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ABCD-48CA-461B-BD41-69A8447BDF01}" type="datetimeFigureOut">
              <a:rPr lang="pt-PT" smtClean="0"/>
              <a:t>16-01-2020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AC00-DD01-45DC-8D2D-DB3707807467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We</a:t>
            </a:r>
            <a:r>
              <a:rPr lang="en-US" baseline="0" noProof="0" dirty="0" smtClean="0"/>
              <a:t> already started working on </a:t>
            </a:r>
            <a:r>
              <a:rPr lang="en-US" baseline="0" noProof="0" dirty="0" err="1" smtClean="0"/>
              <a:t>Sinder</a:t>
            </a:r>
            <a:r>
              <a:rPr lang="en-US" baseline="0" noProof="0" dirty="0" smtClean="0"/>
              <a:t> and have some </a:t>
            </a:r>
            <a:r>
              <a:rPr lang="en-US" baseline="0" noProof="0" dirty="0" err="1" smtClean="0"/>
              <a:t>ideias</a:t>
            </a:r>
            <a:r>
              <a:rPr lang="en-US" baseline="0" noProof="0" dirty="0" smtClean="0"/>
              <a:t> but we will need your help to better understand the services available and write the right questions for them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7CD4-D677-41BE-A06C-EEAC9DB3AF97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68742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We</a:t>
            </a:r>
            <a:r>
              <a:rPr lang="en-US" baseline="0" noProof="0" dirty="0" smtClean="0"/>
              <a:t> already started working on </a:t>
            </a:r>
            <a:r>
              <a:rPr lang="en-US" baseline="0" noProof="0" dirty="0" err="1" smtClean="0"/>
              <a:t>Sinder</a:t>
            </a:r>
            <a:r>
              <a:rPr lang="en-US" baseline="0" noProof="0" dirty="0" smtClean="0"/>
              <a:t> and have some </a:t>
            </a:r>
            <a:r>
              <a:rPr lang="en-US" baseline="0" noProof="0" dirty="0" err="1" smtClean="0"/>
              <a:t>ideias</a:t>
            </a:r>
            <a:r>
              <a:rPr lang="en-US" baseline="0" noProof="0" dirty="0" smtClean="0"/>
              <a:t> but we will need your help to better understand the services available and write the right questions for them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7CD4-D677-41BE-A06C-EEAC9DB3AF97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68742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We</a:t>
            </a:r>
            <a:r>
              <a:rPr lang="en-US" baseline="0" noProof="0" dirty="0" smtClean="0"/>
              <a:t> already started working on </a:t>
            </a:r>
            <a:r>
              <a:rPr lang="en-US" baseline="0" noProof="0" dirty="0" err="1" smtClean="0"/>
              <a:t>Sinder</a:t>
            </a:r>
            <a:r>
              <a:rPr lang="en-US" baseline="0" noProof="0" dirty="0" smtClean="0"/>
              <a:t> and have some </a:t>
            </a:r>
            <a:r>
              <a:rPr lang="en-US" baseline="0" noProof="0" dirty="0" err="1" smtClean="0"/>
              <a:t>ideias</a:t>
            </a:r>
            <a:r>
              <a:rPr lang="en-US" baseline="0" noProof="0" dirty="0" smtClean="0"/>
              <a:t> but we will need your help to better understand the services available and write the right questions for them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7CD4-D677-41BE-A06C-EEAC9DB3AF97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68742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We</a:t>
            </a:r>
            <a:r>
              <a:rPr lang="en-US" baseline="0" noProof="0" dirty="0" smtClean="0"/>
              <a:t> already started working on </a:t>
            </a:r>
            <a:r>
              <a:rPr lang="en-US" baseline="0" noProof="0" dirty="0" err="1" smtClean="0"/>
              <a:t>Sinder</a:t>
            </a:r>
            <a:r>
              <a:rPr lang="en-US" baseline="0" noProof="0" dirty="0" smtClean="0"/>
              <a:t> and have </a:t>
            </a:r>
            <a:r>
              <a:rPr lang="en-US" baseline="0" noProof="0" smtClean="0"/>
              <a:t>some </a:t>
            </a:r>
            <a:r>
              <a:rPr lang="en-US" baseline="0" noProof="0" smtClean="0"/>
              <a:t>ideas </a:t>
            </a:r>
            <a:r>
              <a:rPr lang="en-US" baseline="0" noProof="0" dirty="0" smtClean="0"/>
              <a:t>but we will need your help to better understand the services available and write the right questions for them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7CD4-D677-41BE-A06C-EEAC9DB3AF97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68742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560-E34D-4373-B8FB-F5EFFCBEBEB4}" type="datetimeFigureOut">
              <a:rPr lang="pt-PT" smtClean="0"/>
              <a:t>16-01-2020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006-B33D-41F2-A0DA-7AEABB134867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560-E34D-4373-B8FB-F5EFFCBEBEB4}" type="datetimeFigureOut">
              <a:rPr lang="pt-PT" smtClean="0"/>
              <a:t>16-01-2020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006-B33D-41F2-A0DA-7AEABB134867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560-E34D-4373-B8FB-F5EFFCBEBEB4}" type="datetimeFigureOut">
              <a:rPr lang="pt-PT" smtClean="0"/>
              <a:t>16-01-2020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006-B33D-41F2-A0DA-7AEABB134867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560-E34D-4373-B8FB-F5EFFCBEBEB4}" type="datetimeFigureOut">
              <a:rPr lang="pt-PT" smtClean="0"/>
              <a:t>16-01-2020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006-B33D-41F2-A0DA-7AEABB134867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560-E34D-4373-B8FB-F5EFFCBEBEB4}" type="datetimeFigureOut">
              <a:rPr lang="pt-PT" smtClean="0"/>
              <a:t>16-01-2020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006-B33D-41F2-A0DA-7AEABB134867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560-E34D-4373-B8FB-F5EFFCBEBEB4}" type="datetimeFigureOut">
              <a:rPr lang="pt-PT" smtClean="0"/>
              <a:t>16-01-2020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006-B33D-41F2-A0DA-7AEABB134867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560-E34D-4373-B8FB-F5EFFCBEBEB4}" type="datetimeFigureOut">
              <a:rPr lang="pt-PT" smtClean="0"/>
              <a:t>16-01-2020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006-B33D-41F2-A0DA-7AEABB134867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560-E34D-4373-B8FB-F5EFFCBEBEB4}" type="datetimeFigureOut">
              <a:rPr lang="pt-PT" smtClean="0"/>
              <a:t>16-01-2020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006-B33D-41F2-A0DA-7AEABB134867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560-E34D-4373-B8FB-F5EFFCBEBEB4}" type="datetimeFigureOut">
              <a:rPr lang="pt-PT" smtClean="0"/>
              <a:t>16-01-2020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006-B33D-41F2-A0DA-7AEABB134867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560-E34D-4373-B8FB-F5EFFCBEBEB4}" type="datetimeFigureOut">
              <a:rPr lang="pt-PT" smtClean="0"/>
              <a:t>16-01-2020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006-B33D-41F2-A0DA-7AEABB134867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560-E34D-4373-B8FB-F5EFFCBEBEB4}" type="datetimeFigureOut">
              <a:rPr lang="pt-PT" smtClean="0"/>
              <a:t>16-01-2020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9006-B33D-41F2-A0DA-7AEABB134867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C560-E34D-4373-B8FB-F5EFFCBEBEB4}" type="datetimeFigureOut">
              <a:rPr lang="pt-PT" smtClean="0"/>
              <a:t>16-01-2020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9006-B33D-41F2-A0DA-7AEABB134867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cso.ie/en/media/csoie/methods/generalmethodologydocuments/GSBP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5728"/>
            <a:ext cx="9094331" cy="5767392"/>
          </a:xfrm>
          <a:prstGeom prst="rect">
            <a:avLst/>
          </a:prstGeom>
          <a:noFill/>
        </p:spPr>
      </p:pic>
      <p:sp>
        <p:nvSpPr>
          <p:cNvPr id="30" name="Rectangle 29">
            <a:hlinkClick r:id="rId4" action="ppaction://hlinksldjump"/>
          </p:cNvPr>
          <p:cNvSpPr/>
          <p:nvPr/>
        </p:nvSpPr>
        <p:spPr>
          <a:xfrm>
            <a:off x="5715008" y="1285860"/>
            <a:ext cx="100013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8247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1296144" cy="17281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91680" y="-27384"/>
            <a:ext cx="69847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cap="all" dirty="0"/>
              <a:t>TRACK </a:t>
            </a:r>
            <a:r>
              <a:rPr lang="en-US" sz="2800" b="1" cap="all" dirty="0" smtClean="0"/>
              <a:t>4 </a:t>
            </a:r>
            <a:r>
              <a:rPr lang="en-US" sz="2800" b="1" cap="all" dirty="0"/>
              <a:t>- </a:t>
            </a:r>
            <a:r>
              <a:rPr lang="en-US" sz="2800" b="1" cap="all" dirty="0" smtClean="0"/>
              <a:t>communication</a:t>
            </a:r>
            <a:endParaRPr lang="en-US" sz="2800" b="1" cap="all" dirty="0"/>
          </a:p>
          <a:p>
            <a:pPr fontAlgn="base"/>
            <a:r>
              <a:rPr lang="en-US" sz="2800" b="1" cap="all" dirty="0" smtClean="0"/>
              <a:t>TOULOUSE HACKATHON </a:t>
            </a:r>
            <a:r>
              <a:rPr lang="en-US" sz="2800" b="1" cap="all" dirty="0"/>
              <a:t>- </a:t>
            </a:r>
            <a:r>
              <a:rPr lang="en-US" sz="2800" b="1" cap="all" dirty="0" smtClean="0"/>
              <a:t>JANUARY 2020</a:t>
            </a:r>
            <a:endParaRPr lang="en-US" sz="2800" b="1" cap="all" dirty="0"/>
          </a:p>
        </p:txBody>
      </p:sp>
      <p:sp>
        <p:nvSpPr>
          <p:cNvPr id="2" name="Rectangle 1"/>
          <p:cNvSpPr/>
          <p:nvPr/>
        </p:nvSpPr>
        <p:spPr>
          <a:xfrm>
            <a:off x="4643438" y="1071546"/>
            <a:ext cx="1368152" cy="876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  you accept Proprietary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072066" y="2857496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Do you accept not RESTfull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-2571800" y="3614209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Are you interested in Integrating and classifying </a:t>
            </a:r>
            <a:r>
              <a:rPr lang="en-US" sz="1200" dirty="0" smtClean="0"/>
              <a:t>data?</a:t>
            </a:r>
            <a:endParaRPr lang="pt-PT" sz="1200" dirty="0"/>
          </a:p>
        </p:txBody>
      </p:sp>
      <p:sp>
        <p:nvSpPr>
          <p:cNvPr id="13" name="Rectangle 12"/>
          <p:cNvSpPr/>
          <p:nvPr/>
        </p:nvSpPr>
        <p:spPr>
          <a:xfrm>
            <a:off x="-2560958" y="4902259"/>
            <a:ext cx="2232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Relais</a:t>
            </a:r>
            <a:r>
              <a:rPr lang="en-US" sz="1200" dirty="0" smtClean="0"/>
              <a:t> </a:t>
            </a:r>
            <a:r>
              <a:rPr lang="en-US" sz="1200" dirty="0"/>
              <a:t>performs the </a:t>
            </a:r>
            <a:r>
              <a:rPr lang="en-US" sz="1200" dirty="0" err="1"/>
              <a:t>probalilistic</a:t>
            </a:r>
            <a:r>
              <a:rPr lang="en-US" sz="1200" dirty="0"/>
              <a:t> linkage approach, based on the </a:t>
            </a:r>
            <a:r>
              <a:rPr lang="en-US" sz="1200" dirty="0" err="1"/>
              <a:t>Fellegi-Sunter</a:t>
            </a:r>
            <a:r>
              <a:rPr lang="en-US" sz="1200" dirty="0"/>
              <a:t> method. You should try this service!</a:t>
            </a:r>
            <a:endParaRPr lang="pt-PT" sz="1200" dirty="0"/>
          </a:p>
        </p:txBody>
      </p:sp>
      <p:sp>
        <p:nvSpPr>
          <p:cNvPr id="14" name="Rectangle 13"/>
          <p:cNvSpPr/>
          <p:nvPr/>
        </p:nvSpPr>
        <p:spPr>
          <a:xfrm>
            <a:off x="-2556351" y="5013176"/>
            <a:ext cx="2309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Are you interested in d</a:t>
            </a:r>
            <a:r>
              <a:rPr lang="en-US" sz="1200" dirty="0" smtClean="0"/>
              <a:t>eriving </a:t>
            </a:r>
            <a:r>
              <a:rPr lang="en-US" sz="1200" dirty="0"/>
              <a:t>new variables and calculating weights?</a:t>
            </a:r>
            <a:endParaRPr lang="pt-PT" sz="1200" dirty="0"/>
          </a:p>
        </p:txBody>
      </p:sp>
      <p:sp>
        <p:nvSpPr>
          <p:cNvPr id="17" name="Oval 16"/>
          <p:cNvSpPr/>
          <p:nvPr/>
        </p:nvSpPr>
        <p:spPr>
          <a:xfrm>
            <a:off x="6779988" y="5777880"/>
            <a:ext cx="2006854" cy="10801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Sorry. We don’t have that service</a:t>
            </a:r>
            <a:endParaRPr lang="pt-PT" b="1" dirty="0"/>
          </a:p>
        </p:txBody>
      </p:sp>
      <p:sp>
        <p:nvSpPr>
          <p:cNvPr id="16" name="Rectangle 15"/>
          <p:cNvSpPr/>
          <p:nvPr/>
        </p:nvSpPr>
        <p:spPr>
          <a:xfrm>
            <a:off x="-2517546" y="5869721"/>
            <a:ext cx="2232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JDemetra</a:t>
            </a:r>
            <a:r>
              <a:rPr lang="en-US" sz="1200" dirty="0"/>
              <a:t>+ is the software recommended by Eurostat and the ECB for handling time series of official statistics. You should try this service!</a:t>
            </a:r>
            <a:endParaRPr lang="pt-PT" sz="1200" dirty="0"/>
          </a:p>
        </p:txBody>
      </p:sp>
      <p:cxnSp>
        <p:nvCxnSpPr>
          <p:cNvPr id="21" name="Elbow Connector 20"/>
          <p:cNvCxnSpPr>
            <a:stCxn id="2" idx="3"/>
            <a:endCxn id="49" idx="0"/>
          </p:cNvCxnSpPr>
          <p:nvPr/>
        </p:nvCxnSpPr>
        <p:spPr>
          <a:xfrm>
            <a:off x="6011590" y="1509864"/>
            <a:ext cx="1101874" cy="27606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9771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cxnSp>
        <p:nvCxnSpPr>
          <p:cNvPr id="25" name="Elbow Connector 24"/>
          <p:cNvCxnSpPr>
            <a:stCxn id="7" idx="1"/>
            <a:endCxn id="58" idx="0"/>
          </p:cNvCxnSpPr>
          <p:nvPr/>
        </p:nvCxnSpPr>
        <p:spPr>
          <a:xfrm rot="10800000" flipV="1">
            <a:off x="4316552" y="3289544"/>
            <a:ext cx="755514" cy="56808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29124" y="2928934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Yes</a:t>
            </a:r>
            <a:endParaRPr lang="pt-PT" b="1" dirty="0"/>
          </a:p>
        </p:txBody>
      </p:sp>
      <p:cxnSp>
        <p:nvCxnSpPr>
          <p:cNvPr id="29" name="Elbow Connector 28"/>
          <p:cNvCxnSpPr>
            <a:stCxn id="7" idx="3"/>
          </p:cNvCxnSpPr>
          <p:nvPr/>
        </p:nvCxnSpPr>
        <p:spPr>
          <a:xfrm flipH="1">
            <a:off x="5000628" y="3289544"/>
            <a:ext cx="1439590" cy="710960"/>
          </a:xfrm>
          <a:prstGeom prst="bentConnector3">
            <a:avLst>
              <a:gd name="adj1" fmla="val -1588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59" idx="3"/>
            <a:endCxn id="17" idx="0"/>
          </p:cNvCxnSpPr>
          <p:nvPr/>
        </p:nvCxnSpPr>
        <p:spPr>
          <a:xfrm>
            <a:off x="6725970" y="5218370"/>
            <a:ext cx="1057445" cy="55951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21994" y="48456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No</a:t>
            </a:r>
            <a:endParaRPr lang="pt-PT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500826" y="292893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No</a:t>
            </a:r>
            <a:endParaRPr lang="pt-PT" b="1" dirty="0"/>
          </a:p>
        </p:txBody>
      </p:sp>
      <p:sp>
        <p:nvSpPr>
          <p:cNvPr id="48" name="Cloud 47"/>
          <p:cNvSpPr/>
          <p:nvPr/>
        </p:nvSpPr>
        <p:spPr>
          <a:xfrm>
            <a:off x="-500098" y="214290"/>
            <a:ext cx="2142237" cy="862062"/>
          </a:xfrm>
          <a:prstGeom prst="cloud">
            <a:avLst/>
          </a:prstGeom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SINDER</a:t>
            </a:r>
            <a:endParaRPr lang="pt-PT" dirty="0"/>
          </a:p>
        </p:txBody>
      </p:sp>
      <p:sp>
        <p:nvSpPr>
          <p:cNvPr id="49" name="Rectangle 48"/>
          <p:cNvSpPr/>
          <p:nvPr/>
        </p:nvSpPr>
        <p:spPr>
          <a:xfrm>
            <a:off x="6429388" y="1785926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JAVA?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-2786114" y="642918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Are you interested in </a:t>
            </a:r>
            <a:r>
              <a:rPr lang="en-US" sz="1200" dirty="0" smtClean="0"/>
              <a:t>Processing Statistical </a:t>
            </a:r>
            <a:r>
              <a:rPr lang="en-US" sz="1200" dirty="0"/>
              <a:t>data</a:t>
            </a:r>
            <a:r>
              <a:rPr lang="en-US" sz="1200" dirty="0" smtClean="0"/>
              <a:t>?</a:t>
            </a:r>
            <a:endParaRPr lang="pt-PT" sz="1200" dirty="0"/>
          </a:p>
        </p:txBody>
      </p:sp>
      <p:cxnSp>
        <p:nvCxnSpPr>
          <p:cNvPr id="55" name="Elbow Connector 54"/>
          <p:cNvCxnSpPr>
            <a:stCxn id="49" idx="1"/>
            <a:endCxn id="7" idx="0"/>
          </p:cNvCxnSpPr>
          <p:nvPr/>
        </p:nvCxnSpPr>
        <p:spPr>
          <a:xfrm rot="10800000" flipV="1">
            <a:off x="5756142" y="2217974"/>
            <a:ext cx="673246" cy="63952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93300" y="1845222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Yes</a:t>
            </a:r>
            <a:endParaRPr lang="pt-PT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00364" y="1000108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Yes</a:t>
            </a:r>
            <a:endParaRPr lang="pt-PT" b="1" dirty="0"/>
          </a:p>
        </p:txBody>
      </p:sp>
      <p:sp>
        <p:nvSpPr>
          <p:cNvPr id="58" name="Rectangle 57"/>
          <p:cNvSpPr/>
          <p:nvPr/>
        </p:nvSpPr>
        <p:spPr>
          <a:xfrm>
            <a:off x="3632476" y="3857628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Method 1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5357818" y="4786322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Method 2</a:t>
            </a:r>
            <a:endParaRPr lang="en-US" sz="1400" dirty="0"/>
          </a:p>
        </p:txBody>
      </p:sp>
      <p:sp>
        <p:nvSpPr>
          <p:cNvPr id="62" name="Oval 61"/>
          <p:cNvSpPr/>
          <p:nvPr/>
        </p:nvSpPr>
        <p:spPr>
          <a:xfrm>
            <a:off x="857224" y="4286256"/>
            <a:ext cx="2006854" cy="10801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 should try </a:t>
            </a:r>
            <a:r>
              <a:rPr lang="en-US" b="1" dirty="0" smtClean="0"/>
              <a:t>JDEMETRA+!</a:t>
            </a:r>
            <a:endParaRPr lang="pt-PT" b="1" dirty="0"/>
          </a:p>
        </p:txBody>
      </p:sp>
      <p:cxnSp>
        <p:nvCxnSpPr>
          <p:cNvPr id="63" name="Elbow Connector 24"/>
          <p:cNvCxnSpPr>
            <a:stCxn id="58" idx="1"/>
            <a:endCxn id="62" idx="6"/>
          </p:cNvCxnSpPr>
          <p:nvPr/>
        </p:nvCxnSpPr>
        <p:spPr>
          <a:xfrm rot="10800000" flipV="1">
            <a:off x="2864078" y="4289676"/>
            <a:ext cx="768398" cy="53664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78656" y="3929066"/>
            <a:ext cx="49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Yes</a:t>
            </a:r>
            <a:endParaRPr lang="pt-PT" b="1" dirty="0"/>
          </a:p>
        </p:txBody>
      </p:sp>
      <p:sp>
        <p:nvSpPr>
          <p:cNvPr id="68" name="Rectangle 67"/>
          <p:cNvSpPr/>
          <p:nvPr/>
        </p:nvSpPr>
        <p:spPr>
          <a:xfrm>
            <a:off x="2346592" y="928670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Seasonal Adjustment</a:t>
            </a:r>
            <a:endParaRPr lang="en-US" sz="1600" dirty="0"/>
          </a:p>
        </p:txBody>
      </p:sp>
      <p:cxnSp>
        <p:nvCxnSpPr>
          <p:cNvPr id="72" name="Elbow Connector 20"/>
          <p:cNvCxnSpPr>
            <a:endCxn id="2" idx="0"/>
          </p:cNvCxnSpPr>
          <p:nvPr/>
        </p:nvCxnSpPr>
        <p:spPr>
          <a:xfrm flipV="1">
            <a:off x="3643306" y="1071546"/>
            <a:ext cx="1684208" cy="214314"/>
          </a:xfrm>
          <a:prstGeom prst="bentConnector4">
            <a:avLst>
              <a:gd name="adj1" fmla="val 29691"/>
              <a:gd name="adj2" fmla="val 20666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46394" y="1928802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Computing indxese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0" y="3071810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Prepara maps</a:t>
            </a:r>
            <a:endParaRPr lang="en-US" sz="1600" dirty="0"/>
          </a:p>
        </p:txBody>
      </p:sp>
      <p:cxnSp>
        <p:nvCxnSpPr>
          <p:cNvPr id="79" name="Elbow Connector 24"/>
          <p:cNvCxnSpPr>
            <a:stCxn id="59" idx="1"/>
            <a:endCxn id="62" idx="6"/>
          </p:cNvCxnSpPr>
          <p:nvPr/>
        </p:nvCxnSpPr>
        <p:spPr>
          <a:xfrm rot="10800000">
            <a:off x="2864078" y="4826316"/>
            <a:ext cx="2493740" cy="39205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714876" y="4857760"/>
            <a:ext cx="49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Yes</a:t>
            </a:r>
            <a:endParaRPr lang="pt-PT" b="1" dirty="0"/>
          </a:p>
        </p:txBody>
      </p:sp>
      <p:cxnSp>
        <p:nvCxnSpPr>
          <p:cNvPr id="86" name="Elbow Connector 28"/>
          <p:cNvCxnSpPr>
            <a:stCxn id="58" idx="3"/>
            <a:endCxn id="59" idx="0"/>
          </p:cNvCxnSpPr>
          <p:nvPr/>
        </p:nvCxnSpPr>
        <p:spPr>
          <a:xfrm>
            <a:off x="5000628" y="4289676"/>
            <a:ext cx="1041266" cy="49664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072066" y="391692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No</a:t>
            </a:r>
            <a:endParaRPr lang="pt-PT" b="1" dirty="0"/>
          </a:p>
        </p:txBody>
      </p:sp>
      <p:cxnSp>
        <p:nvCxnSpPr>
          <p:cNvPr id="104" name="Elbow Connector 103"/>
          <p:cNvCxnSpPr>
            <a:stCxn id="49" idx="3"/>
          </p:cNvCxnSpPr>
          <p:nvPr/>
        </p:nvCxnSpPr>
        <p:spPr>
          <a:xfrm>
            <a:off x="7797540" y="2217974"/>
            <a:ext cx="346360" cy="363991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001024" y="185736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No</a:t>
            </a:r>
            <a:endParaRPr lang="pt-PT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797012" y="1357298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Yes</a:t>
            </a:r>
            <a:endParaRPr lang="pt-PT" b="1" dirty="0"/>
          </a:p>
        </p:txBody>
      </p:sp>
      <p:cxnSp>
        <p:nvCxnSpPr>
          <p:cNvPr id="109" name="Elbow Connector 54"/>
          <p:cNvCxnSpPr>
            <a:endCxn id="74" idx="0"/>
          </p:cNvCxnSpPr>
          <p:nvPr/>
        </p:nvCxnSpPr>
        <p:spPr>
          <a:xfrm rot="10800000" flipV="1">
            <a:off x="1530470" y="1214422"/>
            <a:ext cx="785818" cy="71438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54"/>
          <p:cNvCxnSpPr/>
          <p:nvPr/>
        </p:nvCxnSpPr>
        <p:spPr>
          <a:xfrm rot="10800000" flipV="1">
            <a:off x="571472" y="2428868"/>
            <a:ext cx="274922" cy="71096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57158" y="5777880"/>
            <a:ext cx="2006854" cy="10801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 should try </a:t>
            </a:r>
            <a:r>
              <a:rPr lang="pt-PT" dirty="0" smtClean="0"/>
              <a:t>Chart </a:t>
            </a:r>
            <a:r>
              <a:rPr lang="pt-PT" dirty="0"/>
              <a:t>Generator</a:t>
            </a:r>
            <a:endParaRPr lang="pt-PT" b="1" dirty="0"/>
          </a:p>
        </p:txBody>
      </p:sp>
      <p:cxnSp>
        <p:nvCxnSpPr>
          <p:cNvPr id="117" name="Elbow Connector 54"/>
          <p:cNvCxnSpPr>
            <a:stCxn id="75" idx="2"/>
            <a:endCxn id="116" idx="1"/>
          </p:cNvCxnSpPr>
          <p:nvPr/>
        </p:nvCxnSpPr>
        <p:spPr>
          <a:xfrm rot="5400000">
            <a:off x="-332511" y="4919473"/>
            <a:ext cx="2000154" cy="3302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2475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7" grpId="2" animBg="1"/>
      <p:bldP spid="17" grpId="0" animBg="1"/>
      <p:bldP spid="17" grpId="1" animBg="1"/>
      <p:bldP spid="17" grpId="2" animBg="1"/>
      <p:bldP spid="17" grpId="3" animBg="1"/>
      <p:bldP spid="17" grpId="4" animBg="1"/>
      <p:bldP spid="28" grpId="0"/>
      <p:bldP spid="28" grpId="1"/>
      <p:bldP spid="35" grpId="0"/>
      <p:bldP spid="35" grpId="1"/>
      <p:bldP spid="36" grpId="0"/>
      <p:bldP spid="36" grpId="1"/>
      <p:bldP spid="49" grpId="0" animBg="1"/>
      <p:bldP spid="49" grpId="1" animBg="1"/>
      <p:bldP spid="56" grpId="0"/>
      <p:bldP spid="56" grpId="1"/>
      <p:bldP spid="56" grpId="2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2" grpId="0" animBg="1"/>
      <p:bldP spid="62" grpId="1" animBg="1"/>
      <p:bldP spid="62" grpId="2" animBg="1"/>
      <p:bldP spid="62" grpId="3" animBg="1"/>
      <p:bldP spid="64" grpId="0"/>
      <p:bldP spid="64" grpId="1"/>
      <p:bldP spid="74" grpId="0" animBg="1"/>
      <p:bldP spid="75" grpId="0" animBg="1"/>
      <p:bldP spid="84" grpId="0"/>
      <p:bldP spid="84" grpId="1"/>
      <p:bldP spid="92" grpId="0"/>
      <p:bldP spid="92" grpId="1"/>
      <p:bldP spid="107" grpId="0"/>
      <p:bldP spid="107" grpId="1"/>
      <p:bldP spid="108" grpId="0"/>
      <p:bldP spid="108" grpId="1"/>
      <p:bldP spid="1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cso.ie/en/media/csoie/methods/generalmethodologydocuments/GSBP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5728"/>
            <a:ext cx="9094331" cy="5767392"/>
          </a:xfrm>
          <a:prstGeom prst="rect">
            <a:avLst/>
          </a:prstGeom>
          <a:noFill/>
        </p:spPr>
      </p:pic>
      <p:sp>
        <p:nvSpPr>
          <p:cNvPr id="30" name="Rectangle 29">
            <a:hlinkClick r:id="rId4" action="ppaction://hlinksldjump"/>
          </p:cNvPr>
          <p:cNvSpPr/>
          <p:nvPr/>
        </p:nvSpPr>
        <p:spPr>
          <a:xfrm>
            <a:off x="5715008" y="1285860"/>
            <a:ext cx="100013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8247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44624"/>
            <a:ext cx="1296144" cy="17281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44701" y="6983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48" name="Cloud 47"/>
          <p:cNvSpPr/>
          <p:nvPr/>
        </p:nvSpPr>
        <p:spPr>
          <a:xfrm>
            <a:off x="0" y="1285860"/>
            <a:ext cx="2142237" cy="862062"/>
          </a:xfrm>
          <a:prstGeom prst="cloud">
            <a:avLst/>
          </a:prstGeom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SINDER</a:t>
            </a:r>
            <a:endParaRPr lang="pt-PT" dirty="0"/>
          </a:p>
        </p:txBody>
      </p:sp>
      <p:sp>
        <p:nvSpPr>
          <p:cNvPr id="37" name="TextBox 36"/>
          <p:cNvSpPr txBox="1"/>
          <p:nvPr/>
        </p:nvSpPr>
        <p:spPr>
          <a:xfrm>
            <a:off x="4825294" y="285728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Yes</a:t>
            </a:r>
            <a:endParaRPr lang="pt-PT" b="1" dirty="0"/>
          </a:p>
        </p:txBody>
      </p:sp>
      <p:sp>
        <p:nvSpPr>
          <p:cNvPr id="62" name="Oval 61"/>
          <p:cNvSpPr/>
          <p:nvPr/>
        </p:nvSpPr>
        <p:spPr>
          <a:xfrm>
            <a:off x="4643438" y="3643314"/>
            <a:ext cx="2006854" cy="10801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 should try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JDEMETRA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endParaRPr lang="pt-PT" b="1" dirty="0"/>
          </a:p>
        </p:txBody>
      </p:sp>
      <p:sp>
        <p:nvSpPr>
          <p:cNvPr id="68" name="Rectangle 67"/>
          <p:cNvSpPr/>
          <p:nvPr/>
        </p:nvSpPr>
        <p:spPr>
          <a:xfrm>
            <a:off x="5847054" y="285728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Seasonal Adjustment</a:t>
            </a:r>
            <a:endParaRPr lang="en-US" sz="1600" dirty="0"/>
          </a:p>
        </p:txBody>
      </p:sp>
      <p:cxnSp>
        <p:nvCxnSpPr>
          <p:cNvPr id="72" name="Elbow Connector 20"/>
          <p:cNvCxnSpPr>
            <a:stCxn id="68" idx="2"/>
            <a:endCxn id="62" idx="0"/>
          </p:cNvCxnSpPr>
          <p:nvPr/>
        </p:nvCxnSpPr>
        <p:spPr>
          <a:xfrm rot="5400000">
            <a:off x="4842253" y="1954437"/>
            <a:ext cx="2493490" cy="88426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000528" y="285728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Computing indxese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2143140" y="285728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Prepar maps</a:t>
            </a:r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936176" y="1928802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Yes</a:t>
            </a:r>
            <a:endParaRPr lang="pt-PT" b="1" dirty="0"/>
          </a:p>
        </p:txBody>
      </p:sp>
      <p:sp>
        <p:nvSpPr>
          <p:cNvPr id="116" name="Oval 115"/>
          <p:cNvSpPr/>
          <p:nvPr/>
        </p:nvSpPr>
        <p:spPr>
          <a:xfrm>
            <a:off x="571472" y="5643578"/>
            <a:ext cx="2006854" cy="10801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 should try </a:t>
            </a:r>
            <a:r>
              <a:rPr lang="pt-PT" b="1" dirty="0" smtClean="0">
                <a:solidFill>
                  <a:schemeClr val="accent3">
                    <a:lumMod val="50000"/>
                  </a:schemeClr>
                </a:solidFill>
              </a:rPr>
              <a:t>Chart </a:t>
            </a:r>
            <a:r>
              <a:rPr lang="pt-PT" b="1" dirty="0">
                <a:solidFill>
                  <a:schemeClr val="accent3">
                    <a:lumMod val="50000"/>
                  </a:schemeClr>
                </a:solidFill>
              </a:rPr>
              <a:t>Generator</a:t>
            </a:r>
            <a:endParaRPr lang="pt-PT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7" name="Elbow Connector 54"/>
          <p:cNvCxnSpPr>
            <a:stCxn id="75" idx="2"/>
            <a:endCxn id="116" idx="0"/>
          </p:cNvCxnSpPr>
          <p:nvPr/>
        </p:nvCxnSpPr>
        <p:spPr>
          <a:xfrm rot="5400000">
            <a:off x="-45819" y="2770543"/>
            <a:ext cx="4493754" cy="1252317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nip Diagonal Corner Rectangle 50"/>
          <p:cNvSpPr/>
          <p:nvPr/>
        </p:nvSpPr>
        <p:spPr>
          <a:xfrm>
            <a:off x="6715140" y="3357562"/>
            <a:ext cx="2357422" cy="2071702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 smtClean="0"/>
              <a:t>It Uses JAVA</a:t>
            </a:r>
          </a:p>
          <a:p>
            <a:r>
              <a:rPr lang="pt-PT" b="1" dirty="0" smtClean="0"/>
              <a:t>Is Not Propriarty</a:t>
            </a:r>
          </a:p>
          <a:p>
            <a:r>
              <a:rPr lang="pt-PT" b="1" dirty="0" smtClean="0"/>
              <a:t>Is RESTfull</a:t>
            </a:r>
          </a:p>
          <a:p>
            <a:r>
              <a:rPr lang="pt-PT" b="1" dirty="0" smtClean="0"/>
              <a:t>Uses Method 1</a:t>
            </a:r>
          </a:p>
          <a:p>
            <a:r>
              <a:rPr lang="pt-PT" b="1" dirty="0" smtClean="0"/>
              <a:t>Uses </a:t>
            </a:r>
            <a:r>
              <a:rPr lang="pt-PT" b="1" dirty="0" smtClean="0"/>
              <a:t>Method 1</a:t>
            </a:r>
            <a:endParaRPr lang="pt-PT" b="1" dirty="0" smtClean="0"/>
          </a:p>
          <a:p>
            <a:pPr algn="ctr"/>
            <a:r>
              <a:rPr lang="pt-PT" b="1" dirty="0" smtClean="0"/>
              <a:t> </a:t>
            </a:r>
            <a:endParaRPr lang="pt-PT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149962" y="2000240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Yes</a:t>
            </a:r>
            <a:endParaRPr lang="pt-PT" b="1" dirty="0"/>
          </a:p>
        </p:txBody>
      </p:sp>
      <p:sp>
        <p:nvSpPr>
          <p:cNvPr id="60" name="Oval 59"/>
          <p:cNvSpPr/>
          <p:nvPr/>
        </p:nvSpPr>
        <p:spPr>
          <a:xfrm>
            <a:off x="2350832" y="4357694"/>
            <a:ext cx="2006854" cy="10801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Sorry. We don’t have that service</a:t>
            </a:r>
            <a:endParaRPr lang="pt-PT" b="1" dirty="0"/>
          </a:p>
        </p:txBody>
      </p:sp>
      <p:cxnSp>
        <p:nvCxnSpPr>
          <p:cNvPr id="61" name="Elbow Connector 20"/>
          <p:cNvCxnSpPr>
            <a:stCxn id="74" idx="2"/>
            <a:endCxn id="60" idx="0"/>
          </p:cNvCxnSpPr>
          <p:nvPr/>
        </p:nvCxnSpPr>
        <p:spPr>
          <a:xfrm rot="5400000">
            <a:off x="2415497" y="2088587"/>
            <a:ext cx="3207870" cy="133034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007350" y="2064838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Yes</a:t>
            </a:r>
            <a:endParaRPr lang="pt-PT" b="1" dirty="0"/>
          </a:p>
        </p:txBody>
      </p:sp>
      <p:sp>
        <p:nvSpPr>
          <p:cNvPr id="73" name="Snip Diagonal Corner Rectangle 72"/>
          <p:cNvSpPr/>
          <p:nvPr/>
        </p:nvSpPr>
        <p:spPr>
          <a:xfrm>
            <a:off x="2786050" y="5857892"/>
            <a:ext cx="1214446" cy="571504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...</a:t>
            </a:r>
          </a:p>
          <a:p>
            <a:pPr algn="ctr"/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82475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08" grpId="0"/>
      <p:bldP spid="116" grpId="0" animBg="1"/>
      <p:bldP spid="51" grpId="0" animBg="1"/>
      <p:bldP spid="54" grpId="0"/>
      <p:bldP spid="60" grpId="0" animBg="1"/>
      <p:bldP spid="65" grpId="0"/>
      <p:bldP spid="73" grpId="0" animBg="1"/>
      <p:bldP spid="7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296</Words>
  <Application>Microsoft Office PowerPoint</Application>
  <PresentationFormat>On-screen Show (4:3)</PresentationFormat>
  <Paragraphs>56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teste</dc:creator>
  <cp:lastModifiedBy>teste</cp:lastModifiedBy>
  <cp:revision>24</cp:revision>
  <dcterms:created xsi:type="dcterms:W3CDTF">2020-01-16T10:59:32Z</dcterms:created>
  <dcterms:modified xsi:type="dcterms:W3CDTF">2020-01-16T14:45:27Z</dcterms:modified>
</cp:coreProperties>
</file>