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67" r:id="rId2"/>
    <p:sldMasterId id="2147483696" r:id="rId3"/>
    <p:sldMasterId id="2147483709" r:id="rId4"/>
    <p:sldMasterId id="2147483748" r:id="rId5"/>
  </p:sldMasterIdLst>
  <p:notesMasterIdLst>
    <p:notesMasterId r:id="rId23"/>
  </p:notesMasterIdLst>
  <p:sldIdLst>
    <p:sldId id="296" r:id="rId6"/>
    <p:sldId id="328" r:id="rId7"/>
    <p:sldId id="346" r:id="rId8"/>
    <p:sldId id="257" r:id="rId9"/>
    <p:sldId id="285" r:id="rId10"/>
    <p:sldId id="329" r:id="rId11"/>
    <p:sldId id="330" r:id="rId12"/>
    <p:sldId id="347" r:id="rId13"/>
    <p:sldId id="331" r:id="rId14"/>
    <p:sldId id="332" r:id="rId15"/>
    <p:sldId id="333" r:id="rId16"/>
    <p:sldId id="342" r:id="rId17"/>
    <p:sldId id="344" r:id="rId18"/>
    <p:sldId id="345" r:id="rId19"/>
    <p:sldId id="348" r:id="rId20"/>
    <p:sldId id="349" r:id="rId21"/>
    <p:sldId id="277" r:id="rId22"/>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C0A"/>
    <a:srgbClr val="00A1CD"/>
    <a:srgbClr val="27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1" autoAdjust="0"/>
    <p:restoredTop sz="91512" autoAdjust="0"/>
  </p:normalViewPr>
  <p:slideViewPr>
    <p:cSldViewPr>
      <p:cViewPr varScale="1">
        <p:scale>
          <a:sx n="152" d="100"/>
          <a:sy n="152" d="100"/>
        </p:scale>
        <p:origin x="276" y="1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56"/>
    </p:cViewPr>
  </p:sorterViewPr>
  <p:notesViewPr>
    <p:cSldViewPr>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5A4DD-DFD3-4857-9832-937B9BEF123A}" type="doc">
      <dgm:prSet loTypeId="urn:microsoft.com/office/officeart/2005/8/layout/matrix2" loCatId="matrix" qsTypeId="urn:microsoft.com/office/officeart/2005/8/quickstyle/simple5" qsCatId="simple" csTypeId="urn:microsoft.com/office/officeart/2005/8/colors/colorful1" csCatId="colorful" phldr="1"/>
      <dgm:spPr/>
      <dgm:t>
        <a:bodyPr/>
        <a:lstStyle/>
        <a:p>
          <a:endParaRPr lang="en-US"/>
        </a:p>
      </dgm:t>
    </dgm:pt>
    <dgm:pt modelId="{74808868-F8CE-4AA8-8B52-64D5A8CC5185}">
      <dgm:prSet phldrT="[Text]"/>
      <dgm:spPr/>
      <dgm:t>
        <a:bodyPr/>
        <a:lstStyle/>
        <a:p>
          <a:r>
            <a:rPr lang="en-US" dirty="0" smtClean="0"/>
            <a:t>Data </a:t>
          </a:r>
          <a:r>
            <a:rPr lang="en-US" dirty="0" smtClean="0"/>
            <a:t>connected/processed ” virtually”</a:t>
          </a:r>
          <a:endParaRPr lang="en-US" dirty="0"/>
        </a:p>
      </dgm:t>
    </dgm:pt>
    <dgm:pt modelId="{3CE5B37C-7744-47F0-BBD9-5A74E6446644}" type="parTrans" cxnId="{482053BF-F084-41D8-842E-B18E17193AF2}">
      <dgm:prSet/>
      <dgm:spPr/>
      <dgm:t>
        <a:bodyPr/>
        <a:lstStyle/>
        <a:p>
          <a:endParaRPr lang="en-US"/>
        </a:p>
      </dgm:t>
    </dgm:pt>
    <dgm:pt modelId="{FBB03C02-272D-4EA2-8676-CBF5A20F2AA8}" type="sibTrans" cxnId="{482053BF-F084-41D8-842E-B18E17193AF2}">
      <dgm:prSet/>
      <dgm:spPr/>
      <dgm:t>
        <a:bodyPr/>
        <a:lstStyle/>
        <a:p>
          <a:endParaRPr lang="en-US"/>
        </a:p>
      </dgm:t>
    </dgm:pt>
    <dgm:pt modelId="{600A9063-F854-4216-BF5A-1E4D6CF10B64}">
      <dgm:prSet phldrT="[Text]"/>
      <dgm:spPr/>
      <dgm:t>
        <a:bodyPr/>
        <a:lstStyle/>
        <a:p>
          <a:r>
            <a:rPr lang="en-US" dirty="0" smtClean="0"/>
            <a:t>SN </a:t>
          </a:r>
          <a:r>
            <a:rPr lang="en-US" dirty="0" smtClean="0"/>
            <a:t>data/Algorithm </a:t>
          </a:r>
          <a:r>
            <a:rPr lang="en-US" dirty="0" smtClean="0"/>
            <a:t>copied to External partner</a:t>
          </a:r>
          <a:endParaRPr lang="en-US" dirty="0"/>
        </a:p>
      </dgm:t>
    </dgm:pt>
    <dgm:pt modelId="{3A22608B-C8C5-41D5-831D-49C099C3D4F7}" type="parTrans" cxnId="{E8F56696-0B34-425E-8B02-BBF164FFEB73}">
      <dgm:prSet/>
      <dgm:spPr/>
      <dgm:t>
        <a:bodyPr/>
        <a:lstStyle/>
        <a:p>
          <a:endParaRPr lang="en-US"/>
        </a:p>
      </dgm:t>
    </dgm:pt>
    <dgm:pt modelId="{F3B3F67F-4D25-4255-A44D-45447F688456}" type="sibTrans" cxnId="{E8F56696-0B34-425E-8B02-BBF164FFEB73}">
      <dgm:prSet/>
      <dgm:spPr/>
      <dgm:t>
        <a:bodyPr/>
        <a:lstStyle/>
        <a:p>
          <a:endParaRPr lang="en-US"/>
        </a:p>
      </dgm:t>
    </dgm:pt>
    <dgm:pt modelId="{EAAF66B6-A037-4287-AEC7-494A5638FAAA}">
      <dgm:prSet phldrT="[Text]"/>
      <dgm:spPr/>
      <dgm:t>
        <a:bodyPr/>
        <a:lstStyle/>
        <a:p>
          <a:r>
            <a:rPr lang="en-US" dirty="0" smtClean="0"/>
            <a:t>Data/Algorithm makes “roundtrip”</a:t>
          </a:r>
          <a:endParaRPr lang="en-US" dirty="0"/>
        </a:p>
      </dgm:t>
    </dgm:pt>
    <dgm:pt modelId="{8F5C50A6-C2C6-4346-AF19-3FF8B836D7C4}" type="parTrans" cxnId="{E02B741A-BABE-41C4-AFF9-8F5670C64C2C}">
      <dgm:prSet/>
      <dgm:spPr/>
      <dgm:t>
        <a:bodyPr/>
        <a:lstStyle/>
        <a:p>
          <a:endParaRPr lang="en-US"/>
        </a:p>
      </dgm:t>
    </dgm:pt>
    <dgm:pt modelId="{67F7369E-8E3E-4515-9C86-A20DCD7A76F8}" type="sibTrans" cxnId="{E02B741A-BABE-41C4-AFF9-8F5670C64C2C}">
      <dgm:prSet/>
      <dgm:spPr/>
      <dgm:t>
        <a:bodyPr/>
        <a:lstStyle/>
        <a:p>
          <a:endParaRPr lang="en-US"/>
        </a:p>
      </dgm:t>
    </dgm:pt>
    <dgm:pt modelId="{5E0B1718-2FD1-4D39-8640-6A80AE212B4C}">
      <dgm:prSet phldrT="[Text]"/>
      <dgm:spPr/>
      <dgm:t>
        <a:bodyPr/>
        <a:lstStyle/>
        <a:p>
          <a:r>
            <a:rPr lang="en-US" dirty="0" smtClean="0"/>
            <a:t>External data collected and copied to SN</a:t>
          </a:r>
          <a:endParaRPr lang="en-US" dirty="0"/>
        </a:p>
      </dgm:t>
    </dgm:pt>
    <dgm:pt modelId="{540B5C03-9035-4581-954D-0944CE08531F}" type="sibTrans" cxnId="{AA6CEC09-899C-4FAB-8645-CD76BF5764CD}">
      <dgm:prSet/>
      <dgm:spPr/>
      <dgm:t>
        <a:bodyPr/>
        <a:lstStyle/>
        <a:p>
          <a:endParaRPr lang="en-US"/>
        </a:p>
      </dgm:t>
    </dgm:pt>
    <dgm:pt modelId="{B5B3CBC3-FF17-4F92-97B8-3BF5ECFCDC87}" type="parTrans" cxnId="{AA6CEC09-899C-4FAB-8645-CD76BF5764CD}">
      <dgm:prSet/>
      <dgm:spPr/>
      <dgm:t>
        <a:bodyPr/>
        <a:lstStyle/>
        <a:p>
          <a:endParaRPr lang="en-US"/>
        </a:p>
      </dgm:t>
    </dgm:pt>
    <dgm:pt modelId="{46515DFC-0020-4FF5-9AD8-9A55DD2147FC}" type="pres">
      <dgm:prSet presAssocID="{B275A4DD-DFD3-4857-9832-937B9BEF123A}" presName="matrix" presStyleCnt="0">
        <dgm:presLayoutVars>
          <dgm:chMax val="1"/>
          <dgm:dir/>
          <dgm:resizeHandles val="exact"/>
        </dgm:presLayoutVars>
      </dgm:prSet>
      <dgm:spPr/>
      <dgm:t>
        <a:bodyPr/>
        <a:lstStyle/>
        <a:p>
          <a:endParaRPr lang="en-US"/>
        </a:p>
      </dgm:t>
    </dgm:pt>
    <dgm:pt modelId="{DBB486F7-5AD5-4162-8EFF-EB50B1D3E76B}" type="pres">
      <dgm:prSet presAssocID="{B275A4DD-DFD3-4857-9832-937B9BEF123A}" presName="axisShape" presStyleLbl="bgShp" presStyleIdx="0" presStyleCnt="1"/>
      <dgm:spPr>
        <a:solidFill>
          <a:srgbClr val="00A1CD"/>
        </a:solidFill>
      </dgm:spPr>
    </dgm:pt>
    <dgm:pt modelId="{09D6B50A-DBB3-40F6-AD22-68F30267312C}" type="pres">
      <dgm:prSet presAssocID="{B275A4DD-DFD3-4857-9832-937B9BEF123A}" presName="rect1" presStyleLbl="node1" presStyleIdx="0" presStyleCnt="4">
        <dgm:presLayoutVars>
          <dgm:chMax val="0"/>
          <dgm:chPref val="0"/>
          <dgm:bulletEnabled val="1"/>
        </dgm:presLayoutVars>
      </dgm:prSet>
      <dgm:spPr/>
      <dgm:t>
        <a:bodyPr/>
        <a:lstStyle/>
        <a:p>
          <a:endParaRPr lang="en-US"/>
        </a:p>
      </dgm:t>
    </dgm:pt>
    <dgm:pt modelId="{9EAD9097-1BF1-4141-86D4-D01E3D961115}" type="pres">
      <dgm:prSet presAssocID="{B275A4DD-DFD3-4857-9832-937B9BEF123A}" presName="rect2" presStyleLbl="node1" presStyleIdx="1" presStyleCnt="4">
        <dgm:presLayoutVars>
          <dgm:chMax val="0"/>
          <dgm:chPref val="0"/>
          <dgm:bulletEnabled val="1"/>
        </dgm:presLayoutVars>
      </dgm:prSet>
      <dgm:spPr/>
      <dgm:t>
        <a:bodyPr/>
        <a:lstStyle/>
        <a:p>
          <a:endParaRPr lang="en-US"/>
        </a:p>
      </dgm:t>
    </dgm:pt>
    <dgm:pt modelId="{B8B4BBC6-1E24-4950-ADA9-4EBCC58FDC75}" type="pres">
      <dgm:prSet presAssocID="{B275A4DD-DFD3-4857-9832-937B9BEF123A}" presName="rect3" presStyleLbl="node1" presStyleIdx="2" presStyleCnt="4">
        <dgm:presLayoutVars>
          <dgm:chMax val="0"/>
          <dgm:chPref val="0"/>
          <dgm:bulletEnabled val="1"/>
        </dgm:presLayoutVars>
      </dgm:prSet>
      <dgm:spPr/>
      <dgm:t>
        <a:bodyPr/>
        <a:lstStyle/>
        <a:p>
          <a:endParaRPr lang="en-US"/>
        </a:p>
      </dgm:t>
    </dgm:pt>
    <dgm:pt modelId="{46B1B059-90AC-47BC-99E3-0D9708217213}" type="pres">
      <dgm:prSet presAssocID="{B275A4DD-DFD3-4857-9832-937B9BEF123A}" presName="rect4" presStyleLbl="node1" presStyleIdx="3" presStyleCnt="4">
        <dgm:presLayoutVars>
          <dgm:chMax val="0"/>
          <dgm:chPref val="0"/>
          <dgm:bulletEnabled val="1"/>
        </dgm:presLayoutVars>
      </dgm:prSet>
      <dgm:spPr/>
      <dgm:t>
        <a:bodyPr/>
        <a:lstStyle/>
        <a:p>
          <a:endParaRPr lang="en-US"/>
        </a:p>
      </dgm:t>
    </dgm:pt>
  </dgm:ptLst>
  <dgm:cxnLst>
    <dgm:cxn modelId="{05C619BA-9CB5-45B3-817D-1B524108D927}" type="presOf" srcId="{600A9063-F854-4216-BF5A-1E4D6CF10B64}" destId="{46B1B059-90AC-47BC-99E3-0D9708217213}" srcOrd="0" destOrd="0" presId="urn:microsoft.com/office/officeart/2005/8/layout/matrix2"/>
    <dgm:cxn modelId="{3F09F665-7D8F-4D53-834D-C5E1B122E9FF}" type="presOf" srcId="{B275A4DD-DFD3-4857-9832-937B9BEF123A}" destId="{46515DFC-0020-4FF5-9AD8-9A55DD2147FC}" srcOrd="0" destOrd="0" presId="urn:microsoft.com/office/officeart/2005/8/layout/matrix2"/>
    <dgm:cxn modelId="{E02B741A-BABE-41C4-AFF9-8F5670C64C2C}" srcId="{B275A4DD-DFD3-4857-9832-937B9BEF123A}" destId="{EAAF66B6-A037-4287-AEC7-494A5638FAAA}" srcOrd="1" destOrd="0" parTransId="{8F5C50A6-C2C6-4346-AF19-3FF8B836D7C4}" sibTransId="{67F7369E-8E3E-4515-9C86-A20DCD7A76F8}"/>
    <dgm:cxn modelId="{482053BF-F084-41D8-842E-B18E17193AF2}" srcId="{B275A4DD-DFD3-4857-9832-937B9BEF123A}" destId="{74808868-F8CE-4AA8-8B52-64D5A8CC5185}" srcOrd="0" destOrd="0" parTransId="{3CE5B37C-7744-47F0-BBD9-5A74E6446644}" sibTransId="{FBB03C02-272D-4EA2-8676-CBF5A20F2AA8}"/>
    <dgm:cxn modelId="{1D9711D6-8D99-4D6E-94CF-A89D17536302}" type="presOf" srcId="{74808868-F8CE-4AA8-8B52-64D5A8CC5185}" destId="{09D6B50A-DBB3-40F6-AD22-68F30267312C}" srcOrd="0" destOrd="0" presId="urn:microsoft.com/office/officeart/2005/8/layout/matrix2"/>
    <dgm:cxn modelId="{37572A94-63A9-447D-AE09-89343F5F3A44}" type="presOf" srcId="{EAAF66B6-A037-4287-AEC7-494A5638FAAA}" destId="{9EAD9097-1BF1-4141-86D4-D01E3D961115}" srcOrd="0" destOrd="0" presId="urn:microsoft.com/office/officeart/2005/8/layout/matrix2"/>
    <dgm:cxn modelId="{E8F56696-0B34-425E-8B02-BBF164FFEB73}" srcId="{B275A4DD-DFD3-4857-9832-937B9BEF123A}" destId="{600A9063-F854-4216-BF5A-1E4D6CF10B64}" srcOrd="3" destOrd="0" parTransId="{3A22608B-C8C5-41D5-831D-49C099C3D4F7}" sibTransId="{F3B3F67F-4D25-4255-A44D-45447F688456}"/>
    <dgm:cxn modelId="{F5374F22-22D9-4768-8492-9BF9A05774FA}" type="presOf" srcId="{5E0B1718-2FD1-4D39-8640-6A80AE212B4C}" destId="{B8B4BBC6-1E24-4950-ADA9-4EBCC58FDC75}" srcOrd="0" destOrd="0" presId="urn:microsoft.com/office/officeart/2005/8/layout/matrix2"/>
    <dgm:cxn modelId="{AA6CEC09-899C-4FAB-8645-CD76BF5764CD}" srcId="{B275A4DD-DFD3-4857-9832-937B9BEF123A}" destId="{5E0B1718-2FD1-4D39-8640-6A80AE212B4C}" srcOrd="2" destOrd="0" parTransId="{B5B3CBC3-FF17-4F92-97B8-3BF5ECFCDC87}" sibTransId="{540B5C03-9035-4581-954D-0944CE08531F}"/>
    <dgm:cxn modelId="{D96F5F4B-123D-478F-9DBB-A5480D8B5F82}" type="presParOf" srcId="{46515DFC-0020-4FF5-9AD8-9A55DD2147FC}" destId="{DBB486F7-5AD5-4162-8EFF-EB50B1D3E76B}" srcOrd="0" destOrd="0" presId="urn:microsoft.com/office/officeart/2005/8/layout/matrix2"/>
    <dgm:cxn modelId="{0E6EB927-2076-416A-A62D-8A5A1DBAC66B}" type="presParOf" srcId="{46515DFC-0020-4FF5-9AD8-9A55DD2147FC}" destId="{09D6B50A-DBB3-40F6-AD22-68F30267312C}" srcOrd="1" destOrd="0" presId="urn:microsoft.com/office/officeart/2005/8/layout/matrix2"/>
    <dgm:cxn modelId="{6C0C041A-CCE6-4690-A1F4-4E52FCAFA9C6}" type="presParOf" srcId="{46515DFC-0020-4FF5-9AD8-9A55DD2147FC}" destId="{9EAD9097-1BF1-4141-86D4-D01E3D961115}" srcOrd="2" destOrd="0" presId="urn:microsoft.com/office/officeart/2005/8/layout/matrix2"/>
    <dgm:cxn modelId="{1CDF329B-CDD7-4205-9F01-F2298435E456}" type="presParOf" srcId="{46515DFC-0020-4FF5-9AD8-9A55DD2147FC}" destId="{B8B4BBC6-1E24-4950-ADA9-4EBCC58FDC75}" srcOrd="3" destOrd="0" presId="urn:microsoft.com/office/officeart/2005/8/layout/matrix2"/>
    <dgm:cxn modelId="{0BB51AE8-98B6-4D24-A845-EF16580C1C0A}" type="presParOf" srcId="{46515DFC-0020-4FF5-9AD8-9A55DD2147FC}" destId="{46B1B059-90AC-47BC-99E3-0D970821721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486F7-5AD5-4162-8EFF-EB50B1D3E76B}">
      <dsp:nvSpPr>
        <dsp:cNvPr id="0" name=""/>
        <dsp:cNvSpPr/>
      </dsp:nvSpPr>
      <dsp:spPr>
        <a:xfrm>
          <a:off x="832035" y="0"/>
          <a:ext cx="3472160" cy="3472160"/>
        </a:xfrm>
        <a:prstGeom prst="quadArrow">
          <a:avLst>
            <a:gd name="adj1" fmla="val 2000"/>
            <a:gd name="adj2" fmla="val 4000"/>
            <a:gd name="adj3" fmla="val 5000"/>
          </a:avLst>
        </a:prstGeom>
        <a:solidFill>
          <a:srgbClr val="00A1CD"/>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9D6B50A-DBB3-40F6-AD22-68F30267312C}">
      <dsp:nvSpPr>
        <dsp:cNvPr id="0" name=""/>
        <dsp:cNvSpPr/>
      </dsp:nvSpPr>
      <dsp:spPr>
        <a:xfrm>
          <a:off x="1057726" y="225690"/>
          <a:ext cx="1388864" cy="138886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a:t>
          </a:r>
          <a:r>
            <a:rPr lang="en-US" sz="1000" kern="1200" dirty="0" smtClean="0"/>
            <a:t>connected/processed ” virtually”</a:t>
          </a:r>
          <a:endParaRPr lang="en-US" sz="1000" kern="1200" dirty="0"/>
        </a:p>
      </dsp:txBody>
      <dsp:txXfrm>
        <a:off x="1125525" y="293489"/>
        <a:ext cx="1253266" cy="1253266"/>
      </dsp:txXfrm>
    </dsp:sp>
    <dsp:sp modelId="{9EAD9097-1BF1-4141-86D4-D01E3D961115}">
      <dsp:nvSpPr>
        <dsp:cNvPr id="0" name=""/>
        <dsp:cNvSpPr/>
      </dsp:nvSpPr>
      <dsp:spPr>
        <a:xfrm>
          <a:off x="2689641" y="225690"/>
          <a:ext cx="1388864" cy="138886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Data/Algorithm makes “roundtrip”</a:t>
          </a:r>
          <a:endParaRPr lang="en-US" sz="1000" kern="1200" dirty="0"/>
        </a:p>
      </dsp:txBody>
      <dsp:txXfrm>
        <a:off x="2757440" y="293489"/>
        <a:ext cx="1253266" cy="1253266"/>
      </dsp:txXfrm>
    </dsp:sp>
    <dsp:sp modelId="{B8B4BBC6-1E24-4950-ADA9-4EBCC58FDC75}">
      <dsp:nvSpPr>
        <dsp:cNvPr id="0" name=""/>
        <dsp:cNvSpPr/>
      </dsp:nvSpPr>
      <dsp:spPr>
        <a:xfrm>
          <a:off x="1057726" y="1857605"/>
          <a:ext cx="1388864" cy="138886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External data collected and copied to SN</a:t>
          </a:r>
          <a:endParaRPr lang="en-US" sz="1000" kern="1200" dirty="0"/>
        </a:p>
      </dsp:txBody>
      <dsp:txXfrm>
        <a:off x="1125525" y="1925404"/>
        <a:ext cx="1253266" cy="1253266"/>
      </dsp:txXfrm>
    </dsp:sp>
    <dsp:sp modelId="{46B1B059-90AC-47BC-99E3-0D9708217213}">
      <dsp:nvSpPr>
        <dsp:cNvPr id="0" name=""/>
        <dsp:cNvSpPr/>
      </dsp:nvSpPr>
      <dsp:spPr>
        <a:xfrm>
          <a:off x="2689641" y="1857605"/>
          <a:ext cx="1388864" cy="138886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SN </a:t>
          </a:r>
          <a:r>
            <a:rPr lang="en-US" sz="1000" kern="1200" dirty="0" smtClean="0"/>
            <a:t>data/Algorithm </a:t>
          </a:r>
          <a:r>
            <a:rPr lang="en-US" sz="1000" kern="1200" dirty="0" smtClean="0"/>
            <a:t>copied to External partner</a:t>
          </a:r>
          <a:endParaRPr lang="en-US" sz="1000" kern="1200" dirty="0"/>
        </a:p>
      </dsp:txBody>
      <dsp:txXfrm>
        <a:off x="2757440" y="1925404"/>
        <a:ext cx="1253266" cy="125326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63A025-B680-4046-800B-5A6B5AC6AF73}" type="datetimeFigureOut">
              <a:rPr lang="nl-NL" smtClean="0"/>
              <a:t>10-5-2019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FEE08-4F1D-4773-84E0-0730640F7E20}" type="slidenum">
              <a:rPr lang="nl-NL" smtClean="0"/>
              <a:t>‹#›</a:t>
            </a:fld>
            <a:endParaRPr lang="nl-NL"/>
          </a:p>
        </p:txBody>
      </p:sp>
    </p:spTree>
    <p:extLst>
      <p:ext uri="{BB962C8B-B14F-4D97-AF65-F5344CB8AC3E}">
        <p14:creationId xmlns:p14="http://schemas.microsoft.com/office/powerpoint/2010/main" val="282330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3FEE08-4F1D-4773-84E0-0730640F7E2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32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lvl="0" indent="-171450">
              <a:buFontTx/>
              <a:buChar char="-"/>
            </a:pP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D68280F6-3073-4982-A4DE-448E1D4A7A46}" type="slidenum">
              <a:rPr lang="nl-NL" smtClean="0"/>
              <a:t>6</a:t>
            </a:fld>
            <a:endParaRPr lang="nl-NL"/>
          </a:p>
        </p:txBody>
      </p:sp>
    </p:spTree>
    <p:extLst>
      <p:ext uri="{BB962C8B-B14F-4D97-AF65-F5344CB8AC3E}">
        <p14:creationId xmlns:p14="http://schemas.microsoft.com/office/powerpoint/2010/main" val="357177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lvl="0" indent="-171450">
              <a:buFontTx/>
              <a:buChar char="-"/>
            </a:pP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D68280F6-3073-4982-A4DE-448E1D4A7A46}" type="slidenum">
              <a:rPr lang="nl-NL" smtClean="0"/>
              <a:t>7</a:t>
            </a:fld>
            <a:endParaRPr lang="nl-NL"/>
          </a:p>
        </p:txBody>
      </p:sp>
    </p:spTree>
    <p:extLst>
      <p:ext uri="{BB962C8B-B14F-4D97-AF65-F5344CB8AC3E}">
        <p14:creationId xmlns:p14="http://schemas.microsoft.com/office/powerpoint/2010/main" val="209409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sz="1200" dirty="0"/>
          </a:p>
        </p:txBody>
      </p:sp>
      <p:sp>
        <p:nvSpPr>
          <p:cNvPr id="4" name="Slide Number Placeholder 3"/>
          <p:cNvSpPr>
            <a:spLocks noGrp="1"/>
          </p:cNvSpPr>
          <p:nvPr>
            <p:ph type="sldNum" sz="quarter" idx="10"/>
          </p:nvPr>
        </p:nvSpPr>
        <p:spPr/>
        <p:txBody>
          <a:bodyPr/>
          <a:lstStyle/>
          <a:p>
            <a:fld id="{82FAD4D0-2E5A-47F6-B32F-ACAA4DB50DE1}" type="slidenum">
              <a:rPr lang="en-GB" smtClean="0"/>
              <a:pPr/>
              <a:t>9</a:t>
            </a:fld>
            <a:endParaRPr lang="en-GB"/>
          </a:p>
        </p:txBody>
      </p:sp>
    </p:spTree>
    <p:extLst>
      <p:ext uri="{BB962C8B-B14F-4D97-AF65-F5344CB8AC3E}">
        <p14:creationId xmlns:p14="http://schemas.microsoft.com/office/powerpoint/2010/main" val="78763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sz="1200" dirty="0"/>
          </a:p>
        </p:txBody>
      </p:sp>
      <p:sp>
        <p:nvSpPr>
          <p:cNvPr id="4" name="Slide Number Placeholder 3"/>
          <p:cNvSpPr>
            <a:spLocks noGrp="1"/>
          </p:cNvSpPr>
          <p:nvPr>
            <p:ph type="sldNum" sz="quarter" idx="10"/>
          </p:nvPr>
        </p:nvSpPr>
        <p:spPr/>
        <p:txBody>
          <a:bodyPr/>
          <a:lstStyle/>
          <a:p>
            <a:fld id="{82FAD4D0-2E5A-47F6-B32F-ACAA4DB50DE1}" type="slidenum">
              <a:rPr lang="en-GB" smtClean="0"/>
              <a:pPr/>
              <a:t>10</a:t>
            </a:fld>
            <a:endParaRPr lang="en-GB"/>
          </a:p>
        </p:txBody>
      </p:sp>
    </p:spTree>
    <p:extLst>
      <p:ext uri="{BB962C8B-B14F-4D97-AF65-F5344CB8AC3E}">
        <p14:creationId xmlns:p14="http://schemas.microsoft.com/office/powerpoint/2010/main" val="340190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sz="1200" dirty="0"/>
          </a:p>
        </p:txBody>
      </p:sp>
      <p:sp>
        <p:nvSpPr>
          <p:cNvPr id="4" name="Slide Number Placeholder 3"/>
          <p:cNvSpPr>
            <a:spLocks noGrp="1"/>
          </p:cNvSpPr>
          <p:nvPr>
            <p:ph type="sldNum" sz="quarter" idx="10"/>
          </p:nvPr>
        </p:nvSpPr>
        <p:spPr/>
        <p:txBody>
          <a:bodyPr/>
          <a:lstStyle/>
          <a:p>
            <a:fld id="{82FAD4D0-2E5A-47F6-B32F-ACAA4DB50DE1}" type="slidenum">
              <a:rPr lang="en-GB" smtClean="0"/>
              <a:pPr/>
              <a:t>11</a:t>
            </a:fld>
            <a:endParaRPr lang="en-GB"/>
          </a:p>
        </p:txBody>
      </p:sp>
    </p:spTree>
    <p:extLst>
      <p:ext uri="{BB962C8B-B14F-4D97-AF65-F5344CB8AC3E}">
        <p14:creationId xmlns:p14="http://schemas.microsoft.com/office/powerpoint/2010/main" val="2605129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2303433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Conclusie / trends / …</a:t>
            </a:r>
            <a:endParaRPr lang="nl-NL" dirty="0"/>
          </a:p>
        </p:txBody>
      </p:sp>
    </p:spTree>
    <p:extLst>
      <p:ext uri="{BB962C8B-B14F-4D97-AF65-F5344CB8AC3E}">
        <p14:creationId xmlns:p14="http://schemas.microsoft.com/office/powerpoint/2010/main" val="4096824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5015838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3308633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3941975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Optioneel datum</a:t>
            </a:r>
            <a:endParaRPr lang="nl-NL" dirty="0"/>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Tree>
    <p:extLst>
      <p:ext uri="{BB962C8B-B14F-4D97-AF65-F5344CB8AC3E}">
        <p14:creationId xmlns:p14="http://schemas.microsoft.com/office/powerpoint/2010/main" val="25703504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17013075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over 2 regels</a:t>
            </a:r>
          </a:p>
          <a:p>
            <a:pPr lvl="0"/>
            <a:r>
              <a:rPr lang="nl-NL" dirty="0" err="1" smtClean="0"/>
              <a:t>Calibri</a:t>
            </a:r>
            <a:r>
              <a:rPr lang="nl-NL" dirty="0" smtClean="0"/>
              <a:t> </a:t>
            </a:r>
            <a:r>
              <a:rPr lang="nl-NL" dirty="0" err="1" smtClean="0"/>
              <a:t>bold</a:t>
            </a:r>
            <a:r>
              <a:rPr lang="nl-NL" dirty="0" smtClean="0"/>
              <a:t> 30</a:t>
            </a:r>
          </a:p>
        </p:txBody>
      </p:sp>
    </p:spTree>
    <p:extLst>
      <p:ext uri="{BB962C8B-B14F-4D97-AF65-F5344CB8AC3E}">
        <p14:creationId xmlns:p14="http://schemas.microsoft.com/office/powerpoint/2010/main" val="8790966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1 regel</a:t>
            </a:r>
          </a:p>
        </p:txBody>
      </p:sp>
    </p:spTree>
    <p:extLst>
      <p:ext uri="{BB962C8B-B14F-4D97-AF65-F5344CB8AC3E}">
        <p14:creationId xmlns:p14="http://schemas.microsoft.com/office/powerpoint/2010/main" val="41447084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Hoofdstuk titel</a:t>
            </a:r>
            <a:endParaRPr lang="nl-NL" sz="3000" b="1" dirty="0">
              <a:solidFill>
                <a:schemeClr val="bg1"/>
              </a:solidFill>
            </a:endParaRPr>
          </a:p>
        </p:txBody>
      </p:sp>
    </p:spTree>
    <p:extLst>
      <p:ext uri="{BB962C8B-B14F-4D97-AF65-F5344CB8AC3E}">
        <p14:creationId xmlns:p14="http://schemas.microsoft.com/office/powerpoint/2010/main" val="29573544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231740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Optioneel datum</a:t>
            </a:r>
            <a:endParaRPr lang="nl-NL" dirty="0"/>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Tree>
    <p:extLst>
      <p:ext uri="{BB962C8B-B14F-4D97-AF65-F5344CB8AC3E}">
        <p14:creationId xmlns:p14="http://schemas.microsoft.com/office/powerpoint/2010/main" val="30741253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26246077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Conclusies / trends / …</a:t>
            </a:r>
            <a:endParaRPr lang="nl-NL" sz="3000" b="1" dirty="0">
              <a:solidFill>
                <a:schemeClr val="bg1"/>
              </a:solidFill>
            </a:endParaRP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smtClean="0"/>
              <a:t>Korte opsomming van conclusies</a:t>
            </a:r>
            <a:endParaRPr lang="nl-NL" dirty="0"/>
          </a:p>
        </p:txBody>
      </p:sp>
    </p:spTree>
    <p:extLst>
      <p:ext uri="{BB962C8B-B14F-4D97-AF65-F5344CB8AC3E}">
        <p14:creationId xmlns:p14="http://schemas.microsoft.com/office/powerpoint/2010/main" val="22758551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Conclusie / trends / …</a:t>
            </a:r>
            <a:endParaRPr lang="nl-NL" dirty="0"/>
          </a:p>
        </p:txBody>
      </p:sp>
    </p:spTree>
    <p:extLst>
      <p:ext uri="{BB962C8B-B14F-4D97-AF65-F5344CB8AC3E}">
        <p14:creationId xmlns:p14="http://schemas.microsoft.com/office/powerpoint/2010/main" val="37482565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33626180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27910371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lleen titel">
    <p:spTree>
      <p:nvGrpSpPr>
        <p:cNvPr id="1" name=""/>
        <p:cNvGrpSpPr/>
        <p:nvPr/>
      </p:nvGrpSpPr>
      <p:grpSpPr>
        <a:xfrm>
          <a:off x="0" y="0"/>
          <a:ext cx="0" cy="0"/>
          <a:chOff x="0" y="0"/>
          <a:chExt cx="0" cy="0"/>
        </a:xfrm>
      </p:grpSpPr>
      <p:sp>
        <p:nvSpPr>
          <p:cNvPr id="5" name="Titel 1"/>
          <p:cNvSpPr>
            <a:spLocks noGrp="1"/>
          </p:cNvSpPr>
          <p:nvPr>
            <p:ph type="title"/>
          </p:nvPr>
        </p:nvSpPr>
        <p:spPr>
          <a:xfrm>
            <a:off x="183072" y="1"/>
            <a:ext cx="8960929" cy="533399"/>
          </a:xfrm>
          <a:prstGeom prst="rect">
            <a:avLst/>
          </a:prstGeom>
          <a:noFill/>
        </p:spPr>
        <p:txBody>
          <a:bodyPr anchor="ctr"/>
          <a:lstStyle>
            <a:lvl1pPr>
              <a:defRPr kumimoji="0" lang="nl-NL" sz="2100" b="0" normalizeH="0" noProof="0" dirty="0">
                <a:effectLst/>
                <a:latin typeface="+mj-lt"/>
                <a:ea typeface="Open Sans Bold"/>
                <a:cs typeface="Open Sans Bold"/>
              </a:defRPr>
            </a:lvl1pPr>
          </a:lstStyle>
          <a:p>
            <a:pPr lvl="0" fontAlgn="auto" hangingPunct="1"/>
            <a:r>
              <a:rPr lang="nl-NL" noProof="0"/>
              <a:t>Klik om de stijl te bewerken</a:t>
            </a:r>
            <a:endParaRPr lang="nl-NL" noProof="0" dirty="0"/>
          </a:p>
        </p:txBody>
      </p:sp>
    </p:spTree>
    <p:extLst>
      <p:ext uri="{BB962C8B-B14F-4D97-AF65-F5344CB8AC3E}">
        <p14:creationId xmlns:p14="http://schemas.microsoft.com/office/powerpoint/2010/main" val="316371206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Geen subtitel">
    <p:spTree>
      <p:nvGrpSpPr>
        <p:cNvPr id="1" name=""/>
        <p:cNvGrpSpPr/>
        <p:nvPr/>
      </p:nvGrpSpPr>
      <p:grpSpPr>
        <a:xfrm>
          <a:off x="0" y="0"/>
          <a:ext cx="0" cy="0"/>
          <a:chOff x="0" y="0"/>
          <a:chExt cx="0" cy="0"/>
        </a:xfrm>
      </p:grpSpPr>
      <p:sp>
        <p:nvSpPr>
          <p:cNvPr id="2" name="Titel 1"/>
          <p:cNvSpPr>
            <a:spLocks noGrp="1"/>
          </p:cNvSpPr>
          <p:nvPr>
            <p:ph type="title"/>
          </p:nvPr>
        </p:nvSpPr>
        <p:spPr>
          <a:xfrm>
            <a:off x="183072" y="1"/>
            <a:ext cx="8960929" cy="533399"/>
          </a:xfrm>
          <a:prstGeom prst="rect">
            <a:avLst/>
          </a:prstGeom>
          <a:noFill/>
        </p:spPr>
        <p:txBody>
          <a:bodyPr anchor="ctr"/>
          <a:lstStyle>
            <a:lvl1pPr>
              <a:defRPr kumimoji="0" lang="nl-NL" sz="2100" b="0" normalizeH="0" noProof="0" dirty="0">
                <a:effectLst/>
                <a:latin typeface="+mj-lt"/>
                <a:ea typeface="Open Sans Bold"/>
                <a:cs typeface="Open Sans Bold"/>
              </a:defRPr>
            </a:lvl1pPr>
          </a:lstStyle>
          <a:p>
            <a:pPr lvl="0" fontAlgn="auto" hangingPunct="1"/>
            <a:r>
              <a:rPr lang="nl-NL" noProof="0"/>
              <a:t>Klik om de stijl te bewerken</a:t>
            </a:r>
            <a:endParaRPr lang="nl-NL" noProof="0" dirty="0"/>
          </a:p>
        </p:txBody>
      </p:sp>
      <p:sp>
        <p:nvSpPr>
          <p:cNvPr id="4" name="Shape 26"/>
          <p:cNvSpPr>
            <a:spLocks noGrp="1"/>
          </p:cNvSpPr>
          <p:nvPr>
            <p:ph type="body" idx="1"/>
          </p:nvPr>
        </p:nvSpPr>
        <p:spPr>
          <a:xfrm>
            <a:off x="395897" y="762001"/>
            <a:ext cx="8453732" cy="3807972"/>
          </a:xfrm>
          <a:prstGeom prst="rect">
            <a:avLst/>
          </a:prstGeom>
        </p:spPr>
        <p:txBody>
          <a:bodyPr/>
          <a:lstStyle>
            <a:lvl1pPr>
              <a:buClr>
                <a:schemeClr val="accent1"/>
              </a:buClr>
              <a:defRPr sz="1800"/>
            </a:lvl1pPr>
            <a:lvl2pPr>
              <a:buClr>
                <a:schemeClr val="accent1"/>
              </a:buClr>
              <a:defRPr sz="1350"/>
            </a:lvl2pPr>
            <a:lvl3pPr>
              <a:defRPr sz="1350"/>
            </a:lvl3pPr>
            <a:lvl4pPr>
              <a:defRPr sz="1350"/>
            </a:lvl4pPr>
            <a:lvl5pPr>
              <a:defRPr sz="1350"/>
            </a:lvl5pPr>
          </a:lstStyle>
          <a:p>
            <a:pPr lvl="0"/>
            <a:r>
              <a:rPr lang="nl-NL" noProof="0" dirty="0"/>
              <a:t>Klik om de modelstijlen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6630203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2298986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Optioneel datum</a:t>
            </a:r>
            <a:endParaRPr lang="nl-NL" dirty="0"/>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Tree>
    <p:extLst>
      <p:ext uri="{BB962C8B-B14F-4D97-AF65-F5344CB8AC3E}">
        <p14:creationId xmlns:p14="http://schemas.microsoft.com/office/powerpoint/2010/main" val="50332414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855152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30870495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over 2 regels</a:t>
            </a:r>
          </a:p>
          <a:p>
            <a:pPr lvl="0"/>
            <a:r>
              <a:rPr lang="nl-NL" dirty="0" err="1" smtClean="0"/>
              <a:t>Calibri</a:t>
            </a:r>
            <a:r>
              <a:rPr lang="nl-NL" dirty="0" smtClean="0"/>
              <a:t> </a:t>
            </a:r>
            <a:r>
              <a:rPr lang="nl-NL" dirty="0" err="1" smtClean="0"/>
              <a:t>bold</a:t>
            </a:r>
            <a:r>
              <a:rPr lang="nl-NL" dirty="0" smtClean="0"/>
              <a:t> 30</a:t>
            </a:r>
          </a:p>
        </p:txBody>
      </p:sp>
    </p:spTree>
    <p:extLst>
      <p:ext uri="{BB962C8B-B14F-4D97-AF65-F5344CB8AC3E}">
        <p14:creationId xmlns:p14="http://schemas.microsoft.com/office/powerpoint/2010/main" val="38448705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1 regel</a:t>
            </a:r>
          </a:p>
        </p:txBody>
      </p:sp>
    </p:spTree>
    <p:extLst>
      <p:ext uri="{BB962C8B-B14F-4D97-AF65-F5344CB8AC3E}">
        <p14:creationId xmlns:p14="http://schemas.microsoft.com/office/powerpoint/2010/main" val="4056800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Hoofdstuk titel</a:t>
            </a:r>
            <a:endParaRPr lang="nl-NL" sz="3000" b="1" dirty="0">
              <a:solidFill>
                <a:schemeClr val="bg1"/>
              </a:solidFill>
            </a:endParaRPr>
          </a:p>
        </p:txBody>
      </p:sp>
    </p:spTree>
    <p:extLst>
      <p:ext uri="{BB962C8B-B14F-4D97-AF65-F5344CB8AC3E}">
        <p14:creationId xmlns:p14="http://schemas.microsoft.com/office/powerpoint/2010/main" val="35348195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15468259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137469328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Conclusies / trends / …</a:t>
            </a:r>
            <a:endParaRPr lang="nl-NL" sz="3000" b="1" dirty="0">
              <a:solidFill>
                <a:schemeClr val="bg1"/>
              </a:solidFill>
            </a:endParaRP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smtClean="0"/>
              <a:t>Korte opsomming van conclusies</a:t>
            </a:r>
            <a:endParaRPr lang="nl-NL" dirty="0"/>
          </a:p>
        </p:txBody>
      </p:sp>
    </p:spTree>
    <p:extLst>
      <p:ext uri="{BB962C8B-B14F-4D97-AF65-F5344CB8AC3E}">
        <p14:creationId xmlns:p14="http://schemas.microsoft.com/office/powerpoint/2010/main" val="131797057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Conclusie / trends / …</a:t>
            </a:r>
            <a:endParaRPr lang="nl-NL" dirty="0"/>
          </a:p>
        </p:txBody>
      </p:sp>
    </p:spTree>
    <p:extLst>
      <p:ext uri="{BB962C8B-B14F-4D97-AF65-F5344CB8AC3E}">
        <p14:creationId xmlns:p14="http://schemas.microsoft.com/office/powerpoint/2010/main" val="20838817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320718337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15532303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2406095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over 2 regels</a:t>
            </a:r>
          </a:p>
          <a:p>
            <a:pPr lvl="0"/>
            <a:r>
              <a:rPr lang="nl-NL" dirty="0" err="1" smtClean="0"/>
              <a:t>Calibri</a:t>
            </a:r>
            <a:r>
              <a:rPr lang="nl-NL" dirty="0" smtClean="0"/>
              <a:t> </a:t>
            </a:r>
            <a:r>
              <a:rPr lang="nl-NL" dirty="0" err="1" smtClean="0"/>
              <a:t>bold</a:t>
            </a:r>
            <a:r>
              <a:rPr lang="nl-NL" dirty="0" smtClean="0"/>
              <a:t> 30</a:t>
            </a:r>
          </a:p>
        </p:txBody>
      </p:sp>
    </p:spTree>
    <p:extLst>
      <p:ext uri="{BB962C8B-B14F-4D97-AF65-F5344CB8AC3E}">
        <p14:creationId xmlns:p14="http://schemas.microsoft.com/office/powerpoint/2010/main" val="13893835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screen">
            <a:extLst>
              <a:ext uri="{28A0092B-C50C-407E-A947-70E740481C1C}">
                <a14:useLocalDpi xmlns:a14="http://schemas.microsoft.com/office/drawing/2010/main"/>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Optioneel datum</a:t>
            </a:r>
            <a:endParaRPr lang="nl-NL" dirty="0"/>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Tree>
    <p:extLst>
      <p:ext uri="{BB962C8B-B14F-4D97-AF65-F5344CB8AC3E}">
        <p14:creationId xmlns:p14="http://schemas.microsoft.com/office/powerpoint/2010/main" val="359690103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147262857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over 2 regels</a:t>
            </a:r>
          </a:p>
          <a:p>
            <a:pPr lvl="0"/>
            <a:r>
              <a:rPr lang="nl-NL" dirty="0" err="1" smtClean="0"/>
              <a:t>Calibri</a:t>
            </a:r>
            <a:r>
              <a:rPr lang="nl-NL" dirty="0" smtClean="0"/>
              <a:t> </a:t>
            </a:r>
            <a:r>
              <a:rPr lang="nl-NL" dirty="0" err="1" smtClean="0"/>
              <a:t>bold</a:t>
            </a:r>
            <a:r>
              <a:rPr lang="nl-NL" dirty="0" smtClean="0"/>
              <a:t> 30</a:t>
            </a:r>
          </a:p>
        </p:txBody>
      </p:sp>
    </p:spTree>
    <p:extLst>
      <p:ext uri="{BB962C8B-B14F-4D97-AF65-F5344CB8AC3E}">
        <p14:creationId xmlns:p14="http://schemas.microsoft.com/office/powerpoint/2010/main" val="193788602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1 regel</a:t>
            </a:r>
          </a:p>
        </p:txBody>
      </p:sp>
    </p:spTree>
    <p:extLst>
      <p:ext uri="{BB962C8B-B14F-4D97-AF65-F5344CB8AC3E}">
        <p14:creationId xmlns:p14="http://schemas.microsoft.com/office/powerpoint/2010/main" val="132150951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Hoofdstuk titel</a:t>
            </a:r>
            <a:endParaRPr lang="nl-NL" sz="3000" b="1" dirty="0">
              <a:solidFill>
                <a:schemeClr val="bg1"/>
              </a:solidFill>
            </a:endParaRPr>
          </a:p>
        </p:txBody>
      </p:sp>
    </p:spTree>
    <p:extLst>
      <p:ext uri="{BB962C8B-B14F-4D97-AF65-F5344CB8AC3E}">
        <p14:creationId xmlns:p14="http://schemas.microsoft.com/office/powerpoint/2010/main" val="4722029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320707738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80403279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Conclusies / trends / …</a:t>
            </a:r>
            <a:endParaRPr lang="nl-NL" sz="3000" b="1" dirty="0">
              <a:solidFill>
                <a:schemeClr val="bg1"/>
              </a:solidFill>
            </a:endParaRP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smtClean="0"/>
              <a:t>Korte opsomming van conclusies</a:t>
            </a:r>
            <a:endParaRPr lang="nl-NL" dirty="0"/>
          </a:p>
        </p:txBody>
      </p:sp>
    </p:spTree>
    <p:extLst>
      <p:ext uri="{BB962C8B-B14F-4D97-AF65-F5344CB8AC3E}">
        <p14:creationId xmlns:p14="http://schemas.microsoft.com/office/powerpoint/2010/main" val="75642043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Conclusie / trends / …</a:t>
            </a:r>
            <a:endParaRPr lang="nl-NL" dirty="0"/>
          </a:p>
        </p:txBody>
      </p:sp>
    </p:spTree>
    <p:extLst>
      <p:ext uri="{BB962C8B-B14F-4D97-AF65-F5344CB8AC3E}">
        <p14:creationId xmlns:p14="http://schemas.microsoft.com/office/powerpoint/2010/main" val="301864361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34299173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1 regel</a:t>
            </a:r>
          </a:p>
        </p:txBody>
      </p:sp>
    </p:spTree>
    <p:extLst>
      <p:ext uri="{BB962C8B-B14F-4D97-AF65-F5344CB8AC3E}">
        <p14:creationId xmlns:p14="http://schemas.microsoft.com/office/powerpoint/2010/main" val="221898547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26758252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40833259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Optioneel datum</a:t>
            </a:r>
            <a:endParaRPr lang="nl-NL" dirty="0"/>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a:p>
            <a:pPr lvl="0"/>
            <a:r>
              <a:rPr lang="nl-NL" dirty="0" smtClean="0"/>
              <a:t>regel2</a:t>
            </a:r>
            <a:endParaRPr lang="nl-NL" dirty="0"/>
          </a:p>
        </p:txBody>
      </p:sp>
    </p:spTree>
    <p:extLst>
      <p:ext uri="{BB962C8B-B14F-4D97-AF65-F5344CB8AC3E}">
        <p14:creationId xmlns:p14="http://schemas.microsoft.com/office/powerpoint/2010/main" val="57448438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410411085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over 2 regels</a:t>
            </a:r>
          </a:p>
          <a:p>
            <a:pPr lvl="0"/>
            <a:r>
              <a:rPr lang="nl-NL" dirty="0" err="1" smtClean="0"/>
              <a:t>Calibri</a:t>
            </a:r>
            <a:r>
              <a:rPr lang="nl-NL" dirty="0" smtClean="0"/>
              <a:t> </a:t>
            </a:r>
            <a:r>
              <a:rPr lang="nl-NL" dirty="0" err="1" smtClean="0"/>
              <a:t>bold</a:t>
            </a:r>
            <a:r>
              <a:rPr lang="nl-NL" dirty="0" smtClean="0"/>
              <a:t> 30</a:t>
            </a:r>
          </a:p>
        </p:txBody>
      </p:sp>
    </p:spTree>
    <p:extLst>
      <p:ext uri="{BB962C8B-B14F-4D97-AF65-F5344CB8AC3E}">
        <p14:creationId xmlns:p14="http://schemas.microsoft.com/office/powerpoint/2010/main" val="177477494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 1 regel</a:t>
            </a:r>
          </a:p>
        </p:txBody>
      </p:sp>
    </p:spTree>
    <p:extLst>
      <p:ext uri="{BB962C8B-B14F-4D97-AF65-F5344CB8AC3E}">
        <p14:creationId xmlns:p14="http://schemas.microsoft.com/office/powerpoint/2010/main" val="165025232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Hoofdstuk titel</a:t>
            </a:r>
            <a:endParaRPr lang="nl-NL" sz="3000" b="1" dirty="0">
              <a:solidFill>
                <a:schemeClr val="bg1"/>
              </a:solidFill>
            </a:endParaRPr>
          </a:p>
        </p:txBody>
      </p:sp>
    </p:spTree>
    <p:extLst>
      <p:ext uri="{BB962C8B-B14F-4D97-AF65-F5344CB8AC3E}">
        <p14:creationId xmlns:p14="http://schemas.microsoft.com/office/powerpoint/2010/main" val="20884195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307881103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41485683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Conclusies / trends / …</a:t>
            </a:r>
            <a:endParaRPr lang="nl-NL" sz="3000" b="1" dirty="0">
              <a:solidFill>
                <a:schemeClr val="bg1"/>
              </a:solidFill>
            </a:endParaRP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smtClean="0"/>
              <a:t>Korte opsomming van conclusies</a:t>
            </a:r>
            <a:endParaRPr lang="nl-NL" dirty="0"/>
          </a:p>
        </p:txBody>
      </p:sp>
    </p:spTree>
    <p:extLst>
      <p:ext uri="{BB962C8B-B14F-4D97-AF65-F5344CB8AC3E}">
        <p14:creationId xmlns:p14="http://schemas.microsoft.com/office/powerpoint/2010/main" val="23043476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Hoofdstuk titel</a:t>
            </a:r>
            <a:endParaRPr lang="nl-NL" sz="3000" b="1" dirty="0">
              <a:solidFill>
                <a:schemeClr val="bg1"/>
              </a:solidFill>
            </a:endParaRPr>
          </a:p>
        </p:txBody>
      </p:sp>
    </p:spTree>
    <p:extLst>
      <p:ext uri="{BB962C8B-B14F-4D97-AF65-F5344CB8AC3E}">
        <p14:creationId xmlns:p14="http://schemas.microsoft.com/office/powerpoint/2010/main" val="26582466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Conclusie / trends / …</a:t>
            </a:r>
            <a:endParaRPr lang="nl-NL" dirty="0"/>
          </a:p>
        </p:txBody>
      </p:sp>
    </p:spTree>
    <p:extLst>
      <p:ext uri="{BB962C8B-B14F-4D97-AF65-F5344CB8AC3E}">
        <p14:creationId xmlns:p14="http://schemas.microsoft.com/office/powerpoint/2010/main" val="162098498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108869033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200793195"/>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Evidence: Content">
    <p:spTree>
      <p:nvGrpSpPr>
        <p:cNvPr id="1" name=""/>
        <p:cNvGrpSpPr/>
        <p:nvPr/>
      </p:nvGrpSpPr>
      <p:grpSpPr>
        <a:xfrm>
          <a:off x="0" y="0"/>
          <a:ext cx="0" cy="0"/>
          <a:chOff x="0" y="0"/>
          <a:chExt cx="0" cy="0"/>
        </a:xfrm>
      </p:grpSpPr>
      <p:pic>
        <p:nvPicPr>
          <p:cNvPr id="56" name="Image 57"/>
          <p:cNvPicPr>
            <a:picLocks noChangeAspect="1"/>
          </p:cNvPicPr>
          <p:nvPr/>
        </p:nvPicPr>
        <p:blipFill>
          <a:blip r:embed="rId2" cstate="print"/>
          <a:stretch>
            <a:fillRect/>
          </a:stretch>
        </p:blipFill>
        <p:spPr>
          <a:xfrm>
            <a:off x="188853" y="4538036"/>
            <a:ext cx="270002" cy="234687"/>
          </a:xfrm>
          <a:prstGeom prst="rect">
            <a:avLst/>
          </a:prstGeom>
          <a:noFill/>
          <a:ln>
            <a:noFill/>
          </a:ln>
        </p:spPr>
      </p:pic>
      <p:sp>
        <p:nvSpPr>
          <p:cNvPr id="36" name="Rectangle 27"/>
          <p:cNvSpPr/>
          <p:nvPr/>
        </p:nvSpPr>
        <p:spPr>
          <a:xfrm>
            <a:off x="7676346" y="0"/>
            <a:ext cx="458986" cy="458986"/>
          </a:xfrm>
          <a:prstGeom prst="rect">
            <a:avLst/>
          </a:prstGeom>
          <a:solidFill>
            <a:srgbClr val="13B1C1"/>
          </a:solidFill>
          <a:ln>
            <a:noFill/>
            <a:prstDash val="solid"/>
          </a:ln>
        </p:spPr>
        <p:txBody>
          <a:bodyPr vert="horz" wrap="square" lIns="91438" tIns="45719" rIns="91438" bIns="45719" anchor="ctr" anchorCtr="1" compatLnSpc="1"/>
          <a:lstStyle/>
          <a:p>
            <a:pPr marL="0" marR="0" lvl="0" indent="0" algn="ctr" defTabSz="91435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39" name="Image 38"/>
          <p:cNvPicPr>
            <a:picLocks noChangeAspect="1"/>
          </p:cNvPicPr>
          <p:nvPr/>
        </p:nvPicPr>
        <p:blipFill>
          <a:blip r:embed="rId3" cstate="print"/>
          <a:stretch>
            <a:fillRect/>
          </a:stretch>
        </p:blipFill>
        <p:spPr>
          <a:xfrm>
            <a:off x="7758524" y="95313"/>
            <a:ext cx="294629" cy="268359"/>
          </a:xfrm>
          <a:prstGeom prst="rect">
            <a:avLst/>
          </a:prstGeom>
          <a:noFill/>
          <a:ln>
            <a:noFill/>
          </a:ln>
        </p:spPr>
      </p:pic>
      <p:pic>
        <p:nvPicPr>
          <p:cNvPr id="10" name="Image 9" descr="LOGO OECD-02-33.png"/>
          <p:cNvPicPr>
            <a:picLocks noChangeAspect="1"/>
          </p:cNvPicPr>
          <p:nvPr/>
        </p:nvPicPr>
        <p:blipFill>
          <a:blip r:embed="rId4" cstate="print"/>
          <a:stretch>
            <a:fillRect/>
          </a:stretch>
        </p:blipFill>
        <p:spPr>
          <a:xfrm>
            <a:off x="8135331" y="-6690"/>
            <a:ext cx="1012379" cy="466202"/>
          </a:xfrm>
          <a:prstGeom prst="rect">
            <a:avLst/>
          </a:prstGeom>
        </p:spPr>
      </p:pic>
      <p:sp>
        <p:nvSpPr>
          <p:cNvPr id="8" name="Rectangle 7"/>
          <p:cNvSpPr/>
          <p:nvPr/>
        </p:nvSpPr>
        <p:spPr>
          <a:xfrm>
            <a:off x="1" y="1"/>
            <a:ext cx="7652351" cy="4596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 name="Title 1"/>
          <p:cNvSpPr txBox="1">
            <a:spLocks noGrp="1"/>
          </p:cNvSpPr>
          <p:nvPr>
            <p:ph type="title"/>
          </p:nvPr>
        </p:nvSpPr>
        <p:spPr>
          <a:xfrm>
            <a:off x="143813" y="81107"/>
            <a:ext cx="7162700" cy="781515"/>
          </a:xfrm>
          <a:prstGeom prst="rect">
            <a:avLst/>
          </a:prstGeom>
        </p:spPr>
        <p:txBody>
          <a:bodyPr lIns="121917" tIns="60958" rIns="121917" bIns="60958"/>
          <a:lstStyle>
            <a:lvl1pPr>
              <a:defRPr sz="1650" b="1" cap="all" spc="300">
                <a:solidFill>
                  <a:srgbClr val="FFFFFF"/>
                </a:solidFill>
                <a:latin typeface="Century Gothic"/>
                <a:cs typeface="Century Gothic"/>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356048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mod="1">
    <p:ext uri="{DCECCB84-F9BA-43D5-87BE-67443E8EF086}">
      <p15:sldGuideLst xmlns:p15="http://schemas.microsoft.com/office/powerpoint/2012/main">
        <p15:guide id="1" orient="horz" pos="2364">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32373999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smtClean="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smtClean="0"/>
              <a:t>Titel</a:t>
            </a:r>
          </a:p>
        </p:txBody>
      </p:sp>
    </p:spTree>
    <p:extLst>
      <p:ext uri="{BB962C8B-B14F-4D97-AF65-F5344CB8AC3E}">
        <p14:creationId xmlns:p14="http://schemas.microsoft.com/office/powerpoint/2010/main" val="176121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smtClean="0">
                <a:solidFill>
                  <a:schemeClr val="bg1"/>
                </a:solidFill>
              </a:rPr>
              <a:t>Conclusies / trends / …</a:t>
            </a:r>
            <a:endParaRPr lang="nl-NL" sz="3000" b="1" dirty="0">
              <a:solidFill>
                <a:schemeClr val="bg1"/>
              </a:solidFill>
            </a:endParaRP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smtClean="0"/>
              <a:t>Korte opsomming van conclusies</a:t>
            </a:r>
            <a:endParaRPr lang="nl-NL" dirty="0"/>
          </a:p>
        </p:txBody>
      </p:sp>
    </p:spTree>
    <p:extLst>
      <p:ext uri="{BB962C8B-B14F-4D97-AF65-F5344CB8AC3E}">
        <p14:creationId xmlns:p14="http://schemas.microsoft.com/office/powerpoint/2010/main" val="9963624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a:t>
            </a:fld>
            <a:endParaRPr lang="nl-NL" sz="1200" dirty="0"/>
          </a:p>
        </p:txBody>
      </p:sp>
      <p:pic>
        <p:nvPicPr>
          <p:cNvPr id="17" name="Afbeelding 1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2552854814"/>
      </p:ext>
    </p:extLst>
  </p:cSld>
  <p:clrMap bg1="lt1" tx1="dk1" bg2="lt2" tx2="dk2" accent1="accent1" accent2="accent2" accent3="accent3" accent4="accent4" accent5="accent5" accent6="accent6" hlink="hlink" folHlink="folHlink"/>
  <p:sldLayoutIdLst>
    <p:sldLayoutId id="2147483659" r:id="rId1"/>
    <p:sldLayoutId id="2147483653" r:id="rId2"/>
    <p:sldLayoutId id="2147483660" r:id="rId3"/>
    <p:sldLayoutId id="2147483661" r:id="rId4"/>
    <p:sldLayoutId id="2147483665" r:id="rId5"/>
    <p:sldLayoutId id="2147483654" r:id="rId6"/>
    <p:sldLayoutId id="2147483662" r:id="rId7"/>
    <p:sldLayoutId id="2147483663" r:id="rId8"/>
    <p:sldLayoutId id="2147483656" r:id="rId9"/>
    <p:sldLayoutId id="2147483657" r:id="rId10"/>
    <p:sldLayoutId id="2147483655" r:id="rId11"/>
    <p:sldLayoutId id="2147483666"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a:t>
            </a:fld>
            <a:endParaRPr lang="nl-NL" sz="1200" dirty="0"/>
          </a:p>
        </p:txBody>
      </p:sp>
      <p:pic>
        <p:nvPicPr>
          <p:cNvPr id="17" name="Afbeelding 1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98713999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1" r:id="rId13"/>
    <p:sldLayoutId id="2147483682"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a:t>
            </a:fld>
            <a:endParaRPr lang="nl-NL" sz="1200" dirty="0"/>
          </a:p>
        </p:txBody>
      </p:sp>
      <p:pic>
        <p:nvPicPr>
          <p:cNvPr id="17" name="Afbeelding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20667750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a:t>
            </a:fld>
            <a:endParaRPr lang="nl-NL" sz="1200" dirty="0"/>
          </a:p>
        </p:txBody>
      </p:sp>
      <p:pic>
        <p:nvPicPr>
          <p:cNvPr id="17" name="Afbeelding 1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260033138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a:t>
            </a:fld>
            <a:endParaRPr lang="nl-NL" sz="1200" dirty="0"/>
          </a:p>
        </p:txBody>
      </p:sp>
      <p:pic>
        <p:nvPicPr>
          <p:cNvPr id="17" name="Afbeelding 1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358649942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nl-NL" dirty="0" err="1"/>
              <a:t>Matjaž</a:t>
            </a:r>
            <a:r>
              <a:rPr lang="nl-NL" dirty="0"/>
              <a:t> </a:t>
            </a:r>
            <a:r>
              <a:rPr lang="nl-NL" dirty="0" smtClean="0"/>
              <a:t>Jug, </a:t>
            </a:r>
            <a:r>
              <a:rPr lang="nl-NL" dirty="0" err="1" smtClean="0"/>
              <a:t>Statistics</a:t>
            </a:r>
            <a:r>
              <a:rPr lang="nl-NL" dirty="0" smtClean="0"/>
              <a:t> Netherlands</a:t>
            </a:r>
            <a:endParaRPr lang="nl-NL" dirty="0"/>
          </a:p>
        </p:txBody>
      </p:sp>
      <p:sp>
        <p:nvSpPr>
          <p:cNvPr id="3" name="Text Placeholder 2"/>
          <p:cNvSpPr>
            <a:spLocks noGrp="1"/>
          </p:cNvSpPr>
          <p:nvPr>
            <p:ph type="body" sz="quarter" idx="13"/>
          </p:nvPr>
        </p:nvSpPr>
        <p:spPr/>
        <p:txBody>
          <a:bodyPr/>
          <a:lstStyle/>
          <a:p>
            <a:r>
              <a:rPr lang="nl-NL" dirty="0" smtClean="0"/>
              <a:t>May 21, 2019</a:t>
            </a:r>
            <a:endParaRPr lang="nl-NL" dirty="0"/>
          </a:p>
        </p:txBody>
      </p:sp>
      <p:sp>
        <p:nvSpPr>
          <p:cNvPr id="4" name="Text Placeholder 3"/>
          <p:cNvSpPr>
            <a:spLocks noGrp="1"/>
          </p:cNvSpPr>
          <p:nvPr>
            <p:ph type="body" sz="quarter" idx="14"/>
          </p:nvPr>
        </p:nvSpPr>
        <p:spPr/>
        <p:txBody>
          <a:bodyPr/>
          <a:lstStyle/>
          <a:p>
            <a:r>
              <a:rPr lang="nl-NL" dirty="0" err="1" smtClean="0"/>
              <a:t>Sharing</a:t>
            </a:r>
            <a:r>
              <a:rPr lang="nl-NL" dirty="0" smtClean="0"/>
              <a:t> </a:t>
            </a:r>
            <a:r>
              <a:rPr lang="nl-NL" dirty="0" err="1" smtClean="0"/>
              <a:t>Algorithms</a:t>
            </a:r>
            <a:endParaRPr lang="nl-NL" dirty="0"/>
          </a:p>
        </p:txBody>
      </p:sp>
      <p:sp>
        <p:nvSpPr>
          <p:cNvPr id="5" name="Text Placeholder 4"/>
          <p:cNvSpPr>
            <a:spLocks noGrp="1"/>
          </p:cNvSpPr>
          <p:nvPr>
            <p:ph type="body" sz="quarter" idx="15"/>
          </p:nvPr>
        </p:nvSpPr>
        <p:spPr/>
        <p:txBody>
          <a:bodyPr/>
          <a:lstStyle/>
          <a:p>
            <a:r>
              <a:rPr lang="en-US" dirty="0" err="1" smtClean="0"/>
              <a:t>ESSNet</a:t>
            </a:r>
            <a:r>
              <a:rPr lang="en-US" dirty="0" smtClean="0"/>
              <a:t> Rome</a:t>
            </a:r>
            <a:endParaRPr lang="nl-NL" dirty="0"/>
          </a:p>
        </p:txBody>
      </p:sp>
    </p:spTree>
    <p:extLst>
      <p:ext uri="{BB962C8B-B14F-4D97-AF65-F5344CB8AC3E}">
        <p14:creationId xmlns:p14="http://schemas.microsoft.com/office/powerpoint/2010/main" val="234214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469716" y="895162"/>
            <a:ext cx="3586560" cy="3458786"/>
          </a:xfrm>
          <a:prstGeom prst="ellipse">
            <a:avLst/>
          </a:prstGeom>
          <a:noFill/>
          <a:ln w="9525">
            <a:solidFill>
              <a:schemeClr val="tx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 name="Oval 4"/>
          <p:cNvSpPr/>
          <p:nvPr/>
        </p:nvSpPr>
        <p:spPr>
          <a:xfrm>
            <a:off x="1601670" y="916627"/>
            <a:ext cx="3586560" cy="3458786"/>
          </a:xfrm>
          <a:prstGeom prst="ellipse">
            <a:avLst/>
          </a:prstGeom>
          <a:noFill/>
          <a:ln w="9525">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re 1"/>
          <p:cNvSpPr>
            <a:spLocks noGrp="1"/>
          </p:cNvSpPr>
          <p:nvPr>
            <p:ph type="title"/>
          </p:nvPr>
        </p:nvSpPr>
        <p:spPr>
          <a:xfrm>
            <a:off x="143813" y="81106"/>
            <a:ext cx="7162700" cy="361061"/>
          </a:xfrm>
        </p:spPr>
        <p:txBody>
          <a:bodyPr/>
          <a:lstStyle/>
          <a:p>
            <a:r>
              <a:rPr lang="en-GB" dirty="0" smtClean="0"/>
              <a:t>Develop Smart data practices</a:t>
            </a:r>
            <a:endParaRPr lang="en-GB" dirty="0"/>
          </a:p>
        </p:txBody>
      </p:sp>
      <p:grpSp>
        <p:nvGrpSpPr>
          <p:cNvPr id="22" name="Group 21"/>
          <p:cNvGrpSpPr/>
          <p:nvPr/>
        </p:nvGrpSpPr>
        <p:grpSpPr>
          <a:xfrm>
            <a:off x="3815916" y="1188198"/>
            <a:ext cx="2936630" cy="2841714"/>
            <a:chOff x="3575720" y="1589487"/>
            <a:chExt cx="4798736" cy="4548345"/>
          </a:xfrm>
        </p:grpSpPr>
        <p:sp>
          <p:nvSpPr>
            <p:cNvPr id="23" name="Oval 79"/>
            <p:cNvSpPr>
              <a:spLocks noChangeArrowheads="1"/>
            </p:cNvSpPr>
            <p:nvPr/>
          </p:nvSpPr>
          <p:spPr bwMode="auto">
            <a:xfrm>
              <a:off x="3575720" y="1589487"/>
              <a:ext cx="4798736" cy="4548345"/>
            </a:xfrm>
            <a:prstGeom prst="ellipse">
              <a:avLst/>
            </a:prstGeom>
            <a:solidFill>
              <a:srgbClr val="B0C5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dirty="0"/>
            </a:p>
          </p:txBody>
        </p:sp>
        <p:sp>
          <p:nvSpPr>
            <p:cNvPr id="24" name="Oval 80"/>
            <p:cNvSpPr>
              <a:spLocks noChangeArrowheads="1"/>
            </p:cNvSpPr>
            <p:nvPr/>
          </p:nvSpPr>
          <p:spPr bwMode="auto">
            <a:xfrm>
              <a:off x="3819877" y="1818334"/>
              <a:ext cx="4310422" cy="4090650"/>
            </a:xfrm>
            <a:prstGeom prst="ellipse">
              <a:avLst/>
            </a:prstGeom>
            <a:solidFill>
              <a:srgbClr val="CFD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5" name="Oval 81"/>
            <p:cNvSpPr>
              <a:spLocks noChangeArrowheads="1"/>
            </p:cNvSpPr>
            <p:nvPr/>
          </p:nvSpPr>
          <p:spPr bwMode="auto">
            <a:xfrm>
              <a:off x="4054991" y="2047182"/>
              <a:ext cx="3837180" cy="3641536"/>
            </a:xfrm>
            <a:prstGeom prst="ellipse">
              <a:avLst/>
            </a:prstGeom>
            <a:solidFill>
              <a:srgbClr val="ECEB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6" name="Oval 82"/>
            <p:cNvSpPr>
              <a:spLocks noChangeArrowheads="1"/>
            </p:cNvSpPr>
            <p:nvPr/>
          </p:nvSpPr>
          <p:spPr bwMode="auto">
            <a:xfrm>
              <a:off x="4305176" y="2280320"/>
              <a:ext cx="3339824" cy="3168109"/>
            </a:xfrm>
            <a:prstGeom prst="ellipse">
              <a:avLst/>
            </a:prstGeom>
            <a:solidFill>
              <a:srgbClr val="F7F5CC"/>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grpSp>
      <p:sp>
        <p:nvSpPr>
          <p:cNvPr id="27" name="Freeform 198"/>
          <p:cNvSpPr>
            <a:spLocks/>
          </p:cNvSpPr>
          <p:nvPr/>
        </p:nvSpPr>
        <p:spPr bwMode="auto">
          <a:xfrm>
            <a:off x="2411760" y="1653648"/>
            <a:ext cx="1751260" cy="1978949"/>
          </a:xfrm>
          <a:custGeom>
            <a:avLst/>
            <a:gdLst>
              <a:gd name="T0" fmla="*/ 828 w 1016"/>
              <a:gd name="T1" fmla="*/ 602 h 1204"/>
              <a:gd name="T2" fmla="*/ 1016 w 1016"/>
              <a:gd name="T3" fmla="*/ 165 h 1204"/>
              <a:gd name="T4" fmla="*/ 602 w 1016"/>
              <a:gd name="T5" fmla="*/ 0 h 1204"/>
              <a:gd name="T6" fmla="*/ 0 w 1016"/>
              <a:gd name="T7" fmla="*/ 602 h 1204"/>
              <a:gd name="T8" fmla="*/ 602 w 1016"/>
              <a:gd name="T9" fmla="*/ 1204 h 1204"/>
              <a:gd name="T10" fmla="*/ 1016 w 1016"/>
              <a:gd name="T11" fmla="*/ 1039 h 1204"/>
              <a:gd name="T12" fmla="*/ 828 w 1016"/>
              <a:gd name="T13" fmla="*/ 602 h 1204"/>
            </a:gdLst>
            <a:ahLst/>
            <a:cxnLst>
              <a:cxn ang="0">
                <a:pos x="T0" y="T1"/>
              </a:cxn>
              <a:cxn ang="0">
                <a:pos x="T2" y="T3"/>
              </a:cxn>
              <a:cxn ang="0">
                <a:pos x="T4" y="T5"/>
              </a:cxn>
              <a:cxn ang="0">
                <a:pos x="T6" y="T7"/>
              </a:cxn>
              <a:cxn ang="0">
                <a:pos x="T8" y="T9"/>
              </a:cxn>
              <a:cxn ang="0">
                <a:pos x="T10" y="T11"/>
              </a:cxn>
              <a:cxn ang="0">
                <a:pos x="T12" y="T13"/>
              </a:cxn>
            </a:cxnLst>
            <a:rect l="0" t="0" r="r" b="b"/>
            <a:pathLst>
              <a:path w="1016" h="1204">
                <a:moveTo>
                  <a:pt x="828" y="602"/>
                </a:moveTo>
                <a:cubicBezTo>
                  <a:pt x="828" y="430"/>
                  <a:pt x="900" y="274"/>
                  <a:pt x="1016" y="165"/>
                </a:cubicBezTo>
                <a:cubicBezTo>
                  <a:pt x="908" y="63"/>
                  <a:pt x="763" y="0"/>
                  <a:pt x="602" y="0"/>
                </a:cubicBezTo>
                <a:cubicBezTo>
                  <a:pt x="270" y="0"/>
                  <a:pt x="0" y="269"/>
                  <a:pt x="0" y="602"/>
                </a:cubicBezTo>
                <a:cubicBezTo>
                  <a:pt x="0" y="935"/>
                  <a:pt x="270" y="1204"/>
                  <a:pt x="602" y="1204"/>
                </a:cubicBezTo>
                <a:cubicBezTo>
                  <a:pt x="763" y="1204"/>
                  <a:pt x="908" y="1141"/>
                  <a:pt x="1016" y="1039"/>
                </a:cubicBezTo>
                <a:cubicBezTo>
                  <a:pt x="900" y="930"/>
                  <a:pt x="828" y="774"/>
                  <a:pt x="828" y="602"/>
                </a:cubicBezTo>
                <a:close/>
              </a:path>
            </a:pathLst>
          </a:custGeom>
          <a:solidFill>
            <a:schemeClr val="accent5"/>
          </a:solidFill>
          <a:ln>
            <a:noFill/>
          </a:ln>
          <a:extLst/>
        </p:spPr>
        <p:txBody>
          <a:bodyPr vert="horz" wrap="square" lIns="68580" tIns="34290" rIns="68580" bIns="34290" numCol="1" anchor="t" anchorCtr="0" compatLnSpc="1">
            <a:prstTxWarp prst="textNoShape">
              <a:avLst/>
            </a:prstTxWarp>
          </a:bodyPr>
          <a:lstStyle/>
          <a:p>
            <a:endParaRPr lang="fr-FR" sz="1350"/>
          </a:p>
        </p:txBody>
      </p:sp>
      <p:pic>
        <p:nvPicPr>
          <p:cNvPr id="28" name="Image 53"/>
          <p:cNvPicPr>
            <a:picLocks noChangeAspect="1"/>
          </p:cNvPicPr>
          <p:nvPr/>
        </p:nvPicPr>
        <p:blipFill>
          <a:blip r:embed="rId3"/>
          <a:stretch>
            <a:fillRect/>
          </a:stretch>
        </p:blipFill>
        <p:spPr>
          <a:xfrm rot="17230811">
            <a:off x="2047791" y="1244904"/>
            <a:ext cx="2828680" cy="2711724"/>
          </a:xfrm>
          <a:prstGeom prst="rect">
            <a:avLst/>
          </a:prstGeom>
          <a:ln>
            <a:noFill/>
          </a:ln>
          <a:effectLst>
            <a:outerShdw blurRad="292100" dist="139700" dir="2700000" algn="tl" rotWithShape="0">
              <a:srgbClr val="333333">
                <a:alpha val="65000"/>
              </a:srgbClr>
            </a:outerShdw>
          </a:effectLst>
        </p:spPr>
      </p:pic>
      <p:sp>
        <p:nvSpPr>
          <p:cNvPr id="29" name="AutoShape 111"/>
          <p:cNvSpPr>
            <a:spLocks noChangeAspect="1" noChangeArrowheads="1" noTextEdit="1"/>
          </p:cNvSpPr>
          <p:nvPr/>
        </p:nvSpPr>
        <p:spPr bwMode="auto">
          <a:xfrm>
            <a:off x="1682354" y="831056"/>
            <a:ext cx="536495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0" name="Freeform 250"/>
          <p:cNvSpPr>
            <a:spLocks noEditPoints="1"/>
          </p:cNvSpPr>
          <p:nvPr/>
        </p:nvSpPr>
        <p:spPr bwMode="auto">
          <a:xfrm>
            <a:off x="4232672" y="1860947"/>
            <a:ext cx="14763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5" y="70"/>
                  <a:pt x="0" y="54"/>
                  <a:pt x="0" y="35"/>
                </a:cubicBezTo>
                <a:cubicBezTo>
                  <a:pt x="0" y="16"/>
                  <a:pt x="15"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1" name="Freeform 251"/>
          <p:cNvSpPr>
            <a:spLocks noEditPoints="1"/>
          </p:cNvSpPr>
          <p:nvPr/>
        </p:nvSpPr>
        <p:spPr bwMode="auto">
          <a:xfrm>
            <a:off x="4101703" y="2190750"/>
            <a:ext cx="147638" cy="148829"/>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5" y="0"/>
                  <a:pt x="70" y="16"/>
                  <a:pt x="70" y="35"/>
                </a:cubicBezTo>
                <a:cubicBezTo>
                  <a:pt x="70" y="54"/>
                  <a:pt x="55" y="70"/>
                  <a:pt x="35" y="70"/>
                </a:cubicBezTo>
                <a:close/>
                <a:moveTo>
                  <a:pt x="35" y="8"/>
                </a:moveTo>
                <a:cubicBezTo>
                  <a:pt x="21" y="8"/>
                  <a:pt x="8" y="20"/>
                  <a:pt x="8" y="35"/>
                </a:cubicBezTo>
                <a:cubicBezTo>
                  <a:pt x="8" y="50"/>
                  <a:pt x="21"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2" name="Freeform 253"/>
          <p:cNvSpPr>
            <a:spLocks noEditPoints="1"/>
          </p:cNvSpPr>
          <p:nvPr/>
        </p:nvSpPr>
        <p:spPr bwMode="auto">
          <a:xfrm>
            <a:off x="4232672" y="3213498"/>
            <a:ext cx="147638" cy="145256"/>
          </a:xfrm>
          <a:custGeom>
            <a:avLst/>
            <a:gdLst>
              <a:gd name="T0" fmla="*/ 35 w 70"/>
              <a:gd name="T1" fmla="*/ 69 h 69"/>
              <a:gd name="T2" fmla="*/ 0 w 70"/>
              <a:gd name="T3" fmla="*/ 35 h 69"/>
              <a:gd name="T4" fmla="*/ 35 w 70"/>
              <a:gd name="T5" fmla="*/ 0 h 69"/>
              <a:gd name="T6" fmla="*/ 70 w 70"/>
              <a:gd name="T7" fmla="*/ 35 h 69"/>
              <a:gd name="T8" fmla="*/ 35 w 70"/>
              <a:gd name="T9" fmla="*/ 69 h 69"/>
              <a:gd name="T10" fmla="*/ 35 w 70"/>
              <a:gd name="T11" fmla="*/ 8 h 69"/>
              <a:gd name="T12" fmla="*/ 8 w 70"/>
              <a:gd name="T13" fmla="*/ 35 h 69"/>
              <a:gd name="T14" fmla="*/ 35 w 70"/>
              <a:gd name="T15" fmla="*/ 61 h 69"/>
              <a:gd name="T16" fmla="*/ 62 w 70"/>
              <a:gd name="T17" fmla="*/ 35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5" y="69"/>
                  <a:pt x="0" y="54"/>
                  <a:pt x="0" y="35"/>
                </a:cubicBezTo>
                <a:cubicBezTo>
                  <a:pt x="0" y="15"/>
                  <a:pt x="15" y="0"/>
                  <a:pt x="35" y="0"/>
                </a:cubicBezTo>
                <a:cubicBezTo>
                  <a:pt x="54" y="0"/>
                  <a:pt x="70" y="15"/>
                  <a:pt x="70" y="35"/>
                </a:cubicBezTo>
                <a:cubicBezTo>
                  <a:pt x="70" y="54"/>
                  <a:pt x="54" y="69"/>
                  <a:pt x="35" y="69"/>
                </a:cubicBezTo>
                <a:close/>
                <a:moveTo>
                  <a:pt x="35" y="8"/>
                </a:moveTo>
                <a:cubicBezTo>
                  <a:pt x="20" y="8"/>
                  <a:pt x="8" y="20"/>
                  <a:pt x="8" y="35"/>
                </a:cubicBezTo>
                <a:cubicBezTo>
                  <a:pt x="8" y="49"/>
                  <a:pt x="20" y="61"/>
                  <a:pt x="35" y="61"/>
                </a:cubicBezTo>
                <a:cubicBezTo>
                  <a:pt x="50" y="61"/>
                  <a:pt x="62" y="49"/>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3" name="Freeform 254"/>
          <p:cNvSpPr>
            <a:spLocks noEditPoints="1"/>
          </p:cNvSpPr>
          <p:nvPr/>
        </p:nvSpPr>
        <p:spPr bwMode="auto">
          <a:xfrm>
            <a:off x="4463988" y="2912548"/>
            <a:ext cx="148828" cy="145256"/>
          </a:xfrm>
          <a:custGeom>
            <a:avLst/>
            <a:gdLst>
              <a:gd name="T0" fmla="*/ 35 w 70"/>
              <a:gd name="T1" fmla="*/ 69 h 69"/>
              <a:gd name="T2" fmla="*/ 0 w 70"/>
              <a:gd name="T3" fmla="*/ 34 h 69"/>
              <a:gd name="T4" fmla="*/ 35 w 70"/>
              <a:gd name="T5" fmla="*/ 0 h 69"/>
              <a:gd name="T6" fmla="*/ 70 w 70"/>
              <a:gd name="T7" fmla="*/ 34 h 69"/>
              <a:gd name="T8" fmla="*/ 35 w 70"/>
              <a:gd name="T9" fmla="*/ 69 h 69"/>
              <a:gd name="T10" fmla="*/ 35 w 70"/>
              <a:gd name="T11" fmla="*/ 8 h 69"/>
              <a:gd name="T12" fmla="*/ 8 w 70"/>
              <a:gd name="T13" fmla="*/ 34 h 69"/>
              <a:gd name="T14" fmla="*/ 35 w 70"/>
              <a:gd name="T15" fmla="*/ 61 h 69"/>
              <a:gd name="T16" fmla="*/ 62 w 70"/>
              <a:gd name="T17" fmla="*/ 34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6" y="69"/>
                  <a:pt x="0" y="54"/>
                  <a:pt x="0" y="34"/>
                </a:cubicBezTo>
                <a:cubicBezTo>
                  <a:pt x="0" y="15"/>
                  <a:pt x="16" y="0"/>
                  <a:pt x="35" y="0"/>
                </a:cubicBezTo>
                <a:cubicBezTo>
                  <a:pt x="54" y="0"/>
                  <a:pt x="70" y="15"/>
                  <a:pt x="70" y="34"/>
                </a:cubicBezTo>
                <a:cubicBezTo>
                  <a:pt x="70" y="54"/>
                  <a:pt x="54" y="69"/>
                  <a:pt x="35" y="69"/>
                </a:cubicBezTo>
                <a:close/>
                <a:moveTo>
                  <a:pt x="35" y="8"/>
                </a:moveTo>
                <a:cubicBezTo>
                  <a:pt x="20" y="8"/>
                  <a:pt x="8" y="20"/>
                  <a:pt x="8" y="34"/>
                </a:cubicBezTo>
                <a:cubicBezTo>
                  <a:pt x="8" y="49"/>
                  <a:pt x="20" y="61"/>
                  <a:pt x="35" y="61"/>
                </a:cubicBezTo>
                <a:cubicBezTo>
                  <a:pt x="50" y="61"/>
                  <a:pt x="62" y="49"/>
                  <a:pt x="62" y="34"/>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4" name="Freeform 258"/>
          <p:cNvSpPr>
            <a:spLocks noEditPoints="1"/>
          </p:cNvSpPr>
          <p:nvPr/>
        </p:nvSpPr>
        <p:spPr bwMode="auto">
          <a:xfrm>
            <a:off x="4088607" y="2949792"/>
            <a:ext cx="14882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5" name="Freeform 201"/>
          <p:cNvSpPr>
            <a:spLocks/>
          </p:cNvSpPr>
          <p:nvPr/>
        </p:nvSpPr>
        <p:spPr bwMode="auto">
          <a:xfrm>
            <a:off x="3794572" y="1580072"/>
            <a:ext cx="1014949" cy="2160240"/>
          </a:xfrm>
          <a:custGeom>
            <a:avLst/>
            <a:gdLst>
              <a:gd name="T0" fmla="*/ 377 w 377"/>
              <a:gd name="T1" fmla="*/ 437 h 874"/>
              <a:gd name="T2" fmla="*/ 188 w 377"/>
              <a:gd name="T3" fmla="*/ 0 h 874"/>
              <a:gd name="T4" fmla="*/ 0 w 377"/>
              <a:gd name="T5" fmla="*/ 437 h 874"/>
              <a:gd name="T6" fmla="*/ 188 w 377"/>
              <a:gd name="T7" fmla="*/ 874 h 874"/>
              <a:gd name="T8" fmla="*/ 377 w 377"/>
              <a:gd name="T9" fmla="*/ 437 h 874"/>
            </a:gdLst>
            <a:ahLst/>
            <a:cxnLst>
              <a:cxn ang="0">
                <a:pos x="T0" y="T1"/>
              </a:cxn>
              <a:cxn ang="0">
                <a:pos x="T2" y="T3"/>
              </a:cxn>
              <a:cxn ang="0">
                <a:pos x="T4" y="T5"/>
              </a:cxn>
              <a:cxn ang="0">
                <a:pos x="T6" y="T7"/>
              </a:cxn>
              <a:cxn ang="0">
                <a:pos x="T8" y="T9"/>
              </a:cxn>
            </a:cxnLst>
            <a:rect l="0" t="0" r="r" b="b"/>
            <a:pathLst>
              <a:path w="377" h="874">
                <a:moveTo>
                  <a:pt x="377" y="437"/>
                </a:moveTo>
                <a:cubicBezTo>
                  <a:pt x="377" y="265"/>
                  <a:pt x="304" y="109"/>
                  <a:pt x="188" y="0"/>
                </a:cubicBezTo>
                <a:cubicBezTo>
                  <a:pt x="72" y="109"/>
                  <a:pt x="0" y="265"/>
                  <a:pt x="0" y="437"/>
                </a:cubicBezTo>
                <a:cubicBezTo>
                  <a:pt x="0" y="609"/>
                  <a:pt x="72" y="765"/>
                  <a:pt x="188" y="874"/>
                </a:cubicBezTo>
                <a:cubicBezTo>
                  <a:pt x="304" y="765"/>
                  <a:pt x="377" y="609"/>
                  <a:pt x="377" y="437"/>
                </a:cubicBezTo>
                <a:close/>
              </a:path>
            </a:pathLst>
          </a:custGeom>
          <a:solidFill>
            <a:srgbClr val="E36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8" name="Freeform 259"/>
          <p:cNvSpPr>
            <a:spLocks/>
          </p:cNvSpPr>
          <p:nvPr/>
        </p:nvSpPr>
        <p:spPr bwMode="auto">
          <a:xfrm>
            <a:off x="2170510" y="1825229"/>
            <a:ext cx="340519" cy="307181"/>
          </a:xfrm>
          <a:custGeom>
            <a:avLst/>
            <a:gdLst>
              <a:gd name="T0" fmla="*/ 0 w 286"/>
              <a:gd name="T1" fmla="*/ 0 h 258"/>
              <a:gd name="T2" fmla="*/ 286 w 286"/>
              <a:gd name="T3" fmla="*/ 19 h 258"/>
              <a:gd name="T4" fmla="*/ 126 w 286"/>
              <a:gd name="T5" fmla="*/ 258 h 258"/>
              <a:gd name="T6" fmla="*/ 0 w 286"/>
              <a:gd name="T7" fmla="*/ 0 h 258"/>
            </a:gdLst>
            <a:ahLst/>
            <a:cxnLst>
              <a:cxn ang="0">
                <a:pos x="T0" y="T1"/>
              </a:cxn>
              <a:cxn ang="0">
                <a:pos x="T2" y="T3"/>
              </a:cxn>
              <a:cxn ang="0">
                <a:pos x="T4" y="T5"/>
              </a:cxn>
              <a:cxn ang="0">
                <a:pos x="T6" y="T7"/>
              </a:cxn>
            </a:cxnLst>
            <a:rect l="0" t="0" r="r" b="b"/>
            <a:pathLst>
              <a:path w="286" h="258">
                <a:moveTo>
                  <a:pt x="0" y="0"/>
                </a:moveTo>
                <a:lnTo>
                  <a:pt x="286" y="19"/>
                </a:lnTo>
                <a:lnTo>
                  <a:pt x="126" y="258"/>
                </a:lnTo>
                <a:lnTo>
                  <a:pt x="0"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9" name="Freeform 261"/>
          <p:cNvSpPr>
            <a:spLocks/>
          </p:cNvSpPr>
          <p:nvPr/>
        </p:nvSpPr>
        <p:spPr bwMode="auto">
          <a:xfrm rot="2052644">
            <a:off x="2530746" y="3600851"/>
            <a:ext cx="340519" cy="296466"/>
          </a:xfrm>
          <a:custGeom>
            <a:avLst/>
            <a:gdLst>
              <a:gd name="T0" fmla="*/ 144 w 286"/>
              <a:gd name="T1" fmla="*/ 0 h 249"/>
              <a:gd name="T2" fmla="*/ 0 w 286"/>
              <a:gd name="T3" fmla="*/ 249 h 249"/>
              <a:gd name="T4" fmla="*/ 286 w 286"/>
              <a:gd name="T5" fmla="*/ 249 h 249"/>
              <a:gd name="T6" fmla="*/ 144 w 286"/>
              <a:gd name="T7" fmla="*/ 0 h 249"/>
            </a:gdLst>
            <a:ahLst/>
            <a:cxnLst>
              <a:cxn ang="0">
                <a:pos x="T0" y="T1"/>
              </a:cxn>
              <a:cxn ang="0">
                <a:pos x="T2" y="T3"/>
              </a:cxn>
              <a:cxn ang="0">
                <a:pos x="T4" y="T5"/>
              </a:cxn>
              <a:cxn ang="0">
                <a:pos x="T6" y="T7"/>
              </a:cxn>
            </a:cxnLst>
            <a:rect l="0" t="0" r="r" b="b"/>
            <a:pathLst>
              <a:path w="286" h="249">
                <a:moveTo>
                  <a:pt x="144" y="0"/>
                </a:moveTo>
                <a:lnTo>
                  <a:pt x="0" y="249"/>
                </a:lnTo>
                <a:lnTo>
                  <a:pt x="286" y="249"/>
                </a:lnTo>
                <a:lnTo>
                  <a:pt x="144"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40" name="Freeform 262"/>
          <p:cNvSpPr>
            <a:spLocks/>
          </p:cNvSpPr>
          <p:nvPr/>
        </p:nvSpPr>
        <p:spPr bwMode="auto">
          <a:xfrm>
            <a:off x="4628574" y="3749352"/>
            <a:ext cx="321469" cy="334566"/>
          </a:xfrm>
          <a:custGeom>
            <a:avLst/>
            <a:gdLst>
              <a:gd name="T0" fmla="*/ 217 w 270"/>
              <a:gd name="T1" fmla="*/ 0 h 281"/>
              <a:gd name="T2" fmla="*/ 270 w 270"/>
              <a:gd name="T3" fmla="*/ 281 h 281"/>
              <a:gd name="T4" fmla="*/ 0 w 270"/>
              <a:gd name="T5" fmla="*/ 187 h 281"/>
              <a:gd name="T6" fmla="*/ 217 w 270"/>
              <a:gd name="T7" fmla="*/ 0 h 281"/>
            </a:gdLst>
            <a:ahLst/>
            <a:cxnLst>
              <a:cxn ang="0">
                <a:pos x="T0" y="T1"/>
              </a:cxn>
              <a:cxn ang="0">
                <a:pos x="T2" y="T3"/>
              </a:cxn>
              <a:cxn ang="0">
                <a:pos x="T4" y="T5"/>
              </a:cxn>
              <a:cxn ang="0">
                <a:pos x="T6" y="T7"/>
              </a:cxn>
            </a:cxnLst>
            <a:rect l="0" t="0" r="r" b="b"/>
            <a:pathLst>
              <a:path w="270" h="281">
                <a:moveTo>
                  <a:pt x="217" y="0"/>
                </a:moveTo>
                <a:lnTo>
                  <a:pt x="270" y="281"/>
                </a:lnTo>
                <a:lnTo>
                  <a:pt x="0" y="187"/>
                </a:lnTo>
                <a:lnTo>
                  <a:pt x="217"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p>
        </p:txBody>
      </p:sp>
      <p:sp>
        <p:nvSpPr>
          <p:cNvPr id="41" name="Freeform 263"/>
          <p:cNvSpPr>
            <a:spLocks/>
          </p:cNvSpPr>
          <p:nvPr/>
        </p:nvSpPr>
        <p:spPr bwMode="auto">
          <a:xfrm>
            <a:off x="5094387" y="3813888"/>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42" name="Freeform 259"/>
          <p:cNvSpPr>
            <a:spLocks/>
          </p:cNvSpPr>
          <p:nvPr/>
        </p:nvSpPr>
        <p:spPr bwMode="auto">
          <a:xfrm rot="1482288">
            <a:off x="2568381" y="1397378"/>
            <a:ext cx="340519" cy="307181"/>
          </a:xfrm>
          <a:custGeom>
            <a:avLst/>
            <a:gdLst>
              <a:gd name="T0" fmla="*/ 0 w 286"/>
              <a:gd name="T1" fmla="*/ 0 h 258"/>
              <a:gd name="T2" fmla="*/ 286 w 286"/>
              <a:gd name="T3" fmla="*/ 19 h 258"/>
              <a:gd name="T4" fmla="*/ 126 w 286"/>
              <a:gd name="T5" fmla="*/ 258 h 258"/>
              <a:gd name="T6" fmla="*/ 0 w 286"/>
              <a:gd name="T7" fmla="*/ 0 h 258"/>
            </a:gdLst>
            <a:ahLst/>
            <a:cxnLst>
              <a:cxn ang="0">
                <a:pos x="T0" y="T1"/>
              </a:cxn>
              <a:cxn ang="0">
                <a:pos x="T2" y="T3"/>
              </a:cxn>
              <a:cxn ang="0">
                <a:pos x="T4" y="T5"/>
              </a:cxn>
              <a:cxn ang="0">
                <a:pos x="T6" y="T7"/>
              </a:cxn>
            </a:cxnLst>
            <a:rect l="0" t="0" r="r" b="b"/>
            <a:pathLst>
              <a:path w="286" h="258">
                <a:moveTo>
                  <a:pt x="0" y="0"/>
                </a:moveTo>
                <a:lnTo>
                  <a:pt x="286" y="19"/>
                </a:lnTo>
                <a:lnTo>
                  <a:pt x="126" y="258"/>
                </a:lnTo>
                <a:lnTo>
                  <a:pt x="0"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43" name="Freeform 263"/>
          <p:cNvSpPr>
            <a:spLocks/>
          </p:cNvSpPr>
          <p:nvPr/>
        </p:nvSpPr>
        <p:spPr bwMode="auto">
          <a:xfrm rot="19400613">
            <a:off x="6065793" y="3454527"/>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45" name="Freeform 263"/>
          <p:cNvSpPr>
            <a:spLocks/>
          </p:cNvSpPr>
          <p:nvPr/>
        </p:nvSpPr>
        <p:spPr bwMode="auto">
          <a:xfrm rot="20203311">
            <a:off x="5643780" y="3707325"/>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cxnSp>
        <p:nvCxnSpPr>
          <p:cNvPr id="47" name="Straight Arrow Connector 46"/>
          <p:cNvCxnSpPr/>
          <p:nvPr/>
        </p:nvCxnSpPr>
        <p:spPr>
          <a:xfrm>
            <a:off x="3761911" y="3165816"/>
            <a:ext cx="669416" cy="0"/>
          </a:xfrm>
          <a:prstGeom prst="straightConnector1">
            <a:avLst/>
          </a:prstGeom>
          <a:ln w="3810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167242" y="2104858"/>
            <a:ext cx="771375" cy="0"/>
          </a:xfrm>
          <a:prstGeom prst="straightConnector1">
            <a:avLst/>
          </a:prstGeom>
          <a:ln w="38100">
            <a:solidFill>
              <a:srgbClr val="FFFFFF"/>
            </a:solidFill>
            <a:tailEnd type="arrow"/>
          </a:ln>
        </p:spPr>
        <p:style>
          <a:lnRef idx="1">
            <a:schemeClr val="accent1"/>
          </a:lnRef>
          <a:fillRef idx="0">
            <a:schemeClr val="accent1"/>
          </a:fillRef>
          <a:effectRef idx="0">
            <a:schemeClr val="accent1"/>
          </a:effectRef>
          <a:fontRef idx="minor">
            <a:schemeClr val="tx1"/>
          </a:fontRef>
        </p:style>
      </p:cxnSp>
      <p:sp>
        <p:nvSpPr>
          <p:cNvPr id="50" name="Oval 255"/>
          <p:cNvSpPr>
            <a:spLocks noChangeArrowheads="1"/>
          </p:cNvSpPr>
          <p:nvPr/>
        </p:nvSpPr>
        <p:spPr bwMode="auto">
          <a:xfrm>
            <a:off x="4185382" y="3980573"/>
            <a:ext cx="278606" cy="278606"/>
          </a:xfrm>
          <a:prstGeom prst="ellipse">
            <a:avLst/>
          </a:prstGeom>
          <a:solidFill>
            <a:srgbClr val="FFCCCC"/>
          </a:solidFill>
          <a:ln>
            <a:solidFill>
              <a:srgbClr val="C00000"/>
            </a:solidFill>
          </a:ln>
          <a:extLst/>
        </p:spPr>
        <p:txBody>
          <a:bodyPr vert="horz" wrap="square" lIns="68580" tIns="34290" rIns="68580" bIns="34290" numCol="1" anchor="t" anchorCtr="0" compatLnSpc="1">
            <a:prstTxWarp prst="textNoShape">
              <a:avLst/>
            </a:prstTxWarp>
          </a:bodyPr>
          <a:lstStyle/>
          <a:p>
            <a:endParaRPr lang="fr-FR" sz="1050" b="1" dirty="0">
              <a:solidFill>
                <a:schemeClr val="accent4"/>
              </a:solidFill>
            </a:endParaRPr>
          </a:p>
        </p:txBody>
      </p:sp>
      <p:sp>
        <p:nvSpPr>
          <p:cNvPr id="51" name="Oval 255"/>
          <p:cNvSpPr>
            <a:spLocks noChangeArrowheads="1"/>
          </p:cNvSpPr>
          <p:nvPr/>
        </p:nvSpPr>
        <p:spPr bwMode="auto">
          <a:xfrm>
            <a:off x="2218710" y="3950524"/>
            <a:ext cx="278606" cy="278606"/>
          </a:xfrm>
          <a:prstGeom prst="ellipse">
            <a:avLst/>
          </a:prstGeom>
          <a:solidFill>
            <a:schemeClr val="accent4">
              <a:lumMod val="20000"/>
              <a:lumOff val="80000"/>
            </a:schemeClr>
          </a:solidFill>
          <a:ln>
            <a:solidFill>
              <a:schemeClr val="accent4"/>
            </a:solidFill>
          </a:ln>
          <a:extLst/>
        </p:spPr>
        <p:txBody>
          <a:bodyPr vert="horz" wrap="square" lIns="68580" tIns="34290" rIns="68580" bIns="34290" numCol="1" anchor="t" anchorCtr="0" compatLnSpc="1">
            <a:prstTxWarp prst="textNoShape">
              <a:avLst/>
            </a:prstTxWarp>
          </a:bodyPr>
          <a:lstStyle/>
          <a:p>
            <a:endParaRPr lang="fr-FR" sz="1350"/>
          </a:p>
        </p:txBody>
      </p:sp>
      <p:sp>
        <p:nvSpPr>
          <p:cNvPr id="52" name="Oval 255"/>
          <p:cNvSpPr>
            <a:spLocks noChangeArrowheads="1"/>
          </p:cNvSpPr>
          <p:nvPr/>
        </p:nvSpPr>
        <p:spPr bwMode="auto">
          <a:xfrm>
            <a:off x="1646308" y="3269356"/>
            <a:ext cx="278606" cy="278606"/>
          </a:xfrm>
          <a:prstGeom prst="ellipse">
            <a:avLst/>
          </a:prstGeom>
          <a:solidFill>
            <a:schemeClr val="accent4">
              <a:lumMod val="20000"/>
              <a:lumOff val="80000"/>
            </a:schemeClr>
          </a:solidFill>
          <a:ln>
            <a:solidFill>
              <a:schemeClr val="accent4"/>
            </a:solidFill>
          </a:ln>
          <a:extLst/>
        </p:spPr>
        <p:txBody>
          <a:bodyPr vert="horz" wrap="square" lIns="68580" tIns="34290" rIns="68580" bIns="34290" numCol="1" anchor="t" anchorCtr="0" compatLnSpc="1">
            <a:prstTxWarp prst="textNoShape">
              <a:avLst/>
            </a:prstTxWarp>
          </a:bodyPr>
          <a:lstStyle/>
          <a:p>
            <a:endParaRPr lang="fr-FR" sz="1350"/>
          </a:p>
        </p:txBody>
      </p:sp>
      <p:sp>
        <p:nvSpPr>
          <p:cNvPr id="53" name="Oval 255"/>
          <p:cNvSpPr>
            <a:spLocks noChangeArrowheads="1"/>
          </p:cNvSpPr>
          <p:nvPr/>
        </p:nvSpPr>
        <p:spPr bwMode="auto">
          <a:xfrm>
            <a:off x="1483377" y="2250286"/>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55" name="Oval 255"/>
          <p:cNvSpPr>
            <a:spLocks noChangeArrowheads="1"/>
          </p:cNvSpPr>
          <p:nvPr/>
        </p:nvSpPr>
        <p:spPr bwMode="auto">
          <a:xfrm>
            <a:off x="3269456" y="754804"/>
            <a:ext cx="278606" cy="278606"/>
          </a:xfrm>
          <a:prstGeom prst="ellipse">
            <a:avLst/>
          </a:prstGeom>
          <a:solidFill>
            <a:schemeClr val="accent4">
              <a:lumMod val="20000"/>
              <a:lumOff val="80000"/>
            </a:schemeClr>
          </a:solidFill>
          <a:ln>
            <a:solidFill>
              <a:schemeClr val="accent4"/>
            </a:solidFill>
          </a:ln>
          <a:extLst/>
        </p:spPr>
        <p:txBody>
          <a:bodyPr vert="horz" wrap="square" lIns="68580" tIns="34290" rIns="68580" bIns="34290" numCol="1" anchor="t" anchorCtr="0" compatLnSpc="1">
            <a:prstTxWarp prst="textNoShape">
              <a:avLst/>
            </a:prstTxWarp>
          </a:bodyPr>
          <a:lstStyle/>
          <a:p>
            <a:endParaRPr lang="fr-FR" sz="1350"/>
          </a:p>
        </p:txBody>
      </p:sp>
      <p:sp>
        <p:nvSpPr>
          <p:cNvPr id="63" name="Oval 255"/>
          <p:cNvSpPr>
            <a:spLocks noChangeArrowheads="1"/>
          </p:cNvSpPr>
          <p:nvPr/>
        </p:nvSpPr>
        <p:spPr bwMode="auto">
          <a:xfrm>
            <a:off x="4185382" y="1002624"/>
            <a:ext cx="278606" cy="278606"/>
          </a:xfrm>
          <a:prstGeom prst="ellipse">
            <a:avLst/>
          </a:prstGeom>
          <a:solidFill>
            <a:srgbClr val="FFCCCC"/>
          </a:solidFill>
          <a:ln>
            <a:solidFill>
              <a:srgbClr val="C00000"/>
            </a:solidFill>
          </a:ln>
          <a:extLst/>
        </p:spPr>
        <p:txBody>
          <a:bodyPr vert="horz" wrap="square" lIns="68580" tIns="34290" rIns="68580" bIns="34290" numCol="1" anchor="t" anchorCtr="0" compatLnSpc="1">
            <a:prstTxWarp prst="textNoShape">
              <a:avLst/>
            </a:prstTxWarp>
          </a:bodyPr>
          <a:lstStyle/>
          <a:p>
            <a:endParaRPr lang="fr-FR" sz="1350"/>
          </a:p>
        </p:txBody>
      </p:sp>
      <p:sp>
        <p:nvSpPr>
          <p:cNvPr id="65" name="Oval 255"/>
          <p:cNvSpPr>
            <a:spLocks noChangeArrowheads="1"/>
          </p:cNvSpPr>
          <p:nvPr/>
        </p:nvSpPr>
        <p:spPr bwMode="auto">
          <a:xfrm>
            <a:off x="5497821" y="771974"/>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66" name="Oval 255"/>
          <p:cNvSpPr>
            <a:spLocks noChangeArrowheads="1"/>
          </p:cNvSpPr>
          <p:nvPr/>
        </p:nvSpPr>
        <p:spPr bwMode="auto">
          <a:xfrm>
            <a:off x="6797369" y="1884613"/>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67" name="Oval 255"/>
          <p:cNvSpPr>
            <a:spLocks noChangeArrowheads="1"/>
          </p:cNvSpPr>
          <p:nvPr/>
        </p:nvSpPr>
        <p:spPr bwMode="auto">
          <a:xfrm>
            <a:off x="6937577" y="2685197"/>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68" name="Oval 255"/>
          <p:cNvSpPr>
            <a:spLocks noChangeArrowheads="1"/>
          </p:cNvSpPr>
          <p:nvPr/>
        </p:nvSpPr>
        <p:spPr bwMode="auto">
          <a:xfrm>
            <a:off x="5834664" y="4072115"/>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69" name="Oval 255"/>
          <p:cNvSpPr>
            <a:spLocks noChangeArrowheads="1"/>
          </p:cNvSpPr>
          <p:nvPr/>
        </p:nvSpPr>
        <p:spPr bwMode="auto">
          <a:xfrm>
            <a:off x="4879828" y="4195128"/>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70" name="TextBox 69"/>
          <p:cNvSpPr txBox="1"/>
          <p:nvPr/>
        </p:nvSpPr>
        <p:spPr>
          <a:xfrm>
            <a:off x="663854" y="2117926"/>
            <a:ext cx="729688" cy="507831"/>
          </a:xfrm>
          <a:prstGeom prst="rect">
            <a:avLst/>
          </a:prstGeom>
          <a:noFill/>
        </p:spPr>
        <p:txBody>
          <a:bodyPr wrap="none" rtlCol="0">
            <a:spAutoFit/>
          </a:bodyPr>
          <a:lstStyle/>
          <a:p>
            <a:pPr algn="ctr"/>
            <a:r>
              <a:rPr lang="fr-FR" sz="1350" dirty="0">
                <a:solidFill>
                  <a:schemeClr val="tx1">
                    <a:lumMod val="50000"/>
                  </a:schemeClr>
                </a:solidFill>
              </a:rPr>
              <a:t>Analyse</a:t>
            </a:r>
          </a:p>
          <a:p>
            <a:pPr algn="ctr"/>
            <a:r>
              <a:rPr lang="fr-FR" sz="1350" dirty="0">
                <a:solidFill>
                  <a:schemeClr val="tx1">
                    <a:lumMod val="50000"/>
                  </a:schemeClr>
                </a:solidFill>
              </a:rPr>
              <a:t>Data</a:t>
            </a:r>
            <a:endParaRPr lang="en-GB" sz="1350" dirty="0">
              <a:solidFill>
                <a:schemeClr val="tx1">
                  <a:lumMod val="50000"/>
                </a:schemeClr>
              </a:solidFill>
            </a:endParaRPr>
          </a:p>
        </p:txBody>
      </p:sp>
      <p:sp>
        <p:nvSpPr>
          <p:cNvPr id="71" name="TextBox 70"/>
          <p:cNvSpPr txBox="1"/>
          <p:nvPr/>
        </p:nvSpPr>
        <p:spPr>
          <a:xfrm>
            <a:off x="802782" y="3144040"/>
            <a:ext cx="718851" cy="507831"/>
          </a:xfrm>
          <a:prstGeom prst="rect">
            <a:avLst/>
          </a:prstGeom>
          <a:noFill/>
        </p:spPr>
        <p:txBody>
          <a:bodyPr wrap="none" rtlCol="0">
            <a:spAutoFit/>
          </a:bodyPr>
          <a:lstStyle/>
          <a:p>
            <a:pPr algn="ctr"/>
            <a:r>
              <a:rPr lang="fr-FR" sz="1350" dirty="0" err="1">
                <a:solidFill>
                  <a:schemeClr val="tx2">
                    <a:lumMod val="50000"/>
                  </a:schemeClr>
                </a:solidFill>
              </a:rPr>
              <a:t>Process</a:t>
            </a:r>
            <a:endParaRPr lang="fr-FR" sz="1350" dirty="0">
              <a:solidFill>
                <a:schemeClr val="tx2">
                  <a:lumMod val="50000"/>
                </a:schemeClr>
              </a:solidFill>
            </a:endParaRPr>
          </a:p>
          <a:p>
            <a:pPr algn="ctr"/>
            <a:r>
              <a:rPr lang="fr-FR" sz="1350" dirty="0">
                <a:solidFill>
                  <a:schemeClr val="tx2">
                    <a:lumMod val="50000"/>
                  </a:schemeClr>
                </a:solidFill>
              </a:rPr>
              <a:t>Data</a:t>
            </a:r>
            <a:endParaRPr lang="en-GB" sz="1350" dirty="0">
              <a:solidFill>
                <a:schemeClr val="tx2">
                  <a:lumMod val="50000"/>
                </a:schemeClr>
              </a:solidFill>
            </a:endParaRPr>
          </a:p>
        </p:txBody>
      </p:sp>
      <p:sp>
        <p:nvSpPr>
          <p:cNvPr id="72" name="TextBox 71"/>
          <p:cNvSpPr txBox="1"/>
          <p:nvPr/>
        </p:nvSpPr>
        <p:spPr>
          <a:xfrm>
            <a:off x="1377209" y="3813889"/>
            <a:ext cx="667170" cy="507831"/>
          </a:xfrm>
          <a:prstGeom prst="rect">
            <a:avLst/>
          </a:prstGeom>
          <a:noFill/>
        </p:spPr>
        <p:txBody>
          <a:bodyPr wrap="none" rtlCol="0">
            <a:spAutoFit/>
          </a:bodyPr>
          <a:lstStyle/>
          <a:p>
            <a:pPr algn="ctr"/>
            <a:r>
              <a:rPr lang="fr-FR" sz="1350" dirty="0" err="1">
                <a:solidFill>
                  <a:schemeClr val="tx2">
                    <a:lumMod val="50000"/>
                  </a:schemeClr>
                </a:solidFill>
              </a:rPr>
              <a:t>Collect</a:t>
            </a:r>
            <a:endParaRPr lang="fr-FR" sz="1350" dirty="0">
              <a:solidFill>
                <a:schemeClr val="tx2">
                  <a:lumMod val="50000"/>
                </a:schemeClr>
              </a:solidFill>
            </a:endParaRPr>
          </a:p>
          <a:p>
            <a:pPr algn="ctr"/>
            <a:r>
              <a:rPr lang="fr-FR" sz="1350" dirty="0">
                <a:solidFill>
                  <a:schemeClr val="tx2">
                    <a:lumMod val="50000"/>
                  </a:schemeClr>
                </a:solidFill>
              </a:rPr>
              <a:t>Data</a:t>
            </a:r>
            <a:endParaRPr lang="en-GB" sz="1350" dirty="0">
              <a:solidFill>
                <a:schemeClr val="tx2">
                  <a:lumMod val="50000"/>
                </a:schemeClr>
              </a:solidFill>
            </a:endParaRPr>
          </a:p>
        </p:txBody>
      </p:sp>
      <p:sp>
        <p:nvSpPr>
          <p:cNvPr id="73" name="TextBox 72"/>
          <p:cNvSpPr txBox="1"/>
          <p:nvPr/>
        </p:nvSpPr>
        <p:spPr>
          <a:xfrm>
            <a:off x="3763091" y="4299943"/>
            <a:ext cx="1135311" cy="507831"/>
          </a:xfrm>
          <a:prstGeom prst="rect">
            <a:avLst/>
          </a:prstGeom>
          <a:noFill/>
        </p:spPr>
        <p:txBody>
          <a:bodyPr wrap="none" rtlCol="0">
            <a:spAutoFit/>
          </a:bodyPr>
          <a:lstStyle/>
          <a:p>
            <a:pPr algn="ctr"/>
            <a:r>
              <a:rPr lang="fr-FR" sz="1350" dirty="0">
                <a:solidFill>
                  <a:srgbClr val="C00000"/>
                </a:solidFill>
              </a:rPr>
              <a:t>R, Python</a:t>
            </a:r>
          </a:p>
          <a:p>
            <a:pPr algn="ctr"/>
            <a:r>
              <a:rPr lang="fr-FR" sz="1350" dirty="0" err="1">
                <a:solidFill>
                  <a:srgbClr val="C00000"/>
                </a:solidFill>
              </a:rPr>
              <a:t>Programming</a:t>
            </a:r>
            <a:endParaRPr lang="en-GB" sz="1350" dirty="0">
              <a:solidFill>
                <a:srgbClr val="C00000"/>
              </a:solidFill>
            </a:endParaRPr>
          </a:p>
        </p:txBody>
      </p:sp>
      <p:sp>
        <p:nvSpPr>
          <p:cNvPr id="74" name="TextBox 73"/>
          <p:cNvSpPr txBox="1"/>
          <p:nvPr/>
        </p:nvSpPr>
        <p:spPr>
          <a:xfrm>
            <a:off x="2556461" y="443740"/>
            <a:ext cx="780535" cy="507831"/>
          </a:xfrm>
          <a:prstGeom prst="rect">
            <a:avLst/>
          </a:prstGeom>
          <a:noFill/>
        </p:spPr>
        <p:txBody>
          <a:bodyPr wrap="none" rtlCol="0">
            <a:spAutoFit/>
          </a:bodyPr>
          <a:lstStyle/>
          <a:p>
            <a:pPr algn="ctr"/>
            <a:r>
              <a:rPr lang="fr-FR" sz="1350" dirty="0" err="1">
                <a:solidFill>
                  <a:schemeClr val="tx2">
                    <a:lumMod val="50000"/>
                  </a:schemeClr>
                </a:solidFill>
              </a:rPr>
              <a:t>Evaluate</a:t>
            </a:r>
            <a:endParaRPr lang="fr-FR" sz="1350" dirty="0">
              <a:solidFill>
                <a:schemeClr val="tx2">
                  <a:lumMod val="50000"/>
                </a:schemeClr>
              </a:solidFill>
            </a:endParaRPr>
          </a:p>
          <a:p>
            <a:pPr algn="ctr"/>
            <a:r>
              <a:rPr lang="fr-FR" sz="1350" dirty="0">
                <a:solidFill>
                  <a:schemeClr val="tx2">
                    <a:lumMod val="50000"/>
                  </a:schemeClr>
                </a:solidFill>
              </a:rPr>
              <a:t>Data</a:t>
            </a:r>
            <a:endParaRPr lang="en-GB" sz="1350" dirty="0">
              <a:solidFill>
                <a:schemeClr val="tx2">
                  <a:lumMod val="50000"/>
                </a:schemeClr>
              </a:solidFill>
            </a:endParaRPr>
          </a:p>
        </p:txBody>
      </p:sp>
      <p:sp>
        <p:nvSpPr>
          <p:cNvPr id="75" name="TextBox 74"/>
          <p:cNvSpPr txBox="1"/>
          <p:nvPr/>
        </p:nvSpPr>
        <p:spPr>
          <a:xfrm>
            <a:off x="4969487" y="4440184"/>
            <a:ext cx="1743041" cy="507831"/>
          </a:xfrm>
          <a:prstGeom prst="rect">
            <a:avLst/>
          </a:prstGeom>
          <a:noFill/>
        </p:spPr>
        <p:txBody>
          <a:bodyPr wrap="none" rtlCol="0">
            <a:spAutoFit/>
          </a:bodyPr>
          <a:lstStyle/>
          <a:p>
            <a:pPr algn="ctr"/>
            <a:r>
              <a:rPr lang="fr-FR" sz="1350" dirty="0" err="1">
                <a:solidFill>
                  <a:schemeClr val="tx1">
                    <a:lumMod val="50000"/>
                  </a:schemeClr>
                </a:solidFill>
              </a:rPr>
              <a:t>Crowdsourcing</a:t>
            </a:r>
            <a:r>
              <a:rPr lang="fr-FR" sz="1350" dirty="0">
                <a:solidFill>
                  <a:schemeClr val="tx1">
                    <a:lumMod val="50000"/>
                  </a:schemeClr>
                </a:solidFill>
              </a:rPr>
              <a:t>, </a:t>
            </a:r>
          </a:p>
          <a:p>
            <a:pPr algn="ctr"/>
            <a:r>
              <a:rPr lang="fr-FR" sz="1350" dirty="0">
                <a:solidFill>
                  <a:schemeClr val="tx1">
                    <a:lumMod val="50000"/>
                  </a:schemeClr>
                </a:solidFill>
              </a:rPr>
              <a:t>Polling &amp; Web </a:t>
            </a:r>
            <a:r>
              <a:rPr lang="fr-FR" sz="1350" dirty="0" err="1">
                <a:solidFill>
                  <a:schemeClr val="tx1">
                    <a:lumMod val="50000"/>
                  </a:schemeClr>
                </a:solidFill>
              </a:rPr>
              <a:t>surveys</a:t>
            </a:r>
            <a:endParaRPr lang="en-GB" sz="1350" dirty="0">
              <a:solidFill>
                <a:schemeClr val="tx1">
                  <a:lumMod val="50000"/>
                </a:schemeClr>
              </a:solidFill>
            </a:endParaRPr>
          </a:p>
        </p:txBody>
      </p:sp>
      <p:sp>
        <p:nvSpPr>
          <p:cNvPr id="76" name="TextBox 75"/>
          <p:cNvSpPr txBox="1"/>
          <p:nvPr/>
        </p:nvSpPr>
        <p:spPr>
          <a:xfrm>
            <a:off x="6462747" y="3921901"/>
            <a:ext cx="1026884" cy="507831"/>
          </a:xfrm>
          <a:prstGeom prst="rect">
            <a:avLst/>
          </a:prstGeom>
          <a:noFill/>
        </p:spPr>
        <p:txBody>
          <a:bodyPr wrap="none" rtlCol="0">
            <a:spAutoFit/>
          </a:bodyPr>
          <a:lstStyle/>
          <a:p>
            <a:pPr algn="ctr"/>
            <a:r>
              <a:rPr lang="fr-FR" sz="1350" dirty="0">
                <a:solidFill>
                  <a:schemeClr val="tx1">
                    <a:lumMod val="50000"/>
                  </a:schemeClr>
                </a:solidFill>
              </a:rPr>
              <a:t>Commercial</a:t>
            </a:r>
          </a:p>
          <a:p>
            <a:pPr algn="ctr"/>
            <a:r>
              <a:rPr lang="fr-FR" sz="1350" dirty="0">
                <a:solidFill>
                  <a:schemeClr val="tx1">
                    <a:lumMod val="50000"/>
                  </a:schemeClr>
                </a:solidFill>
              </a:rPr>
              <a:t>Data</a:t>
            </a:r>
            <a:endParaRPr lang="en-GB" sz="1350" dirty="0">
              <a:solidFill>
                <a:schemeClr val="tx1">
                  <a:lumMod val="50000"/>
                </a:schemeClr>
              </a:solidFill>
            </a:endParaRPr>
          </a:p>
        </p:txBody>
      </p:sp>
      <p:sp>
        <p:nvSpPr>
          <p:cNvPr id="77" name="TextBox 76"/>
          <p:cNvSpPr txBox="1"/>
          <p:nvPr/>
        </p:nvSpPr>
        <p:spPr>
          <a:xfrm>
            <a:off x="7302489" y="2571751"/>
            <a:ext cx="1159421" cy="507831"/>
          </a:xfrm>
          <a:prstGeom prst="rect">
            <a:avLst/>
          </a:prstGeom>
          <a:noFill/>
        </p:spPr>
        <p:txBody>
          <a:bodyPr wrap="none" rtlCol="0">
            <a:spAutoFit/>
          </a:bodyPr>
          <a:lstStyle/>
          <a:p>
            <a:pPr algn="ctr"/>
            <a:r>
              <a:rPr lang="fr-FR" sz="1350" dirty="0">
                <a:solidFill>
                  <a:schemeClr val="tx1">
                    <a:lumMod val="50000"/>
                  </a:schemeClr>
                </a:solidFill>
              </a:rPr>
              <a:t>Web </a:t>
            </a:r>
            <a:r>
              <a:rPr lang="fr-FR" sz="1350" dirty="0" err="1">
                <a:solidFill>
                  <a:schemeClr val="tx1">
                    <a:lumMod val="50000"/>
                  </a:schemeClr>
                </a:solidFill>
              </a:rPr>
              <a:t>Scraping</a:t>
            </a:r>
            <a:endParaRPr lang="fr-FR" sz="1350" dirty="0">
              <a:solidFill>
                <a:schemeClr val="tx1">
                  <a:lumMod val="50000"/>
                </a:schemeClr>
              </a:solidFill>
            </a:endParaRPr>
          </a:p>
          <a:p>
            <a:pPr algn="ctr"/>
            <a:r>
              <a:rPr lang="fr-FR" sz="1350" dirty="0">
                <a:solidFill>
                  <a:schemeClr val="tx1">
                    <a:lumMod val="50000"/>
                  </a:schemeClr>
                </a:solidFill>
              </a:rPr>
              <a:t>&amp; </a:t>
            </a:r>
            <a:r>
              <a:rPr lang="fr-FR" sz="1350" dirty="0" err="1">
                <a:solidFill>
                  <a:schemeClr val="tx1">
                    <a:lumMod val="50000"/>
                  </a:schemeClr>
                </a:solidFill>
              </a:rPr>
              <a:t>Text</a:t>
            </a:r>
            <a:r>
              <a:rPr lang="fr-FR" sz="1350" dirty="0">
                <a:solidFill>
                  <a:schemeClr val="tx1">
                    <a:lumMod val="50000"/>
                  </a:schemeClr>
                </a:solidFill>
              </a:rPr>
              <a:t> Mining</a:t>
            </a:r>
            <a:endParaRPr lang="en-GB" sz="1350" dirty="0">
              <a:solidFill>
                <a:schemeClr val="tx1">
                  <a:lumMod val="50000"/>
                </a:schemeClr>
              </a:solidFill>
            </a:endParaRPr>
          </a:p>
        </p:txBody>
      </p:sp>
      <p:sp>
        <p:nvSpPr>
          <p:cNvPr id="78" name="TextBox 77"/>
          <p:cNvSpPr txBox="1"/>
          <p:nvPr/>
        </p:nvSpPr>
        <p:spPr>
          <a:xfrm>
            <a:off x="3753527" y="443740"/>
            <a:ext cx="1049262" cy="507831"/>
          </a:xfrm>
          <a:prstGeom prst="rect">
            <a:avLst/>
          </a:prstGeom>
          <a:noFill/>
        </p:spPr>
        <p:txBody>
          <a:bodyPr wrap="none" rtlCol="0">
            <a:spAutoFit/>
          </a:bodyPr>
          <a:lstStyle/>
          <a:p>
            <a:pPr algn="ctr"/>
            <a:r>
              <a:rPr lang="fr-FR" sz="1350" dirty="0" err="1">
                <a:solidFill>
                  <a:srgbClr val="C00000"/>
                </a:solidFill>
              </a:rPr>
              <a:t>Stats</a:t>
            </a:r>
            <a:r>
              <a:rPr lang="fr-FR" sz="1350" dirty="0">
                <a:solidFill>
                  <a:srgbClr val="C00000"/>
                </a:solidFill>
              </a:rPr>
              <a:t> &amp; Data</a:t>
            </a:r>
          </a:p>
          <a:p>
            <a:pPr algn="ctr"/>
            <a:r>
              <a:rPr lang="fr-FR" sz="1350" dirty="0" err="1">
                <a:solidFill>
                  <a:srgbClr val="C00000"/>
                </a:solidFill>
              </a:rPr>
              <a:t>Skills</a:t>
            </a:r>
            <a:endParaRPr lang="fr-FR" sz="1350" dirty="0">
              <a:solidFill>
                <a:srgbClr val="C00000"/>
              </a:solidFill>
            </a:endParaRPr>
          </a:p>
        </p:txBody>
      </p:sp>
      <p:sp>
        <p:nvSpPr>
          <p:cNvPr id="79" name="TextBox 78"/>
          <p:cNvSpPr txBox="1"/>
          <p:nvPr/>
        </p:nvSpPr>
        <p:spPr>
          <a:xfrm>
            <a:off x="7181860" y="1707655"/>
            <a:ext cx="1008543" cy="507831"/>
          </a:xfrm>
          <a:prstGeom prst="rect">
            <a:avLst/>
          </a:prstGeom>
          <a:noFill/>
        </p:spPr>
        <p:txBody>
          <a:bodyPr wrap="square" rtlCol="0">
            <a:spAutoFit/>
          </a:bodyPr>
          <a:lstStyle/>
          <a:p>
            <a:pPr algn="ctr"/>
            <a:r>
              <a:rPr lang="fr-FR" sz="1350" dirty="0" err="1">
                <a:solidFill>
                  <a:schemeClr val="tx1">
                    <a:lumMod val="50000"/>
                  </a:schemeClr>
                </a:solidFill>
              </a:rPr>
              <a:t>Geospatial</a:t>
            </a:r>
            <a:endParaRPr lang="fr-FR" sz="1350" dirty="0">
              <a:solidFill>
                <a:schemeClr val="tx1">
                  <a:lumMod val="50000"/>
                </a:schemeClr>
              </a:solidFill>
            </a:endParaRPr>
          </a:p>
          <a:p>
            <a:pPr algn="ctr"/>
            <a:r>
              <a:rPr lang="fr-FR" sz="1350" dirty="0" err="1">
                <a:solidFill>
                  <a:schemeClr val="tx1">
                    <a:lumMod val="50000"/>
                  </a:schemeClr>
                </a:solidFill>
              </a:rPr>
              <a:t>Analysis</a:t>
            </a:r>
            <a:endParaRPr lang="en-GB" sz="1350" dirty="0">
              <a:solidFill>
                <a:schemeClr val="tx1">
                  <a:lumMod val="50000"/>
                </a:schemeClr>
              </a:solidFill>
            </a:endParaRPr>
          </a:p>
        </p:txBody>
      </p:sp>
      <p:sp>
        <p:nvSpPr>
          <p:cNvPr id="80" name="TextBox 79"/>
          <p:cNvSpPr txBox="1"/>
          <p:nvPr/>
        </p:nvSpPr>
        <p:spPr>
          <a:xfrm>
            <a:off x="6752581" y="987160"/>
            <a:ext cx="1051891" cy="507831"/>
          </a:xfrm>
          <a:prstGeom prst="rect">
            <a:avLst/>
          </a:prstGeom>
          <a:noFill/>
        </p:spPr>
        <p:txBody>
          <a:bodyPr wrap="none" rtlCol="0">
            <a:spAutoFit/>
          </a:bodyPr>
          <a:lstStyle/>
          <a:p>
            <a:pPr algn="ctr"/>
            <a:r>
              <a:rPr lang="fr-FR" sz="1350" dirty="0" err="1">
                <a:solidFill>
                  <a:schemeClr val="tx1">
                    <a:lumMod val="50000"/>
                  </a:schemeClr>
                </a:solidFill>
              </a:rPr>
              <a:t>Forecasting</a:t>
            </a:r>
            <a:r>
              <a:rPr lang="fr-FR" sz="1350" dirty="0">
                <a:solidFill>
                  <a:schemeClr val="tx1">
                    <a:lumMod val="50000"/>
                  </a:schemeClr>
                </a:solidFill>
              </a:rPr>
              <a:t> </a:t>
            </a:r>
          </a:p>
          <a:p>
            <a:pPr algn="ctr"/>
            <a:r>
              <a:rPr lang="fr-FR" sz="1350" dirty="0">
                <a:solidFill>
                  <a:schemeClr val="tx1">
                    <a:lumMod val="50000"/>
                  </a:schemeClr>
                </a:solidFill>
              </a:rPr>
              <a:t>&amp; </a:t>
            </a:r>
            <a:r>
              <a:rPr lang="fr-FR" sz="1350" dirty="0" err="1">
                <a:solidFill>
                  <a:schemeClr val="tx1">
                    <a:lumMod val="50000"/>
                  </a:schemeClr>
                </a:solidFill>
              </a:rPr>
              <a:t>Modelling</a:t>
            </a:r>
            <a:endParaRPr lang="en-GB" sz="1350" dirty="0">
              <a:solidFill>
                <a:schemeClr val="tx1">
                  <a:lumMod val="50000"/>
                </a:schemeClr>
              </a:solidFill>
            </a:endParaRPr>
          </a:p>
        </p:txBody>
      </p:sp>
      <p:sp>
        <p:nvSpPr>
          <p:cNvPr id="81" name="Oval 255"/>
          <p:cNvSpPr>
            <a:spLocks noChangeArrowheads="1"/>
          </p:cNvSpPr>
          <p:nvPr/>
        </p:nvSpPr>
        <p:spPr bwMode="auto">
          <a:xfrm>
            <a:off x="6624229" y="3481276"/>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82" name="TextBox 81"/>
          <p:cNvSpPr txBox="1"/>
          <p:nvPr/>
        </p:nvSpPr>
        <p:spPr>
          <a:xfrm>
            <a:off x="6993864" y="3327835"/>
            <a:ext cx="1208279" cy="507831"/>
          </a:xfrm>
          <a:prstGeom prst="rect">
            <a:avLst/>
          </a:prstGeom>
          <a:noFill/>
        </p:spPr>
        <p:txBody>
          <a:bodyPr wrap="none" rtlCol="0">
            <a:spAutoFit/>
          </a:bodyPr>
          <a:lstStyle/>
          <a:p>
            <a:pPr algn="ctr"/>
            <a:r>
              <a:rPr lang="fr-FR" sz="1350" dirty="0">
                <a:solidFill>
                  <a:schemeClr val="tx1">
                    <a:lumMod val="50000"/>
                  </a:schemeClr>
                </a:solidFill>
              </a:rPr>
              <a:t>Administrative</a:t>
            </a:r>
          </a:p>
          <a:p>
            <a:pPr algn="ctr"/>
            <a:r>
              <a:rPr lang="fr-FR" sz="1350" dirty="0">
                <a:solidFill>
                  <a:schemeClr val="tx1">
                    <a:lumMod val="50000"/>
                  </a:schemeClr>
                </a:solidFill>
              </a:rPr>
              <a:t>Micro-Data</a:t>
            </a:r>
            <a:endParaRPr lang="en-GB" sz="1350" dirty="0">
              <a:solidFill>
                <a:schemeClr val="tx1">
                  <a:lumMod val="50000"/>
                </a:schemeClr>
              </a:solidFill>
            </a:endParaRPr>
          </a:p>
        </p:txBody>
      </p:sp>
      <p:sp>
        <p:nvSpPr>
          <p:cNvPr id="83" name="Oval 255"/>
          <p:cNvSpPr>
            <a:spLocks noChangeArrowheads="1"/>
          </p:cNvSpPr>
          <p:nvPr/>
        </p:nvSpPr>
        <p:spPr bwMode="auto">
          <a:xfrm>
            <a:off x="3259574" y="4267194"/>
            <a:ext cx="278606" cy="278606"/>
          </a:xfrm>
          <a:prstGeom prst="ellipse">
            <a:avLst/>
          </a:prstGeom>
          <a:solidFill>
            <a:schemeClr val="accent4">
              <a:lumMod val="20000"/>
              <a:lumOff val="80000"/>
            </a:schemeClr>
          </a:solidFill>
          <a:ln>
            <a:solidFill>
              <a:schemeClr val="accent4"/>
            </a:solidFill>
          </a:ln>
          <a:extLst/>
        </p:spPr>
        <p:txBody>
          <a:bodyPr vert="horz" wrap="square" lIns="68580" tIns="34290" rIns="68580" bIns="34290" numCol="1" anchor="t" anchorCtr="0" compatLnSpc="1">
            <a:prstTxWarp prst="textNoShape">
              <a:avLst/>
            </a:prstTxWarp>
          </a:bodyPr>
          <a:lstStyle/>
          <a:p>
            <a:endParaRPr lang="fr-FR" sz="1350"/>
          </a:p>
        </p:txBody>
      </p:sp>
      <p:sp>
        <p:nvSpPr>
          <p:cNvPr id="84" name="TextBox 83"/>
          <p:cNvSpPr txBox="1"/>
          <p:nvPr/>
        </p:nvSpPr>
        <p:spPr>
          <a:xfrm>
            <a:off x="2627763" y="4407955"/>
            <a:ext cx="657552" cy="507831"/>
          </a:xfrm>
          <a:prstGeom prst="rect">
            <a:avLst/>
          </a:prstGeom>
          <a:noFill/>
        </p:spPr>
        <p:txBody>
          <a:bodyPr wrap="none" rtlCol="0">
            <a:spAutoFit/>
          </a:bodyPr>
          <a:lstStyle/>
          <a:p>
            <a:pPr algn="ctr"/>
            <a:r>
              <a:rPr lang="fr-FR" sz="1350" dirty="0">
                <a:solidFill>
                  <a:schemeClr val="tx2">
                    <a:lumMod val="50000"/>
                  </a:schemeClr>
                </a:solidFill>
              </a:rPr>
              <a:t>Design</a:t>
            </a:r>
          </a:p>
          <a:p>
            <a:pPr algn="ctr"/>
            <a:r>
              <a:rPr lang="fr-FR" sz="1350" dirty="0">
                <a:solidFill>
                  <a:schemeClr val="tx2">
                    <a:lumMod val="50000"/>
                  </a:schemeClr>
                </a:solidFill>
              </a:rPr>
              <a:t>Data</a:t>
            </a:r>
            <a:endParaRPr lang="en-GB" sz="1350" dirty="0">
              <a:solidFill>
                <a:schemeClr val="tx2">
                  <a:lumMod val="50000"/>
                </a:schemeClr>
              </a:solidFill>
            </a:endParaRPr>
          </a:p>
        </p:txBody>
      </p:sp>
      <p:sp>
        <p:nvSpPr>
          <p:cNvPr id="85" name="Oval 255"/>
          <p:cNvSpPr>
            <a:spLocks noChangeArrowheads="1"/>
          </p:cNvSpPr>
          <p:nvPr/>
        </p:nvSpPr>
        <p:spPr bwMode="auto">
          <a:xfrm>
            <a:off x="6312195" y="1162347"/>
            <a:ext cx="278606" cy="278606"/>
          </a:xfrm>
          <a:prstGeom prst="ellipse">
            <a:avLst/>
          </a:prstGeom>
          <a:solidFill>
            <a:schemeClr val="tx1">
              <a:lumMod val="20000"/>
              <a:lumOff val="80000"/>
            </a:schemeClr>
          </a:solidFill>
          <a:ln>
            <a:solidFill>
              <a:schemeClr val="tx1">
                <a:lumMod val="50000"/>
              </a:schemeClr>
            </a:solidFill>
          </a:ln>
          <a:extLst/>
        </p:spPr>
        <p:txBody>
          <a:bodyPr vert="horz" wrap="square" lIns="68580" tIns="34290" rIns="68580" bIns="34290" numCol="1" anchor="t" anchorCtr="0" compatLnSpc="1">
            <a:prstTxWarp prst="textNoShape">
              <a:avLst/>
            </a:prstTxWarp>
          </a:bodyPr>
          <a:lstStyle/>
          <a:p>
            <a:endParaRPr lang="fr-FR" sz="1350"/>
          </a:p>
        </p:txBody>
      </p:sp>
      <p:sp>
        <p:nvSpPr>
          <p:cNvPr id="86" name="TextBox 85"/>
          <p:cNvSpPr txBox="1"/>
          <p:nvPr/>
        </p:nvSpPr>
        <p:spPr>
          <a:xfrm>
            <a:off x="5868144" y="443740"/>
            <a:ext cx="1797608" cy="507831"/>
          </a:xfrm>
          <a:prstGeom prst="rect">
            <a:avLst/>
          </a:prstGeom>
          <a:noFill/>
        </p:spPr>
        <p:txBody>
          <a:bodyPr wrap="none" rtlCol="0">
            <a:spAutoFit/>
          </a:bodyPr>
          <a:lstStyle/>
          <a:p>
            <a:r>
              <a:rPr lang="fr-FR" sz="1350" dirty="0">
                <a:solidFill>
                  <a:schemeClr val="tx1">
                    <a:lumMod val="50000"/>
                  </a:schemeClr>
                </a:solidFill>
              </a:rPr>
              <a:t>Policy Simulation</a:t>
            </a:r>
          </a:p>
          <a:p>
            <a:r>
              <a:rPr lang="fr-FR" sz="1350" dirty="0">
                <a:solidFill>
                  <a:schemeClr val="tx1">
                    <a:lumMod val="50000"/>
                  </a:schemeClr>
                </a:solidFill>
              </a:rPr>
              <a:t>&amp; Visual Data </a:t>
            </a:r>
            <a:r>
              <a:rPr lang="fr-FR" sz="1350" dirty="0" err="1">
                <a:solidFill>
                  <a:schemeClr val="tx1">
                    <a:lumMod val="50000"/>
                  </a:schemeClr>
                </a:solidFill>
              </a:rPr>
              <a:t>Analytics</a:t>
            </a:r>
            <a:endParaRPr lang="en-GB" sz="1350" dirty="0">
              <a:solidFill>
                <a:schemeClr val="tx1">
                  <a:lumMod val="50000"/>
                </a:schemeClr>
              </a:solidFill>
            </a:endParaRPr>
          </a:p>
        </p:txBody>
      </p:sp>
      <p:sp>
        <p:nvSpPr>
          <p:cNvPr id="87" name="Oval 255"/>
          <p:cNvSpPr>
            <a:spLocks noChangeArrowheads="1"/>
          </p:cNvSpPr>
          <p:nvPr/>
        </p:nvSpPr>
        <p:spPr bwMode="auto">
          <a:xfrm>
            <a:off x="2079148" y="1221601"/>
            <a:ext cx="278606" cy="278606"/>
          </a:xfrm>
          <a:prstGeom prst="ellipse">
            <a:avLst/>
          </a:prstGeom>
          <a:solidFill>
            <a:schemeClr val="accent4">
              <a:lumMod val="20000"/>
              <a:lumOff val="80000"/>
            </a:schemeClr>
          </a:solidFill>
          <a:ln>
            <a:solidFill>
              <a:schemeClr val="accent4"/>
            </a:solidFill>
          </a:ln>
          <a:extLst/>
        </p:spPr>
        <p:txBody>
          <a:bodyPr vert="horz" wrap="square" lIns="68580" tIns="34290" rIns="68580" bIns="34290" numCol="1" anchor="t" anchorCtr="0" compatLnSpc="1">
            <a:prstTxWarp prst="textNoShape">
              <a:avLst/>
            </a:prstTxWarp>
          </a:bodyPr>
          <a:lstStyle/>
          <a:p>
            <a:endParaRPr lang="fr-FR" sz="1350"/>
          </a:p>
        </p:txBody>
      </p:sp>
      <p:sp>
        <p:nvSpPr>
          <p:cNvPr id="88" name="TextBox 87"/>
          <p:cNvSpPr txBox="1"/>
          <p:nvPr/>
        </p:nvSpPr>
        <p:spPr>
          <a:xfrm>
            <a:off x="953599" y="1059583"/>
            <a:ext cx="1045223" cy="507831"/>
          </a:xfrm>
          <a:prstGeom prst="rect">
            <a:avLst/>
          </a:prstGeom>
          <a:noFill/>
        </p:spPr>
        <p:txBody>
          <a:bodyPr wrap="none" rtlCol="0">
            <a:spAutoFit/>
          </a:bodyPr>
          <a:lstStyle/>
          <a:p>
            <a:r>
              <a:rPr lang="fr-FR" sz="1350" dirty="0" err="1">
                <a:solidFill>
                  <a:schemeClr val="tx2">
                    <a:lumMod val="50000"/>
                  </a:schemeClr>
                </a:solidFill>
              </a:rPr>
              <a:t>Disseminate</a:t>
            </a:r>
            <a:endParaRPr lang="fr-FR" sz="1350" dirty="0">
              <a:solidFill>
                <a:schemeClr val="tx2">
                  <a:lumMod val="50000"/>
                </a:schemeClr>
              </a:solidFill>
            </a:endParaRPr>
          </a:p>
          <a:p>
            <a:pPr algn="ctr"/>
            <a:r>
              <a:rPr lang="fr-FR" sz="1350" dirty="0">
                <a:solidFill>
                  <a:schemeClr val="tx2">
                    <a:lumMod val="50000"/>
                  </a:schemeClr>
                </a:solidFill>
              </a:rPr>
              <a:t>Data</a:t>
            </a:r>
            <a:endParaRPr lang="en-GB" sz="1350" dirty="0">
              <a:solidFill>
                <a:schemeClr val="tx2">
                  <a:lumMod val="50000"/>
                </a:schemeClr>
              </a:solidFill>
            </a:endParaRPr>
          </a:p>
        </p:txBody>
      </p:sp>
      <p:sp>
        <p:nvSpPr>
          <p:cNvPr id="60" name="Freeform 262"/>
          <p:cNvSpPr>
            <a:spLocks/>
          </p:cNvSpPr>
          <p:nvPr/>
        </p:nvSpPr>
        <p:spPr bwMode="auto">
          <a:xfrm rot="548013">
            <a:off x="5730642" y="1187676"/>
            <a:ext cx="321469" cy="334566"/>
          </a:xfrm>
          <a:custGeom>
            <a:avLst/>
            <a:gdLst>
              <a:gd name="T0" fmla="*/ 217 w 270"/>
              <a:gd name="T1" fmla="*/ 0 h 281"/>
              <a:gd name="T2" fmla="*/ 270 w 270"/>
              <a:gd name="T3" fmla="*/ 281 h 281"/>
              <a:gd name="T4" fmla="*/ 0 w 270"/>
              <a:gd name="T5" fmla="*/ 187 h 281"/>
              <a:gd name="T6" fmla="*/ 217 w 270"/>
              <a:gd name="T7" fmla="*/ 0 h 281"/>
            </a:gdLst>
            <a:ahLst/>
            <a:cxnLst>
              <a:cxn ang="0">
                <a:pos x="T0" y="T1"/>
              </a:cxn>
              <a:cxn ang="0">
                <a:pos x="T2" y="T3"/>
              </a:cxn>
              <a:cxn ang="0">
                <a:pos x="T4" y="T5"/>
              </a:cxn>
              <a:cxn ang="0">
                <a:pos x="T6" y="T7"/>
              </a:cxn>
            </a:cxnLst>
            <a:rect l="0" t="0" r="r" b="b"/>
            <a:pathLst>
              <a:path w="270" h="281">
                <a:moveTo>
                  <a:pt x="217" y="0"/>
                </a:moveTo>
                <a:lnTo>
                  <a:pt x="270" y="281"/>
                </a:lnTo>
                <a:lnTo>
                  <a:pt x="0" y="187"/>
                </a:lnTo>
                <a:lnTo>
                  <a:pt x="217"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p>
        </p:txBody>
      </p:sp>
      <p:sp>
        <p:nvSpPr>
          <p:cNvPr id="89" name="Rectangle 88"/>
          <p:cNvSpPr/>
          <p:nvPr/>
        </p:nvSpPr>
        <p:spPr>
          <a:xfrm rot="15927756">
            <a:off x="2705022" y="1669721"/>
            <a:ext cx="1767085" cy="1941173"/>
          </a:xfrm>
          <a:prstGeom prst="rect">
            <a:avLst/>
          </a:prstGeom>
          <a:noFill/>
        </p:spPr>
        <p:txBody>
          <a:bodyPr spcFirstLastPara="1" wrap="none" lIns="68580" tIns="34290" rIns="68580" bIns="34290" numCol="1">
            <a:prstTxWarp prst="textArchUp">
              <a:avLst/>
            </a:prstTxWarp>
            <a:spAutoFit/>
          </a:bodyPr>
          <a:lstStyle/>
          <a:p>
            <a:pPr algn="ctr"/>
            <a:r>
              <a:rPr lang="en-GB" sz="1350" b="1" spc="90" dirty="0">
                <a:solidFill>
                  <a:srgbClr val="FFFFFF"/>
                </a:solidFill>
                <a:latin typeface="Calibri" charset="0"/>
                <a:ea typeface="Calibri" charset="0"/>
                <a:cs typeface="Calibri" charset="0"/>
              </a:rPr>
              <a:t> MANAGE DATA LIFECYCLE</a:t>
            </a:r>
            <a:endParaRPr lang="fr-FR" sz="1350" b="1" dirty="0">
              <a:ln w="0"/>
              <a:solidFill>
                <a:srgbClr val="FFFFFF"/>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92" name="Rectangle 91"/>
          <p:cNvSpPr/>
          <p:nvPr/>
        </p:nvSpPr>
        <p:spPr>
          <a:xfrm rot="9537022">
            <a:off x="4291477" y="1383033"/>
            <a:ext cx="1889942" cy="2097017"/>
          </a:xfrm>
          <a:prstGeom prst="rect">
            <a:avLst/>
          </a:prstGeom>
          <a:noFill/>
        </p:spPr>
        <p:txBody>
          <a:bodyPr spcFirstLastPara="1" wrap="none" lIns="68580" tIns="34290" rIns="68580" bIns="34290" numCol="1">
            <a:prstTxWarp prst="textArchUp">
              <a:avLst/>
            </a:prstTxWarp>
            <a:spAutoFit/>
          </a:bodyPr>
          <a:lstStyle/>
          <a:p>
            <a:pPr algn="ctr"/>
            <a:r>
              <a:rPr lang="fr-FR" sz="1350" b="1" spc="90" dirty="0">
                <a:solidFill>
                  <a:schemeClr val="tx1">
                    <a:lumMod val="50000"/>
                  </a:schemeClr>
                </a:solidFill>
                <a:latin typeface="Calibri" charset="0"/>
                <a:ea typeface="Calibri" charset="0"/>
                <a:cs typeface="Calibri" charset="0"/>
              </a:rPr>
              <a:t> SOURCE NEW DATA</a:t>
            </a:r>
            <a:endParaRPr lang="fr-FR" sz="1350" b="1" dirty="0">
              <a:ln w="0"/>
              <a:solidFill>
                <a:schemeClr val="tx1">
                  <a:lumMod val="50000"/>
                </a:schemeClr>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93" name="Freeform 263"/>
          <p:cNvSpPr>
            <a:spLocks/>
          </p:cNvSpPr>
          <p:nvPr/>
        </p:nvSpPr>
        <p:spPr bwMode="auto">
          <a:xfrm rot="17980382">
            <a:off x="6355909" y="3081989"/>
            <a:ext cx="341709" cy="278282"/>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94" name="Freeform 263"/>
          <p:cNvSpPr>
            <a:spLocks/>
          </p:cNvSpPr>
          <p:nvPr/>
        </p:nvSpPr>
        <p:spPr bwMode="auto">
          <a:xfrm rot="16413706">
            <a:off x="6465905" y="2665784"/>
            <a:ext cx="341709" cy="278282"/>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95" name="Rectangle 94"/>
          <p:cNvSpPr/>
          <p:nvPr/>
        </p:nvSpPr>
        <p:spPr>
          <a:xfrm rot="1998329">
            <a:off x="4194764" y="1563201"/>
            <a:ext cx="2151906" cy="2220253"/>
          </a:xfrm>
          <a:prstGeom prst="rect">
            <a:avLst/>
          </a:prstGeom>
          <a:noFill/>
          <a:effectLst>
            <a:innerShdw blurRad="63500" dist="50800" dir="13500000">
              <a:prstClr val="black">
                <a:alpha val="50000"/>
              </a:prstClr>
            </a:innerShdw>
          </a:effectLst>
        </p:spPr>
        <p:txBody>
          <a:bodyPr spcFirstLastPara="1" wrap="none" lIns="68580" tIns="34290" rIns="68580" bIns="34290" numCol="1">
            <a:prstTxWarp prst="textArchUp">
              <a:avLst/>
            </a:prstTxWarp>
            <a:spAutoFit/>
          </a:bodyPr>
          <a:lstStyle/>
          <a:p>
            <a:pPr algn="ctr"/>
            <a:r>
              <a:rPr lang="fr-FR" sz="1200" b="1" spc="90" dirty="0">
                <a:solidFill>
                  <a:schemeClr val="tx1">
                    <a:lumMod val="50000"/>
                  </a:schemeClr>
                </a:solidFill>
                <a:latin typeface="Calibri" charset="0"/>
                <a:ea typeface="Calibri" charset="0"/>
                <a:cs typeface="Calibri" charset="0"/>
              </a:rPr>
              <a:t> APPLY DATA SCIENCE TECHNIQUES</a:t>
            </a:r>
            <a:endParaRPr lang="fr-FR" sz="1200" b="1" dirty="0">
              <a:ln w="0"/>
              <a:solidFill>
                <a:schemeClr val="tx1">
                  <a:lumMod val="50000"/>
                </a:schemeClr>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97" name="Rectangle 96"/>
          <p:cNvSpPr/>
          <p:nvPr/>
        </p:nvSpPr>
        <p:spPr>
          <a:xfrm>
            <a:off x="3738843" y="2301720"/>
            <a:ext cx="1157496" cy="715581"/>
          </a:xfrm>
          <a:prstGeom prst="rect">
            <a:avLst/>
          </a:prstGeom>
        </p:spPr>
        <p:txBody>
          <a:bodyPr wrap="none">
            <a:spAutoFit/>
          </a:bodyPr>
          <a:lstStyle/>
          <a:p>
            <a:pPr algn="ctr"/>
            <a:r>
              <a:rPr lang="fr-FR" sz="1350" b="1" dirty="0">
                <a:solidFill>
                  <a:srgbClr val="FFFFFF"/>
                </a:solidFill>
              </a:rPr>
              <a:t>SHARE &amp;</a:t>
            </a:r>
          </a:p>
          <a:p>
            <a:pPr algn="ctr"/>
            <a:r>
              <a:rPr lang="fr-FR" sz="1350" b="1" dirty="0">
                <a:solidFill>
                  <a:srgbClr val="FFFFFF"/>
                </a:solidFill>
              </a:rPr>
              <a:t>DESIGN</a:t>
            </a:r>
          </a:p>
          <a:p>
            <a:pPr algn="ctr"/>
            <a:r>
              <a:rPr lang="fr-FR" sz="1350" b="1" dirty="0">
                <a:solidFill>
                  <a:srgbClr val="FFFFFF"/>
                </a:solidFill>
              </a:rPr>
              <a:t>ALGORITHMS</a:t>
            </a:r>
            <a:endParaRPr lang="en-GB" sz="1350" b="1" dirty="0">
              <a:solidFill>
                <a:srgbClr val="FFFFFF"/>
              </a:solidFill>
            </a:endParaRPr>
          </a:p>
        </p:txBody>
      </p:sp>
    </p:spTree>
    <p:extLst>
      <p:ext uri="{BB962C8B-B14F-4D97-AF65-F5344CB8AC3E}">
        <p14:creationId xmlns:p14="http://schemas.microsoft.com/office/powerpoint/2010/main" val="1738719893"/>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812" y="81106"/>
            <a:ext cx="7398518" cy="361061"/>
          </a:xfrm>
        </p:spPr>
        <p:txBody>
          <a:bodyPr/>
          <a:lstStyle/>
          <a:p>
            <a:r>
              <a:rPr lang="en-GB" dirty="0" smtClean="0"/>
              <a:t>Develop </a:t>
            </a:r>
            <a:r>
              <a:rPr lang="en-GB" dirty="0"/>
              <a:t>Smart data </a:t>
            </a:r>
            <a:r>
              <a:rPr lang="en-GB" dirty="0" smtClean="0"/>
              <a:t>Solutions</a:t>
            </a:r>
            <a:endParaRPr lang="en-GB" dirty="0"/>
          </a:p>
        </p:txBody>
      </p:sp>
      <p:grpSp>
        <p:nvGrpSpPr>
          <p:cNvPr id="22" name="Group 21"/>
          <p:cNvGrpSpPr/>
          <p:nvPr/>
        </p:nvGrpSpPr>
        <p:grpSpPr>
          <a:xfrm>
            <a:off x="3815916" y="1188198"/>
            <a:ext cx="2936630" cy="2841714"/>
            <a:chOff x="3575720" y="1589487"/>
            <a:chExt cx="4798736" cy="4548345"/>
          </a:xfrm>
        </p:grpSpPr>
        <p:sp>
          <p:nvSpPr>
            <p:cNvPr id="23" name="Oval 79"/>
            <p:cNvSpPr>
              <a:spLocks noChangeArrowheads="1"/>
            </p:cNvSpPr>
            <p:nvPr/>
          </p:nvSpPr>
          <p:spPr bwMode="auto">
            <a:xfrm>
              <a:off x="3575720" y="1589487"/>
              <a:ext cx="4798736" cy="4548345"/>
            </a:xfrm>
            <a:prstGeom prst="ellipse">
              <a:avLst/>
            </a:prstGeom>
            <a:solidFill>
              <a:srgbClr val="B0C5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dirty="0"/>
            </a:p>
          </p:txBody>
        </p:sp>
        <p:sp>
          <p:nvSpPr>
            <p:cNvPr id="24" name="Oval 80"/>
            <p:cNvSpPr>
              <a:spLocks noChangeArrowheads="1"/>
            </p:cNvSpPr>
            <p:nvPr/>
          </p:nvSpPr>
          <p:spPr bwMode="auto">
            <a:xfrm>
              <a:off x="3819877" y="1818334"/>
              <a:ext cx="4310422" cy="4090650"/>
            </a:xfrm>
            <a:prstGeom prst="ellipse">
              <a:avLst/>
            </a:prstGeom>
            <a:solidFill>
              <a:srgbClr val="CFD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5" name="Oval 81"/>
            <p:cNvSpPr>
              <a:spLocks noChangeArrowheads="1"/>
            </p:cNvSpPr>
            <p:nvPr/>
          </p:nvSpPr>
          <p:spPr bwMode="auto">
            <a:xfrm>
              <a:off x="4054991" y="2047182"/>
              <a:ext cx="3837180" cy="3641536"/>
            </a:xfrm>
            <a:prstGeom prst="ellipse">
              <a:avLst/>
            </a:prstGeom>
            <a:solidFill>
              <a:srgbClr val="ECEB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6" name="Oval 82"/>
            <p:cNvSpPr>
              <a:spLocks noChangeArrowheads="1"/>
            </p:cNvSpPr>
            <p:nvPr/>
          </p:nvSpPr>
          <p:spPr bwMode="auto">
            <a:xfrm>
              <a:off x="4305176" y="2280320"/>
              <a:ext cx="3339824" cy="3168109"/>
            </a:xfrm>
            <a:prstGeom prst="ellipse">
              <a:avLst/>
            </a:prstGeom>
            <a:solidFill>
              <a:srgbClr val="F7F5CC"/>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grpSp>
      <p:sp>
        <p:nvSpPr>
          <p:cNvPr id="27" name="Freeform 198"/>
          <p:cNvSpPr>
            <a:spLocks/>
          </p:cNvSpPr>
          <p:nvPr/>
        </p:nvSpPr>
        <p:spPr bwMode="auto">
          <a:xfrm>
            <a:off x="2411760" y="1653648"/>
            <a:ext cx="1751260" cy="1978949"/>
          </a:xfrm>
          <a:custGeom>
            <a:avLst/>
            <a:gdLst>
              <a:gd name="T0" fmla="*/ 828 w 1016"/>
              <a:gd name="T1" fmla="*/ 602 h 1204"/>
              <a:gd name="T2" fmla="*/ 1016 w 1016"/>
              <a:gd name="T3" fmla="*/ 165 h 1204"/>
              <a:gd name="T4" fmla="*/ 602 w 1016"/>
              <a:gd name="T5" fmla="*/ 0 h 1204"/>
              <a:gd name="T6" fmla="*/ 0 w 1016"/>
              <a:gd name="T7" fmla="*/ 602 h 1204"/>
              <a:gd name="T8" fmla="*/ 602 w 1016"/>
              <a:gd name="T9" fmla="*/ 1204 h 1204"/>
              <a:gd name="T10" fmla="*/ 1016 w 1016"/>
              <a:gd name="T11" fmla="*/ 1039 h 1204"/>
              <a:gd name="T12" fmla="*/ 828 w 1016"/>
              <a:gd name="T13" fmla="*/ 602 h 1204"/>
            </a:gdLst>
            <a:ahLst/>
            <a:cxnLst>
              <a:cxn ang="0">
                <a:pos x="T0" y="T1"/>
              </a:cxn>
              <a:cxn ang="0">
                <a:pos x="T2" y="T3"/>
              </a:cxn>
              <a:cxn ang="0">
                <a:pos x="T4" y="T5"/>
              </a:cxn>
              <a:cxn ang="0">
                <a:pos x="T6" y="T7"/>
              </a:cxn>
              <a:cxn ang="0">
                <a:pos x="T8" y="T9"/>
              </a:cxn>
              <a:cxn ang="0">
                <a:pos x="T10" y="T11"/>
              </a:cxn>
              <a:cxn ang="0">
                <a:pos x="T12" y="T13"/>
              </a:cxn>
            </a:cxnLst>
            <a:rect l="0" t="0" r="r" b="b"/>
            <a:pathLst>
              <a:path w="1016" h="1204">
                <a:moveTo>
                  <a:pt x="828" y="602"/>
                </a:moveTo>
                <a:cubicBezTo>
                  <a:pt x="828" y="430"/>
                  <a:pt x="900" y="274"/>
                  <a:pt x="1016" y="165"/>
                </a:cubicBezTo>
                <a:cubicBezTo>
                  <a:pt x="908" y="63"/>
                  <a:pt x="763" y="0"/>
                  <a:pt x="602" y="0"/>
                </a:cubicBezTo>
                <a:cubicBezTo>
                  <a:pt x="270" y="0"/>
                  <a:pt x="0" y="269"/>
                  <a:pt x="0" y="602"/>
                </a:cubicBezTo>
                <a:cubicBezTo>
                  <a:pt x="0" y="935"/>
                  <a:pt x="270" y="1204"/>
                  <a:pt x="602" y="1204"/>
                </a:cubicBezTo>
                <a:cubicBezTo>
                  <a:pt x="763" y="1204"/>
                  <a:pt x="908" y="1141"/>
                  <a:pt x="1016" y="1039"/>
                </a:cubicBezTo>
                <a:cubicBezTo>
                  <a:pt x="900" y="930"/>
                  <a:pt x="828" y="774"/>
                  <a:pt x="828" y="602"/>
                </a:cubicBezTo>
                <a:close/>
              </a:path>
            </a:pathLst>
          </a:custGeom>
          <a:solidFill>
            <a:schemeClr val="accent5"/>
          </a:solidFill>
          <a:ln>
            <a:noFill/>
          </a:ln>
          <a:extLst/>
        </p:spPr>
        <p:txBody>
          <a:bodyPr vert="horz" wrap="square" lIns="68580" tIns="34290" rIns="68580" bIns="34290" numCol="1" anchor="t" anchorCtr="0" compatLnSpc="1">
            <a:prstTxWarp prst="textNoShape">
              <a:avLst/>
            </a:prstTxWarp>
          </a:bodyPr>
          <a:lstStyle/>
          <a:p>
            <a:endParaRPr lang="fr-FR" sz="1350"/>
          </a:p>
        </p:txBody>
      </p:sp>
      <p:pic>
        <p:nvPicPr>
          <p:cNvPr id="28" name="Image 53"/>
          <p:cNvPicPr>
            <a:picLocks noChangeAspect="1"/>
          </p:cNvPicPr>
          <p:nvPr/>
        </p:nvPicPr>
        <p:blipFill>
          <a:blip r:embed="rId3"/>
          <a:stretch>
            <a:fillRect/>
          </a:stretch>
        </p:blipFill>
        <p:spPr>
          <a:xfrm rot="17230811">
            <a:off x="2047791" y="1244904"/>
            <a:ext cx="2828680" cy="2711724"/>
          </a:xfrm>
          <a:prstGeom prst="rect">
            <a:avLst/>
          </a:prstGeom>
          <a:ln>
            <a:noFill/>
          </a:ln>
          <a:effectLst>
            <a:outerShdw blurRad="292100" dist="139700" dir="2700000" algn="tl" rotWithShape="0">
              <a:srgbClr val="333333">
                <a:alpha val="65000"/>
              </a:srgbClr>
            </a:outerShdw>
          </a:effectLst>
        </p:spPr>
      </p:pic>
      <p:sp>
        <p:nvSpPr>
          <p:cNvPr id="29" name="AutoShape 111"/>
          <p:cNvSpPr>
            <a:spLocks noChangeAspect="1" noChangeArrowheads="1" noTextEdit="1"/>
          </p:cNvSpPr>
          <p:nvPr/>
        </p:nvSpPr>
        <p:spPr bwMode="auto">
          <a:xfrm>
            <a:off x="1682354" y="831056"/>
            <a:ext cx="536495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0" name="Freeform 250"/>
          <p:cNvSpPr>
            <a:spLocks noEditPoints="1"/>
          </p:cNvSpPr>
          <p:nvPr/>
        </p:nvSpPr>
        <p:spPr bwMode="auto">
          <a:xfrm>
            <a:off x="4232672" y="1860947"/>
            <a:ext cx="14763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5" y="70"/>
                  <a:pt x="0" y="54"/>
                  <a:pt x="0" y="35"/>
                </a:cubicBezTo>
                <a:cubicBezTo>
                  <a:pt x="0" y="16"/>
                  <a:pt x="15"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1" name="Freeform 251"/>
          <p:cNvSpPr>
            <a:spLocks noEditPoints="1"/>
          </p:cNvSpPr>
          <p:nvPr/>
        </p:nvSpPr>
        <p:spPr bwMode="auto">
          <a:xfrm>
            <a:off x="4101703" y="2190750"/>
            <a:ext cx="147638" cy="148829"/>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5" y="0"/>
                  <a:pt x="70" y="16"/>
                  <a:pt x="70" y="35"/>
                </a:cubicBezTo>
                <a:cubicBezTo>
                  <a:pt x="70" y="54"/>
                  <a:pt x="55" y="70"/>
                  <a:pt x="35" y="70"/>
                </a:cubicBezTo>
                <a:close/>
                <a:moveTo>
                  <a:pt x="35" y="8"/>
                </a:moveTo>
                <a:cubicBezTo>
                  <a:pt x="21" y="8"/>
                  <a:pt x="8" y="20"/>
                  <a:pt x="8" y="35"/>
                </a:cubicBezTo>
                <a:cubicBezTo>
                  <a:pt x="8" y="50"/>
                  <a:pt x="21"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2" name="Freeform 253"/>
          <p:cNvSpPr>
            <a:spLocks noEditPoints="1"/>
          </p:cNvSpPr>
          <p:nvPr/>
        </p:nvSpPr>
        <p:spPr bwMode="auto">
          <a:xfrm>
            <a:off x="4232672" y="3213498"/>
            <a:ext cx="147638" cy="145256"/>
          </a:xfrm>
          <a:custGeom>
            <a:avLst/>
            <a:gdLst>
              <a:gd name="T0" fmla="*/ 35 w 70"/>
              <a:gd name="T1" fmla="*/ 69 h 69"/>
              <a:gd name="T2" fmla="*/ 0 w 70"/>
              <a:gd name="T3" fmla="*/ 35 h 69"/>
              <a:gd name="T4" fmla="*/ 35 w 70"/>
              <a:gd name="T5" fmla="*/ 0 h 69"/>
              <a:gd name="T6" fmla="*/ 70 w 70"/>
              <a:gd name="T7" fmla="*/ 35 h 69"/>
              <a:gd name="T8" fmla="*/ 35 w 70"/>
              <a:gd name="T9" fmla="*/ 69 h 69"/>
              <a:gd name="T10" fmla="*/ 35 w 70"/>
              <a:gd name="T11" fmla="*/ 8 h 69"/>
              <a:gd name="T12" fmla="*/ 8 w 70"/>
              <a:gd name="T13" fmla="*/ 35 h 69"/>
              <a:gd name="T14" fmla="*/ 35 w 70"/>
              <a:gd name="T15" fmla="*/ 61 h 69"/>
              <a:gd name="T16" fmla="*/ 62 w 70"/>
              <a:gd name="T17" fmla="*/ 35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5" y="69"/>
                  <a:pt x="0" y="54"/>
                  <a:pt x="0" y="35"/>
                </a:cubicBezTo>
                <a:cubicBezTo>
                  <a:pt x="0" y="15"/>
                  <a:pt x="15" y="0"/>
                  <a:pt x="35" y="0"/>
                </a:cubicBezTo>
                <a:cubicBezTo>
                  <a:pt x="54" y="0"/>
                  <a:pt x="70" y="15"/>
                  <a:pt x="70" y="35"/>
                </a:cubicBezTo>
                <a:cubicBezTo>
                  <a:pt x="70" y="54"/>
                  <a:pt x="54" y="69"/>
                  <a:pt x="35" y="69"/>
                </a:cubicBezTo>
                <a:close/>
                <a:moveTo>
                  <a:pt x="35" y="8"/>
                </a:moveTo>
                <a:cubicBezTo>
                  <a:pt x="20" y="8"/>
                  <a:pt x="8" y="20"/>
                  <a:pt x="8" y="35"/>
                </a:cubicBezTo>
                <a:cubicBezTo>
                  <a:pt x="8" y="49"/>
                  <a:pt x="20" y="61"/>
                  <a:pt x="35" y="61"/>
                </a:cubicBezTo>
                <a:cubicBezTo>
                  <a:pt x="50" y="61"/>
                  <a:pt x="62" y="49"/>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3" name="Freeform 254"/>
          <p:cNvSpPr>
            <a:spLocks noEditPoints="1"/>
          </p:cNvSpPr>
          <p:nvPr/>
        </p:nvSpPr>
        <p:spPr bwMode="auto">
          <a:xfrm>
            <a:off x="4463988" y="2912548"/>
            <a:ext cx="148828" cy="145256"/>
          </a:xfrm>
          <a:custGeom>
            <a:avLst/>
            <a:gdLst>
              <a:gd name="T0" fmla="*/ 35 w 70"/>
              <a:gd name="T1" fmla="*/ 69 h 69"/>
              <a:gd name="T2" fmla="*/ 0 w 70"/>
              <a:gd name="T3" fmla="*/ 34 h 69"/>
              <a:gd name="T4" fmla="*/ 35 w 70"/>
              <a:gd name="T5" fmla="*/ 0 h 69"/>
              <a:gd name="T6" fmla="*/ 70 w 70"/>
              <a:gd name="T7" fmla="*/ 34 h 69"/>
              <a:gd name="T8" fmla="*/ 35 w 70"/>
              <a:gd name="T9" fmla="*/ 69 h 69"/>
              <a:gd name="T10" fmla="*/ 35 w 70"/>
              <a:gd name="T11" fmla="*/ 8 h 69"/>
              <a:gd name="T12" fmla="*/ 8 w 70"/>
              <a:gd name="T13" fmla="*/ 34 h 69"/>
              <a:gd name="T14" fmla="*/ 35 w 70"/>
              <a:gd name="T15" fmla="*/ 61 h 69"/>
              <a:gd name="T16" fmla="*/ 62 w 70"/>
              <a:gd name="T17" fmla="*/ 34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6" y="69"/>
                  <a:pt x="0" y="54"/>
                  <a:pt x="0" y="34"/>
                </a:cubicBezTo>
                <a:cubicBezTo>
                  <a:pt x="0" y="15"/>
                  <a:pt x="16" y="0"/>
                  <a:pt x="35" y="0"/>
                </a:cubicBezTo>
                <a:cubicBezTo>
                  <a:pt x="54" y="0"/>
                  <a:pt x="70" y="15"/>
                  <a:pt x="70" y="34"/>
                </a:cubicBezTo>
                <a:cubicBezTo>
                  <a:pt x="70" y="54"/>
                  <a:pt x="54" y="69"/>
                  <a:pt x="35" y="69"/>
                </a:cubicBezTo>
                <a:close/>
                <a:moveTo>
                  <a:pt x="35" y="8"/>
                </a:moveTo>
                <a:cubicBezTo>
                  <a:pt x="20" y="8"/>
                  <a:pt x="8" y="20"/>
                  <a:pt x="8" y="34"/>
                </a:cubicBezTo>
                <a:cubicBezTo>
                  <a:pt x="8" y="49"/>
                  <a:pt x="20" y="61"/>
                  <a:pt x="35" y="61"/>
                </a:cubicBezTo>
                <a:cubicBezTo>
                  <a:pt x="50" y="61"/>
                  <a:pt x="62" y="49"/>
                  <a:pt x="62" y="34"/>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4" name="Freeform 258"/>
          <p:cNvSpPr>
            <a:spLocks noEditPoints="1"/>
          </p:cNvSpPr>
          <p:nvPr/>
        </p:nvSpPr>
        <p:spPr bwMode="auto">
          <a:xfrm>
            <a:off x="4088607" y="2949792"/>
            <a:ext cx="14882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5" name="Freeform 201"/>
          <p:cNvSpPr>
            <a:spLocks/>
          </p:cNvSpPr>
          <p:nvPr/>
        </p:nvSpPr>
        <p:spPr bwMode="auto">
          <a:xfrm>
            <a:off x="3794572" y="1580072"/>
            <a:ext cx="1014949" cy="2160240"/>
          </a:xfrm>
          <a:custGeom>
            <a:avLst/>
            <a:gdLst>
              <a:gd name="T0" fmla="*/ 377 w 377"/>
              <a:gd name="T1" fmla="*/ 437 h 874"/>
              <a:gd name="T2" fmla="*/ 188 w 377"/>
              <a:gd name="T3" fmla="*/ 0 h 874"/>
              <a:gd name="T4" fmla="*/ 0 w 377"/>
              <a:gd name="T5" fmla="*/ 437 h 874"/>
              <a:gd name="T6" fmla="*/ 188 w 377"/>
              <a:gd name="T7" fmla="*/ 874 h 874"/>
              <a:gd name="T8" fmla="*/ 377 w 377"/>
              <a:gd name="T9" fmla="*/ 437 h 874"/>
            </a:gdLst>
            <a:ahLst/>
            <a:cxnLst>
              <a:cxn ang="0">
                <a:pos x="T0" y="T1"/>
              </a:cxn>
              <a:cxn ang="0">
                <a:pos x="T2" y="T3"/>
              </a:cxn>
              <a:cxn ang="0">
                <a:pos x="T4" y="T5"/>
              </a:cxn>
              <a:cxn ang="0">
                <a:pos x="T6" y="T7"/>
              </a:cxn>
              <a:cxn ang="0">
                <a:pos x="T8" y="T9"/>
              </a:cxn>
            </a:cxnLst>
            <a:rect l="0" t="0" r="r" b="b"/>
            <a:pathLst>
              <a:path w="377" h="874">
                <a:moveTo>
                  <a:pt x="377" y="437"/>
                </a:moveTo>
                <a:cubicBezTo>
                  <a:pt x="377" y="265"/>
                  <a:pt x="304" y="109"/>
                  <a:pt x="188" y="0"/>
                </a:cubicBezTo>
                <a:cubicBezTo>
                  <a:pt x="72" y="109"/>
                  <a:pt x="0" y="265"/>
                  <a:pt x="0" y="437"/>
                </a:cubicBezTo>
                <a:cubicBezTo>
                  <a:pt x="0" y="609"/>
                  <a:pt x="72" y="765"/>
                  <a:pt x="188" y="874"/>
                </a:cubicBezTo>
                <a:cubicBezTo>
                  <a:pt x="304" y="765"/>
                  <a:pt x="377" y="609"/>
                  <a:pt x="377" y="437"/>
                </a:cubicBezTo>
                <a:close/>
              </a:path>
            </a:pathLst>
          </a:custGeom>
          <a:solidFill>
            <a:srgbClr val="E36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8" name="Freeform 259"/>
          <p:cNvSpPr>
            <a:spLocks/>
          </p:cNvSpPr>
          <p:nvPr/>
        </p:nvSpPr>
        <p:spPr bwMode="auto">
          <a:xfrm>
            <a:off x="2170510" y="1825229"/>
            <a:ext cx="340519" cy="307181"/>
          </a:xfrm>
          <a:custGeom>
            <a:avLst/>
            <a:gdLst>
              <a:gd name="T0" fmla="*/ 0 w 286"/>
              <a:gd name="T1" fmla="*/ 0 h 258"/>
              <a:gd name="T2" fmla="*/ 286 w 286"/>
              <a:gd name="T3" fmla="*/ 19 h 258"/>
              <a:gd name="T4" fmla="*/ 126 w 286"/>
              <a:gd name="T5" fmla="*/ 258 h 258"/>
              <a:gd name="T6" fmla="*/ 0 w 286"/>
              <a:gd name="T7" fmla="*/ 0 h 258"/>
            </a:gdLst>
            <a:ahLst/>
            <a:cxnLst>
              <a:cxn ang="0">
                <a:pos x="T0" y="T1"/>
              </a:cxn>
              <a:cxn ang="0">
                <a:pos x="T2" y="T3"/>
              </a:cxn>
              <a:cxn ang="0">
                <a:pos x="T4" y="T5"/>
              </a:cxn>
              <a:cxn ang="0">
                <a:pos x="T6" y="T7"/>
              </a:cxn>
            </a:cxnLst>
            <a:rect l="0" t="0" r="r" b="b"/>
            <a:pathLst>
              <a:path w="286" h="258">
                <a:moveTo>
                  <a:pt x="0" y="0"/>
                </a:moveTo>
                <a:lnTo>
                  <a:pt x="286" y="19"/>
                </a:lnTo>
                <a:lnTo>
                  <a:pt x="126" y="258"/>
                </a:lnTo>
                <a:lnTo>
                  <a:pt x="0"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9" name="Freeform 261"/>
          <p:cNvSpPr>
            <a:spLocks/>
          </p:cNvSpPr>
          <p:nvPr/>
        </p:nvSpPr>
        <p:spPr bwMode="auto">
          <a:xfrm rot="2052644">
            <a:off x="2530746" y="3600851"/>
            <a:ext cx="340519" cy="296466"/>
          </a:xfrm>
          <a:custGeom>
            <a:avLst/>
            <a:gdLst>
              <a:gd name="T0" fmla="*/ 144 w 286"/>
              <a:gd name="T1" fmla="*/ 0 h 249"/>
              <a:gd name="T2" fmla="*/ 0 w 286"/>
              <a:gd name="T3" fmla="*/ 249 h 249"/>
              <a:gd name="T4" fmla="*/ 286 w 286"/>
              <a:gd name="T5" fmla="*/ 249 h 249"/>
              <a:gd name="T6" fmla="*/ 144 w 286"/>
              <a:gd name="T7" fmla="*/ 0 h 249"/>
            </a:gdLst>
            <a:ahLst/>
            <a:cxnLst>
              <a:cxn ang="0">
                <a:pos x="T0" y="T1"/>
              </a:cxn>
              <a:cxn ang="0">
                <a:pos x="T2" y="T3"/>
              </a:cxn>
              <a:cxn ang="0">
                <a:pos x="T4" y="T5"/>
              </a:cxn>
              <a:cxn ang="0">
                <a:pos x="T6" y="T7"/>
              </a:cxn>
            </a:cxnLst>
            <a:rect l="0" t="0" r="r" b="b"/>
            <a:pathLst>
              <a:path w="286" h="249">
                <a:moveTo>
                  <a:pt x="144" y="0"/>
                </a:moveTo>
                <a:lnTo>
                  <a:pt x="0" y="249"/>
                </a:lnTo>
                <a:lnTo>
                  <a:pt x="286" y="249"/>
                </a:lnTo>
                <a:lnTo>
                  <a:pt x="144"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40" name="Freeform 262"/>
          <p:cNvSpPr>
            <a:spLocks/>
          </p:cNvSpPr>
          <p:nvPr/>
        </p:nvSpPr>
        <p:spPr bwMode="auto">
          <a:xfrm>
            <a:off x="4628574" y="3749352"/>
            <a:ext cx="321469" cy="334566"/>
          </a:xfrm>
          <a:custGeom>
            <a:avLst/>
            <a:gdLst>
              <a:gd name="T0" fmla="*/ 217 w 270"/>
              <a:gd name="T1" fmla="*/ 0 h 281"/>
              <a:gd name="T2" fmla="*/ 270 w 270"/>
              <a:gd name="T3" fmla="*/ 281 h 281"/>
              <a:gd name="T4" fmla="*/ 0 w 270"/>
              <a:gd name="T5" fmla="*/ 187 h 281"/>
              <a:gd name="T6" fmla="*/ 217 w 270"/>
              <a:gd name="T7" fmla="*/ 0 h 281"/>
            </a:gdLst>
            <a:ahLst/>
            <a:cxnLst>
              <a:cxn ang="0">
                <a:pos x="T0" y="T1"/>
              </a:cxn>
              <a:cxn ang="0">
                <a:pos x="T2" y="T3"/>
              </a:cxn>
              <a:cxn ang="0">
                <a:pos x="T4" y="T5"/>
              </a:cxn>
              <a:cxn ang="0">
                <a:pos x="T6" y="T7"/>
              </a:cxn>
            </a:cxnLst>
            <a:rect l="0" t="0" r="r" b="b"/>
            <a:pathLst>
              <a:path w="270" h="281">
                <a:moveTo>
                  <a:pt x="217" y="0"/>
                </a:moveTo>
                <a:lnTo>
                  <a:pt x="270" y="281"/>
                </a:lnTo>
                <a:lnTo>
                  <a:pt x="0" y="187"/>
                </a:lnTo>
                <a:lnTo>
                  <a:pt x="217"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p>
        </p:txBody>
      </p:sp>
      <p:sp>
        <p:nvSpPr>
          <p:cNvPr id="41" name="Freeform 263"/>
          <p:cNvSpPr>
            <a:spLocks/>
          </p:cNvSpPr>
          <p:nvPr/>
        </p:nvSpPr>
        <p:spPr bwMode="auto">
          <a:xfrm>
            <a:off x="5094387" y="3813888"/>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42" name="Freeform 259"/>
          <p:cNvSpPr>
            <a:spLocks/>
          </p:cNvSpPr>
          <p:nvPr/>
        </p:nvSpPr>
        <p:spPr bwMode="auto">
          <a:xfrm rot="1482288">
            <a:off x="2568381" y="1397378"/>
            <a:ext cx="340519" cy="307181"/>
          </a:xfrm>
          <a:custGeom>
            <a:avLst/>
            <a:gdLst>
              <a:gd name="T0" fmla="*/ 0 w 286"/>
              <a:gd name="T1" fmla="*/ 0 h 258"/>
              <a:gd name="T2" fmla="*/ 286 w 286"/>
              <a:gd name="T3" fmla="*/ 19 h 258"/>
              <a:gd name="T4" fmla="*/ 126 w 286"/>
              <a:gd name="T5" fmla="*/ 258 h 258"/>
              <a:gd name="T6" fmla="*/ 0 w 286"/>
              <a:gd name="T7" fmla="*/ 0 h 258"/>
            </a:gdLst>
            <a:ahLst/>
            <a:cxnLst>
              <a:cxn ang="0">
                <a:pos x="T0" y="T1"/>
              </a:cxn>
              <a:cxn ang="0">
                <a:pos x="T2" y="T3"/>
              </a:cxn>
              <a:cxn ang="0">
                <a:pos x="T4" y="T5"/>
              </a:cxn>
              <a:cxn ang="0">
                <a:pos x="T6" y="T7"/>
              </a:cxn>
            </a:cxnLst>
            <a:rect l="0" t="0" r="r" b="b"/>
            <a:pathLst>
              <a:path w="286" h="258">
                <a:moveTo>
                  <a:pt x="0" y="0"/>
                </a:moveTo>
                <a:lnTo>
                  <a:pt x="286" y="19"/>
                </a:lnTo>
                <a:lnTo>
                  <a:pt x="126" y="258"/>
                </a:lnTo>
                <a:lnTo>
                  <a:pt x="0"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43" name="Freeform 263"/>
          <p:cNvSpPr>
            <a:spLocks/>
          </p:cNvSpPr>
          <p:nvPr/>
        </p:nvSpPr>
        <p:spPr bwMode="auto">
          <a:xfrm rot="19400613">
            <a:off x="6065793" y="3454527"/>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45" name="Freeform 263"/>
          <p:cNvSpPr>
            <a:spLocks/>
          </p:cNvSpPr>
          <p:nvPr/>
        </p:nvSpPr>
        <p:spPr bwMode="auto">
          <a:xfrm rot="20203311">
            <a:off x="5643780" y="3707325"/>
            <a:ext cx="341709" cy="296466"/>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cxnSp>
        <p:nvCxnSpPr>
          <p:cNvPr id="47" name="Straight Arrow Connector 46"/>
          <p:cNvCxnSpPr/>
          <p:nvPr/>
        </p:nvCxnSpPr>
        <p:spPr>
          <a:xfrm>
            <a:off x="3761911" y="3165816"/>
            <a:ext cx="669416" cy="0"/>
          </a:xfrm>
          <a:prstGeom prst="straightConnector1">
            <a:avLst/>
          </a:prstGeom>
          <a:ln w="3810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167242" y="2104858"/>
            <a:ext cx="771375" cy="0"/>
          </a:xfrm>
          <a:prstGeom prst="straightConnector1">
            <a:avLst/>
          </a:prstGeom>
          <a:ln w="38100">
            <a:solidFill>
              <a:srgbClr val="FFFFFF"/>
            </a:solidFill>
            <a:tailEnd type="arrow"/>
          </a:ln>
        </p:spPr>
        <p:style>
          <a:lnRef idx="1">
            <a:schemeClr val="accent1"/>
          </a:lnRef>
          <a:fillRef idx="0">
            <a:schemeClr val="accent1"/>
          </a:fillRef>
          <a:effectRef idx="0">
            <a:schemeClr val="accent1"/>
          </a:effectRef>
          <a:fontRef idx="minor">
            <a:schemeClr val="tx1"/>
          </a:fontRef>
        </p:style>
      </p:cxnSp>
      <p:sp>
        <p:nvSpPr>
          <p:cNvPr id="60" name="Freeform 262"/>
          <p:cNvSpPr>
            <a:spLocks/>
          </p:cNvSpPr>
          <p:nvPr/>
        </p:nvSpPr>
        <p:spPr bwMode="auto">
          <a:xfrm rot="548013">
            <a:off x="5730642" y="1187676"/>
            <a:ext cx="321469" cy="334566"/>
          </a:xfrm>
          <a:custGeom>
            <a:avLst/>
            <a:gdLst>
              <a:gd name="T0" fmla="*/ 217 w 270"/>
              <a:gd name="T1" fmla="*/ 0 h 281"/>
              <a:gd name="T2" fmla="*/ 270 w 270"/>
              <a:gd name="T3" fmla="*/ 281 h 281"/>
              <a:gd name="T4" fmla="*/ 0 w 270"/>
              <a:gd name="T5" fmla="*/ 187 h 281"/>
              <a:gd name="T6" fmla="*/ 217 w 270"/>
              <a:gd name="T7" fmla="*/ 0 h 281"/>
            </a:gdLst>
            <a:ahLst/>
            <a:cxnLst>
              <a:cxn ang="0">
                <a:pos x="T0" y="T1"/>
              </a:cxn>
              <a:cxn ang="0">
                <a:pos x="T2" y="T3"/>
              </a:cxn>
              <a:cxn ang="0">
                <a:pos x="T4" y="T5"/>
              </a:cxn>
              <a:cxn ang="0">
                <a:pos x="T6" y="T7"/>
              </a:cxn>
            </a:cxnLst>
            <a:rect l="0" t="0" r="r" b="b"/>
            <a:pathLst>
              <a:path w="270" h="281">
                <a:moveTo>
                  <a:pt x="217" y="0"/>
                </a:moveTo>
                <a:lnTo>
                  <a:pt x="270" y="281"/>
                </a:lnTo>
                <a:lnTo>
                  <a:pt x="0" y="187"/>
                </a:lnTo>
                <a:lnTo>
                  <a:pt x="217" y="0"/>
                </a:lnTo>
                <a:close/>
              </a:path>
            </a:pathLst>
          </a:custGeom>
          <a:solidFill>
            <a:schemeClr val="tx1">
              <a:lumMod val="75000"/>
            </a:schemeClr>
          </a:solidFill>
          <a:ln>
            <a:noFill/>
          </a:ln>
          <a:extLst/>
        </p:spPr>
        <p:txBody>
          <a:bodyPr vert="horz" wrap="square" lIns="68580" tIns="34290" rIns="68580" bIns="34290" numCol="1" anchor="t" anchorCtr="0" compatLnSpc="1">
            <a:prstTxWarp prst="textNoShape">
              <a:avLst/>
            </a:prstTxWarp>
          </a:bodyPr>
          <a:lstStyle/>
          <a:p>
            <a:endParaRPr lang="fr-FR" sz="1350"/>
          </a:p>
        </p:txBody>
      </p:sp>
      <p:sp>
        <p:nvSpPr>
          <p:cNvPr id="3" name="Rectangle 2"/>
          <p:cNvSpPr/>
          <p:nvPr/>
        </p:nvSpPr>
        <p:spPr>
          <a:xfrm>
            <a:off x="3759032" y="2355727"/>
            <a:ext cx="1052084" cy="646331"/>
          </a:xfrm>
          <a:prstGeom prst="rect">
            <a:avLst/>
          </a:prstGeom>
        </p:spPr>
        <p:txBody>
          <a:bodyPr wrap="none">
            <a:spAutoFit/>
          </a:bodyPr>
          <a:lstStyle/>
          <a:p>
            <a:pPr algn="ctr"/>
            <a:r>
              <a:rPr lang="fr-FR" sz="1200" b="1" dirty="0">
                <a:solidFill>
                  <a:srgbClr val="FFFFFF"/>
                </a:solidFill>
              </a:rPr>
              <a:t>ALGORITHMS</a:t>
            </a:r>
          </a:p>
          <a:p>
            <a:pPr algn="ctr"/>
            <a:r>
              <a:rPr lang="fr-FR" sz="1200" b="1" dirty="0">
                <a:solidFill>
                  <a:srgbClr val="FFFFFF"/>
                </a:solidFill>
              </a:rPr>
              <a:t>BANK &amp;</a:t>
            </a:r>
          </a:p>
          <a:p>
            <a:pPr algn="ctr"/>
            <a:r>
              <a:rPr lang="fr-FR" sz="1200" b="1" dirty="0">
                <a:solidFill>
                  <a:srgbClr val="FFFFFF"/>
                </a:solidFill>
              </a:rPr>
              <a:t>SANDBOX</a:t>
            </a:r>
            <a:endParaRPr lang="en-GB" sz="1200" b="1" dirty="0">
              <a:solidFill>
                <a:srgbClr val="FFFFFF"/>
              </a:solidFill>
            </a:endParaRPr>
          </a:p>
        </p:txBody>
      </p:sp>
      <p:sp>
        <p:nvSpPr>
          <p:cNvPr id="90" name="Rectangle 89"/>
          <p:cNvSpPr/>
          <p:nvPr/>
        </p:nvSpPr>
        <p:spPr>
          <a:xfrm>
            <a:off x="2814860" y="2457205"/>
            <a:ext cx="699679" cy="461665"/>
          </a:xfrm>
          <a:prstGeom prst="rect">
            <a:avLst/>
          </a:prstGeom>
        </p:spPr>
        <p:txBody>
          <a:bodyPr wrap="none">
            <a:spAutoFit/>
          </a:bodyPr>
          <a:lstStyle/>
          <a:p>
            <a:pPr algn="ctr"/>
            <a:r>
              <a:rPr lang="fr-FR" sz="1200" b="1" dirty="0">
                <a:solidFill>
                  <a:schemeClr val="accent4">
                    <a:lumMod val="50000"/>
                  </a:schemeClr>
                </a:solidFill>
              </a:rPr>
              <a:t>DATA</a:t>
            </a:r>
          </a:p>
          <a:p>
            <a:pPr algn="ctr"/>
            <a:r>
              <a:rPr lang="fr-FR" sz="1200" b="1" dirty="0">
                <a:solidFill>
                  <a:schemeClr val="accent4">
                    <a:lumMod val="50000"/>
                  </a:schemeClr>
                </a:solidFill>
              </a:rPr>
              <a:t>CORE(S)</a:t>
            </a:r>
          </a:p>
        </p:txBody>
      </p:sp>
      <p:sp>
        <p:nvSpPr>
          <p:cNvPr id="91" name="Rectangle 90"/>
          <p:cNvSpPr/>
          <p:nvPr/>
        </p:nvSpPr>
        <p:spPr>
          <a:xfrm>
            <a:off x="5327460" y="2409732"/>
            <a:ext cx="671980" cy="461665"/>
          </a:xfrm>
          <a:prstGeom prst="rect">
            <a:avLst/>
          </a:prstGeom>
        </p:spPr>
        <p:txBody>
          <a:bodyPr wrap="none">
            <a:spAutoFit/>
          </a:bodyPr>
          <a:lstStyle/>
          <a:p>
            <a:pPr algn="ctr"/>
            <a:r>
              <a:rPr lang="fr-FR" sz="1200" b="1" dirty="0">
                <a:solidFill>
                  <a:schemeClr val="tx1">
                    <a:lumMod val="50000"/>
                  </a:schemeClr>
                </a:solidFill>
              </a:rPr>
              <a:t>DATA</a:t>
            </a:r>
          </a:p>
          <a:p>
            <a:pPr algn="ctr"/>
            <a:r>
              <a:rPr lang="fr-FR" sz="1200" b="1" dirty="0">
                <a:solidFill>
                  <a:schemeClr val="tx1">
                    <a:lumMod val="50000"/>
                  </a:schemeClr>
                </a:solidFill>
              </a:rPr>
              <a:t>LAKE(S)</a:t>
            </a:r>
          </a:p>
        </p:txBody>
      </p:sp>
      <p:sp>
        <p:nvSpPr>
          <p:cNvPr id="92" name="Rectangle 91"/>
          <p:cNvSpPr/>
          <p:nvPr/>
        </p:nvSpPr>
        <p:spPr>
          <a:xfrm rot="9537022">
            <a:off x="4291477" y="1383033"/>
            <a:ext cx="1889942" cy="2097017"/>
          </a:xfrm>
          <a:prstGeom prst="rect">
            <a:avLst/>
          </a:prstGeom>
          <a:noFill/>
        </p:spPr>
        <p:txBody>
          <a:bodyPr spcFirstLastPara="1" wrap="none" lIns="68580" tIns="34290" rIns="68580" bIns="34290" numCol="1">
            <a:prstTxWarp prst="textArchUp">
              <a:avLst/>
            </a:prstTxWarp>
            <a:spAutoFit/>
          </a:bodyPr>
          <a:lstStyle/>
          <a:p>
            <a:pPr algn="ctr"/>
            <a:r>
              <a:rPr lang="fr-FR" sz="1350" b="1" spc="90" dirty="0">
                <a:solidFill>
                  <a:schemeClr val="tx1">
                    <a:lumMod val="50000"/>
                  </a:schemeClr>
                </a:solidFill>
                <a:latin typeface="Calibri" charset="0"/>
                <a:ea typeface="Calibri" charset="0"/>
                <a:cs typeface="Calibri" charset="0"/>
              </a:rPr>
              <a:t> SOURCE NEW DATA</a:t>
            </a:r>
            <a:endParaRPr lang="fr-FR" sz="1350" b="1" dirty="0">
              <a:ln w="0"/>
              <a:solidFill>
                <a:schemeClr val="tx1">
                  <a:lumMod val="50000"/>
                </a:schemeClr>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93" name="Freeform 263"/>
          <p:cNvSpPr>
            <a:spLocks/>
          </p:cNvSpPr>
          <p:nvPr/>
        </p:nvSpPr>
        <p:spPr bwMode="auto">
          <a:xfrm rot="17980382">
            <a:off x="6355909" y="3081989"/>
            <a:ext cx="341709" cy="278282"/>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94" name="Freeform 263"/>
          <p:cNvSpPr>
            <a:spLocks/>
          </p:cNvSpPr>
          <p:nvPr/>
        </p:nvSpPr>
        <p:spPr bwMode="auto">
          <a:xfrm rot="16413706">
            <a:off x="6465905" y="2665784"/>
            <a:ext cx="341709" cy="278282"/>
          </a:xfrm>
          <a:custGeom>
            <a:avLst/>
            <a:gdLst>
              <a:gd name="T0" fmla="*/ 144 w 287"/>
              <a:gd name="T1" fmla="*/ 0 h 249"/>
              <a:gd name="T2" fmla="*/ 287 w 287"/>
              <a:gd name="T3" fmla="*/ 249 h 249"/>
              <a:gd name="T4" fmla="*/ 0 w 287"/>
              <a:gd name="T5" fmla="*/ 249 h 249"/>
              <a:gd name="T6" fmla="*/ 144 w 287"/>
              <a:gd name="T7" fmla="*/ 0 h 249"/>
            </a:gdLst>
            <a:ahLst/>
            <a:cxnLst>
              <a:cxn ang="0">
                <a:pos x="T0" y="T1"/>
              </a:cxn>
              <a:cxn ang="0">
                <a:pos x="T2" y="T3"/>
              </a:cxn>
              <a:cxn ang="0">
                <a:pos x="T4" y="T5"/>
              </a:cxn>
              <a:cxn ang="0">
                <a:pos x="T6" y="T7"/>
              </a:cxn>
            </a:cxnLst>
            <a:rect l="0" t="0" r="r" b="b"/>
            <a:pathLst>
              <a:path w="287" h="249">
                <a:moveTo>
                  <a:pt x="144" y="0"/>
                </a:moveTo>
                <a:lnTo>
                  <a:pt x="287" y="249"/>
                </a:lnTo>
                <a:lnTo>
                  <a:pt x="0" y="249"/>
                </a:lnTo>
                <a:lnTo>
                  <a:pt x="144" y="0"/>
                </a:lnTo>
                <a:close/>
              </a:path>
            </a:pathLst>
          </a:custGeom>
          <a:solidFill>
            <a:srgbClr val="FFFFFF"/>
          </a:solidFill>
          <a:ln w="28575">
            <a:solidFill>
              <a:schemeClr val="tx1">
                <a:lumMod val="75000"/>
              </a:schemeClr>
            </a:solidFill>
            <a:prstDash val="sysDot"/>
          </a:ln>
          <a:extLst/>
        </p:spPr>
        <p:txBody>
          <a:bodyPr vert="horz" wrap="square" lIns="68580" tIns="34290" rIns="68580" bIns="34290" numCol="1" anchor="t" anchorCtr="0" compatLnSpc="1">
            <a:prstTxWarp prst="textNoShape">
              <a:avLst/>
            </a:prstTxWarp>
          </a:bodyPr>
          <a:lstStyle/>
          <a:p>
            <a:endParaRPr lang="fr-FR" sz="1350">
              <a:solidFill>
                <a:schemeClr val="tx1">
                  <a:lumMod val="50000"/>
                </a:schemeClr>
              </a:solidFill>
            </a:endParaRPr>
          </a:p>
        </p:txBody>
      </p:sp>
      <p:sp>
        <p:nvSpPr>
          <p:cNvPr id="95" name="Rectangle 94"/>
          <p:cNvSpPr/>
          <p:nvPr/>
        </p:nvSpPr>
        <p:spPr>
          <a:xfrm rot="1998329">
            <a:off x="4194764" y="1563201"/>
            <a:ext cx="2151906" cy="2220253"/>
          </a:xfrm>
          <a:prstGeom prst="rect">
            <a:avLst/>
          </a:prstGeom>
          <a:noFill/>
          <a:effectLst>
            <a:innerShdw blurRad="63500" dist="50800" dir="13500000">
              <a:prstClr val="black">
                <a:alpha val="50000"/>
              </a:prstClr>
            </a:innerShdw>
          </a:effectLst>
        </p:spPr>
        <p:txBody>
          <a:bodyPr spcFirstLastPara="1" wrap="none" lIns="68580" tIns="34290" rIns="68580" bIns="34290" numCol="1">
            <a:prstTxWarp prst="textArchUp">
              <a:avLst/>
            </a:prstTxWarp>
            <a:spAutoFit/>
          </a:bodyPr>
          <a:lstStyle/>
          <a:p>
            <a:pPr algn="ctr"/>
            <a:r>
              <a:rPr lang="fr-FR" sz="1200" b="1" spc="90" dirty="0">
                <a:solidFill>
                  <a:schemeClr val="tx1">
                    <a:lumMod val="50000"/>
                  </a:schemeClr>
                </a:solidFill>
                <a:latin typeface="Calibri" charset="0"/>
                <a:ea typeface="Calibri" charset="0"/>
                <a:cs typeface="Calibri" charset="0"/>
              </a:rPr>
              <a:t> APPLY DATA SCIENCE TECHNIQUES</a:t>
            </a:r>
            <a:endParaRPr lang="fr-FR" sz="1200" b="1" dirty="0">
              <a:ln w="0"/>
              <a:solidFill>
                <a:schemeClr val="tx1">
                  <a:lumMod val="50000"/>
                </a:schemeClr>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97" name="Rectangle 96"/>
          <p:cNvSpPr/>
          <p:nvPr/>
        </p:nvSpPr>
        <p:spPr>
          <a:xfrm>
            <a:off x="7149075" y="2355726"/>
            <a:ext cx="1994925" cy="2726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spc="60" dirty="0" err="1">
                <a:solidFill>
                  <a:schemeClr val="tx1">
                    <a:lumMod val="50000"/>
                  </a:schemeClr>
                </a:solidFill>
              </a:rPr>
              <a:t>Any</a:t>
            </a:r>
            <a:r>
              <a:rPr lang="fr-FR" sz="1050" spc="60" dirty="0">
                <a:solidFill>
                  <a:schemeClr val="tx1">
                    <a:lumMod val="50000"/>
                  </a:schemeClr>
                </a:solidFill>
              </a:rPr>
              <a:t> data </a:t>
            </a:r>
            <a:r>
              <a:rPr lang="fr-FR" sz="1050" spc="60" dirty="0" err="1">
                <a:solidFill>
                  <a:schemeClr val="tx1">
                    <a:lumMod val="50000"/>
                  </a:schemeClr>
                </a:solidFill>
              </a:rPr>
              <a:t>modelled</a:t>
            </a:r>
            <a:r>
              <a:rPr lang="fr-FR" sz="1050" spc="60" dirty="0">
                <a:solidFill>
                  <a:schemeClr val="tx1">
                    <a:lumMod val="50000"/>
                  </a:schemeClr>
                </a:solidFill>
              </a:rPr>
              <a:t> by </a:t>
            </a:r>
            <a:r>
              <a:rPr lang="fr-FR" sz="1050" spc="60" dirty="0" err="1">
                <a:solidFill>
                  <a:schemeClr val="tx1">
                    <a:lumMod val="50000"/>
                  </a:schemeClr>
                </a:solidFill>
              </a:rPr>
              <a:t>others</a:t>
            </a:r>
            <a:endParaRPr lang="fr-FR" sz="1050" spc="60" dirty="0">
              <a:solidFill>
                <a:schemeClr val="tx1">
                  <a:lumMod val="50000"/>
                </a:schemeClr>
              </a:solidFill>
            </a:endParaRPr>
          </a:p>
          <a:p>
            <a:pPr lvl="1"/>
            <a:r>
              <a:rPr lang="fr-FR" sz="1050" spc="60" dirty="0" err="1">
                <a:solidFill>
                  <a:schemeClr val="tx1">
                    <a:lumMod val="50000"/>
                  </a:schemeClr>
                </a:solidFill>
              </a:rPr>
              <a:t>Structured</a:t>
            </a:r>
            <a:endParaRPr lang="fr-FR" sz="1050" spc="60" dirty="0">
              <a:solidFill>
                <a:schemeClr val="tx1">
                  <a:lumMod val="50000"/>
                </a:schemeClr>
              </a:solidFill>
            </a:endParaRPr>
          </a:p>
          <a:p>
            <a:pPr lvl="1"/>
            <a:r>
              <a:rPr lang="fr-FR" sz="1050" spc="60" dirty="0" err="1">
                <a:solidFill>
                  <a:schemeClr val="tx1">
                    <a:lumMod val="50000"/>
                  </a:schemeClr>
                </a:solidFill>
              </a:rPr>
              <a:t>Unstructured</a:t>
            </a:r>
            <a:endParaRPr lang="fr-FR" sz="1050" spc="60" dirty="0">
              <a:solidFill>
                <a:schemeClr val="tx1">
                  <a:lumMod val="50000"/>
                </a:schemeClr>
              </a:solidFill>
            </a:endParaRPr>
          </a:p>
          <a:p>
            <a:endParaRPr lang="fr-FR" sz="1050" spc="60" dirty="0">
              <a:solidFill>
                <a:schemeClr val="tx1">
                  <a:lumMod val="50000"/>
                </a:schemeClr>
              </a:solidFill>
            </a:endParaRPr>
          </a:p>
          <a:p>
            <a:r>
              <a:rPr lang="fr-FR" sz="1050" spc="60" dirty="0" err="1">
                <a:solidFill>
                  <a:schemeClr val="tx1">
                    <a:lumMod val="50000"/>
                  </a:schemeClr>
                </a:solidFill>
              </a:rPr>
              <a:t>Experimental</a:t>
            </a:r>
            <a:r>
              <a:rPr lang="fr-FR" sz="1050" spc="60" dirty="0">
                <a:solidFill>
                  <a:schemeClr val="tx1">
                    <a:lumMod val="50000"/>
                  </a:schemeClr>
                </a:solidFill>
              </a:rPr>
              <a:t> – or not</a:t>
            </a:r>
          </a:p>
          <a:p>
            <a:endParaRPr lang="fr-FR" sz="1050" spc="60" dirty="0">
              <a:solidFill>
                <a:schemeClr val="tx1">
                  <a:lumMod val="50000"/>
                </a:schemeClr>
              </a:solidFill>
            </a:endParaRPr>
          </a:p>
          <a:p>
            <a:r>
              <a:rPr lang="fr-FR" sz="1050" spc="60" dirty="0" err="1">
                <a:solidFill>
                  <a:schemeClr val="tx1">
                    <a:lumMod val="50000"/>
                  </a:schemeClr>
                </a:solidFill>
              </a:rPr>
              <a:t>Multi-techniques</a:t>
            </a:r>
            <a:endParaRPr lang="fr-FR" sz="1050" spc="60" dirty="0">
              <a:solidFill>
                <a:schemeClr val="tx1">
                  <a:lumMod val="50000"/>
                </a:schemeClr>
              </a:solidFill>
            </a:endParaRPr>
          </a:p>
          <a:p>
            <a:pPr lvl="1"/>
            <a:r>
              <a:rPr lang="fr-FR" sz="1050" spc="60" dirty="0">
                <a:solidFill>
                  <a:schemeClr val="tx1">
                    <a:lumMod val="50000"/>
                  </a:schemeClr>
                </a:solidFill>
              </a:rPr>
              <a:t>Micro-data </a:t>
            </a:r>
            <a:r>
              <a:rPr lang="fr-FR" sz="1050" spc="60" dirty="0" err="1">
                <a:solidFill>
                  <a:schemeClr val="tx1">
                    <a:lumMod val="50000"/>
                  </a:schemeClr>
                </a:solidFill>
              </a:rPr>
              <a:t>Analysis</a:t>
            </a:r>
            <a:endParaRPr lang="en-GB" sz="1050" spc="60" dirty="0">
              <a:solidFill>
                <a:schemeClr val="tx1">
                  <a:lumMod val="50000"/>
                </a:schemeClr>
              </a:solidFill>
            </a:endParaRPr>
          </a:p>
          <a:p>
            <a:pPr lvl="1"/>
            <a:r>
              <a:rPr lang="en-GB" sz="1050" spc="60" dirty="0">
                <a:solidFill>
                  <a:schemeClr val="tx1">
                    <a:lumMod val="50000"/>
                  </a:schemeClr>
                </a:solidFill>
              </a:rPr>
              <a:t>Spatial Analysis</a:t>
            </a:r>
          </a:p>
          <a:p>
            <a:pPr lvl="1"/>
            <a:r>
              <a:rPr lang="en-GB" sz="1050" spc="60" dirty="0">
                <a:solidFill>
                  <a:schemeClr val="tx1">
                    <a:lumMod val="50000"/>
                  </a:schemeClr>
                </a:solidFill>
              </a:rPr>
              <a:t>Machine Learning</a:t>
            </a:r>
          </a:p>
          <a:p>
            <a:pPr lvl="1"/>
            <a:r>
              <a:rPr lang="en-GB" sz="1050" spc="60" dirty="0">
                <a:solidFill>
                  <a:schemeClr val="tx1">
                    <a:lumMod val="50000"/>
                  </a:schemeClr>
                </a:solidFill>
              </a:rPr>
              <a:t>Text Mining</a:t>
            </a:r>
          </a:p>
          <a:p>
            <a:pPr lvl="1"/>
            <a:r>
              <a:rPr lang="en-GB" sz="1050" spc="60" dirty="0">
                <a:solidFill>
                  <a:schemeClr val="tx1">
                    <a:lumMod val="50000"/>
                  </a:schemeClr>
                </a:solidFill>
              </a:rPr>
              <a:t>Visual Data Analytics</a:t>
            </a:r>
          </a:p>
          <a:p>
            <a:pPr lvl="1"/>
            <a:r>
              <a:rPr lang="en-GB" sz="1050" spc="60" dirty="0">
                <a:solidFill>
                  <a:schemeClr val="tx1">
                    <a:lumMod val="50000"/>
                  </a:schemeClr>
                </a:solidFill>
              </a:rPr>
              <a:t>Policy Simulation </a:t>
            </a:r>
          </a:p>
          <a:p>
            <a:pPr lvl="1"/>
            <a:r>
              <a:rPr lang="en-GB" sz="1050" spc="60" dirty="0">
                <a:solidFill>
                  <a:schemeClr val="tx1">
                    <a:lumMod val="50000"/>
                  </a:schemeClr>
                </a:solidFill>
              </a:rPr>
              <a:t>…</a:t>
            </a:r>
          </a:p>
          <a:p>
            <a:endParaRPr lang="fr-FR" sz="1050" spc="60" dirty="0">
              <a:solidFill>
                <a:schemeClr val="tx1">
                  <a:lumMod val="50000"/>
                </a:schemeClr>
              </a:solidFill>
            </a:endParaRPr>
          </a:p>
          <a:p>
            <a:r>
              <a:rPr lang="fr-FR" sz="1050" spc="60" dirty="0" err="1">
                <a:solidFill>
                  <a:schemeClr val="tx1">
                    <a:lumMod val="50000"/>
                  </a:schemeClr>
                </a:solidFill>
              </a:rPr>
              <a:t>Quality</a:t>
            </a:r>
            <a:r>
              <a:rPr lang="fr-FR" sz="1050" spc="60" dirty="0">
                <a:solidFill>
                  <a:schemeClr val="tx1">
                    <a:lumMod val="50000"/>
                  </a:schemeClr>
                </a:solidFill>
              </a:rPr>
              <a:t> standards – or not</a:t>
            </a:r>
            <a:endParaRPr lang="en-GB" sz="1050" spc="60" dirty="0">
              <a:solidFill>
                <a:schemeClr val="tx1">
                  <a:lumMod val="50000"/>
                </a:schemeClr>
              </a:solidFill>
            </a:endParaRPr>
          </a:p>
        </p:txBody>
      </p:sp>
      <p:sp>
        <p:nvSpPr>
          <p:cNvPr id="98" name="Rectangle 191"/>
          <p:cNvSpPr>
            <a:spLocks noChangeArrowheads="1"/>
          </p:cNvSpPr>
          <p:nvPr/>
        </p:nvSpPr>
        <p:spPr bwMode="auto">
          <a:xfrm>
            <a:off x="7341096" y="1694773"/>
            <a:ext cx="1505090" cy="601266"/>
          </a:xfrm>
          <a:prstGeom prst="rect">
            <a:avLst/>
          </a:prstGeom>
          <a:solidFill>
            <a:schemeClr val="tx1">
              <a:lumMod val="50000"/>
            </a:schemeClr>
          </a:solidFill>
          <a:ln>
            <a:noFill/>
          </a:ln>
          <a:extLst/>
        </p:spPr>
        <p:txBody>
          <a:bodyPr vert="horz" wrap="square" lIns="68580" tIns="34290" rIns="68580" bIns="34290" numCol="1" anchor="t" anchorCtr="0" compatLnSpc="1">
            <a:prstTxWarp prst="textNoShape">
              <a:avLst/>
            </a:prstTxWarp>
          </a:bodyPr>
          <a:lstStyle/>
          <a:p>
            <a:pPr algn="ctr"/>
            <a:r>
              <a:rPr lang="fr-FR" altLang="fr-FR" b="1" dirty="0">
                <a:solidFill>
                  <a:srgbClr val="FFFFFF"/>
                </a:solidFill>
              </a:rPr>
              <a:t>Data Science</a:t>
            </a:r>
          </a:p>
          <a:p>
            <a:pPr algn="ctr"/>
            <a:r>
              <a:rPr lang="fr-FR" altLang="fr-FR" b="1" dirty="0" err="1">
                <a:solidFill>
                  <a:srgbClr val="FFFFFF"/>
                </a:solidFill>
              </a:rPr>
              <a:t>Environment</a:t>
            </a:r>
            <a:endParaRPr lang="fr-FR" altLang="fr-FR" b="1" dirty="0">
              <a:solidFill>
                <a:srgbClr val="FFFFFF"/>
              </a:solidFill>
            </a:endParaRPr>
          </a:p>
        </p:txBody>
      </p:sp>
      <p:sp>
        <p:nvSpPr>
          <p:cNvPr id="99" name="Rectangle 191"/>
          <p:cNvSpPr>
            <a:spLocks noChangeArrowheads="1"/>
          </p:cNvSpPr>
          <p:nvPr/>
        </p:nvSpPr>
        <p:spPr bwMode="auto">
          <a:xfrm>
            <a:off x="6061121" y="3711662"/>
            <a:ext cx="136087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chemeClr val="tx1">
                    <a:lumMod val="50000"/>
                  </a:schemeClr>
                </a:solidFill>
                <a:latin typeface="+mn-lt"/>
              </a:rPr>
              <a:t>3d party </a:t>
            </a:r>
          </a:p>
          <a:p>
            <a:pPr algn="ctr" defTabSz="685800"/>
            <a:r>
              <a:rPr lang="fr-FR" altLang="fr-FR" sz="1350" b="1" dirty="0">
                <a:solidFill>
                  <a:schemeClr val="tx1">
                    <a:lumMod val="50000"/>
                  </a:schemeClr>
                </a:solidFill>
                <a:latin typeface="+mn-lt"/>
              </a:rPr>
              <a:t>Data sources </a:t>
            </a:r>
          </a:p>
          <a:p>
            <a:pPr algn="ctr" defTabSz="685800"/>
            <a:r>
              <a:rPr lang="fr-FR" altLang="fr-FR" sz="1350" b="1" dirty="0">
                <a:solidFill>
                  <a:schemeClr val="tx1">
                    <a:lumMod val="50000"/>
                  </a:schemeClr>
                </a:solidFill>
                <a:latin typeface="+mn-lt"/>
              </a:rPr>
              <a:t>&amp; Data </a:t>
            </a:r>
            <a:r>
              <a:rPr lang="fr-FR" altLang="fr-FR" sz="1350" b="1" dirty="0" err="1">
                <a:solidFill>
                  <a:schemeClr val="tx1">
                    <a:lumMod val="50000"/>
                  </a:schemeClr>
                </a:solidFill>
                <a:latin typeface="+mn-lt"/>
              </a:rPr>
              <a:t>Lakes</a:t>
            </a:r>
            <a:endParaRPr lang="fr-FR" altLang="fr-FR" sz="1350" b="1" dirty="0">
              <a:solidFill>
                <a:schemeClr val="tx1">
                  <a:lumMod val="50000"/>
                </a:schemeClr>
              </a:solidFill>
              <a:latin typeface="+mn-lt"/>
            </a:endParaRPr>
          </a:p>
        </p:txBody>
      </p:sp>
      <p:sp>
        <p:nvSpPr>
          <p:cNvPr id="100" name="Rectangle 99"/>
          <p:cNvSpPr/>
          <p:nvPr/>
        </p:nvSpPr>
        <p:spPr>
          <a:xfrm>
            <a:off x="266355" y="2463739"/>
            <a:ext cx="1566165" cy="646331"/>
          </a:xfrm>
          <a:prstGeom prst="rect">
            <a:avLst/>
          </a:prstGeom>
          <a:solidFill>
            <a:schemeClr val="accent4">
              <a:lumMod val="50000"/>
            </a:schemeClr>
          </a:solidFill>
        </p:spPr>
        <p:txBody>
          <a:bodyPr wrap="square">
            <a:spAutoFit/>
          </a:bodyPr>
          <a:lstStyle/>
          <a:p>
            <a:pPr algn="ctr"/>
            <a:r>
              <a:rPr lang="en-GB" b="1" spc="90" dirty="0">
                <a:solidFill>
                  <a:srgbClr val="FFFFFF"/>
                </a:solidFill>
              </a:rPr>
              <a:t>Statistical</a:t>
            </a:r>
          </a:p>
          <a:p>
            <a:pPr algn="ctr"/>
            <a:r>
              <a:rPr lang="fr-FR" b="1" spc="90" dirty="0" err="1">
                <a:solidFill>
                  <a:srgbClr val="FFFFFF"/>
                </a:solidFill>
              </a:rPr>
              <a:t>Environment</a:t>
            </a:r>
            <a:endParaRPr lang="fr-FR" sz="1350" b="1" dirty="0">
              <a:solidFill>
                <a:srgbClr val="FFFFFF"/>
              </a:solidFill>
            </a:endParaRPr>
          </a:p>
        </p:txBody>
      </p:sp>
      <p:sp>
        <p:nvSpPr>
          <p:cNvPr id="101" name="Rectangle 100"/>
          <p:cNvSpPr/>
          <p:nvPr/>
        </p:nvSpPr>
        <p:spPr>
          <a:xfrm>
            <a:off x="221890" y="3245236"/>
            <a:ext cx="1811828" cy="1324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50" spc="60" dirty="0">
                <a:solidFill>
                  <a:schemeClr val="tx2">
                    <a:lumMod val="50000"/>
                  </a:schemeClr>
                </a:solidFill>
              </a:rPr>
              <a:t>Modelled data &amp; metadata (SDMX), process (GSBPM)</a:t>
            </a:r>
          </a:p>
          <a:p>
            <a:endParaRPr lang="fr-FR" sz="1050" spc="60" dirty="0">
              <a:solidFill>
                <a:schemeClr val="tx2">
                  <a:lumMod val="50000"/>
                </a:schemeClr>
              </a:solidFill>
            </a:endParaRPr>
          </a:p>
          <a:p>
            <a:r>
              <a:rPr lang="fr-FR" sz="1050" spc="60" dirty="0" err="1">
                <a:solidFill>
                  <a:schemeClr val="tx2">
                    <a:lumMod val="50000"/>
                  </a:schemeClr>
                </a:solidFill>
              </a:rPr>
              <a:t>Sustainability</a:t>
            </a:r>
            <a:r>
              <a:rPr lang="fr-FR" sz="1050" spc="60" dirty="0">
                <a:solidFill>
                  <a:schemeClr val="tx2">
                    <a:lumMod val="50000"/>
                  </a:schemeClr>
                </a:solidFill>
              </a:rPr>
              <a:t> over time </a:t>
            </a:r>
            <a:endParaRPr lang="en-GB" sz="1050" spc="60" dirty="0">
              <a:solidFill>
                <a:schemeClr val="tx2">
                  <a:lumMod val="50000"/>
                </a:schemeClr>
              </a:solidFill>
            </a:endParaRPr>
          </a:p>
          <a:p>
            <a:endParaRPr lang="fr-FR" sz="1050" spc="60" dirty="0">
              <a:solidFill>
                <a:schemeClr val="tx2">
                  <a:lumMod val="50000"/>
                </a:schemeClr>
              </a:solidFill>
            </a:endParaRPr>
          </a:p>
          <a:p>
            <a:r>
              <a:rPr lang="fr-FR" sz="1050" spc="60" dirty="0" err="1">
                <a:solidFill>
                  <a:schemeClr val="tx2">
                    <a:lumMod val="50000"/>
                  </a:schemeClr>
                </a:solidFill>
              </a:rPr>
              <a:t>Controlled</a:t>
            </a:r>
            <a:r>
              <a:rPr lang="fr-FR" sz="1050" spc="60" dirty="0">
                <a:solidFill>
                  <a:schemeClr val="tx2">
                    <a:lumMod val="50000"/>
                  </a:schemeClr>
                </a:solidFill>
              </a:rPr>
              <a:t> sources</a:t>
            </a:r>
          </a:p>
          <a:p>
            <a:r>
              <a:rPr lang="fr-FR" sz="1050" spc="60" dirty="0">
                <a:solidFill>
                  <a:schemeClr val="tx2">
                    <a:lumMod val="50000"/>
                  </a:schemeClr>
                </a:solidFill>
              </a:rPr>
              <a:t>(standard setting)</a:t>
            </a:r>
          </a:p>
          <a:p>
            <a:endParaRPr lang="fr-FR" sz="1050" spc="60" dirty="0">
              <a:solidFill>
                <a:schemeClr val="tx2">
                  <a:lumMod val="50000"/>
                </a:schemeClr>
              </a:solidFill>
            </a:endParaRPr>
          </a:p>
          <a:p>
            <a:r>
              <a:rPr lang="fr-FR" sz="1050" spc="60" dirty="0" err="1">
                <a:solidFill>
                  <a:schemeClr val="tx2">
                    <a:lumMod val="50000"/>
                  </a:schemeClr>
                </a:solidFill>
              </a:rPr>
              <a:t>Quality</a:t>
            </a:r>
            <a:r>
              <a:rPr lang="fr-FR" sz="1050" spc="60" dirty="0">
                <a:solidFill>
                  <a:schemeClr val="tx2">
                    <a:lumMod val="50000"/>
                  </a:schemeClr>
                </a:solidFill>
              </a:rPr>
              <a:t> standards</a:t>
            </a:r>
            <a:endParaRPr lang="en-GB" sz="1050" spc="60" dirty="0">
              <a:solidFill>
                <a:schemeClr val="tx2">
                  <a:lumMod val="50000"/>
                </a:schemeClr>
              </a:solidFill>
            </a:endParaRPr>
          </a:p>
        </p:txBody>
      </p:sp>
      <p:sp>
        <p:nvSpPr>
          <p:cNvPr id="105" name="Rectangle 220"/>
          <p:cNvSpPr>
            <a:spLocks noChangeArrowheads="1"/>
          </p:cNvSpPr>
          <p:nvPr/>
        </p:nvSpPr>
        <p:spPr bwMode="auto">
          <a:xfrm>
            <a:off x="1984742" y="1208906"/>
            <a:ext cx="38953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chemeClr val="accent5"/>
                </a:solidFill>
                <a:latin typeface="+mn-lt"/>
              </a:rPr>
              <a:t>Open</a:t>
            </a:r>
          </a:p>
          <a:p>
            <a:pPr algn="ctr" defTabSz="685800"/>
            <a:r>
              <a:rPr lang="fr-FR" altLang="fr-FR" sz="1350" b="1" dirty="0">
                <a:solidFill>
                  <a:schemeClr val="accent5"/>
                </a:solidFill>
                <a:latin typeface="+mn-lt"/>
              </a:rPr>
              <a:t>APIs</a:t>
            </a:r>
          </a:p>
        </p:txBody>
      </p:sp>
      <p:sp>
        <p:nvSpPr>
          <p:cNvPr id="106" name="Rectangle 226"/>
          <p:cNvSpPr>
            <a:spLocks noChangeArrowheads="1"/>
          </p:cNvSpPr>
          <p:nvPr/>
        </p:nvSpPr>
        <p:spPr bwMode="auto">
          <a:xfrm>
            <a:off x="400717" y="1238150"/>
            <a:ext cx="1254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200" b="1" dirty="0" err="1">
                <a:solidFill>
                  <a:schemeClr val="tx2">
                    <a:lumMod val="50000"/>
                  </a:schemeClr>
                </a:solidFill>
                <a:latin typeface="+mn-lt"/>
              </a:rPr>
              <a:t>Third</a:t>
            </a:r>
            <a:r>
              <a:rPr lang="fr-FR" altLang="fr-FR" sz="1200" b="1" dirty="0">
                <a:solidFill>
                  <a:schemeClr val="tx2">
                    <a:lumMod val="50000"/>
                  </a:schemeClr>
                </a:solidFill>
                <a:latin typeface="+mn-lt"/>
              </a:rPr>
              <a:t>  Party </a:t>
            </a:r>
          </a:p>
          <a:p>
            <a:pPr algn="ctr" defTabSz="685800"/>
            <a:r>
              <a:rPr lang="fr-FR" altLang="fr-FR" sz="1200" b="1" dirty="0" err="1">
                <a:solidFill>
                  <a:schemeClr val="tx2">
                    <a:lumMod val="50000"/>
                  </a:schemeClr>
                </a:solidFill>
                <a:latin typeface="+mn-lt"/>
              </a:rPr>
              <a:t>Products</a:t>
            </a:r>
            <a:r>
              <a:rPr lang="fr-FR" altLang="fr-FR" sz="1200" b="1" dirty="0">
                <a:solidFill>
                  <a:schemeClr val="tx2">
                    <a:lumMod val="50000"/>
                  </a:schemeClr>
                </a:solidFill>
                <a:latin typeface="+mn-lt"/>
              </a:rPr>
              <a:t>, </a:t>
            </a:r>
            <a:r>
              <a:rPr lang="fr-FR" altLang="fr-FR" sz="1200" b="1" dirty="0" err="1">
                <a:solidFill>
                  <a:schemeClr val="tx2">
                    <a:lumMod val="50000"/>
                  </a:schemeClr>
                </a:solidFill>
                <a:latin typeface="+mn-lt"/>
              </a:rPr>
              <a:t>Platforms</a:t>
            </a:r>
            <a:endParaRPr lang="fr-FR" altLang="fr-FR" sz="2100" b="1" dirty="0">
              <a:solidFill>
                <a:schemeClr val="tx2">
                  <a:lumMod val="50000"/>
                </a:schemeClr>
              </a:solidFill>
              <a:latin typeface="+mn-lt"/>
            </a:endParaRPr>
          </a:p>
        </p:txBody>
      </p:sp>
      <p:sp>
        <p:nvSpPr>
          <p:cNvPr id="107" name="Rectangle 229"/>
          <p:cNvSpPr>
            <a:spLocks noChangeArrowheads="1"/>
          </p:cNvSpPr>
          <p:nvPr/>
        </p:nvSpPr>
        <p:spPr bwMode="auto">
          <a:xfrm>
            <a:off x="1656085" y="573528"/>
            <a:ext cx="57804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en-GB" sz="1350" b="1" spc="90" dirty="0">
                <a:solidFill>
                  <a:schemeClr val="tx2">
                    <a:lumMod val="50000"/>
                  </a:schemeClr>
                </a:solidFill>
                <a:latin typeface="+mn-lt"/>
              </a:rPr>
              <a:t>Data</a:t>
            </a:r>
          </a:p>
          <a:p>
            <a:pPr algn="ctr" defTabSz="685800"/>
            <a:r>
              <a:rPr lang="fr-FR" altLang="fr-FR" sz="1350" b="1" spc="90" dirty="0" err="1">
                <a:solidFill>
                  <a:schemeClr val="tx2">
                    <a:lumMod val="50000"/>
                  </a:schemeClr>
                </a:solidFill>
                <a:latin typeface="+mn-lt"/>
              </a:rPr>
              <a:t>Portals</a:t>
            </a:r>
            <a:endParaRPr lang="fr-FR" altLang="fr-FR" sz="1350" b="1" dirty="0">
              <a:solidFill>
                <a:schemeClr val="tx2">
                  <a:lumMod val="50000"/>
                </a:schemeClr>
              </a:solidFill>
              <a:latin typeface="+mn-lt"/>
            </a:endParaRPr>
          </a:p>
        </p:txBody>
      </p:sp>
      <p:sp>
        <p:nvSpPr>
          <p:cNvPr id="108" name="Rectangle 231"/>
          <p:cNvSpPr>
            <a:spLocks noChangeArrowheads="1"/>
          </p:cNvSpPr>
          <p:nvPr/>
        </p:nvSpPr>
        <p:spPr bwMode="auto">
          <a:xfrm>
            <a:off x="5893862" y="490138"/>
            <a:ext cx="7640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chemeClr val="tx1">
                    <a:lumMod val="50000"/>
                  </a:schemeClr>
                </a:solidFill>
                <a:latin typeface="+mn-lt"/>
              </a:rPr>
              <a:t>Policy</a:t>
            </a:r>
          </a:p>
          <a:p>
            <a:pPr algn="ctr" defTabSz="685800"/>
            <a:r>
              <a:rPr lang="fr-FR" altLang="fr-FR" sz="1350" b="1" dirty="0" err="1">
                <a:solidFill>
                  <a:schemeClr val="tx1">
                    <a:lumMod val="50000"/>
                  </a:schemeClr>
                </a:solidFill>
                <a:latin typeface="+mn-lt"/>
              </a:rPr>
              <a:t>Simulators</a:t>
            </a:r>
            <a:endParaRPr lang="fr-FR" altLang="fr-FR" sz="2400" b="1" dirty="0">
              <a:solidFill>
                <a:schemeClr val="tx1">
                  <a:lumMod val="50000"/>
                </a:schemeClr>
              </a:solidFill>
              <a:latin typeface="+mn-lt"/>
            </a:endParaRPr>
          </a:p>
        </p:txBody>
      </p:sp>
      <p:sp>
        <p:nvSpPr>
          <p:cNvPr id="109" name="Rectangle 233"/>
          <p:cNvSpPr>
            <a:spLocks noChangeArrowheads="1"/>
          </p:cNvSpPr>
          <p:nvPr/>
        </p:nvSpPr>
        <p:spPr bwMode="auto">
          <a:xfrm>
            <a:off x="3460180" y="519522"/>
            <a:ext cx="1708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rgbClr val="C00000"/>
                </a:solidFill>
                <a:latin typeface="+mn-lt"/>
              </a:rPr>
              <a:t>Open </a:t>
            </a:r>
          </a:p>
          <a:p>
            <a:pPr algn="ctr" defTabSz="685800"/>
            <a:r>
              <a:rPr lang="fr-FR" altLang="fr-FR" sz="1350" b="1" dirty="0" err="1">
                <a:solidFill>
                  <a:srgbClr val="C00000"/>
                </a:solidFill>
                <a:latin typeface="+mn-lt"/>
              </a:rPr>
              <a:t>Algorithms</a:t>
            </a:r>
            <a:endParaRPr lang="fr-FR" altLang="fr-FR" sz="1350" b="1" dirty="0">
              <a:solidFill>
                <a:srgbClr val="C00000"/>
              </a:solidFill>
              <a:latin typeface="+mn-lt"/>
            </a:endParaRPr>
          </a:p>
        </p:txBody>
      </p:sp>
      <p:sp>
        <p:nvSpPr>
          <p:cNvPr id="110" name="Rectangle 238"/>
          <p:cNvSpPr>
            <a:spLocks noChangeArrowheads="1"/>
          </p:cNvSpPr>
          <p:nvPr/>
        </p:nvSpPr>
        <p:spPr bwMode="auto">
          <a:xfrm>
            <a:off x="3156214" y="4208479"/>
            <a:ext cx="55188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chemeClr val="tx2">
                    <a:lumMod val="50000"/>
                  </a:schemeClr>
                </a:solidFill>
                <a:latin typeface="+mn-lt"/>
              </a:rPr>
              <a:t>Policy</a:t>
            </a:r>
          </a:p>
          <a:p>
            <a:pPr algn="ctr" defTabSz="685800"/>
            <a:r>
              <a:rPr lang="fr-FR" altLang="fr-FR" sz="1350" b="1" dirty="0" err="1">
                <a:solidFill>
                  <a:schemeClr val="tx2">
                    <a:lumMod val="50000"/>
                  </a:schemeClr>
                </a:solidFill>
                <a:latin typeface="+mn-lt"/>
              </a:rPr>
              <a:t>Surveys</a:t>
            </a:r>
            <a:endParaRPr lang="fr-FR" altLang="fr-FR" sz="2400" b="1" dirty="0">
              <a:solidFill>
                <a:schemeClr val="tx2">
                  <a:lumMod val="50000"/>
                </a:schemeClr>
              </a:solidFill>
              <a:latin typeface="+mn-lt"/>
            </a:endParaRPr>
          </a:p>
        </p:txBody>
      </p:sp>
      <p:sp>
        <p:nvSpPr>
          <p:cNvPr id="111" name="Rectangle 241"/>
          <p:cNvSpPr>
            <a:spLocks noChangeArrowheads="1"/>
          </p:cNvSpPr>
          <p:nvPr/>
        </p:nvSpPr>
        <p:spPr bwMode="auto">
          <a:xfrm>
            <a:off x="2030627" y="3992455"/>
            <a:ext cx="7059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err="1">
                <a:solidFill>
                  <a:schemeClr val="tx2">
                    <a:lumMod val="50000"/>
                  </a:schemeClr>
                </a:solidFill>
                <a:latin typeface="+mn-lt"/>
              </a:rPr>
              <a:t>Statistical</a:t>
            </a:r>
            <a:endParaRPr lang="fr-FR" altLang="fr-FR" sz="1350" b="1" dirty="0">
              <a:solidFill>
                <a:schemeClr val="tx2">
                  <a:lumMod val="50000"/>
                </a:schemeClr>
              </a:solidFill>
              <a:latin typeface="+mn-lt"/>
            </a:endParaRPr>
          </a:p>
          <a:p>
            <a:pPr algn="ctr" defTabSz="685800"/>
            <a:r>
              <a:rPr lang="fr-FR" altLang="fr-FR" sz="1350" b="1" dirty="0" err="1">
                <a:solidFill>
                  <a:schemeClr val="tx2">
                    <a:lumMod val="50000"/>
                  </a:schemeClr>
                </a:solidFill>
                <a:latin typeface="+mn-lt"/>
              </a:rPr>
              <a:t>Reporting</a:t>
            </a:r>
            <a:endParaRPr lang="fr-FR" altLang="fr-FR" sz="1350" b="1" dirty="0">
              <a:solidFill>
                <a:schemeClr val="tx2">
                  <a:lumMod val="50000"/>
                </a:schemeClr>
              </a:solidFill>
              <a:latin typeface="+mn-lt"/>
            </a:endParaRPr>
          </a:p>
        </p:txBody>
      </p:sp>
      <p:sp>
        <p:nvSpPr>
          <p:cNvPr id="113" name="Rectangle 218"/>
          <p:cNvSpPr>
            <a:spLocks noChangeArrowheads="1"/>
          </p:cNvSpPr>
          <p:nvPr/>
        </p:nvSpPr>
        <p:spPr bwMode="auto">
          <a:xfrm>
            <a:off x="5058055" y="2055209"/>
            <a:ext cx="105331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85800"/>
            <a:r>
              <a:rPr lang="fr-FR" altLang="fr-FR" sz="900" dirty="0">
                <a:solidFill>
                  <a:schemeClr val="tx1">
                    <a:lumMod val="50000"/>
                  </a:schemeClr>
                </a:solidFill>
                <a:latin typeface="+mn-lt"/>
              </a:rPr>
              <a:t>Augment Data</a:t>
            </a:r>
          </a:p>
        </p:txBody>
      </p:sp>
      <p:sp>
        <p:nvSpPr>
          <p:cNvPr id="114" name="Rectangle 246"/>
          <p:cNvSpPr>
            <a:spLocks noChangeArrowheads="1"/>
          </p:cNvSpPr>
          <p:nvPr/>
        </p:nvSpPr>
        <p:spPr bwMode="auto">
          <a:xfrm>
            <a:off x="4825681" y="3111811"/>
            <a:ext cx="66524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900" dirty="0">
                <a:solidFill>
                  <a:schemeClr val="tx1">
                    <a:lumMod val="50000"/>
                  </a:schemeClr>
                </a:solidFill>
                <a:latin typeface="+mn-lt"/>
              </a:rPr>
              <a:t>Combine Data</a:t>
            </a:r>
          </a:p>
        </p:txBody>
      </p:sp>
      <p:sp>
        <p:nvSpPr>
          <p:cNvPr id="118" name="Rectangle 191"/>
          <p:cNvSpPr>
            <a:spLocks noChangeArrowheads="1"/>
          </p:cNvSpPr>
          <p:nvPr/>
        </p:nvSpPr>
        <p:spPr bwMode="auto">
          <a:xfrm>
            <a:off x="4431327" y="4214497"/>
            <a:ext cx="109293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1350" b="1" dirty="0">
                <a:solidFill>
                  <a:schemeClr val="tx1">
                    <a:lumMod val="50000"/>
                  </a:schemeClr>
                </a:solidFill>
                <a:latin typeface="+mn-lt"/>
              </a:rPr>
              <a:t>Administrative</a:t>
            </a:r>
          </a:p>
          <a:p>
            <a:pPr algn="ctr" defTabSz="685800"/>
            <a:r>
              <a:rPr lang="fr-FR" altLang="fr-FR" sz="1350" b="1" dirty="0">
                <a:solidFill>
                  <a:schemeClr val="tx1">
                    <a:lumMod val="50000"/>
                  </a:schemeClr>
                </a:solidFill>
                <a:latin typeface="+mn-lt"/>
              </a:rPr>
              <a:t>Micro-data</a:t>
            </a:r>
          </a:p>
        </p:txBody>
      </p:sp>
      <p:cxnSp>
        <p:nvCxnSpPr>
          <p:cNvPr id="6" name="Straight Arrow Connector 5"/>
          <p:cNvCxnSpPr>
            <a:stCxn id="60" idx="0"/>
          </p:cNvCxnSpPr>
          <p:nvPr/>
        </p:nvCxnSpPr>
        <p:spPr>
          <a:xfrm flipV="1">
            <a:off x="6014325" y="937788"/>
            <a:ext cx="177856" cy="267507"/>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373670" y="989027"/>
            <a:ext cx="200108" cy="25934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749001" y="1619817"/>
            <a:ext cx="338723" cy="20541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41062" y="967145"/>
            <a:ext cx="64889" cy="3771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140377" y="1011950"/>
            <a:ext cx="26866" cy="3181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0" name="Freeform 261"/>
          <p:cNvSpPr>
            <a:spLocks/>
          </p:cNvSpPr>
          <p:nvPr/>
        </p:nvSpPr>
        <p:spPr bwMode="auto">
          <a:xfrm>
            <a:off x="3221850" y="3802290"/>
            <a:ext cx="340519" cy="296466"/>
          </a:xfrm>
          <a:custGeom>
            <a:avLst/>
            <a:gdLst>
              <a:gd name="T0" fmla="*/ 144 w 286"/>
              <a:gd name="T1" fmla="*/ 0 h 249"/>
              <a:gd name="T2" fmla="*/ 0 w 286"/>
              <a:gd name="T3" fmla="*/ 249 h 249"/>
              <a:gd name="T4" fmla="*/ 286 w 286"/>
              <a:gd name="T5" fmla="*/ 249 h 249"/>
              <a:gd name="T6" fmla="*/ 144 w 286"/>
              <a:gd name="T7" fmla="*/ 0 h 249"/>
            </a:gdLst>
            <a:ahLst/>
            <a:cxnLst>
              <a:cxn ang="0">
                <a:pos x="T0" y="T1"/>
              </a:cxn>
              <a:cxn ang="0">
                <a:pos x="T2" y="T3"/>
              </a:cxn>
              <a:cxn ang="0">
                <a:pos x="T4" y="T5"/>
              </a:cxn>
              <a:cxn ang="0">
                <a:pos x="T6" y="T7"/>
              </a:cxn>
            </a:cxnLst>
            <a:rect l="0" t="0" r="r" b="b"/>
            <a:pathLst>
              <a:path w="286" h="249">
                <a:moveTo>
                  <a:pt x="144" y="0"/>
                </a:moveTo>
                <a:lnTo>
                  <a:pt x="0" y="249"/>
                </a:lnTo>
                <a:lnTo>
                  <a:pt x="286" y="249"/>
                </a:lnTo>
                <a:lnTo>
                  <a:pt x="144" y="0"/>
                </a:lnTo>
                <a:close/>
              </a:path>
            </a:pathLst>
          </a:custGeom>
          <a:solidFill>
            <a:srgbClr val="14B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57" name="Rectangle 56"/>
          <p:cNvSpPr/>
          <p:nvPr/>
        </p:nvSpPr>
        <p:spPr>
          <a:xfrm rot="15927756">
            <a:off x="2705022" y="1669721"/>
            <a:ext cx="1767085" cy="1941173"/>
          </a:xfrm>
          <a:prstGeom prst="rect">
            <a:avLst/>
          </a:prstGeom>
          <a:noFill/>
        </p:spPr>
        <p:txBody>
          <a:bodyPr spcFirstLastPara="1" wrap="none" lIns="68580" tIns="34290" rIns="68580" bIns="34290" numCol="1">
            <a:prstTxWarp prst="textArchUp">
              <a:avLst/>
            </a:prstTxWarp>
            <a:spAutoFit/>
          </a:bodyPr>
          <a:lstStyle/>
          <a:p>
            <a:pPr algn="ctr"/>
            <a:r>
              <a:rPr lang="en-GB" sz="1350" b="1" spc="90" dirty="0">
                <a:solidFill>
                  <a:srgbClr val="FFFFFF"/>
                </a:solidFill>
                <a:latin typeface="Calibri" charset="0"/>
                <a:ea typeface="Calibri" charset="0"/>
                <a:cs typeface="Calibri" charset="0"/>
              </a:rPr>
              <a:t> MANAGE DATA LIFECYCLE</a:t>
            </a:r>
            <a:endParaRPr lang="fr-FR" sz="1350" b="1" dirty="0">
              <a:ln w="0"/>
              <a:solidFill>
                <a:srgbClr val="FFFFFF"/>
              </a:solidFill>
              <a:effectLst>
                <a:outerShdw blurRad="38100" dist="19050" dir="2700000" algn="tl" rotWithShape="0">
                  <a:schemeClr val="dk1">
                    <a:alpha val="40000"/>
                  </a:schemeClr>
                </a:outerShdw>
              </a:effectLst>
              <a:latin typeface="Calibri" charset="0"/>
              <a:ea typeface="Calibri" charset="0"/>
              <a:cs typeface="Calibri" charset="0"/>
            </a:endParaRPr>
          </a:p>
        </p:txBody>
      </p:sp>
    </p:spTree>
    <p:extLst>
      <p:ext uri="{BB962C8B-B14F-4D97-AF65-F5344CB8AC3E}">
        <p14:creationId xmlns:p14="http://schemas.microsoft.com/office/powerpoint/2010/main" val="2020437788"/>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12</a:t>
            </a:fld>
            <a:endParaRPr lang="nl-NL" sz="1200" dirty="0"/>
          </a:p>
        </p:txBody>
      </p:sp>
      <p:sp>
        <p:nvSpPr>
          <p:cNvPr id="3" name="Text Placeholder 2"/>
          <p:cNvSpPr>
            <a:spLocks noGrp="1"/>
          </p:cNvSpPr>
          <p:nvPr>
            <p:ph type="body" sz="quarter" idx="11"/>
          </p:nvPr>
        </p:nvSpPr>
        <p:spPr>
          <a:xfrm>
            <a:off x="467544" y="1563638"/>
            <a:ext cx="2952328" cy="3096344"/>
          </a:xfrm>
        </p:spPr>
        <p:txBody>
          <a:bodyPr/>
          <a:lstStyle/>
          <a:p>
            <a:endParaRPr lang="nl-NL" dirty="0"/>
          </a:p>
        </p:txBody>
      </p:sp>
      <p:sp>
        <p:nvSpPr>
          <p:cNvPr id="4" name="Text Placeholder 3"/>
          <p:cNvSpPr>
            <a:spLocks noGrp="1"/>
          </p:cNvSpPr>
          <p:nvPr>
            <p:ph type="body" sz="quarter" idx="14"/>
          </p:nvPr>
        </p:nvSpPr>
        <p:spPr>
          <a:xfrm>
            <a:off x="467544" y="339502"/>
            <a:ext cx="8064896" cy="1080120"/>
          </a:xfrm>
        </p:spPr>
        <p:txBody>
          <a:bodyPr/>
          <a:lstStyle/>
          <a:p>
            <a:r>
              <a:rPr lang="en-US" sz="2400" dirty="0" smtClean="0"/>
              <a:t>Opal project: open </a:t>
            </a:r>
            <a:r>
              <a:rPr lang="en-US" sz="2400" dirty="0"/>
              <a:t>and secured platform and </a:t>
            </a:r>
            <a:r>
              <a:rPr lang="en-US" sz="2400" dirty="0" smtClean="0"/>
              <a:t>algorithms</a:t>
            </a:r>
            <a:endParaRPr lang="nl-NL" sz="2400" dirty="0"/>
          </a:p>
        </p:txBody>
      </p:sp>
      <p:pic>
        <p:nvPicPr>
          <p:cNvPr id="5" name="Picture 4"/>
          <p:cNvPicPr>
            <a:picLocks noChangeAspect="1"/>
          </p:cNvPicPr>
          <p:nvPr/>
        </p:nvPicPr>
        <p:blipFill>
          <a:blip r:embed="rId2"/>
          <a:stretch>
            <a:fillRect/>
          </a:stretch>
        </p:blipFill>
        <p:spPr>
          <a:xfrm>
            <a:off x="467544" y="879562"/>
            <a:ext cx="6850732" cy="3343157"/>
          </a:xfrm>
          <a:prstGeom prst="rect">
            <a:avLst/>
          </a:prstGeom>
        </p:spPr>
      </p:pic>
      <p:sp>
        <p:nvSpPr>
          <p:cNvPr id="8" name="Rectangle 7"/>
          <p:cNvSpPr/>
          <p:nvPr/>
        </p:nvSpPr>
        <p:spPr>
          <a:xfrm>
            <a:off x="480333" y="4292119"/>
            <a:ext cx="2885021" cy="369332"/>
          </a:xfrm>
          <a:prstGeom prst="rect">
            <a:avLst/>
          </a:prstGeom>
        </p:spPr>
        <p:txBody>
          <a:bodyPr wrap="none">
            <a:spAutoFit/>
          </a:bodyPr>
          <a:lstStyle/>
          <a:p>
            <a:r>
              <a:rPr lang="nl-NL" dirty="0"/>
              <a:t>https://www.opalproject.org</a:t>
            </a:r>
          </a:p>
        </p:txBody>
      </p:sp>
      <p:sp>
        <p:nvSpPr>
          <p:cNvPr id="9" name="Rectangle 8"/>
          <p:cNvSpPr/>
          <p:nvPr/>
        </p:nvSpPr>
        <p:spPr>
          <a:xfrm>
            <a:off x="467544" y="4648592"/>
            <a:ext cx="6372200" cy="369332"/>
          </a:xfrm>
          <a:prstGeom prst="rect">
            <a:avLst/>
          </a:prstGeom>
        </p:spPr>
        <p:txBody>
          <a:bodyPr wrap="square">
            <a:spAutoFit/>
          </a:bodyPr>
          <a:lstStyle/>
          <a:p>
            <a:r>
              <a:rPr lang="nl-NL" dirty="0"/>
              <a:t>https://paris21.org/sites/default/files/2017-09/OPAL.pdf</a:t>
            </a:r>
          </a:p>
        </p:txBody>
      </p:sp>
      <p:sp>
        <p:nvSpPr>
          <p:cNvPr id="10" name="Rounded Rectangle 9"/>
          <p:cNvSpPr/>
          <p:nvPr/>
        </p:nvSpPr>
        <p:spPr>
          <a:xfrm>
            <a:off x="3431899" y="1203598"/>
            <a:ext cx="911465" cy="1800200"/>
          </a:xfrm>
          <a:prstGeom prst="round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684058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13</a:t>
            </a:fld>
            <a:endParaRPr lang="nl-NL" sz="1200" dirty="0"/>
          </a:p>
        </p:txBody>
      </p:sp>
      <p:sp>
        <p:nvSpPr>
          <p:cNvPr id="3" name="Text Placeholder 2"/>
          <p:cNvSpPr>
            <a:spLocks noGrp="1"/>
          </p:cNvSpPr>
          <p:nvPr>
            <p:ph type="body" sz="quarter" idx="11"/>
          </p:nvPr>
        </p:nvSpPr>
        <p:spPr/>
        <p:txBody>
          <a:bodyPr>
            <a:normAutofit fontScale="62500" lnSpcReduction="20000"/>
          </a:bodyPr>
          <a:lstStyle/>
          <a:p>
            <a:r>
              <a:rPr lang="en-US" dirty="0"/>
              <a:t>The OPAL project embraces three key concepts with the goal of making a broad array of data available for inspection and analysis without violating personal data </a:t>
            </a:r>
            <a:r>
              <a:rPr lang="en-US" dirty="0" smtClean="0"/>
              <a:t>privacy:</a:t>
            </a:r>
            <a:endParaRPr lang="en-US" dirty="0"/>
          </a:p>
          <a:p>
            <a:endParaRPr lang="en-US" dirty="0"/>
          </a:p>
          <a:p>
            <a:pPr marL="457200" indent="-457200">
              <a:buAutoNum type="arabicPeriod"/>
            </a:pPr>
            <a:r>
              <a:rPr lang="en-US" dirty="0" smtClean="0"/>
              <a:t>Move </a:t>
            </a:r>
            <a:r>
              <a:rPr lang="en-US" dirty="0"/>
              <a:t>the algorithm to the data. Performing algorithm-execution on data at the location of the data repository means that raw data never leaves its repository, and access to it is controlled by the repository owner. Only aggregate answers or "Safe Answers" are </a:t>
            </a:r>
            <a:r>
              <a:rPr lang="en-US" dirty="0" smtClean="0"/>
              <a:t>returned.</a:t>
            </a:r>
          </a:p>
          <a:p>
            <a:pPr marL="457200" indent="-457200">
              <a:buAutoNum type="arabicPeriod"/>
            </a:pPr>
            <a:endParaRPr lang="en-US" dirty="0" smtClean="0"/>
          </a:p>
          <a:p>
            <a:pPr marL="457200" indent="-457200">
              <a:buAutoNum type="arabicPeriod"/>
            </a:pPr>
            <a:r>
              <a:rPr lang="en-US" dirty="0" smtClean="0"/>
              <a:t>Algorithms </a:t>
            </a:r>
            <a:r>
              <a:rPr lang="en-US" dirty="0"/>
              <a:t>must be open. Algorithms must be openly published, studied and vetted by experts to be “safe” from violating privacy requirements and other needs stemming from the context of their use.</a:t>
            </a:r>
          </a:p>
          <a:p>
            <a:pPr marL="457200" indent="-457200">
              <a:buFont typeface="+mj-lt"/>
              <a:buAutoNum type="arabicPeriod"/>
            </a:pPr>
            <a:endParaRPr lang="en-US" dirty="0"/>
          </a:p>
          <a:p>
            <a:pPr marL="457200" indent="-457200">
              <a:buFont typeface="+mj-lt"/>
              <a:buAutoNum type="arabicPeriod"/>
            </a:pPr>
            <a:r>
              <a:rPr lang="en-US" dirty="0"/>
              <a:t>Data is always in an encrypted state. Data must be in an encrypted state while being </a:t>
            </a:r>
            <a:r>
              <a:rPr lang="en-US" dirty="0" smtClean="0"/>
              <a:t>transmitted </a:t>
            </a:r>
            <a:r>
              <a:rPr lang="en-US" dirty="0"/>
              <a:t>and during computation.</a:t>
            </a:r>
            <a:endParaRPr lang="nl-NL" dirty="0"/>
          </a:p>
        </p:txBody>
      </p:sp>
      <p:sp>
        <p:nvSpPr>
          <p:cNvPr id="4" name="Text Placeholder 3"/>
          <p:cNvSpPr>
            <a:spLocks noGrp="1"/>
          </p:cNvSpPr>
          <p:nvPr>
            <p:ph type="body" sz="quarter" idx="14"/>
          </p:nvPr>
        </p:nvSpPr>
        <p:spPr/>
        <p:txBody>
          <a:bodyPr/>
          <a:lstStyle/>
          <a:p>
            <a:r>
              <a:rPr lang="en-US" sz="2800" dirty="0"/>
              <a:t>OPAL </a:t>
            </a:r>
            <a:r>
              <a:rPr lang="en-US" sz="2800" dirty="0" smtClean="0"/>
              <a:t>(MIT) Principles for Privacy-Preserving Data Sharing</a:t>
            </a:r>
            <a:endParaRPr lang="nl-NL" sz="2800" dirty="0"/>
          </a:p>
        </p:txBody>
      </p:sp>
      <p:sp>
        <p:nvSpPr>
          <p:cNvPr id="5" name="Rectangle 4"/>
          <p:cNvSpPr/>
          <p:nvPr/>
        </p:nvSpPr>
        <p:spPr>
          <a:xfrm>
            <a:off x="179512" y="4479206"/>
            <a:ext cx="3518656" cy="369332"/>
          </a:xfrm>
          <a:prstGeom prst="rect">
            <a:avLst/>
          </a:prstGeom>
        </p:spPr>
        <p:txBody>
          <a:bodyPr wrap="none">
            <a:spAutoFit/>
          </a:bodyPr>
          <a:lstStyle/>
          <a:p>
            <a:r>
              <a:rPr lang="nl-NL" dirty="0"/>
              <a:t>https://www.trust.mit.edu/projects</a:t>
            </a:r>
          </a:p>
        </p:txBody>
      </p:sp>
    </p:spTree>
    <p:extLst>
      <p:ext uri="{BB962C8B-B14F-4D97-AF65-F5344CB8AC3E}">
        <p14:creationId xmlns:p14="http://schemas.microsoft.com/office/powerpoint/2010/main" val="3866325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14</a:t>
            </a:fld>
            <a:endParaRPr lang="nl-NL" sz="1200" dirty="0"/>
          </a:p>
        </p:txBody>
      </p:sp>
      <p:sp>
        <p:nvSpPr>
          <p:cNvPr id="4" name="Text Placeholder 3"/>
          <p:cNvSpPr>
            <a:spLocks noGrp="1"/>
          </p:cNvSpPr>
          <p:nvPr>
            <p:ph type="body" sz="quarter" idx="14"/>
          </p:nvPr>
        </p:nvSpPr>
        <p:spPr/>
        <p:txBody>
          <a:bodyPr/>
          <a:lstStyle/>
          <a:p>
            <a:r>
              <a:rPr lang="en-US" dirty="0" smtClean="0"/>
              <a:t>UN Global Platform Methods Store</a:t>
            </a:r>
            <a:endParaRPr lang="nl-NL" dirty="0"/>
          </a:p>
        </p:txBody>
      </p:sp>
      <p:sp>
        <p:nvSpPr>
          <p:cNvPr id="5" name="Rectangle 4"/>
          <p:cNvSpPr/>
          <p:nvPr/>
        </p:nvSpPr>
        <p:spPr>
          <a:xfrm>
            <a:off x="261713" y="4573844"/>
            <a:ext cx="4022255" cy="369332"/>
          </a:xfrm>
          <a:prstGeom prst="rect">
            <a:avLst/>
          </a:prstGeom>
        </p:spPr>
        <p:txBody>
          <a:bodyPr wrap="none">
            <a:spAutoFit/>
          </a:bodyPr>
          <a:lstStyle/>
          <a:p>
            <a:r>
              <a:rPr lang="nl-NL" dirty="0"/>
              <a:t>https://marketplace.officialstatistics.org/</a:t>
            </a:r>
          </a:p>
        </p:txBody>
      </p:sp>
      <p:pic>
        <p:nvPicPr>
          <p:cNvPr id="7" name="Picture 6"/>
          <p:cNvPicPr>
            <a:picLocks noChangeAspect="1"/>
          </p:cNvPicPr>
          <p:nvPr/>
        </p:nvPicPr>
        <p:blipFill>
          <a:blip r:embed="rId2"/>
          <a:stretch>
            <a:fillRect/>
          </a:stretch>
        </p:blipFill>
        <p:spPr>
          <a:xfrm>
            <a:off x="3797888" y="987574"/>
            <a:ext cx="4968552" cy="358627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179512" y="1635646"/>
            <a:ext cx="4236467" cy="239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6335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15</a:t>
            </a:fld>
            <a:endParaRPr lang="nl-NL" sz="1200" dirty="0"/>
          </a:p>
        </p:txBody>
      </p:sp>
      <p:sp>
        <p:nvSpPr>
          <p:cNvPr id="4" name="Text Placeholder 3"/>
          <p:cNvSpPr>
            <a:spLocks noGrp="1"/>
          </p:cNvSpPr>
          <p:nvPr>
            <p:ph type="body" sz="quarter" idx="14"/>
          </p:nvPr>
        </p:nvSpPr>
        <p:spPr/>
        <p:txBody>
          <a:bodyPr/>
          <a:lstStyle/>
          <a:p>
            <a:r>
              <a:rPr lang="en-US" dirty="0" smtClean="0"/>
              <a:t>Algorithms Pipeline</a:t>
            </a:r>
            <a:endParaRPr lang="nl-NL" dirty="0"/>
          </a:p>
        </p:txBody>
      </p:sp>
      <p:sp>
        <p:nvSpPr>
          <p:cNvPr id="9" name="Google Shape;480;p78"/>
          <p:cNvSpPr/>
          <p:nvPr/>
        </p:nvSpPr>
        <p:spPr>
          <a:xfrm>
            <a:off x="198994" y="1268119"/>
            <a:ext cx="2158875" cy="2769075"/>
          </a:xfrm>
          <a:prstGeom prst="roundRect">
            <a:avLst>
              <a:gd name="adj" fmla="val 16667"/>
            </a:avLst>
          </a:prstGeom>
          <a:solidFill>
            <a:srgbClr val="EA9999"/>
          </a:solidFill>
          <a:ln>
            <a:noFill/>
          </a:ln>
        </p:spPr>
        <p:txBody>
          <a:bodyPr spcFirstLastPara="1" wrap="square" lIns="68569" tIns="68569" rIns="68569" bIns="68569" anchor="t" anchorCtr="0">
            <a:noAutofit/>
          </a:bodyPr>
          <a:lstStyle/>
          <a:p>
            <a:pPr algn="ctr"/>
            <a:r>
              <a:rPr lang="en-GB" sz="1350" b="1"/>
              <a:t>Identification &amp; Scoping</a:t>
            </a:r>
            <a:endParaRPr sz="1350" b="1"/>
          </a:p>
        </p:txBody>
      </p:sp>
      <p:sp>
        <p:nvSpPr>
          <p:cNvPr id="10" name="Google Shape;481;p78"/>
          <p:cNvSpPr txBox="1"/>
          <p:nvPr/>
        </p:nvSpPr>
        <p:spPr>
          <a:xfrm>
            <a:off x="338250" y="2117100"/>
            <a:ext cx="1880325" cy="2347875"/>
          </a:xfrm>
          <a:prstGeom prst="rect">
            <a:avLst/>
          </a:prstGeom>
          <a:noFill/>
          <a:ln>
            <a:noFill/>
          </a:ln>
        </p:spPr>
        <p:txBody>
          <a:bodyPr spcFirstLastPara="1" wrap="square" lIns="68569" tIns="68569" rIns="68569" bIns="68569" anchor="t" anchorCtr="0">
            <a:noAutofit/>
          </a:bodyPr>
          <a:lstStyle/>
          <a:p>
            <a:r>
              <a:rPr lang="en-GB" sz="1350"/>
              <a:t>Task teams identify topics, datasets and algorithms with potential</a:t>
            </a:r>
            <a:endParaRPr sz="1350"/>
          </a:p>
          <a:p>
            <a:endParaRPr sz="1350"/>
          </a:p>
          <a:p>
            <a:r>
              <a:rPr lang="en-GB" sz="1350"/>
              <a:t>Algorithm pipeline updated</a:t>
            </a:r>
            <a:endParaRPr sz="1350"/>
          </a:p>
        </p:txBody>
      </p:sp>
      <p:sp>
        <p:nvSpPr>
          <p:cNvPr id="11" name="Google Shape;482;p78"/>
          <p:cNvSpPr/>
          <p:nvPr/>
        </p:nvSpPr>
        <p:spPr>
          <a:xfrm>
            <a:off x="2641304" y="1268119"/>
            <a:ext cx="2850525" cy="2769075"/>
          </a:xfrm>
          <a:prstGeom prst="roundRect">
            <a:avLst>
              <a:gd name="adj" fmla="val 16667"/>
            </a:avLst>
          </a:prstGeom>
          <a:solidFill>
            <a:srgbClr val="FFF2CC"/>
          </a:solidFill>
          <a:ln>
            <a:noFill/>
          </a:ln>
        </p:spPr>
        <p:txBody>
          <a:bodyPr spcFirstLastPara="1" wrap="square" lIns="68569" tIns="68569" rIns="68569" bIns="68569" anchor="t" anchorCtr="0">
            <a:noAutofit/>
          </a:bodyPr>
          <a:lstStyle/>
          <a:p>
            <a:pPr algn="ctr"/>
            <a:r>
              <a:rPr lang="en-GB" sz="1350" b="1"/>
              <a:t>Data Exploration &amp; Algorithm Development</a:t>
            </a:r>
            <a:endParaRPr sz="1350" b="1"/>
          </a:p>
        </p:txBody>
      </p:sp>
      <p:sp>
        <p:nvSpPr>
          <p:cNvPr id="12" name="Google Shape;483;p78"/>
          <p:cNvSpPr txBox="1"/>
          <p:nvPr/>
        </p:nvSpPr>
        <p:spPr>
          <a:xfrm>
            <a:off x="2770604" y="2117100"/>
            <a:ext cx="2571975" cy="2347875"/>
          </a:xfrm>
          <a:prstGeom prst="rect">
            <a:avLst/>
          </a:prstGeom>
          <a:noFill/>
          <a:ln>
            <a:noFill/>
          </a:ln>
        </p:spPr>
        <p:txBody>
          <a:bodyPr spcFirstLastPara="1" wrap="square" lIns="68569" tIns="68569" rIns="68569" bIns="68569" anchor="t" anchorCtr="0">
            <a:noAutofit/>
          </a:bodyPr>
          <a:lstStyle/>
          <a:p>
            <a:r>
              <a:rPr lang="en-GB" sz="1350"/>
              <a:t>Trusted partnerships explore new data sources</a:t>
            </a:r>
            <a:endParaRPr sz="1350"/>
          </a:p>
          <a:p>
            <a:endParaRPr sz="1350"/>
          </a:p>
          <a:p>
            <a:r>
              <a:rPr lang="en-GB" sz="1350"/>
              <a:t>Algorithms, methods and pipelines developed in shared ‘projects’ and released when ready</a:t>
            </a:r>
            <a:endParaRPr sz="1350"/>
          </a:p>
        </p:txBody>
      </p:sp>
      <p:sp>
        <p:nvSpPr>
          <p:cNvPr id="13" name="Google Shape;484;p78"/>
          <p:cNvSpPr/>
          <p:nvPr/>
        </p:nvSpPr>
        <p:spPr>
          <a:xfrm>
            <a:off x="5775263" y="1268119"/>
            <a:ext cx="2850525" cy="2769075"/>
          </a:xfrm>
          <a:prstGeom prst="roundRect">
            <a:avLst>
              <a:gd name="adj" fmla="val 16667"/>
            </a:avLst>
          </a:prstGeom>
          <a:solidFill>
            <a:srgbClr val="D9EAD3"/>
          </a:solidFill>
          <a:ln>
            <a:noFill/>
          </a:ln>
        </p:spPr>
        <p:txBody>
          <a:bodyPr spcFirstLastPara="1" wrap="square" lIns="68569" tIns="68569" rIns="68569" bIns="68569" anchor="t" anchorCtr="0">
            <a:noAutofit/>
          </a:bodyPr>
          <a:lstStyle/>
          <a:p>
            <a:pPr algn="ctr"/>
            <a:r>
              <a:rPr lang="en-GB" sz="1350" b="1"/>
              <a:t>Algorithm Publication &amp; Consumption</a:t>
            </a:r>
            <a:endParaRPr sz="1350" b="1"/>
          </a:p>
        </p:txBody>
      </p:sp>
      <p:sp>
        <p:nvSpPr>
          <p:cNvPr id="14" name="Google Shape;485;p78"/>
          <p:cNvSpPr txBox="1"/>
          <p:nvPr/>
        </p:nvSpPr>
        <p:spPr>
          <a:xfrm>
            <a:off x="5904563" y="2117100"/>
            <a:ext cx="2571975" cy="2347875"/>
          </a:xfrm>
          <a:prstGeom prst="rect">
            <a:avLst/>
          </a:prstGeom>
          <a:noFill/>
          <a:ln>
            <a:noFill/>
          </a:ln>
        </p:spPr>
        <p:txBody>
          <a:bodyPr spcFirstLastPara="1" wrap="square" lIns="68569" tIns="68569" rIns="68569" bIns="68569" anchor="t" anchorCtr="0">
            <a:noAutofit/>
          </a:bodyPr>
          <a:lstStyle/>
          <a:p>
            <a:r>
              <a:rPr lang="en-GB" sz="1350"/>
              <a:t>Algorithms stored and documented</a:t>
            </a:r>
            <a:endParaRPr sz="1350"/>
          </a:p>
          <a:p>
            <a:endParaRPr sz="1350"/>
          </a:p>
          <a:p>
            <a:r>
              <a:rPr lang="en-GB" sz="1350"/>
              <a:t>Algorithms published onto Method Library</a:t>
            </a:r>
            <a:endParaRPr sz="1350"/>
          </a:p>
          <a:p>
            <a:endParaRPr sz="1350"/>
          </a:p>
          <a:p>
            <a:r>
              <a:rPr lang="en-GB" sz="1350"/>
              <a:t>Algorithms available via API endpoints for UN consumption</a:t>
            </a:r>
            <a:endParaRPr sz="1350"/>
          </a:p>
        </p:txBody>
      </p:sp>
      <p:pic>
        <p:nvPicPr>
          <p:cNvPr id="15" name="Google Shape;486;p78"/>
          <p:cNvPicPr preferRelativeResize="0"/>
          <p:nvPr/>
        </p:nvPicPr>
        <p:blipFill rotWithShape="1">
          <a:blip r:embed="rId2">
            <a:alphaModFix amt="75000"/>
          </a:blip>
          <a:srcRect/>
          <a:stretch/>
        </p:blipFill>
        <p:spPr>
          <a:xfrm>
            <a:off x="3616351" y="4333838"/>
            <a:ext cx="900416" cy="447377"/>
          </a:xfrm>
          <a:prstGeom prst="rect">
            <a:avLst/>
          </a:prstGeom>
          <a:noFill/>
          <a:ln>
            <a:noFill/>
          </a:ln>
        </p:spPr>
      </p:pic>
      <p:sp>
        <p:nvSpPr>
          <p:cNvPr id="16" name="Google Shape;489;p78"/>
          <p:cNvSpPr/>
          <p:nvPr/>
        </p:nvSpPr>
        <p:spPr>
          <a:xfrm rot="8454201" flipH="1">
            <a:off x="2281184" y="4048452"/>
            <a:ext cx="672898" cy="666994"/>
          </a:xfrm>
          <a:prstGeom prst="bentArrow">
            <a:avLst>
              <a:gd name="adj1" fmla="val 28915"/>
              <a:gd name="adj2" fmla="val 32216"/>
              <a:gd name="adj3" fmla="val 25000"/>
              <a:gd name="adj4" fmla="val 86217"/>
            </a:avLst>
          </a:prstGeom>
          <a:solidFill>
            <a:srgbClr val="FCE5CD"/>
          </a:solidFill>
          <a:ln>
            <a:noFill/>
          </a:ln>
        </p:spPr>
        <p:txBody>
          <a:bodyPr spcFirstLastPara="1" wrap="square" lIns="68569" tIns="68569" rIns="68569" bIns="68569" anchor="ctr" anchorCtr="0">
            <a:noAutofit/>
          </a:bodyPr>
          <a:lstStyle/>
          <a:p>
            <a:endParaRPr sz="1350"/>
          </a:p>
        </p:txBody>
      </p:sp>
      <p:sp>
        <p:nvSpPr>
          <p:cNvPr id="17" name="Google Shape;490;p78"/>
          <p:cNvSpPr/>
          <p:nvPr/>
        </p:nvSpPr>
        <p:spPr>
          <a:xfrm rot="8454201" flipH="1">
            <a:off x="5238124" y="3976677"/>
            <a:ext cx="672898" cy="666994"/>
          </a:xfrm>
          <a:prstGeom prst="bentArrow">
            <a:avLst>
              <a:gd name="adj1" fmla="val 28915"/>
              <a:gd name="adj2" fmla="val 32216"/>
              <a:gd name="adj3" fmla="val 25000"/>
              <a:gd name="adj4" fmla="val 86217"/>
            </a:avLst>
          </a:prstGeom>
          <a:solidFill>
            <a:srgbClr val="D9EAD3"/>
          </a:solidFill>
          <a:ln>
            <a:noFill/>
          </a:ln>
        </p:spPr>
        <p:txBody>
          <a:bodyPr spcFirstLastPara="1" wrap="square" lIns="68569" tIns="68569" rIns="68569" bIns="68569" anchor="ctr" anchorCtr="0">
            <a:noAutofit/>
          </a:bodyPr>
          <a:lstStyle/>
          <a:p>
            <a:endParaRPr sz="1350"/>
          </a:p>
        </p:txBody>
      </p:sp>
      <p:sp>
        <p:nvSpPr>
          <p:cNvPr id="18" name="Google Shape;491;p78"/>
          <p:cNvSpPr/>
          <p:nvPr/>
        </p:nvSpPr>
        <p:spPr>
          <a:xfrm>
            <a:off x="7121288" y="497400"/>
            <a:ext cx="378000" cy="668475"/>
          </a:xfrm>
          <a:prstGeom prst="upArrow">
            <a:avLst>
              <a:gd name="adj1" fmla="val 50000"/>
              <a:gd name="adj2" fmla="val 50000"/>
            </a:avLst>
          </a:prstGeom>
          <a:solidFill>
            <a:srgbClr val="D0E0E3"/>
          </a:solidFill>
          <a:ln>
            <a:noFill/>
          </a:ln>
        </p:spPr>
        <p:txBody>
          <a:bodyPr spcFirstLastPara="1" wrap="square" lIns="68569" tIns="68569" rIns="68569" bIns="68569" anchor="ctr" anchorCtr="0">
            <a:noAutofit/>
          </a:bodyPr>
          <a:lstStyle/>
          <a:p>
            <a:endParaRPr sz="1350"/>
          </a:p>
        </p:txBody>
      </p:sp>
      <p:sp>
        <p:nvSpPr>
          <p:cNvPr id="19" name="Google Shape;492;p78"/>
          <p:cNvSpPr/>
          <p:nvPr/>
        </p:nvSpPr>
        <p:spPr>
          <a:xfrm rot="1194092">
            <a:off x="7601742" y="533308"/>
            <a:ext cx="378080" cy="668540"/>
          </a:xfrm>
          <a:prstGeom prst="upArrow">
            <a:avLst>
              <a:gd name="adj1" fmla="val 50000"/>
              <a:gd name="adj2" fmla="val 50000"/>
            </a:avLst>
          </a:prstGeom>
          <a:solidFill>
            <a:srgbClr val="D0E0E3"/>
          </a:solidFill>
          <a:ln>
            <a:noFill/>
          </a:ln>
        </p:spPr>
        <p:txBody>
          <a:bodyPr spcFirstLastPara="1" wrap="square" lIns="68569" tIns="68569" rIns="68569" bIns="68569" anchor="ctr" anchorCtr="0">
            <a:noAutofit/>
          </a:bodyPr>
          <a:lstStyle/>
          <a:p>
            <a:endParaRPr sz="1350"/>
          </a:p>
        </p:txBody>
      </p:sp>
      <p:sp>
        <p:nvSpPr>
          <p:cNvPr id="20" name="Google Shape;493;p78"/>
          <p:cNvSpPr/>
          <p:nvPr/>
        </p:nvSpPr>
        <p:spPr>
          <a:xfrm rot="-1312644">
            <a:off x="6632363" y="533344"/>
            <a:ext cx="377997" cy="668462"/>
          </a:xfrm>
          <a:prstGeom prst="upArrow">
            <a:avLst>
              <a:gd name="adj1" fmla="val 50000"/>
              <a:gd name="adj2" fmla="val 50000"/>
            </a:avLst>
          </a:prstGeom>
          <a:solidFill>
            <a:srgbClr val="D0E0E3"/>
          </a:solidFill>
          <a:ln>
            <a:noFill/>
          </a:ln>
        </p:spPr>
        <p:txBody>
          <a:bodyPr spcFirstLastPara="1" wrap="square" lIns="68569" tIns="68569" rIns="68569" bIns="68569" anchor="ctr" anchorCtr="0">
            <a:noAutofit/>
          </a:bodyPr>
          <a:lstStyle/>
          <a:p>
            <a:endParaRPr sz="1350"/>
          </a:p>
        </p:txBody>
      </p:sp>
    </p:spTree>
    <p:extLst>
      <p:ext uri="{BB962C8B-B14F-4D97-AF65-F5344CB8AC3E}">
        <p14:creationId xmlns:p14="http://schemas.microsoft.com/office/powerpoint/2010/main" val="2213137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16</a:t>
            </a:fld>
            <a:endParaRPr lang="nl-NL" sz="1200" dirty="0"/>
          </a:p>
        </p:txBody>
      </p:sp>
      <p:sp>
        <p:nvSpPr>
          <p:cNvPr id="3" name="Text Placeholder 2"/>
          <p:cNvSpPr>
            <a:spLocks noGrp="1"/>
          </p:cNvSpPr>
          <p:nvPr>
            <p:ph type="body" sz="quarter" idx="11"/>
          </p:nvPr>
        </p:nvSpPr>
        <p:spPr/>
        <p:txBody>
          <a:bodyPr>
            <a:normAutofit lnSpcReduction="10000"/>
          </a:bodyPr>
          <a:lstStyle/>
          <a:p>
            <a:pPr marL="342900" indent="-342900">
              <a:buFont typeface="Arial" panose="020B0604020202020204" pitchFamily="34" charset="0"/>
              <a:buChar char="•"/>
            </a:pPr>
            <a:r>
              <a:rPr lang="nl-NL" dirty="0" err="1"/>
              <a:t>What</a:t>
            </a:r>
            <a:r>
              <a:rPr lang="nl-NL" dirty="0"/>
              <a:t> are criteria </a:t>
            </a:r>
            <a:r>
              <a:rPr lang="nl-NL" dirty="0" err="1"/>
              <a:t>that</a:t>
            </a:r>
            <a:r>
              <a:rPr lang="nl-NL" dirty="0"/>
              <a:t> </a:t>
            </a:r>
            <a:r>
              <a:rPr lang="nl-NL" dirty="0" err="1"/>
              <a:t>define</a:t>
            </a:r>
            <a:r>
              <a:rPr lang="nl-NL" dirty="0"/>
              <a:t> </a:t>
            </a:r>
            <a:r>
              <a:rPr lang="nl-NL" dirty="0" err="1"/>
              <a:t>algorithm</a:t>
            </a:r>
            <a:r>
              <a:rPr lang="nl-NL" dirty="0"/>
              <a:t> as open, </a:t>
            </a:r>
            <a:r>
              <a:rPr lang="nl-NL" dirty="0" err="1"/>
              <a:t>trusted</a:t>
            </a:r>
            <a:r>
              <a:rPr lang="nl-NL" dirty="0"/>
              <a:t> </a:t>
            </a:r>
            <a:r>
              <a:rPr lang="nl-NL" dirty="0" err="1"/>
              <a:t>etc</a:t>
            </a:r>
            <a:r>
              <a:rPr lang="nl-NL" dirty="0"/>
              <a:t>?</a:t>
            </a:r>
          </a:p>
          <a:p>
            <a:pPr marL="342900" indent="-342900">
              <a:buFont typeface="Arial" panose="020B0604020202020204" pitchFamily="34" charset="0"/>
              <a:buChar char="•"/>
            </a:pPr>
            <a:r>
              <a:rPr lang="nl-NL" dirty="0" err="1"/>
              <a:t>What</a:t>
            </a:r>
            <a:r>
              <a:rPr lang="nl-NL" dirty="0"/>
              <a:t> is </a:t>
            </a:r>
            <a:r>
              <a:rPr lang="nl-NL" dirty="0" err="1"/>
              <a:t>expected</a:t>
            </a:r>
            <a:r>
              <a:rPr lang="nl-NL" dirty="0"/>
              <a:t> </a:t>
            </a:r>
            <a:r>
              <a:rPr lang="nl-NL" dirty="0" err="1"/>
              <a:t>from</a:t>
            </a:r>
            <a:r>
              <a:rPr lang="nl-NL" dirty="0"/>
              <a:t> platforms </a:t>
            </a:r>
            <a:r>
              <a:rPr lang="nl-NL" dirty="0" err="1"/>
              <a:t>where</a:t>
            </a:r>
            <a:r>
              <a:rPr lang="nl-NL" dirty="0"/>
              <a:t> </a:t>
            </a:r>
            <a:r>
              <a:rPr lang="nl-NL" dirty="0" err="1"/>
              <a:t>algorithms</a:t>
            </a:r>
            <a:r>
              <a:rPr lang="nl-NL" dirty="0"/>
              <a:t> run?</a:t>
            </a:r>
          </a:p>
          <a:p>
            <a:pPr marL="342900" indent="-342900">
              <a:buFont typeface="Arial" panose="020B0604020202020204" pitchFamily="34" charset="0"/>
              <a:buChar char="•"/>
            </a:pPr>
            <a:r>
              <a:rPr lang="nl-NL" dirty="0"/>
              <a:t>Statistical (</a:t>
            </a:r>
            <a:r>
              <a:rPr lang="nl-NL" dirty="0" err="1"/>
              <a:t>general</a:t>
            </a:r>
            <a:r>
              <a:rPr lang="nl-NL" dirty="0"/>
              <a:t>) </a:t>
            </a:r>
            <a:r>
              <a:rPr lang="nl-NL" dirty="0" err="1"/>
              <a:t>vs</a:t>
            </a:r>
            <a:r>
              <a:rPr lang="nl-NL" dirty="0"/>
              <a:t> </a:t>
            </a:r>
            <a:r>
              <a:rPr lang="nl-NL" dirty="0" err="1"/>
              <a:t>industry</a:t>
            </a:r>
            <a:r>
              <a:rPr lang="nl-NL" dirty="0"/>
              <a:t>/domain (like mobile </a:t>
            </a:r>
            <a:r>
              <a:rPr lang="nl-NL" dirty="0" err="1"/>
              <a:t>phone</a:t>
            </a:r>
            <a:r>
              <a:rPr lang="nl-NL" dirty="0"/>
              <a:t> data) </a:t>
            </a:r>
            <a:r>
              <a:rPr lang="nl-NL" dirty="0" err="1"/>
              <a:t>algorithms</a:t>
            </a:r>
            <a:r>
              <a:rPr lang="nl-NL" dirty="0"/>
              <a:t>.</a:t>
            </a:r>
          </a:p>
          <a:p>
            <a:pPr marL="342900" indent="-342900">
              <a:buFont typeface="Arial" panose="020B0604020202020204" pitchFamily="34" charset="0"/>
              <a:buChar char="•"/>
            </a:pPr>
            <a:r>
              <a:rPr lang="nl-NL" dirty="0"/>
              <a:t>Standards </a:t>
            </a:r>
            <a:r>
              <a:rPr lang="nl-NL" dirty="0" err="1"/>
              <a:t>for</a:t>
            </a:r>
            <a:r>
              <a:rPr lang="nl-NL" dirty="0"/>
              <a:t> containers, </a:t>
            </a:r>
            <a:r>
              <a:rPr lang="nl-NL" dirty="0" err="1"/>
              <a:t>APIs</a:t>
            </a:r>
            <a:r>
              <a:rPr lang="nl-NL" dirty="0"/>
              <a:t> </a:t>
            </a:r>
            <a:r>
              <a:rPr lang="nl-NL" dirty="0" err="1" smtClean="0"/>
              <a:t>etc</a:t>
            </a:r>
            <a:r>
              <a:rPr lang="nl-NL" dirty="0" smtClean="0"/>
              <a:t>?</a:t>
            </a:r>
            <a:endParaRPr lang="nl-NL" dirty="0"/>
          </a:p>
          <a:p>
            <a:pPr marL="342900" indent="-342900">
              <a:buFont typeface="Arial" panose="020B0604020202020204" pitchFamily="34" charset="0"/>
              <a:buChar char="•"/>
            </a:pPr>
            <a:r>
              <a:rPr lang="nl-NL" dirty="0"/>
              <a:t>Statistical </a:t>
            </a:r>
            <a:r>
              <a:rPr lang="nl-NL" dirty="0" err="1"/>
              <a:t>external</a:t>
            </a:r>
            <a:r>
              <a:rPr lang="nl-NL" dirty="0"/>
              <a:t> </a:t>
            </a:r>
            <a:r>
              <a:rPr lang="nl-NL" dirty="0" smtClean="0"/>
              <a:t>or </a:t>
            </a:r>
            <a:r>
              <a:rPr lang="nl-NL" dirty="0" err="1" smtClean="0"/>
              <a:t>global</a:t>
            </a:r>
            <a:r>
              <a:rPr lang="nl-NL" dirty="0" smtClean="0"/>
              <a:t> (de-facto</a:t>
            </a:r>
            <a:r>
              <a:rPr lang="nl-NL" dirty="0"/>
              <a:t>) </a:t>
            </a:r>
            <a:r>
              <a:rPr lang="nl-NL" dirty="0" err="1"/>
              <a:t>standards</a:t>
            </a:r>
            <a:r>
              <a:rPr lang="nl-NL" dirty="0"/>
              <a:t>?</a:t>
            </a:r>
          </a:p>
          <a:p>
            <a:endParaRPr lang="nl-NL" dirty="0"/>
          </a:p>
        </p:txBody>
      </p:sp>
      <p:sp>
        <p:nvSpPr>
          <p:cNvPr id="4" name="Text Placeholder 3"/>
          <p:cNvSpPr>
            <a:spLocks noGrp="1"/>
          </p:cNvSpPr>
          <p:nvPr>
            <p:ph type="body" sz="quarter" idx="14"/>
          </p:nvPr>
        </p:nvSpPr>
        <p:spPr/>
        <p:txBody>
          <a:bodyPr/>
          <a:lstStyle/>
          <a:p>
            <a:r>
              <a:rPr lang="en-US" dirty="0" smtClean="0"/>
              <a:t>Challenges/</a:t>
            </a:r>
            <a:r>
              <a:rPr lang="en-US" dirty="0" err="1" smtClean="0"/>
              <a:t>quastions</a:t>
            </a:r>
            <a:endParaRPr lang="nl-NL" dirty="0"/>
          </a:p>
        </p:txBody>
      </p:sp>
    </p:spTree>
    <p:extLst>
      <p:ext uri="{BB962C8B-B14F-4D97-AF65-F5344CB8AC3E}">
        <p14:creationId xmlns:p14="http://schemas.microsoft.com/office/powerpoint/2010/main" val="598999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8327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3" name="Text Placeholder 2"/>
          <p:cNvSpPr>
            <a:spLocks noGrp="1"/>
          </p:cNvSpPr>
          <p:nvPr>
            <p:ph type="body" sz="quarter" idx="11"/>
          </p:nvPr>
        </p:nvSpPr>
        <p:spPr/>
        <p:txBody>
          <a:bodyPr/>
          <a:lstStyle/>
          <a:p>
            <a:pPr marL="342900" indent="-342900">
              <a:buClr>
                <a:srgbClr val="00A1CD"/>
              </a:buClr>
              <a:buFont typeface="Calibri" panose="020F0502020204030204" pitchFamily="34" charset="0"/>
              <a:buChar char="●"/>
            </a:pPr>
            <a:r>
              <a:rPr lang="nl-NL" sz="2000" dirty="0" smtClean="0"/>
              <a:t>Context</a:t>
            </a:r>
            <a:endParaRPr lang="nl-NL" sz="2000" dirty="0"/>
          </a:p>
          <a:p>
            <a:pPr marL="342900" indent="-342900">
              <a:buClr>
                <a:srgbClr val="00A1CD"/>
              </a:buClr>
              <a:buFont typeface="Calibri" panose="020F0502020204030204" pitchFamily="34" charset="0"/>
              <a:buChar char="●"/>
            </a:pPr>
            <a:r>
              <a:rPr lang="nl-NL" sz="2000" dirty="0" smtClean="0"/>
              <a:t>Benefits of </a:t>
            </a:r>
            <a:r>
              <a:rPr lang="nl-NL" sz="2000" dirty="0" err="1" smtClean="0"/>
              <a:t>sharing</a:t>
            </a:r>
            <a:r>
              <a:rPr lang="nl-NL" sz="2000" dirty="0" smtClean="0"/>
              <a:t> </a:t>
            </a:r>
            <a:r>
              <a:rPr lang="nl-NL" sz="2000" dirty="0" err="1" smtClean="0"/>
              <a:t>algorithms</a:t>
            </a:r>
            <a:endParaRPr lang="nl-NL" sz="2000" dirty="0" smtClean="0">
              <a:solidFill>
                <a:srgbClr val="00A1CD"/>
              </a:solidFill>
            </a:endParaRPr>
          </a:p>
          <a:p>
            <a:pPr marL="342900" indent="-342900">
              <a:buClr>
                <a:srgbClr val="00A1CD"/>
              </a:buClr>
              <a:buFont typeface="Calibri" panose="020F0502020204030204" pitchFamily="34" charset="0"/>
              <a:buChar char="●"/>
            </a:pPr>
            <a:r>
              <a:rPr lang="nl-NL" sz="2000" dirty="0" err="1" smtClean="0"/>
              <a:t>Use</a:t>
            </a:r>
            <a:r>
              <a:rPr lang="nl-NL" sz="2000" dirty="0" smtClean="0"/>
              <a:t> cases / </a:t>
            </a:r>
            <a:r>
              <a:rPr lang="nl-NL" sz="2000" dirty="0" err="1" smtClean="0"/>
              <a:t>examples</a:t>
            </a:r>
            <a:endParaRPr lang="nl-NL" sz="2000" dirty="0" smtClean="0"/>
          </a:p>
          <a:p>
            <a:pPr marL="628650" lvl="1" indent="-342900">
              <a:buClr>
                <a:srgbClr val="00A1CD"/>
              </a:buClr>
              <a:buFont typeface="Calibri" panose="020F0502020204030204" pitchFamily="34" charset="0"/>
              <a:buChar char="●"/>
            </a:pPr>
            <a:r>
              <a:rPr lang="en-US" sz="2000" dirty="0" smtClean="0">
                <a:solidFill>
                  <a:srgbClr val="00A1CD"/>
                </a:solidFill>
              </a:rPr>
              <a:t>CBS Data Strategy </a:t>
            </a:r>
            <a:r>
              <a:rPr lang="en-US" sz="2000" dirty="0" err="1" smtClean="0">
                <a:solidFill>
                  <a:srgbClr val="00A1CD"/>
                </a:solidFill>
              </a:rPr>
              <a:t>PoCs</a:t>
            </a:r>
            <a:endParaRPr lang="en-US" sz="2000" dirty="0" smtClean="0">
              <a:solidFill>
                <a:srgbClr val="00A1CD"/>
              </a:solidFill>
            </a:endParaRPr>
          </a:p>
          <a:p>
            <a:pPr marL="628650" lvl="1" indent="-342900">
              <a:buClr>
                <a:srgbClr val="00A1CD"/>
              </a:buClr>
              <a:buFont typeface="Calibri" panose="020F0502020204030204" pitchFamily="34" charset="0"/>
              <a:buChar char="●"/>
            </a:pPr>
            <a:r>
              <a:rPr lang="en-US" sz="2000" dirty="0" smtClean="0">
                <a:solidFill>
                  <a:srgbClr val="00A1CD"/>
                </a:solidFill>
              </a:rPr>
              <a:t>OECD Algorithm Bank</a:t>
            </a:r>
            <a:endParaRPr lang="en-US" sz="2000" dirty="0" smtClean="0">
              <a:solidFill>
                <a:srgbClr val="00A1CD"/>
              </a:solidFill>
            </a:endParaRPr>
          </a:p>
          <a:p>
            <a:pPr marL="628650" lvl="1" indent="-342900">
              <a:buClr>
                <a:srgbClr val="00A1CD"/>
              </a:buClr>
              <a:buFont typeface="Calibri" panose="020F0502020204030204" pitchFamily="34" charset="0"/>
              <a:buChar char="●"/>
            </a:pPr>
            <a:r>
              <a:rPr lang="en-US" sz="2000" dirty="0">
                <a:solidFill>
                  <a:srgbClr val="00A1CD"/>
                </a:solidFill>
              </a:rPr>
              <a:t>ESS Reference Methodological Framework </a:t>
            </a:r>
            <a:r>
              <a:rPr lang="en-US" sz="2000" dirty="0" smtClean="0">
                <a:solidFill>
                  <a:srgbClr val="00A1CD"/>
                </a:solidFill>
              </a:rPr>
              <a:t>for processing </a:t>
            </a:r>
            <a:r>
              <a:rPr lang="en-US" sz="2000" dirty="0">
                <a:solidFill>
                  <a:srgbClr val="00A1CD"/>
                </a:solidFill>
              </a:rPr>
              <a:t>MNO data for Official Statistics</a:t>
            </a:r>
            <a:endParaRPr lang="en-US" sz="2000" dirty="0" smtClean="0">
              <a:solidFill>
                <a:srgbClr val="00A1CD"/>
              </a:solidFill>
            </a:endParaRPr>
          </a:p>
          <a:p>
            <a:pPr marL="628650" lvl="1" indent="-342900">
              <a:buClr>
                <a:srgbClr val="00A1CD"/>
              </a:buClr>
              <a:buFont typeface="Calibri" panose="020F0502020204030204" pitchFamily="34" charset="0"/>
              <a:buChar char="●"/>
            </a:pPr>
            <a:r>
              <a:rPr lang="en-US" sz="2000" dirty="0">
                <a:solidFill>
                  <a:srgbClr val="00A1CD"/>
                </a:solidFill>
              </a:rPr>
              <a:t>UN Global Platform Methods Library</a:t>
            </a:r>
            <a:endParaRPr lang="en-US" sz="2000" dirty="0" smtClean="0">
              <a:solidFill>
                <a:srgbClr val="00A1CD"/>
              </a:solidFill>
            </a:endParaRPr>
          </a:p>
          <a:p>
            <a:pPr marL="628650" lvl="1" indent="-342900">
              <a:buClr>
                <a:srgbClr val="00A1CD"/>
              </a:buClr>
              <a:buFont typeface="Calibri" panose="020F0502020204030204" pitchFamily="34" charset="0"/>
              <a:buChar char="●"/>
            </a:pPr>
            <a:r>
              <a:rPr lang="en-US" sz="2000" dirty="0">
                <a:solidFill>
                  <a:srgbClr val="00A1CD"/>
                </a:solidFill>
              </a:rPr>
              <a:t>Opal </a:t>
            </a:r>
            <a:r>
              <a:rPr lang="en-US" sz="2000" dirty="0" smtClean="0">
                <a:solidFill>
                  <a:srgbClr val="00A1CD"/>
                </a:solidFill>
              </a:rPr>
              <a:t>Project</a:t>
            </a:r>
            <a:endParaRPr lang="en-US" sz="2000" dirty="0" smtClean="0">
              <a:solidFill>
                <a:srgbClr val="00A1CD"/>
              </a:solidFill>
            </a:endParaRPr>
          </a:p>
          <a:p>
            <a:pPr marL="342900" indent="-342900">
              <a:buClr>
                <a:srgbClr val="00A1CD"/>
              </a:buClr>
              <a:buFont typeface="Calibri" panose="020F0502020204030204" pitchFamily="34" charset="0"/>
              <a:buChar char="●"/>
            </a:pPr>
            <a:r>
              <a:rPr lang="nl-NL" sz="2000" dirty="0" err="1" smtClean="0"/>
              <a:t>Challenges</a:t>
            </a:r>
            <a:r>
              <a:rPr lang="nl-NL" sz="2000" dirty="0" smtClean="0"/>
              <a:t>/</a:t>
            </a:r>
            <a:r>
              <a:rPr lang="nl-NL" sz="2000" dirty="0" err="1" smtClean="0"/>
              <a:t>questions</a:t>
            </a:r>
            <a:endParaRPr lang="nl-NL" sz="2000" dirty="0">
              <a:solidFill>
                <a:srgbClr val="00A1CD"/>
              </a:solidFill>
            </a:endParaRPr>
          </a:p>
          <a:p>
            <a:pPr marL="628650" lvl="1" indent="-342900">
              <a:buClr>
                <a:srgbClr val="00A1CD"/>
              </a:buClr>
              <a:buFont typeface="Calibri" panose="020F0502020204030204" pitchFamily="34" charset="0"/>
              <a:buChar char="●"/>
            </a:pPr>
            <a:endParaRPr lang="en-US" sz="2000" dirty="0" smtClean="0">
              <a:solidFill>
                <a:srgbClr val="00A1CD"/>
              </a:solidFill>
            </a:endParaRPr>
          </a:p>
        </p:txBody>
      </p:sp>
      <p:sp>
        <p:nvSpPr>
          <p:cNvPr id="4" name="Text Placeholder 3"/>
          <p:cNvSpPr>
            <a:spLocks noGrp="1"/>
          </p:cNvSpPr>
          <p:nvPr>
            <p:ph type="body" sz="quarter" idx="14"/>
          </p:nvPr>
        </p:nvSpPr>
        <p:spPr/>
        <p:txBody>
          <a:bodyPr>
            <a:normAutofit/>
          </a:bodyPr>
          <a:lstStyle/>
          <a:p>
            <a:r>
              <a:rPr lang="nl-NL" dirty="0" smtClean="0"/>
              <a:t>Content</a:t>
            </a:r>
            <a:endParaRPr lang="nl-NL" dirty="0"/>
          </a:p>
        </p:txBody>
      </p:sp>
    </p:spTree>
    <p:extLst>
      <p:ext uri="{BB962C8B-B14F-4D97-AF65-F5344CB8AC3E}">
        <p14:creationId xmlns:p14="http://schemas.microsoft.com/office/powerpoint/2010/main" val="269926090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3</a:t>
            </a:fld>
            <a:endParaRPr lang="nl-NL" sz="1200" dirty="0"/>
          </a:p>
        </p:txBody>
      </p:sp>
      <p:sp>
        <p:nvSpPr>
          <p:cNvPr id="3" name="Text Placeholder 2"/>
          <p:cNvSpPr>
            <a:spLocks noGrp="1"/>
          </p:cNvSpPr>
          <p:nvPr>
            <p:ph type="body" sz="quarter" idx="11"/>
          </p:nvPr>
        </p:nvSpPr>
        <p:spPr/>
        <p:txBody>
          <a:bodyPr>
            <a:normAutofit fontScale="85000" lnSpcReduction="20000"/>
          </a:bodyPr>
          <a:lstStyle/>
          <a:p>
            <a:r>
              <a:rPr lang="en-US" sz="2300" dirty="0" smtClean="0"/>
              <a:t>Transparency: </a:t>
            </a:r>
            <a:r>
              <a:rPr lang="en-US" sz="2000" dirty="0" smtClean="0"/>
              <a:t>open </a:t>
            </a:r>
            <a:r>
              <a:rPr lang="en-US" sz="2000" dirty="0"/>
              <a:t>to internal and external </a:t>
            </a:r>
            <a:r>
              <a:rPr lang="en-US" sz="2000" dirty="0" smtClean="0"/>
              <a:t>review of code and possibility to </a:t>
            </a:r>
            <a:r>
              <a:rPr lang="en-US" sz="2000" dirty="0"/>
              <a:t>test and experiment every phase of the </a:t>
            </a:r>
            <a:r>
              <a:rPr lang="en-US" sz="2000" dirty="0" smtClean="0"/>
              <a:t>project.</a:t>
            </a:r>
            <a:endParaRPr lang="en-US" sz="2000" dirty="0"/>
          </a:p>
          <a:p>
            <a:r>
              <a:rPr lang="en-US" sz="2300" dirty="0" smtClean="0"/>
              <a:t>Productivity: </a:t>
            </a:r>
            <a:r>
              <a:rPr lang="en-US" sz="2000" dirty="0" smtClean="0"/>
              <a:t>collaborate </a:t>
            </a:r>
            <a:r>
              <a:rPr lang="en-US" sz="2000" dirty="0"/>
              <a:t>on </a:t>
            </a:r>
            <a:r>
              <a:rPr lang="en-US" sz="2000" dirty="0" smtClean="0"/>
              <a:t>algorithms; </a:t>
            </a:r>
            <a:r>
              <a:rPr lang="en-US" sz="2000" dirty="0"/>
              <a:t>share and co-edit </a:t>
            </a:r>
            <a:r>
              <a:rPr lang="en-US" sz="2000" dirty="0" smtClean="0"/>
              <a:t>(live) code</a:t>
            </a:r>
            <a:endParaRPr lang="en-US" sz="2000" dirty="0"/>
          </a:p>
          <a:p>
            <a:r>
              <a:rPr lang="en-US" sz="2300" dirty="0" smtClean="0"/>
              <a:t>Security: </a:t>
            </a:r>
            <a:r>
              <a:rPr lang="en-US" sz="2000" dirty="0" smtClean="0"/>
              <a:t>secure </a:t>
            </a:r>
            <a:r>
              <a:rPr lang="en-US" sz="2000" dirty="0"/>
              <a:t>storage of algorithms thanks to code management (versioning, fork, roll-back), traceability of </a:t>
            </a:r>
            <a:r>
              <a:rPr lang="en-US" sz="2000" dirty="0" smtClean="0"/>
              <a:t>contributions, bug tracking..</a:t>
            </a:r>
            <a:endParaRPr lang="en-US" sz="2000" dirty="0"/>
          </a:p>
          <a:p>
            <a:r>
              <a:rPr lang="en-US" sz="2300" dirty="0"/>
              <a:t>Multi-domain approach: </a:t>
            </a:r>
            <a:r>
              <a:rPr lang="en-US" sz="2000" dirty="0"/>
              <a:t>data cleaning and transformation, numerical simulation, statistical modeling, data visualization, machine </a:t>
            </a:r>
            <a:r>
              <a:rPr lang="en-US" sz="2000" dirty="0" smtClean="0"/>
              <a:t>learning...</a:t>
            </a:r>
          </a:p>
          <a:p>
            <a:r>
              <a:rPr lang="en-US" sz="2300" dirty="0" smtClean="0"/>
              <a:t>Standardization: </a:t>
            </a:r>
            <a:r>
              <a:rPr lang="en-US" sz="2100" dirty="0" smtClean="0"/>
              <a:t>Standard methodology can be developed and deployed with shared algorithms.</a:t>
            </a:r>
          </a:p>
          <a:p>
            <a:r>
              <a:rPr lang="en-US" sz="2300" dirty="0" smtClean="0"/>
              <a:t>Innovation: </a:t>
            </a:r>
            <a:r>
              <a:rPr lang="en-US" sz="2000" dirty="0" smtClean="0"/>
              <a:t>low </a:t>
            </a:r>
            <a:r>
              <a:rPr lang="en-US" sz="2000" dirty="0"/>
              <a:t>barrier to </a:t>
            </a:r>
            <a:r>
              <a:rPr lang="en-US" sz="2000" dirty="0" smtClean="0"/>
              <a:t>entry with possibility to re-use methods developed externally (academia, private sector, other NSOs).</a:t>
            </a:r>
            <a:endParaRPr lang="en-US" sz="2000" dirty="0"/>
          </a:p>
          <a:p>
            <a:endParaRPr lang="en-US" sz="2300" dirty="0" smtClean="0"/>
          </a:p>
          <a:p>
            <a:endParaRPr lang="en-US" sz="2300" dirty="0" smtClean="0"/>
          </a:p>
          <a:p>
            <a:endParaRPr lang="en-US" sz="2300" dirty="0"/>
          </a:p>
          <a:p>
            <a:endParaRPr lang="nl-NL" dirty="0"/>
          </a:p>
        </p:txBody>
      </p:sp>
      <p:sp>
        <p:nvSpPr>
          <p:cNvPr id="4" name="Text Placeholder 3"/>
          <p:cNvSpPr>
            <a:spLocks noGrp="1"/>
          </p:cNvSpPr>
          <p:nvPr>
            <p:ph type="body" sz="quarter" idx="14"/>
          </p:nvPr>
        </p:nvSpPr>
        <p:spPr/>
        <p:txBody>
          <a:bodyPr/>
          <a:lstStyle/>
          <a:p>
            <a:r>
              <a:rPr lang="en-US" dirty="0" smtClean="0"/>
              <a:t>Why should we care – benefits of sharing algorithms</a:t>
            </a:r>
            <a:endParaRPr lang="nl-NL" dirty="0"/>
          </a:p>
        </p:txBody>
      </p:sp>
    </p:spTree>
    <p:extLst>
      <p:ext uri="{BB962C8B-B14F-4D97-AF65-F5344CB8AC3E}">
        <p14:creationId xmlns:p14="http://schemas.microsoft.com/office/powerpoint/2010/main" val="2779897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4" name="Tijdelijke aanduiding voor tekst 3"/>
          <p:cNvSpPr>
            <a:spLocks noGrp="1"/>
          </p:cNvSpPr>
          <p:nvPr>
            <p:ph type="body" sz="quarter" idx="14"/>
          </p:nvPr>
        </p:nvSpPr>
        <p:spPr/>
        <p:txBody>
          <a:bodyPr/>
          <a:lstStyle/>
          <a:p>
            <a:r>
              <a:rPr lang="en-GB" dirty="0" smtClean="0"/>
              <a:t>New data sources and complex processing</a:t>
            </a:r>
            <a:endParaRPr lang="en-GB" dirty="0"/>
          </a:p>
        </p:txBody>
      </p:sp>
      <p:grpSp>
        <p:nvGrpSpPr>
          <p:cNvPr id="9" name="Group 8"/>
          <p:cNvGrpSpPr/>
          <p:nvPr/>
        </p:nvGrpSpPr>
        <p:grpSpPr>
          <a:xfrm>
            <a:off x="467544" y="1131590"/>
            <a:ext cx="7776870" cy="3534408"/>
            <a:chOff x="467544" y="1329616"/>
            <a:chExt cx="7776870" cy="3534408"/>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29616"/>
              <a:ext cx="3312368" cy="226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9.jpg"/>
            <p:cNvPicPr/>
            <p:nvPr/>
          </p:nvPicPr>
          <p:blipFill>
            <a:blip r:embed="rId4">
              <a:extLst/>
            </a:blip>
            <a:stretch>
              <a:fillRect/>
            </a:stretch>
          </p:blipFill>
          <p:spPr>
            <a:xfrm>
              <a:off x="3923935" y="1329616"/>
              <a:ext cx="4320479" cy="2262277"/>
            </a:xfrm>
            <a:prstGeom prst="rect">
              <a:avLst/>
            </a:prstGeom>
            <a:ln w="12700">
              <a:miter lim="400000"/>
            </a:ln>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956" y="3813893"/>
              <a:ext cx="3267075" cy="105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9886906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397635" y="-322018"/>
            <a:ext cx="1944216" cy="1944216"/>
          </a:xfrm>
          <a:prstGeom prst="ellipse">
            <a:avLst/>
          </a:prstGeom>
          <a:solidFill>
            <a:srgbClr val="00A1CD">
              <a:alpha val="20000"/>
            </a:srgbClr>
          </a:solidFill>
          <a:ln>
            <a:solidFill>
              <a:srgbClr val="00A1CD">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600" b="0" i="0" u="none" strike="noStrike" kern="1200" cap="none" spc="0" normalizeH="0" baseline="0" noProof="0" dirty="0">
                <a:ln>
                  <a:noFill/>
                </a:ln>
                <a:solidFill>
                  <a:prstClr val="white"/>
                </a:solidFill>
                <a:effectLst/>
                <a:uLnTx/>
                <a:uFillTx/>
                <a:latin typeface="Calibri"/>
                <a:ea typeface="+mn-ea"/>
                <a:cs typeface="+mn-cs"/>
              </a:rPr>
              <a:t>4</a:t>
            </a:r>
            <a:endParaRPr kumimoji="0" lang="nl-NL"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Slide Number Placeholder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4" name="Text Placeholder 3"/>
          <p:cNvSpPr>
            <a:spLocks noGrp="1"/>
          </p:cNvSpPr>
          <p:nvPr>
            <p:ph type="body" sz="quarter" idx="14"/>
          </p:nvPr>
        </p:nvSpPr>
        <p:spPr>
          <a:xfrm>
            <a:off x="467544" y="339502"/>
            <a:ext cx="7832950" cy="504056"/>
          </a:xfrm>
        </p:spPr>
        <p:txBody>
          <a:bodyPr/>
          <a:lstStyle/>
          <a:p>
            <a:r>
              <a:rPr lang="en-US" dirty="0" smtClean="0"/>
              <a:t>CBS Data </a:t>
            </a:r>
            <a:r>
              <a:rPr lang="en-US" dirty="0"/>
              <a:t>S</a:t>
            </a:r>
            <a:r>
              <a:rPr lang="en-US" dirty="0" smtClean="0"/>
              <a:t>trategy- 4 </a:t>
            </a:r>
            <a:r>
              <a:rPr lang="en-US" dirty="0"/>
              <a:t>Architectural </a:t>
            </a:r>
            <a:r>
              <a:rPr lang="en-US" dirty="0" smtClean="0"/>
              <a:t>patterns</a:t>
            </a:r>
            <a:endParaRPr lang="nl-NL" dirty="0">
              <a:solidFill>
                <a:srgbClr val="F08C0A"/>
              </a:solidFill>
            </a:endParaRPr>
          </a:p>
        </p:txBody>
      </p:sp>
      <p:graphicFrame>
        <p:nvGraphicFramePr>
          <p:cNvPr id="5" name="Diagram 4"/>
          <p:cNvGraphicFramePr/>
          <p:nvPr>
            <p:extLst>
              <p:ext uri="{D42A27DB-BD31-4B8C-83A1-F6EECF244321}">
                <p14:modId xmlns:p14="http://schemas.microsoft.com/office/powerpoint/2010/main" val="3897436922"/>
              </p:ext>
            </p:extLst>
          </p:nvPr>
        </p:nvGraphicFramePr>
        <p:xfrm>
          <a:off x="1868974" y="1236092"/>
          <a:ext cx="5136232"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322277" y="4656090"/>
            <a:ext cx="16985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Data </a:t>
            </a:r>
            <a:r>
              <a:rPr kumimoji="0" lang="nl-NL" sz="1800" b="0" i="0" u="none" strike="noStrike" kern="1200" cap="none" spc="0" normalizeH="0" baseline="0" noProof="0" dirty="0" err="1" smtClean="0">
                <a:ln>
                  <a:noFill/>
                </a:ln>
                <a:solidFill>
                  <a:srgbClr val="00A1CD"/>
                </a:solidFill>
                <a:effectLst/>
                <a:uLnTx/>
                <a:uFillTx/>
                <a:latin typeface="Calibri"/>
                <a:ea typeface="+mn-ea"/>
                <a:cs typeface="+mn-cs"/>
              </a:rPr>
              <a:t>centralized</a:t>
            </a:r>
            <a:endParaRPr kumimoji="0" lang="nl-NL" sz="1800" b="0" i="0" u="none" strike="noStrike" kern="1200" cap="none" spc="0" normalizeH="0" baseline="0" noProof="0" dirty="0">
              <a:ln>
                <a:noFill/>
              </a:ln>
              <a:solidFill>
                <a:srgbClr val="00A1CD"/>
              </a:solidFill>
              <a:effectLst/>
              <a:uLnTx/>
              <a:uFillTx/>
              <a:latin typeface="Calibri"/>
              <a:ea typeface="+mn-ea"/>
              <a:cs typeface="+mn-cs"/>
            </a:endParaRPr>
          </a:p>
        </p:txBody>
      </p:sp>
      <p:sp>
        <p:nvSpPr>
          <p:cNvPr id="7" name="TextBox 6"/>
          <p:cNvSpPr txBox="1"/>
          <p:nvPr/>
        </p:nvSpPr>
        <p:spPr>
          <a:xfrm>
            <a:off x="3589055" y="930128"/>
            <a:ext cx="1700722" cy="369332"/>
          </a:xfrm>
          <a:prstGeom prst="rect">
            <a:avLst/>
          </a:prstGeom>
          <a:noFill/>
        </p:spPr>
        <p:txBody>
          <a:bodyPr wrap="none" rtlCol="0">
            <a:spAutoFit/>
          </a:bodyPr>
          <a:lstStyle/>
          <a:p>
            <a:pPr lvl="0">
              <a:defRPr/>
            </a:pPr>
            <a:r>
              <a:rPr lang="nl-NL" dirty="0" smtClean="0">
                <a:solidFill>
                  <a:srgbClr val="00A1CD"/>
                </a:solidFill>
              </a:rPr>
              <a:t>Data </a:t>
            </a:r>
            <a:r>
              <a:rPr lang="nl-NL" dirty="0" err="1" smtClean="0">
                <a:solidFill>
                  <a:srgbClr val="00A1CD"/>
                </a:solidFill>
              </a:rPr>
              <a:t>distributed</a:t>
            </a:r>
            <a:endParaRPr kumimoji="0" lang="nl-NL" sz="1800" b="0" i="0" u="none" strike="noStrike" kern="1200" cap="none" spc="0" normalizeH="0" baseline="0" noProof="0" dirty="0">
              <a:ln>
                <a:noFill/>
              </a:ln>
              <a:solidFill>
                <a:srgbClr val="00A1CD"/>
              </a:solidFill>
              <a:effectLst/>
              <a:uLnTx/>
              <a:uFillTx/>
              <a:latin typeface="Calibri"/>
              <a:ea typeface="+mn-ea"/>
              <a:cs typeface="+mn-cs"/>
            </a:endParaRPr>
          </a:p>
        </p:txBody>
      </p:sp>
      <p:sp>
        <p:nvSpPr>
          <p:cNvPr id="8" name="TextBox 7"/>
          <p:cNvSpPr txBox="1"/>
          <p:nvPr/>
        </p:nvSpPr>
        <p:spPr>
          <a:xfrm>
            <a:off x="281610" y="2638374"/>
            <a:ext cx="2474653" cy="64633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Data </a:t>
            </a:r>
            <a:r>
              <a:rPr kumimoji="0" lang="nl-NL" sz="1800" b="0" i="0" u="none" strike="noStrike" kern="1200" cap="none" spc="0" normalizeH="0" baseline="0" noProof="0" dirty="0" err="1" smtClean="0">
                <a:ln>
                  <a:noFill/>
                </a:ln>
                <a:solidFill>
                  <a:srgbClr val="00A1CD"/>
                </a:solidFill>
                <a:effectLst/>
                <a:uLnTx/>
                <a:uFillTx/>
                <a:latin typeface="Calibri"/>
                <a:ea typeface="+mn-ea"/>
                <a:cs typeface="+mn-cs"/>
              </a:rPr>
              <a:t>maintened</a:t>
            </a: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 </a:t>
            </a:r>
            <a:br>
              <a:rPr kumimoji="0" lang="nl-NL" sz="1800" b="0" i="0" u="none" strike="noStrike" kern="1200" cap="none" spc="0" normalizeH="0" baseline="0" noProof="0" dirty="0" smtClean="0">
                <a:ln>
                  <a:noFill/>
                </a:ln>
                <a:solidFill>
                  <a:srgbClr val="00A1CD"/>
                </a:solidFill>
                <a:effectLst/>
                <a:uLnTx/>
                <a:uFillTx/>
                <a:latin typeface="Calibri"/>
                <a:ea typeface="+mn-ea"/>
                <a:cs typeface="+mn-cs"/>
              </a:rPr>
            </a:b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 </a:t>
            </a:r>
            <a:r>
              <a:rPr kumimoji="0" lang="nl-NL" sz="1800" b="0" i="0" u="none" strike="noStrike" kern="1200" cap="none" spc="0" normalizeH="0" baseline="0" noProof="0" dirty="0" err="1" smtClean="0">
                <a:ln>
                  <a:noFill/>
                </a:ln>
                <a:solidFill>
                  <a:srgbClr val="00A1CD"/>
                </a:solidFill>
                <a:effectLst/>
                <a:uLnTx/>
                <a:uFillTx/>
                <a:latin typeface="Calibri"/>
                <a:ea typeface="+mn-ea"/>
                <a:cs typeface="+mn-cs"/>
              </a:rPr>
              <a:t>Statistics</a:t>
            </a: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 Netherlands</a:t>
            </a:r>
            <a:endParaRPr kumimoji="0" lang="nl-NL" sz="1800" b="0" i="0" u="none" strike="noStrike" kern="1200" cap="none" spc="0" normalizeH="0" baseline="0" noProof="0" dirty="0">
              <a:ln>
                <a:noFill/>
              </a:ln>
              <a:solidFill>
                <a:srgbClr val="00A1CD"/>
              </a:solidFill>
              <a:effectLst/>
              <a:uLnTx/>
              <a:uFillTx/>
              <a:latin typeface="Calibri"/>
              <a:ea typeface="+mn-ea"/>
              <a:cs typeface="+mn-cs"/>
            </a:endParaRPr>
          </a:p>
        </p:txBody>
      </p:sp>
      <p:sp>
        <p:nvSpPr>
          <p:cNvPr id="9" name="TextBox 8"/>
          <p:cNvSpPr txBox="1"/>
          <p:nvPr/>
        </p:nvSpPr>
        <p:spPr>
          <a:xfrm>
            <a:off x="6133957" y="2638374"/>
            <a:ext cx="24239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Data (</a:t>
            </a:r>
            <a:r>
              <a:rPr kumimoji="0" lang="nl-NL" sz="1800" b="0" i="0" u="none" strike="noStrike" kern="1200" cap="none" spc="0" normalizeH="0" baseline="0" noProof="0" dirty="0" err="1" smtClean="0">
                <a:ln>
                  <a:noFill/>
                </a:ln>
                <a:solidFill>
                  <a:srgbClr val="00A1CD"/>
                </a:solidFill>
                <a:effectLst/>
                <a:uLnTx/>
                <a:uFillTx/>
                <a:latin typeface="Calibri"/>
                <a:ea typeface="+mn-ea"/>
                <a:cs typeface="+mn-cs"/>
              </a:rPr>
              <a:t>partly</a:t>
            </a: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 </a:t>
            </a:r>
            <a:br>
              <a:rPr kumimoji="0" lang="nl-NL" sz="1800" b="0" i="0" u="none" strike="noStrike" kern="1200" cap="none" spc="0" normalizeH="0" baseline="0" noProof="0" dirty="0" smtClean="0">
                <a:ln>
                  <a:noFill/>
                </a:ln>
                <a:solidFill>
                  <a:srgbClr val="00A1CD"/>
                </a:solidFill>
                <a:effectLst/>
                <a:uLnTx/>
                <a:uFillTx/>
                <a:latin typeface="Calibri"/>
                <a:ea typeface="+mn-ea"/>
                <a:cs typeface="+mn-cs"/>
              </a:rPr>
            </a:br>
            <a:r>
              <a:rPr kumimoji="0" lang="nl-NL" sz="1800" b="0" i="0" u="none" strike="noStrike" kern="1200" cap="none" spc="0" normalizeH="0" baseline="0" noProof="0" dirty="0" err="1" smtClean="0">
                <a:ln>
                  <a:noFill/>
                </a:ln>
                <a:solidFill>
                  <a:srgbClr val="00A1CD"/>
                </a:solidFill>
                <a:effectLst/>
                <a:uLnTx/>
                <a:uFillTx/>
                <a:latin typeface="Calibri"/>
                <a:ea typeface="+mn-ea"/>
                <a:cs typeface="+mn-cs"/>
              </a:rPr>
              <a:t>maintained</a:t>
            </a:r>
            <a:r>
              <a:rPr kumimoji="0" lang="nl-NL" sz="1800" b="0" i="0" u="none" strike="noStrike" kern="1200" cap="none" spc="0" normalizeH="0" baseline="0" noProof="0" dirty="0" smtClean="0">
                <a:ln>
                  <a:noFill/>
                </a:ln>
                <a:solidFill>
                  <a:srgbClr val="00A1CD"/>
                </a:solidFill>
                <a:effectLst/>
                <a:uLnTx/>
                <a:uFillTx/>
                <a:latin typeface="Calibri"/>
                <a:ea typeface="+mn-ea"/>
                <a:cs typeface="+mn-cs"/>
              </a:rPr>
              <a:t> @ 3rd</a:t>
            </a:r>
            <a:r>
              <a:rPr kumimoji="0" lang="nl-NL" sz="1800" b="0" i="0" u="none" strike="noStrike" kern="1200" cap="none" spc="0" normalizeH="0" noProof="0" dirty="0" smtClean="0">
                <a:ln>
                  <a:noFill/>
                </a:ln>
                <a:solidFill>
                  <a:srgbClr val="00A1CD"/>
                </a:solidFill>
                <a:effectLst/>
                <a:uLnTx/>
                <a:uFillTx/>
                <a:latin typeface="Calibri"/>
                <a:ea typeface="+mn-ea"/>
                <a:cs typeface="+mn-cs"/>
              </a:rPr>
              <a:t> party</a:t>
            </a:r>
            <a:endParaRPr kumimoji="0" lang="nl-NL" sz="1800" b="0" i="0" u="none" strike="noStrike" kern="1200" cap="none" spc="0" normalizeH="0" baseline="0" noProof="0" dirty="0">
              <a:ln>
                <a:noFill/>
              </a:ln>
              <a:solidFill>
                <a:srgbClr val="00A1CD"/>
              </a:solidFill>
              <a:effectLst/>
              <a:uLnTx/>
              <a:uFillTx/>
              <a:latin typeface="Calibri"/>
              <a:ea typeface="+mn-ea"/>
              <a:cs typeface="+mn-cs"/>
            </a:endParaRPr>
          </a:p>
        </p:txBody>
      </p:sp>
      <p:sp>
        <p:nvSpPr>
          <p:cNvPr id="10" name="Rounded Rectangular Callout 9"/>
          <p:cNvSpPr/>
          <p:nvPr/>
        </p:nvSpPr>
        <p:spPr>
          <a:xfrm>
            <a:off x="548658" y="1131590"/>
            <a:ext cx="1908000" cy="1368000"/>
          </a:xfrm>
          <a:prstGeom prst="wedgeRoundRectCallout">
            <a:avLst>
              <a:gd name="adj1" fmla="val 76896"/>
              <a:gd name="adj2" fmla="val 23813"/>
              <a:gd name="adj3" fmla="val 16667"/>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defRPr/>
            </a:pPr>
            <a:r>
              <a:rPr lang="en-US" sz="1400" dirty="0" smtClean="0">
                <a:solidFill>
                  <a:schemeClr val="bg1"/>
                </a:solidFill>
              </a:rPr>
              <a:t>D</a:t>
            </a:r>
            <a:r>
              <a:rPr lang="en-US" sz="1400" dirty="0" smtClean="0">
                <a:solidFill>
                  <a:schemeClr val="bg1"/>
                </a:solidFill>
              </a:rPr>
              <a:t>ata remains where it is and is processed in a distributed way </a:t>
            </a:r>
            <a:r>
              <a:rPr lang="en-US" sz="1400" dirty="0" smtClean="0">
                <a:solidFill>
                  <a:schemeClr val="bg1"/>
                </a:solidFill>
              </a:rPr>
              <a:t>(for example </a:t>
            </a:r>
            <a:r>
              <a:rPr lang="en-US" sz="1400" dirty="0">
                <a:solidFill>
                  <a:schemeClr val="bg1"/>
                </a:solidFill>
              </a:rPr>
              <a:t>data virtualization).</a:t>
            </a:r>
          </a:p>
        </p:txBody>
      </p:sp>
      <p:sp>
        <p:nvSpPr>
          <p:cNvPr id="11" name="Rounded Rectangular Callout 10"/>
          <p:cNvSpPr/>
          <p:nvPr/>
        </p:nvSpPr>
        <p:spPr>
          <a:xfrm>
            <a:off x="548658" y="3346799"/>
            <a:ext cx="1908000" cy="1368000"/>
          </a:xfrm>
          <a:prstGeom prst="wedgeRoundRectCallout">
            <a:avLst>
              <a:gd name="adj1" fmla="val 80414"/>
              <a:gd name="adj2" fmla="val -12419"/>
              <a:gd name="adj3" fmla="val 16667"/>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defRPr/>
            </a:pPr>
            <a:r>
              <a:rPr lang="en-US" sz="1400" dirty="0">
                <a:solidFill>
                  <a:prstClr val="white"/>
                </a:solidFill>
              </a:rPr>
              <a:t>E</a:t>
            </a:r>
            <a:r>
              <a:rPr lang="en-US" sz="1400" dirty="0" smtClean="0">
                <a:solidFill>
                  <a:prstClr val="white"/>
                </a:solidFill>
              </a:rPr>
              <a:t>xternal </a:t>
            </a:r>
            <a:r>
              <a:rPr lang="en-US" sz="1400" dirty="0">
                <a:solidFill>
                  <a:prstClr val="white"/>
                </a:solidFill>
              </a:rPr>
              <a:t>data </a:t>
            </a:r>
            <a:r>
              <a:rPr lang="en-US" sz="1400" dirty="0" smtClean="0">
                <a:solidFill>
                  <a:prstClr val="white"/>
                </a:solidFill>
              </a:rPr>
              <a:t>is copied to </a:t>
            </a:r>
            <a:r>
              <a:rPr lang="en-US" sz="1400" dirty="0">
                <a:solidFill>
                  <a:prstClr val="white"/>
                </a:solidFill>
              </a:rPr>
              <a:t>the SN environment </a:t>
            </a:r>
            <a:r>
              <a:rPr lang="en-US" sz="1400" dirty="0" smtClean="0">
                <a:solidFill>
                  <a:prstClr val="white"/>
                </a:solidFill>
              </a:rPr>
              <a:t>to be processed there </a:t>
            </a:r>
            <a:r>
              <a:rPr lang="en-US" sz="1400" dirty="0">
                <a:solidFill>
                  <a:prstClr val="white"/>
                </a:solidFill>
              </a:rPr>
              <a:t>(e.g. </a:t>
            </a:r>
            <a:r>
              <a:rPr lang="en-US" sz="1400" dirty="0" smtClean="0">
                <a:solidFill>
                  <a:prstClr val="white"/>
                </a:solidFill>
              </a:rPr>
              <a:t>SN environment for external research). </a:t>
            </a:r>
            <a:endParaRPr lang="en-US" sz="1400" dirty="0">
              <a:solidFill>
                <a:prstClr val="white"/>
              </a:solidFill>
            </a:endParaRPr>
          </a:p>
        </p:txBody>
      </p:sp>
      <p:sp>
        <p:nvSpPr>
          <p:cNvPr id="12" name="Rounded Rectangular Callout 11"/>
          <p:cNvSpPr/>
          <p:nvPr/>
        </p:nvSpPr>
        <p:spPr>
          <a:xfrm>
            <a:off x="6307042" y="1127009"/>
            <a:ext cx="1908000" cy="1368000"/>
          </a:xfrm>
          <a:prstGeom prst="wedgeRoundRectCallout">
            <a:avLst>
              <a:gd name="adj1" fmla="val -72547"/>
              <a:gd name="adj2" fmla="val 8361"/>
              <a:gd name="adj3" fmla="val 16667"/>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SN </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encrypted</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a:t>
            </a:r>
            <a:r>
              <a:rPr kumimoji="0" lang="nl-NL" sz="1400" b="0" i="0" u="none" strike="noStrike" kern="1200" cap="none" spc="0" normalizeH="0" noProof="0" dirty="0" smtClean="0">
                <a:ln>
                  <a:noFill/>
                </a:ln>
                <a:solidFill>
                  <a:prstClr val="white"/>
                </a:solidFill>
                <a:effectLst/>
                <a:uLnTx/>
                <a:uFillTx/>
                <a:latin typeface="Calibri"/>
                <a:ea typeface="+mn-ea"/>
                <a:cs typeface="+mn-cs"/>
              </a:rPr>
              <a:t> </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data </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and</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/or </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algorithm</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 </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makes</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 </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a </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roundtrip</a:t>
            </a:r>
            <a:r>
              <a:rPr kumimoji="0" lang="nl-NL" sz="1400" b="0" i="0" u="none" strike="noStrike" kern="1200" cap="none" spc="0" normalizeH="0" baseline="0" noProof="0" dirty="0" smtClean="0">
                <a:ln>
                  <a:noFill/>
                </a:ln>
                <a:solidFill>
                  <a:prstClr val="white"/>
                </a:solidFill>
                <a:effectLst/>
                <a:uLnTx/>
                <a:uFillTx/>
                <a:latin typeface="Calibri"/>
                <a:ea typeface="+mn-ea"/>
                <a:cs typeface="+mn-cs"/>
              </a:rPr>
              <a:t> </a:t>
            </a:r>
            <a:r>
              <a:rPr kumimoji="0" lang="nl-NL" sz="1400" b="0" i="0" u="none" strike="noStrike" kern="1200" cap="none" spc="0" normalizeH="0" baseline="0" noProof="0" dirty="0" err="1" smtClean="0">
                <a:ln>
                  <a:noFill/>
                </a:ln>
                <a:solidFill>
                  <a:prstClr val="white"/>
                </a:solidFill>
                <a:effectLst/>
                <a:uLnTx/>
                <a:uFillTx/>
                <a:latin typeface="Calibri"/>
                <a:ea typeface="+mn-ea"/>
                <a:cs typeface="+mn-cs"/>
              </a:rPr>
              <a:t>to</a:t>
            </a:r>
            <a:r>
              <a:rPr kumimoji="0" lang="nl-NL" sz="1400" b="0" i="0" u="none" strike="noStrike" kern="1200" cap="none" spc="0" normalizeH="0" noProof="0" dirty="0" smtClean="0">
                <a:ln>
                  <a:noFill/>
                </a:ln>
                <a:solidFill>
                  <a:prstClr val="white"/>
                </a:solidFill>
                <a:effectLst/>
                <a:uLnTx/>
                <a:uFillTx/>
                <a:latin typeface="Calibri"/>
                <a:ea typeface="+mn-ea"/>
                <a:cs typeface="+mn-cs"/>
              </a:rPr>
              <a:t> </a:t>
            </a:r>
            <a:r>
              <a:rPr kumimoji="0" lang="nl-NL" sz="1400" b="0" i="0" u="none" strike="noStrike" kern="1200" cap="none" spc="0" normalizeH="0" noProof="0" dirty="0" err="1" smtClean="0">
                <a:ln>
                  <a:noFill/>
                </a:ln>
                <a:solidFill>
                  <a:prstClr val="white"/>
                </a:solidFill>
                <a:effectLst/>
                <a:uLnTx/>
                <a:uFillTx/>
                <a:latin typeface="Calibri"/>
                <a:ea typeface="+mn-ea"/>
                <a:cs typeface="+mn-cs"/>
              </a:rPr>
              <a:t>enrich</a:t>
            </a:r>
            <a:r>
              <a:rPr kumimoji="0" lang="nl-NL" sz="1400" b="0" i="0" u="none" strike="noStrike" kern="1200" cap="none" spc="0" normalizeH="0" noProof="0" dirty="0" smtClean="0">
                <a:ln>
                  <a:noFill/>
                </a:ln>
                <a:solidFill>
                  <a:prstClr val="white"/>
                </a:solidFill>
                <a:effectLst/>
                <a:uLnTx/>
                <a:uFillTx/>
                <a:latin typeface="Calibri"/>
                <a:ea typeface="+mn-ea"/>
                <a:cs typeface="+mn-cs"/>
              </a:rPr>
              <a:t> datasets (</a:t>
            </a:r>
            <a:r>
              <a:rPr kumimoji="0" lang="nl-NL" sz="1400" b="0" i="0" u="none" strike="noStrike" kern="1200" cap="none" spc="0" normalizeH="0" noProof="0" dirty="0" err="1" smtClean="0">
                <a:ln>
                  <a:noFill/>
                </a:ln>
                <a:solidFill>
                  <a:prstClr val="white"/>
                </a:solidFill>
                <a:effectLst/>
                <a:uLnTx/>
                <a:uFillTx/>
                <a:latin typeface="Calibri"/>
                <a:ea typeface="+mn-ea"/>
                <a:cs typeface="+mn-cs"/>
              </a:rPr>
              <a:t>for</a:t>
            </a:r>
            <a:r>
              <a:rPr kumimoji="0" lang="nl-NL" sz="1400" b="0" i="0" u="none" strike="noStrike" kern="1200" cap="none" spc="0" normalizeH="0" noProof="0" dirty="0" smtClean="0">
                <a:ln>
                  <a:noFill/>
                </a:ln>
                <a:solidFill>
                  <a:prstClr val="white"/>
                </a:solidFill>
                <a:effectLst/>
                <a:uLnTx/>
                <a:uFillTx/>
                <a:latin typeface="Calibri"/>
                <a:ea typeface="+mn-ea"/>
                <a:cs typeface="+mn-cs"/>
              </a:rPr>
              <a:t> </a:t>
            </a:r>
            <a:r>
              <a:rPr kumimoji="0" lang="nl-NL" sz="1400" b="0" i="0" u="none" strike="noStrike" kern="1200" cap="none" spc="0" normalizeH="0" noProof="0" dirty="0" err="1" smtClean="0">
                <a:ln>
                  <a:noFill/>
                </a:ln>
                <a:solidFill>
                  <a:prstClr val="white"/>
                </a:solidFill>
                <a:effectLst/>
                <a:uLnTx/>
                <a:uFillTx/>
                <a:latin typeface="Calibri"/>
                <a:ea typeface="+mn-ea"/>
                <a:cs typeface="+mn-cs"/>
              </a:rPr>
              <a:t>example</a:t>
            </a:r>
            <a:r>
              <a:rPr kumimoji="0" lang="nl-NL" sz="1400" b="0" i="0" u="none" strike="noStrike" kern="1200" cap="none" spc="0" normalizeH="0" noProof="0" dirty="0" smtClean="0">
                <a:ln>
                  <a:noFill/>
                </a:ln>
                <a:solidFill>
                  <a:prstClr val="white"/>
                </a:solidFill>
                <a:effectLst/>
                <a:uLnTx/>
                <a:uFillTx/>
                <a:latin typeface="Calibri"/>
                <a:ea typeface="+mn-ea"/>
                <a:cs typeface="+mn-cs"/>
              </a:rPr>
              <a:t> </a:t>
            </a:r>
            <a:r>
              <a:rPr kumimoji="0" lang="nl-NL" sz="1400" b="0" i="0" u="none" strike="noStrike" kern="1200" cap="none" spc="0" normalizeH="0" noProof="0" dirty="0" err="1" smtClean="0">
                <a:ln>
                  <a:noFill/>
                </a:ln>
                <a:solidFill>
                  <a:prstClr val="white"/>
                </a:solidFill>
                <a:effectLst/>
                <a:uLnTx/>
                <a:uFillTx/>
                <a:latin typeface="Calibri"/>
                <a:ea typeface="+mn-ea"/>
                <a:cs typeface="+mn-cs"/>
              </a:rPr>
              <a:t>using</a:t>
            </a:r>
            <a:r>
              <a:rPr kumimoji="0" lang="nl-NL" sz="1400" b="0" i="0" u="none" strike="noStrike" kern="1200" cap="none" spc="0" normalizeH="0" noProof="0" dirty="0" smtClean="0">
                <a:ln>
                  <a:noFill/>
                </a:ln>
                <a:solidFill>
                  <a:prstClr val="white"/>
                </a:solidFill>
                <a:effectLst/>
                <a:uLnTx/>
                <a:uFillTx/>
                <a:latin typeface="Calibri"/>
                <a:ea typeface="+mn-ea"/>
                <a:cs typeface="+mn-cs"/>
              </a:rPr>
              <a:t> </a:t>
            </a:r>
            <a:r>
              <a:rPr kumimoji="0" lang="nl-NL" sz="1400" b="0" i="0" u="none" strike="noStrike" kern="1200" cap="none" spc="0" normalizeH="0" noProof="0" dirty="0" err="1" smtClean="0">
                <a:ln>
                  <a:noFill/>
                </a:ln>
                <a:solidFill>
                  <a:prstClr val="white"/>
                </a:solidFill>
                <a:effectLst/>
                <a:uLnTx/>
                <a:uFillTx/>
                <a:latin typeface="Calibri"/>
                <a:ea typeface="+mn-ea"/>
                <a:cs typeface="+mn-cs"/>
              </a:rPr>
              <a:t>sMPC</a:t>
            </a:r>
            <a:r>
              <a:rPr kumimoji="0" lang="nl-NL" sz="1400" b="0" i="0" u="none" strike="noStrike" kern="1200" cap="none" spc="0" normalizeH="0" noProof="0" dirty="0" smtClean="0">
                <a:ln>
                  <a:noFill/>
                </a:ln>
                <a:solidFill>
                  <a:prstClr val="white"/>
                </a:solidFill>
                <a:effectLst/>
                <a:uLnTx/>
                <a:uFillTx/>
                <a:latin typeface="Calibri"/>
                <a:ea typeface="+mn-ea"/>
                <a:cs typeface="+mn-cs"/>
              </a:rPr>
              <a:t>)</a:t>
            </a:r>
            <a:endParaRPr kumimoji="0" lang="nl-NL"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ounded Rectangular Callout 12"/>
          <p:cNvSpPr/>
          <p:nvPr/>
        </p:nvSpPr>
        <p:spPr>
          <a:xfrm>
            <a:off x="6307042" y="3350576"/>
            <a:ext cx="1908000" cy="1368000"/>
          </a:xfrm>
          <a:prstGeom prst="wedgeRoundRectCallout">
            <a:avLst>
              <a:gd name="adj1" fmla="val -74138"/>
              <a:gd name="adj2" fmla="val -11611"/>
              <a:gd name="adj3" fmla="val 16667"/>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defRPr/>
            </a:pPr>
            <a:r>
              <a:rPr lang="en-US" sz="1400" dirty="0">
                <a:solidFill>
                  <a:prstClr val="white"/>
                </a:solidFill>
              </a:rPr>
              <a:t>SN </a:t>
            </a:r>
            <a:r>
              <a:rPr lang="en-US" sz="1400" dirty="0" smtClean="0">
                <a:solidFill>
                  <a:prstClr val="white"/>
                </a:solidFill>
              </a:rPr>
              <a:t>(encrypted) </a:t>
            </a:r>
            <a:r>
              <a:rPr lang="en-US" sz="1400" dirty="0">
                <a:solidFill>
                  <a:prstClr val="white"/>
                </a:solidFill>
              </a:rPr>
              <a:t>data and/or algorithm </a:t>
            </a:r>
            <a:r>
              <a:rPr lang="en-US" sz="1400" dirty="0" smtClean="0">
                <a:solidFill>
                  <a:prstClr val="white"/>
                </a:solidFill>
              </a:rPr>
              <a:t>copied to </a:t>
            </a:r>
            <a:r>
              <a:rPr lang="en-US" sz="1400" dirty="0">
                <a:solidFill>
                  <a:prstClr val="white"/>
                </a:solidFill>
              </a:rPr>
              <a:t>the </a:t>
            </a:r>
            <a:r>
              <a:rPr lang="en-US" sz="1400" dirty="0" smtClean="0">
                <a:solidFill>
                  <a:prstClr val="white"/>
                </a:solidFill>
              </a:rPr>
              <a:t>trusted </a:t>
            </a:r>
            <a:r>
              <a:rPr lang="en-US" sz="1400" dirty="0">
                <a:solidFill>
                  <a:prstClr val="white"/>
                </a:solidFill>
              </a:rPr>
              <a:t>environment </a:t>
            </a:r>
            <a:r>
              <a:rPr lang="en-US" sz="1400" dirty="0" smtClean="0">
                <a:solidFill>
                  <a:prstClr val="white"/>
                </a:solidFill>
              </a:rPr>
              <a:t>(for example HPC processing at Surf)</a:t>
            </a:r>
            <a:endParaRPr lang="en-US" sz="1400" dirty="0">
              <a:solidFill>
                <a:prstClr val="white"/>
              </a:solidFill>
            </a:endParaRPr>
          </a:p>
        </p:txBody>
      </p:sp>
      <p:sp>
        <p:nvSpPr>
          <p:cNvPr id="15" name="Oval 14"/>
          <p:cNvSpPr/>
          <p:nvPr/>
        </p:nvSpPr>
        <p:spPr>
          <a:xfrm>
            <a:off x="2781219" y="4326546"/>
            <a:ext cx="288032" cy="288032"/>
          </a:xfrm>
          <a:prstGeom prst="ellipse">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nl-NL"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Oval 15"/>
          <p:cNvSpPr/>
          <p:nvPr/>
        </p:nvSpPr>
        <p:spPr>
          <a:xfrm>
            <a:off x="2791037" y="1334166"/>
            <a:ext cx="288032" cy="288032"/>
          </a:xfrm>
          <a:prstGeom prst="ellipse">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prstClr val="white"/>
                </a:solidFill>
                <a:effectLst/>
                <a:uLnTx/>
                <a:uFillTx/>
                <a:latin typeface="Calibri"/>
                <a:ea typeface="+mn-ea"/>
                <a:cs typeface="+mn-cs"/>
              </a:rPr>
              <a:t>3</a:t>
            </a:r>
            <a:endParaRPr kumimoji="0" lang="nl-NL"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Oval 16"/>
          <p:cNvSpPr/>
          <p:nvPr/>
        </p:nvSpPr>
        <p:spPr>
          <a:xfrm>
            <a:off x="5802814" y="4328510"/>
            <a:ext cx="288032" cy="288032"/>
          </a:xfrm>
          <a:prstGeom prst="ellipse">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smtClean="0">
                <a:ln>
                  <a:noFill/>
                </a:ln>
                <a:solidFill>
                  <a:prstClr val="white"/>
                </a:solidFill>
                <a:effectLst/>
                <a:uLnTx/>
                <a:uFillTx/>
                <a:latin typeface="Calibri"/>
                <a:ea typeface="+mn-ea"/>
                <a:cs typeface="+mn-cs"/>
              </a:rPr>
              <a:t>2</a:t>
            </a:r>
            <a:endParaRPr kumimoji="0" lang="nl-NL"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Oval 17"/>
          <p:cNvSpPr/>
          <p:nvPr/>
        </p:nvSpPr>
        <p:spPr>
          <a:xfrm>
            <a:off x="5797624" y="1327076"/>
            <a:ext cx="288032" cy="288032"/>
          </a:xfrm>
          <a:prstGeom prst="ellipse">
            <a:avLst/>
          </a:prstGeom>
          <a:solidFill>
            <a:srgbClr val="00A1CD"/>
          </a:solidFill>
          <a:ln>
            <a:solidFill>
              <a:srgbClr val="271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a:ea typeface="+mn-ea"/>
                <a:cs typeface="+mn-cs"/>
              </a:rPr>
              <a:t>4</a:t>
            </a:r>
          </a:p>
        </p:txBody>
      </p:sp>
    </p:spTree>
    <p:extLst>
      <p:ext uri="{BB962C8B-B14F-4D97-AF65-F5344CB8AC3E}">
        <p14:creationId xmlns:p14="http://schemas.microsoft.com/office/powerpoint/2010/main" val="2246445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2"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2"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2"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2" grpId="0" animBg="1"/>
      <p:bldP spid="12" grpId="1" animBg="1"/>
      <p:bldP spid="13" grpId="0" animBg="1"/>
      <p:bldP spid="13" grpId="1" animBg="1"/>
      <p:bldP spid="13"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p:cNvSpPr>
            <a:spLocks noGrp="1"/>
          </p:cNvSpPr>
          <p:nvPr>
            <p:ph type="body" sz="quarter" idx="14"/>
          </p:nvPr>
        </p:nvSpPr>
        <p:spPr/>
        <p:txBody>
          <a:bodyPr/>
          <a:lstStyle/>
          <a:p>
            <a:r>
              <a:rPr lang="en-US" dirty="0" smtClean="0"/>
              <a:t>Use case: privacy-preserving data sharing</a:t>
            </a:r>
            <a:endParaRPr lang="en-US" dirty="0"/>
          </a:p>
        </p:txBody>
      </p:sp>
      <p:sp>
        <p:nvSpPr>
          <p:cNvPr id="13" name="Tijdelijke aanduiding voor tekst 5"/>
          <p:cNvSpPr txBox="1">
            <a:spLocks/>
          </p:cNvSpPr>
          <p:nvPr/>
        </p:nvSpPr>
        <p:spPr>
          <a:xfrm>
            <a:off x="0" y="4011910"/>
            <a:ext cx="8892480" cy="1131590"/>
          </a:xfrm>
          <a:prstGeom prst="rect">
            <a:avLst/>
          </a:prstGeom>
          <a:solidFill>
            <a:srgbClr val="00A1CD">
              <a:alpha val="70000"/>
            </a:srgbClr>
          </a:solidFill>
          <a:ln w="3175" cap="flat" cmpd="sng" algn="ctr">
            <a:noFill/>
            <a:prstDash val="solid"/>
          </a:ln>
          <a:effectLst/>
        </p:spPr>
        <p:style>
          <a:lnRef idx="2">
            <a:schemeClr val="accent5"/>
          </a:lnRef>
          <a:fillRef idx="1">
            <a:schemeClr val="lt1"/>
          </a:fillRef>
          <a:effectRef idx="0">
            <a:schemeClr val="accent5"/>
          </a:effectRef>
          <a:fontRef idx="minor">
            <a:schemeClr val="dk1"/>
          </a:fontRef>
        </p:style>
        <p:txBody>
          <a:bodyPr anchor="t" anchorCtr="0">
            <a:noAutofit/>
          </a:bodyPr>
          <a:lstStyle>
            <a:lvl1pPr marL="0" indent="0" algn="l" defTabSz="914400" rtl="0" eaLnBrk="1" latinLnBrk="0" hangingPunct="1">
              <a:spcBef>
                <a:spcPct val="20000"/>
              </a:spcBef>
              <a:buFont typeface="Arial" pitchFamily="34" charset="0"/>
              <a:buNone/>
              <a:defRPr sz="2400" kern="1200" spc="40" baseline="0">
                <a:solidFill>
                  <a:srgbClr val="271D6C"/>
                </a:solidFill>
                <a:latin typeface="Calibri" pitchFamily="34" charset="0"/>
                <a:ea typeface="+mn-ea"/>
                <a:cs typeface="+mn-cs"/>
              </a:defRPr>
            </a:lvl1pPr>
            <a:lvl2pPr marL="457200" indent="0" algn="l" defTabSz="914400" rtl="0" eaLnBrk="1" latinLnBrk="0" hangingPunct="1">
              <a:spcBef>
                <a:spcPct val="20000"/>
              </a:spcBef>
              <a:buFont typeface="Arial" pitchFamily="34" charset="0"/>
              <a:buNone/>
              <a:defRPr sz="28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indent="-342900">
              <a:buFontTx/>
              <a:buChar char="-"/>
            </a:pPr>
            <a:r>
              <a:rPr lang="en-US" sz="2000" dirty="0">
                <a:solidFill>
                  <a:schemeClr val="bg1"/>
                </a:solidFill>
              </a:rPr>
              <a:t>Goal of the project is </a:t>
            </a:r>
            <a:r>
              <a:rPr lang="en-US" sz="2000" dirty="0" smtClean="0">
                <a:solidFill>
                  <a:schemeClr val="bg1"/>
                </a:solidFill>
              </a:rPr>
              <a:t>to establish </a:t>
            </a:r>
            <a:r>
              <a:rPr lang="en-US" sz="2000" dirty="0">
                <a:solidFill>
                  <a:schemeClr val="bg1"/>
                </a:solidFill>
              </a:rPr>
              <a:t>a scalable technical and governance framework which can combine access-restricted data from multiple entities in a privacy-preserving </a:t>
            </a:r>
            <a:r>
              <a:rPr lang="en-US" sz="2000" dirty="0" smtClean="0">
                <a:solidFill>
                  <a:schemeClr val="bg1"/>
                </a:solidFill>
              </a:rPr>
              <a:t>manner</a:t>
            </a:r>
            <a:endParaRPr lang="nl-NL" sz="2000" dirty="0" smtClean="0">
              <a:solidFill>
                <a:schemeClr val="bg1"/>
              </a:solidFill>
            </a:endParaRPr>
          </a:p>
        </p:txBody>
      </p:sp>
      <p:sp>
        <p:nvSpPr>
          <p:cNvPr id="18" name="Tijdelijke aanduiding voor tekst 2"/>
          <p:cNvSpPr>
            <a:spLocks noGrp="1"/>
          </p:cNvSpPr>
          <p:nvPr>
            <p:ph type="body" sz="quarter" idx="11"/>
          </p:nvPr>
        </p:nvSpPr>
        <p:spPr>
          <a:xfrm>
            <a:off x="467544" y="987574"/>
            <a:ext cx="4917619" cy="3024336"/>
          </a:xfrm>
        </p:spPr>
        <p:txBody>
          <a:bodyPr>
            <a:normAutofit fontScale="85000" lnSpcReduction="10000"/>
          </a:bodyPr>
          <a:lstStyle/>
          <a:p>
            <a:pPr marL="342900" indent="-342900">
              <a:buFontTx/>
              <a:buChar char="-"/>
            </a:pPr>
            <a:r>
              <a:rPr lang="en-US" dirty="0" smtClean="0"/>
              <a:t>Health </a:t>
            </a:r>
            <a:r>
              <a:rPr lang="en-US" dirty="0"/>
              <a:t>“Big Data” is extremely privacy </a:t>
            </a:r>
            <a:r>
              <a:rPr lang="en-US" dirty="0" smtClean="0"/>
              <a:t>sensitive, using </a:t>
            </a:r>
            <a:r>
              <a:rPr lang="en-US" dirty="0"/>
              <a:t>it responsibly is key to establish trust and unlock the potential of this </a:t>
            </a:r>
            <a:r>
              <a:rPr lang="en-US" dirty="0" smtClean="0"/>
              <a:t>data</a:t>
            </a:r>
          </a:p>
          <a:p>
            <a:pPr marL="342900" indent="-342900">
              <a:buFontTx/>
              <a:buChar char="-"/>
            </a:pPr>
            <a:r>
              <a:rPr lang="en-US" dirty="0" smtClean="0"/>
              <a:t>Data </a:t>
            </a:r>
            <a:r>
              <a:rPr lang="en-US" dirty="0"/>
              <a:t>is extremely partitioned across different </a:t>
            </a:r>
            <a:r>
              <a:rPr lang="en-US" dirty="0" smtClean="0"/>
              <a:t>entities: citizens</a:t>
            </a:r>
            <a:r>
              <a:rPr lang="en-US" dirty="0"/>
              <a:t>, hospitals, insurers, municipalities, schools, etc. </a:t>
            </a:r>
            <a:endParaRPr lang="en-US" dirty="0" smtClean="0"/>
          </a:p>
          <a:p>
            <a:pPr marL="342900" indent="-342900">
              <a:buFontTx/>
              <a:buChar char="-"/>
            </a:pPr>
            <a:r>
              <a:rPr lang="en-US" dirty="0" smtClean="0"/>
              <a:t>Sharing </a:t>
            </a:r>
            <a:r>
              <a:rPr lang="en-US" dirty="0"/>
              <a:t>across these entities is not easy due to administrative, political, legal-ethical and technical challenges</a:t>
            </a:r>
            <a:r>
              <a:rPr lang="en-US" dirty="0" smtClean="0"/>
              <a:t>.</a:t>
            </a:r>
          </a:p>
        </p:txBody>
      </p:sp>
      <p:pic>
        <p:nvPicPr>
          <p:cNvPr id="2" name="Afbeelding 1"/>
          <p:cNvPicPr>
            <a:picLocks noChangeAspect="1"/>
          </p:cNvPicPr>
          <p:nvPr/>
        </p:nvPicPr>
        <p:blipFill>
          <a:blip r:embed="rId3"/>
          <a:stretch>
            <a:fillRect/>
          </a:stretch>
        </p:blipFill>
        <p:spPr>
          <a:xfrm>
            <a:off x="5132627" y="755654"/>
            <a:ext cx="3435309" cy="3256256"/>
          </a:xfrm>
          <a:prstGeom prst="rect">
            <a:avLst/>
          </a:prstGeom>
        </p:spPr>
      </p:pic>
    </p:spTree>
    <p:extLst>
      <p:ext uri="{BB962C8B-B14F-4D97-AF65-F5344CB8AC3E}">
        <p14:creationId xmlns:p14="http://schemas.microsoft.com/office/powerpoint/2010/main" val="2887509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5"/>
          <p:cNvSpPr txBox="1">
            <a:spLocks/>
          </p:cNvSpPr>
          <p:nvPr/>
        </p:nvSpPr>
        <p:spPr>
          <a:xfrm>
            <a:off x="0" y="4011910"/>
            <a:ext cx="8892480" cy="1131590"/>
          </a:xfrm>
          <a:prstGeom prst="rect">
            <a:avLst/>
          </a:prstGeom>
          <a:solidFill>
            <a:srgbClr val="00A1CD">
              <a:alpha val="70000"/>
            </a:srgbClr>
          </a:solidFill>
          <a:ln w="3175" cap="flat" cmpd="sng" algn="ctr">
            <a:noFill/>
            <a:prstDash val="solid"/>
          </a:ln>
          <a:effectLst/>
        </p:spPr>
        <p:style>
          <a:lnRef idx="2">
            <a:schemeClr val="accent5"/>
          </a:lnRef>
          <a:fillRef idx="1">
            <a:schemeClr val="lt1"/>
          </a:fillRef>
          <a:effectRef idx="0">
            <a:schemeClr val="accent5"/>
          </a:effectRef>
          <a:fontRef idx="minor">
            <a:schemeClr val="dk1"/>
          </a:fontRef>
        </p:style>
        <p:txBody>
          <a:bodyPr anchor="t" anchorCtr="0">
            <a:noAutofit/>
          </a:bodyPr>
          <a:lstStyle>
            <a:lvl1pPr marL="0" indent="0" algn="l" defTabSz="914400" rtl="0" eaLnBrk="1" latinLnBrk="0" hangingPunct="1">
              <a:spcBef>
                <a:spcPct val="20000"/>
              </a:spcBef>
              <a:buFont typeface="Arial" pitchFamily="34" charset="0"/>
              <a:buNone/>
              <a:defRPr sz="2400" kern="1200" spc="40" baseline="0">
                <a:solidFill>
                  <a:srgbClr val="271D6C"/>
                </a:solidFill>
                <a:latin typeface="Calibri" pitchFamily="34" charset="0"/>
                <a:ea typeface="+mn-ea"/>
                <a:cs typeface="+mn-cs"/>
              </a:defRPr>
            </a:lvl1pPr>
            <a:lvl2pPr marL="457200" indent="0" algn="l" defTabSz="914400" rtl="0" eaLnBrk="1" latinLnBrk="0" hangingPunct="1">
              <a:spcBef>
                <a:spcPct val="20000"/>
              </a:spcBef>
              <a:buFont typeface="Arial" pitchFamily="34" charset="0"/>
              <a:buNone/>
              <a:defRPr sz="28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indent="-342900">
              <a:buFontTx/>
              <a:buChar char="-"/>
            </a:pPr>
            <a:r>
              <a:rPr lang="en-US" sz="2000" dirty="0" err="1" smtClean="0">
                <a:solidFill>
                  <a:schemeClr val="bg1"/>
                </a:solidFill>
              </a:rPr>
              <a:t>Analysing</a:t>
            </a:r>
            <a:r>
              <a:rPr lang="en-US" sz="2000" dirty="0" smtClean="0">
                <a:solidFill>
                  <a:schemeClr val="bg1"/>
                </a:solidFill>
              </a:rPr>
              <a:t> combined data within a ‘trusted secure environment’</a:t>
            </a:r>
          </a:p>
          <a:p>
            <a:pPr marL="342900" indent="-342900">
              <a:buFontTx/>
              <a:buChar char="-"/>
            </a:pPr>
            <a:r>
              <a:rPr lang="en-US" sz="2000" dirty="0" smtClean="0">
                <a:solidFill>
                  <a:schemeClr val="bg1"/>
                </a:solidFill>
              </a:rPr>
              <a:t>The set-up of the systems guarantees that both parties will get no insight in the underlying datasets, but are only able to see the results</a:t>
            </a:r>
            <a:endParaRPr lang="nl-NL" sz="2000" dirty="0" smtClean="0">
              <a:solidFill>
                <a:schemeClr val="bg1"/>
              </a:solidFill>
            </a:endParaRPr>
          </a:p>
        </p:txBody>
      </p:sp>
      <p:pic>
        <p:nvPicPr>
          <p:cNvPr id="1026" name="Google Shape;193;p29"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68741"/>
            <a:ext cx="6199236" cy="387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Afbeelding 9" descr="UM40_RGB_B_blauw.pn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47519" y="852899"/>
            <a:ext cx="1590638" cy="381853"/>
          </a:xfrm>
          <a:prstGeom prst="rect">
            <a:avLst/>
          </a:prstGeom>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5486"/>
            <a:ext cx="1885677" cy="58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Graphic 10">
            <a:extLst>
              <a:ext uri="{FF2B5EF4-FFF2-40B4-BE49-F238E27FC236}">
                <a16:creationId xmlns:a16="http://schemas.microsoft.com/office/drawing/2014/main" id="{A6AFE84C-D13E-4FED-96FE-E87BD85E94FE}"/>
              </a:ext>
            </a:extLst>
          </p:cNvPr>
          <p:cNvPicPr>
            <a:picLocks noChangeAspect="1"/>
          </p:cNvPicPr>
          <p:nvPr/>
        </p:nvPicPr>
        <p:blipFill>
          <a:blip r:embed="rId6">
            <a:extLst>
              <a:ext uri="{96DAC541-7B7A-43D3-8B79-37D633B846F1}">
                <asvg:svgBlip xmlns:asvg="http://schemas.microsoft.com/office/drawing/2016/SVG/main" xmlns="" r:embed="rId9"/>
              </a:ext>
            </a:extLst>
          </a:blip>
          <a:stretch>
            <a:fillRect/>
          </a:stretch>
        </p:blipFill>
        <p:spPr>
          <a:xfrm>
            <a:off x="104027" y="1349979"/>
            <a:ext cx="436228" cy="654342"/>
          </a:xfrm>
          <a:prstGeom prst="rect">
            <a:avLst/>
          </a:prstGeom>
        </p:spPr>
      </p:pic>
      <p:sp>
        <p:nvSpPr>
          <p:cNvPr id="2" name="Rounded Rectangle 1"/>
          <p:cNvSpPr/>
          <p:nvPr/>
        </p:nvSpPr>
        <p:spPr>
          <a:xfrm>
            <a:off x="4572000" y="1623034"/>
            <a:ext cx="936104" cy="1008112"/>
          </a:xfrm>
          <a:prstGeom prst="round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3246431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845CA951-4815-4987-9CD6-BB5D6648C0B5}" type="slidenum">
              <a:rPr lang="nl-NL" sz="1200" smtClean="0"/>
              <a:pPr algn="ctr"/>
              <a:t>8</a:t>
            </a:fld>
            <a:endParaRPr lang="nl-NL" sz="1200" dirty="0"/>
          </a:p>
        </p:txBody>
      </p:sp>
      <p:sp>
        <p:nvSpPr>
          <p:cNvPr id="4" name="Text Placeholder 3"/>
          <p:cNvSpPr>
            <a:spLocks noGrp="1"/>
          </p:cNvSpPr>
          <p:nvPr>
            <p:ph type="body" sz="quarter" idx="14"/>
          </p:nvPr>
        </p:nvSpPr>
        <p:spPr/>
        <p:txBody>
          <a:bodyPr/>
          <a:lstStyle/>
          <a:p>
            <a:r>
              <a:rPr lang="en-US" sz="2400" dirty="0"/>
              <a:t>ESS Reference Methodological Framework for processing MNO data for Official </a:t>
            </a:r>
            <a:r>
              <a:rPr lang="en-US" sz="2800" dirty="0"/>
              <a:t>Statistics</a:t>
            </a:r>
            <a:endParaRPr lang="en-US" sz="3200" dirty="0"/>
          </a:p>
          <a:p>
            <a:endParaRPr lang="nl-NL" dirty="0"/>
          </a:p>
        </p:txBody>
      </p:sp>
      <p:pic>
        <p:nvPicPr>
          <p:cNvPr id="7" name="Picture 6"/>
          <p:cNvPicPr>
            <a:picLocks noChangeAspect="1"/>
          </p:cNvPicPr>
          <p:nvPr/>
        </p:nvPicPr>
        <p:blipFill>
          <a:blip r:embed="rId2"/>
          <a:stretch>
            <a:fillRect/>
          </a:stretch>
        </p:blipFill>
        <p:spPr>
          <a:xfrm>
            <a:off x="323528" y="1275606"/>
            <a:ext cx="4133850" cy="2238375"/>
          </a:xfrm>
          <a:prstGeom prst="rect">
            <a:avLst/>
          </a:prstGeom>
        </p:spPr>
      </p:pic>
      <p:pic>
        <p:nvPicPr>
          <p:cNvPr id="5" name="Picture 4"/>
          <p:cNvPicPr>
            <a:picLocks noChangeAspect="1"/>
          </p:cNvPicPr>
          <p:nvPr/>
        </p:nvPicPr>
        <p:blipFill>
          <a:blip r:embed="rId3"/>
          <a:stretch>
            <a:fillRect/>
          </a:stretch>
        </p:blipFill>
        <p:spPr>
          <a:xfrm>
            <a:off x="3779912" y="2811704"/>
            <a:ext cx="5110312" cy="2240043"/>
          </a:xfrm>
          <a:prstGeom prst="rect">
            <a:avLst/>
          </a:prstGeom>
        </p:spPr>
      </p:pic>
      <p:sp>
        <p:nvSpPr>
          <p:cNvPr id="8" name="Rounded Rectangle 7"/>
          <p:cNvSpPr/>
          <p:nvPr/>
        </p:nvSpPr>
        <p:spPr>
          <a:xfrm>
            <a:off x="5148064" y="2923612"/>
            <a:ext cx="2304256" cy="1952393"/>
          </a:xfrm>
          <a:prstGeom prst="round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213534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OECD Smart data STRATEGY</a:t>
            </a:r>
            <a:endParaRPr lang="en-GB" dirty="0"/>
          </a:p>
        </p:txBody>
      </p:sp>
      <p:grpSp>
        <p:nvGrpSpPr>
          <p:cNvPr id="22" name="Group 21"/>
          <p:cNvGrpSpPr/>
          <p:nvPr/>
        </p:nvGrpSpPr>
        <p:grpSpPr>
          <a:xfrm>
            <a:off x="3815916" y="1188198"/>
            <a:ext cx="2936630" cy="2841714"/>
            <a:chOff x="3575720" y="1589487"/>
            <a:chExt cx="4798736" cy="4548345"/>
          </a:xfrm>
        </p:grpSpPr>
        <p:sp>
          <p:nvSpPr>
            <p:cNvPr id="23" name="Oval 79"/>
            <p:cNvSpPr>
              <a:spLocks noChangeArrowheads="1"/>
            </p:cNvSpPr>
            <p:nvPr/>
          </p:nvSpPr>
          <p:spPr bwMode="auto">
            <a:xfrm>
              <a:off x="3575720" y="1589487"/>
              <a:ext cx="4798736" cy="4548345"/>
            </a:xfrm>
            <a:prstGeom prst="ellipse">
              <a:avLst/>
            </a:prstGeom>
            <a:solidFill>
              <a:srgbClr val="B0C5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dirty="0"/>
            </a:p>
          </p:txBody>
        </p:sp>
        <p:sp>
          <p:nvSpPr>
            <p:cNvPr id="24" name="Oval 80"/>
            <p:cNvSpPr>
              <a:spLocks noChangeArrowheads="1"/>
            </p:cNvSpPr>
            <p:nvPr/>
          </p:nvSpPr>
          <p:spPr bwMode="auto">
            <a:xfrm>
              <a:off x="3819877" y="1818334"/>
              <a:ext cx="4310422" cy="4090650"/>
            </a:xfrm>
            <a:prstGeom prst="ellipse">
              <a:avLst/>
            </a:prstGeom>
            <a:solidFill>
              <a:srgbClr val="CFD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5" name="Oval 81"/>
            <p:cNvSpPr>
              <a:spLocks noChangeArrowheads="1"/>
            </p:cNvSpPr>
            <p:nvPr/>
          </p:nvSpPr>
          <p:spPr bwMode="auto">
            <a:xfrm>
              <a:off x="4054991" y="2047182"/>
              <a:ext cx="3837180" cy="3641536"/>
            </a:xfrm>
            <a:prstGeom prst="ellipse">
              <a:avLst/>
            </a:prstGeom>
            <a:solidFill>
              <a:srgbClr val="ECEB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26" name="Oval 82"/>
            <p:cNvSpPr>
              <a:spLocks noChangeArrowheads="1"/>
            </p:cNvSpPr>
            <p:nvPr/>
          </p:nvSpPr>
          <p:spPr bwMode="auto">
            <a:xfrm>
              <a:off x="4305176" y="2280320"/>
              <a:ext cx="3339824" cy="3168109"/>
            </a:xfrm>
            <a:prstGeom prst="ellipse">
              <a:avLst/>
            </a:prstGeom>
            <a:solidFill>
              <a:srgbClr val="F7F5CC"/>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grpSp>
      <p:sp>
        <p:nvSpPr>
          <p:cNvPr id="27" name="Freeform 198"/>
          <p:cNvSpPr>
            <a:spLocks/>
          </p:cNvSpPr>
          <p:nvPr/>
        </p:nvSpPr>
        <p:spPr bwMode="auto">
          <a:xfrm>
            <a:off x="2411760" y="1653648"/>
            <a:ext cx="1751260" cy="1978949"/>
          </a:xfrm>
          <a:custGeom>
            <a:avLst/>
            <a:gdLst>
              <a:gd name="T0" fmla="*/ 828 w 1016"/>
              <a:gd name="T1" fmla="*/ 602 h 1204"/>
              <a:gd name="T2" fmla="*/ 1016 w 1016"/>
              <a:gd name="T3" fmla="*/ 165 h 1204"/>
              <a:gd name="T4" fmla="*/ 602 w 1016"/>
              <a:gd name="T5" fmla="*/ 0 h 1204"/>
              <a:gd name="T6" fmla="*/ 0 w 1016"/>
              <a:gd name="T7" fmla="*/ 602 h 1204"/>
              <a:gd name="T8" fmla="*/ 602 w 1016"/>
              <a:gd name="T9" fmla="*/ 1204 h 1204"/>
              <a:gd name="T10" fmla="*/ 1016 w 1016"/>
              <a:gd name="T11" fmla="*/ 1039 h 1204"/>
              <a:gd name="T12" fmla="*/ 828 w 1016"/>
              <a:gd name="T13" fmla="*/ 602 h 1204"/>
            </a:gdLst>
            <a:ahLst/>
            <a:cxnLst>
              <a:cxn ang="0">
                <a:pos x="T0" y="T1"/>
              </a:cxn>
              <a:cxn ang="0">
                <a:pos x="T2" y="T3"/>
              </a:cxn>
              <a:cxn ang="0">
                <a:pos x="T4" y="T5"/>
              </a:cxn>
              <a:cxn ang="0">
                <a:pos x="T6" y="T7"/>
              </a:cxn>
              <a:cxn ang="0">
                <a:pos x="T8" y="T9"/>
              </a:cxn>
              <a:cxn ang="0">
                <a:pos x="T10" y="T11"/>
              </a:cxn>
              <a:cxn ang="0">
                <a:pos x="T12" y="T13"/>
              </a:cxn>
            </a:cxnLst>
            <a:rect l="0" t="0" r="r" b="b"/>
            <a:pathLst>
              <a:path w="1016" h="1204">
                <a:moveTo>
                  <a:pt x="828" y="602"/>
                </a:moveTo>
                <a:cubicBezTo>
                  <a:pt x="828" y="430"/>
                  <a:pt x="900" y="274"/>
                  <a:pt x="1016" y="165"/>
                </a:cubicBezTo>
                <a:cubicBezTo>
                  <a:pt x="908" y="63"/>
                  <a:pt x="763" y="0"/>
                  <a:pt x="602" y="0"/>
                </a:cubicBezTo>
                <a:cubicBezTo>
                  <a:pt x="270" y="0"/>
                  <a:pt x="0" y="269"/>
                  <a:pt x="0" y="602"/>
                </a:cubicBezTo>
                <a:cubicBezTo>
                  <a:pt x="0" y="935"/>
                  <a:pt x="270" y="1204"/>
                  <a:pt x="602" y="1204"/>
                </a:cubicBezTo>
                <a:cubicBezTo>
                  <a:pt x="763" y="1204"/>
                  <a:pt x="908" y="1141"/>
                  <a:pt x="1016" y="1039"/>
                </a:cubicBezTo>
                <a:cubicBezTo>
                  <a:pt x="900" y="930"/>
                  <a:pt x="828" y="774"/>
                  <a:pt x="828" y="602"/>
                </a:cubicBezTo>
                <a:close/>
              </a:path>
            </a:pathLst>
          </a:custGeom>
          <a:solidFill>
            <a:schemeClr val="accent5"/>
          </a:solidFill>
          <a:ln>
            <a:noFill/>
          </a:ln>
          <a:extLst/>
        </p:spPr>
        <p:txBody>
          <a:bodyPr vert="horz" wrap="square" lIns="68580" tIns="34290" rIns="68580" bIns="34290" numCol="1" anchor="t" anchorCtr="0" compatLnSpc="1">
            <a:prstTxWarp prst="textNoShape">
              <a:avLst/>
            </a:prstTxWarp>
          </a:bodyPr>
          <a:lstStyle/>
          <a:p>
            <a:endParaRPr lang="fr-FR" sz="1350"/>
          </a:p>
        </p:txBody>
      </p:sp>
      <p:pic>
        <p:nvPicPr>
          <p:cNvPr id="28" name="Image 53"/>
          <p:cNvPicPr>
            <a:picLocks noChangeAspect="1"/>
          </p:cNvPicPr>
          <p:nvPr/>
        </p:nvPicPr>
        <p:blipFill>
          <a:blip r:embed="rId3"/>
          <a:stretch>
            <a:fillRect/>
          </a:stretch>
        </p:blipFill>
        <p:spPr>
          <a:xfrm rot="17230811">
            <a:off x="2047791" y="1244904"/>
            <a:ext cx="2828680" cy="2711724"/>
          </a:xfrm>
          <a:prstGeom prst="rect">
            <a:avLst/>
          </a:prstGeom>
          <a:ln>
            <a:noFill/>
          </a:ln>
          <a:effectLst>
            <a:outerShdw blurRad="292100" dist="139700" dir="2700000" algn="tl" rotWithShape="0">
              <a:srgbClr val="333333">
                <a:alpha val="65000"/>
              </a:srgbClr>
            </a:outerShdw>
          </a:effectLst>
        </p:spPr>
      </p:pic>
      <p:sp>
        <p:nvSpPr>
          <p:cNvPr id="29" name="AutoShape 111"/>
          <p:cNvSpPr>
            <a:spLocks noChangeAspect="1" noChangeArrowheads="1" noTextEdit="1"/>
          </p:cNvSpPr>
          <p:nvPr/>
        </p:nvSpPr>
        <p:spPr bwMode="auto">
          <a:xfrm>
            <a:off x="1682354" y="831056"/>
            <a:ext cx="536495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0" name="Freeform 250"/>
          <p:cNvSpPr>
            <a:spLocks noEditPoints="1"/>
          </p:cNvSpPr>
          <p:nvPr/>
        </p:nvSpPr>
        <p:spPr bwMode="auto">
          <a:xfrm>
            <a:off x="4232672" y="1860947"/>
            <a:ext cx="14763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5" y="70"/>
                  <a:pt x="0" y="54"/>
                  <a:pt x="0" y="35"/>
                </a:cubicBezTo>
                <a:cubicBezTo>
                  <a:pt x="0" y="16"/>
                  <a:pt x="15"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1" name="Freeform 251"/>
          <p:cNvSpPr>
            <a:spLocks noEditPoints="1"/>
          </p:cNvSpPr>
          <p:nvPr/>
        </p:nvSpPr>
        <p:spPr bwMode="auto">
          <a:xfrm>
            <a:off x="4101703" y="2190750"/>
            <a:ext cx="147638" cy="148829"/>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5" y="0"/>
                  <a:pt x="70" y="16"/>
                  <a:pt x="70" y="35"/>
                </a:cubicBezTo>
                <a:cubicBezTo>
                  <a:pt x="70" y="54"/>
                  <a:pt x="55" y="70"/>
                  <a:pt x="35" y="70"/>
                </a:cubicBezTo>
                <a:close/>
                <a:moveTo>
                  <a:pt x="35" y="8"/>
                </a:moveTo>
                <a:cubicBezTo>
                  <a:pt x="21" y="8"/>
                  <a:pt x="8" y="20"/>
                  <a:pt x="8" y="35"/>
                </a:cubicBezTo>
                <a:cubicBezTo>
                  <a:pt x="8" y="50"/>
                  <a:pt x="21"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2" name="Freeform 253"/>
          <p:cNvSpPr>
            <a:spLocks noEditPoints="1"/>
          </p:cNvSpPr>
          <p:nvPr/>
        </p:nvSpPr>
        <p:spPr bwMode="auto">
          <a:xfrm>
            <a:off x="4232672" y="3213498"/>
            <a:ext cx="147638" cy="145256"/>
          </a:xfrm>
          <a:custGeom>
            <a:avLst/>
            <a:gdLst>
              <a:gd name="T0" fmla="*/ 35 w 70"/>
              <a:gd name="T1" fmla="*/ 69 h 69"/>
              <a:gd name="T2" fmla="*/ 0 w 70"/>
              <a:gd name="T3" fmla="*/ 35 h 69"/>
              <a:gd name="T4" fmla="*/ 35 w 70"/>
              <a:gd name="T5" fmla="*/ 0 h 69"/>
              <a:gd name="T6" fmla="*/ 70 w 70"/>
              <a:gd name="T7" fmla="*/ 35 h 69"/>
              <a:gd name="T8" fmla="*/ 35 w 70"/>
              <a:gd name="T9" fmla="*/ 69 h 69"/>
              <a:gd name="T10" fmla="*/ 35 w 70"/>
              <a:gd name="T11" fmla="*/ 8 h 69"/>
              <a:gd name="T12" fmla="*/ 8 w 70"/>
              <a:gd name="T13" fmla="*/ 35 h 69"/>
              <a:gd name="T14" fmla="*/ 35 w 70"/>
              <a:gd name="T15" fmla="*/ 61 h 69"/>
              <a:gd name="T16" fmla="*/ 62 w 70"/>
              <a:gd name="T17" fmla="*/ 35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5" y="69"/>
                  <a:pt x="0" y="54"/>
                  <a:pt x="0" y="35"/>
                </a:cubicBezTo>
                <a:cubicBezTo>
                  <a:pt x="0" y="15"/>
                  <a:pt x="15" y="0"/>
                  <a:pt x="35" y="0"/>
                </a:cubicBezTo>
                <a:cubicBezTo>
                  <a:pt x="54" y="0"/>
                  <a:pt x="70" y="15"/>
                  <a:pt x="70" y="35"/>
                </a:cubicBezTo>
                <a:cubicBezTo>
                  <a:pt x="70" y="54"/>
                  <a:pt x="54" y="69"/>
                  <a:pt x="35" y="69"/>
                </a:cubicBezTo>
                <a:close/>
                <a:moveTo>
                  <a:pt x="35" y="8"/>
                </a:moveTo>
                <a:cubicBezTo>
                  <a:pt x="20" y="8"/>
                  <a:pt x="8" y="20"/>
                  <a:pt x="8" y="35"/>
                </a:cubicBezTo>
                <a:cubicBezTo>
                  <a:pt x="8" y="49"/>
                  <a:pt x="20" y="61"/>
                  <a:pt x="35" y="61"/>
                </a:cubicBezTo>
                <a:cubicBezTo>
                  <a:pt x="50" y="61"/>
                  <a:pt x="62" y="49"/>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3" name="Freeform 254"/>
          <p:cNvSpPr>
            <a:spLocks noEditPoints="1"/>
          </p:cNvSpPr>
          <p:nvPr/>
        </p:nvSpPr>
        <p:spPr bwMode="auto">
          <a:xfrm>
            <a:off x="4463988" y="2912548"/>
            <a:ext cx="148828" cy="145256"/>
          </a:xfrm>
          <a:custGeom>
            <a:avLst/>
            <a:gdLst>
              <a:gd name="T0" fmla="*/ 35 w 70"/>
              <a:gd name="T1" fmla="*/ 69 h 69"/>
              <a:gd name="T2" fmla="*/ 0 w 70"/>
              <a:gd name="T3" fmla="*/ 34 h 69"/>
              <a:gd name="T4" fmla="*/ 35 w 70"/>
              <a:gd name="T5" fmla="*/ 0 h 69"/>
              <a:gd name="T6" fmla="*/ 70 w 70"/>
              <a:gd name="T7" fmla="*/ 34 h 69"/>
              <a:gd name="T8" fmla="*/ 35 w 70"/>
              <a:gd name="T9" fmla="*/ 69 h 69"/>
              <a:gd name="T10" fmla="*/ 35 w 70"/>
              <a:gd name="T11" fmla="*/ 8 h 69"/>
              <a:gd name="T12" fmla="*/ 8 w 70"/>
              <a:gd name="T13" fmla="*/ 34 h 69"/>
              <a:gd name="T14" fmla="*/ 35 w 70"/>
              <a:gd name="T15" fmla="*/ 61 h 69"/>
              <a:gd name="T16" fmla="*/ 62 w 70"/>
              <a:gd name="T17" fmla="*/ 34 h 69"/>
              <a:gd name="T18" fmla="*/ 35 w 70"/>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35" y="69"/>
                </a:moveTo>
                <a:cubicBezTo>
                  <a:pt x="16" y="69"/>
                  <a:pt x="0" y="54"/>
                  <a:pt x="0" y="34"/>
                </a:cubicBezTo>
                <a:cubicBezTo>
                  <a:pt x="0" y="15"/>
                  <a:pt x="16" y="0"/>
                  <a:pt x="35" y="0"/>
                </a:cubicBezTo>
                <a:cubicBezTo>
                  <a:pt x="54" y="0"/>
                  <a:pt x="70" y="15"/>
                  <a:pt x="70" y="34"/>
                </a:cubicBezTo>
                <a:cubicBezTo>
                  <a:pt x="70" y="54"/>
                  <a:pt x="54" y="69"/>
                  <a:pt x="35" y="69"/>
                </a:cubicBezTo>
                <a:close/>
                <a:moveTo>
                  <a:pt x="35" y="8"/>
                </a:moveTo>
                <a:cubicBezTo>
                  <a:pt x="20" y="8"/>
                  <a:pt x="8" y="20"/>
                  <a:pt x="8" y="34"/>
                </a:cubicBezTo>
                <a:cubicBezTo>
                  <a:pt x="8" y="49"/>
                  <a:pt x="20" y="61"/>
                  <a:pt x="35" y="61"/>
                </a:cubicBezTo>
                <a:cubicBezTo>
                  <a:pt x="50" y="61"/>
                  <a:pt x="62" y="49"/>
                  <a:pt x="62" y="34"/>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4" name="Freeform 258"/>
          <p:cNvSpPr>
            <a:spLocks noEditPoints="1"/>
          </p:cNvSpPr>
          <p:nvPr/>
        </p:nvSpPr>
        <p:spPr bwMode="auto">
          <a:xfrm>
            <a:off x="4088607" y="2949792"/>
            <a:ext cx="148828" cy="147638"/>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8 h 70"/>
              <a:gd name="T12" fmla="*/ 8 w 70"/>
              <a:gd name="T13" fmla="*/ 35 h 70"/>
              <a:gd name="T14" fmla="*/ 35 w 70"/>
              <a:gd name="T15" fmla="*/ 62 h 70"/>
              <a:gd name="T16" fmla="*/ 62 w 70"/>
              <a:gd name="T17" fmla="*/ 35 h 70"/>
              <a:gd name="T18" fmla="*/ 35 w 70"/>
              <a:gd name="T1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8"/>
                </a:moveTo>
                <a:cubicBezTo>
                  <a:pt x="20" y="8"/>
                  <a:pt x="8" y="20"/>
                  <a:pt x="8" y="35"/>
                </a:cubicBezTo>
                <a:cubicBezTo>
                  <a:pt x="8" y="50"/>
                  <a:pt x="20" y="62"/>
                  <a:pt x="35" y="62"/>
                </a:cubicBezTo>
                <a:cubicBezTo>
                  <a:pt x="50" y="62"/>
                  <a:pt x="62" y="50"/>
                  <a:pt x="62" y="35"/>
                </a:cubicBezTo>
                <a:cubicBezTo>
                  <a:pt x="62" y="20"/>
                  <a:pt x="50" y="8"/>
                  <a:pt x="3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5" name="Freeform 201"/>
          <p:cNvSpPr>
            <a:spLocks/>
          </p:cNvSpPr>
          <p:nvPr/>
        </p:nvSpPr>
        <p:spPr bwMode="auto">
          <a:xfrm>
            <a:off x="3794572" y="1580072"/>
            <a:ext cx="1014949" cy="2160240"/>
          </a:xfrm>
          <a:custGeom>
            <a:avLst/>
            <a:gdLst>
              <a:gd name="T0" fmla="*/ 377 w 377"/>
              <a:gd name="T1" fmla="*/ 437 h 874"/>
              <a:gd name="T2" fmla="*/ 188 w 377"/>
              <a:gd name="T3" fmla="*/ 0 h 874"/>
              <a:gd name="T4" fmla="*/ 0 w 377"/>
              <a:gd name="T5" fmla="*/ 437 h 874"/>
              <a:gd name="T6" fmla="*/ 188 w 377"/>
              <a:gd name="T7" fmla="*/ 874 h 874"/>
              <a:gd name="T8" fmla="*/ 377 w 377"/>
              <a:gd name="T9" fmla="*/ 437 h 874"/>
            </a:gdLst>
            <a:ahLst/>
            <a:cxnLst>
              <a:cxn ang="0">
                <a:pos x="T0" y="T1"/>
              </a:cxn>
              <a:cxn ang="0">
                <a:pos x="T2" y="T3"/>
              </a:cxn>
              <a:cxn ang="0">
                <a:pos x="T4" y="T5"/>
              </a:cxn>
              <a:cxn ang="0">
                <a:pos x="T6" y="T7"/>
              </a:cxn>
              <a:cxn ang="0">
                <a:pos x="T8" y="T9"/>
              </a:cxn>
            </a:cxnLst>
            <a:rect l="0" t="0" r="r" b="b"/>
            <a:pathLst>
              <a:path w="377" h="874">
                <a:moveTo>
                  <a:pt x="377" y="437"/>
                </a:moveTo>
                <a:cubicBezTo>
                  <a:pt x="377" y="265"/>
                  <a:pt x="304" y="109"/>
                  <a:pt x="188" y="0"/>
                </a:cubicBezTo>
                <a:cubicBezTo>
                  <a:pt x="72" y="109"/>
                  <a:pt x="0" y="265"/>
                  <a:pt x="0" y="437"/>
                </a:cubicBezTo>
                <a:cubicBezTo>
                  <a:pt x="0" y="609"/>
                  <a:pt x="72" y="765"/>
                  <a:pt x="188" y="874"/>
                </a:cubicBezTo>
                <a:cubicBezTo>
                  <a:pt x="304" y="765"/>
                  <a:pt x="377" y="609"/>
                  <a:pt x="377" y="437"/>
                </a:cubicBezTo>
                <a:close/>
              </a:path>
            </a:pathLst>
          </a:custGeom>
          <a:solidFill>
            <a:srgbClr val="E36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FR" sz="1350"/>
          </a:p>
        </p:txBody>
      </p:sp>
      <p:sp>
        <p:nvSpPr>
          <p:cNvPr id="36" name="Rectangle 214"/>
          <p:cNvSpPr>
            <a:spLocks noChangeArrowheads="1"/>
          </p:cNvSpPr>
          <p:nvPr/>
        </p:nvSpPr>
        <p:spPr bwMode="auto">
          <a:xfrm>
            <a:off x="2678665" y="2031691"/>
            <a:ext cx="156869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2700" b="1" dirty="0" err="1">
                <a:solidFill>
                  <a:srgbClr val="FFFFFF"/>
                </a:solidFill>
                <a:latin typeface="+mn-lt"/>
              </a:rPr>
              <a:t>Integrating</a:t>
            </a:r>
            <a:endParaRPr lang="fr-FR" altLang="fr-FR" sz="2700" b="1" dirty="0">
              <a:solidFill>
                <a:srgbClr val="FFFFFF"/>
              </a:solidFill>
              <a:latin typeface="+mn-lt"/>
            </a:endParaRPr>
          </a:p>
          <a:p>
            <a:pPr algn="ctr" defTabSz="685800"/>
            <a:r>
              <a:rPr lang="fr-FR" altLang="fr-FR" sz="2700" b="1" dirty="0">
                <a:solidFill>
                  <a:srgbClr val="FFFFFF"/>
                </a:solidFill>
                <a:latin typeface="+mn-lt"/>
              </a:rPr>
              <a:t>The Data</a:t>
            </a:r>
          </a:p>
          <a:p>
            <a:pPr algn="ctr" defTabSz="685800"/>
            <a:r>
              <a:rPr lang="fr-FR" altLang="fr-FR" sz="2700" b="1" dirty="0">
                <a:solidFill>
                  <a:srgbClr val="FFFFFF"/>
                </a:solidFill>
                <a:latin typeface="+mn-lt"/>
              </a:rPr>
              <a:t>Cycle</a:t>
            </a:r>
            <a:endParaRPr lang="fr-FR" altLang="fr-FR" dirty="0">
              <a:latin typeface="+mn-lt"/>
            </a:endParaRPr>
          </a:p>
        </p:txBody>
      </p:sp>
      <p:sp>
        <p:nvSpPr>
          <p:cNvPr id="37" name="Rectangle 216"/>
          <p:cNvSpPr>
            <a:spLocks noChangeArrowheads="1"/>
          </p:cNvSpPr>
          <p:nvPr/>
        </p:nvSpPr>
        <p:spPr bwMode="auto">
          <a:xfrm>
            <a:off x="4635158" y="2081340"/>
            <a:ext cx="150239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fr-FR" altLang="fr-FR" sz="2700" b="1" dirty="0" err="1">
                <a:solidFill>
                  <a:schemeClr val="tx1">
                    <a:lumMod val="50000"/>
                  </a:schemeClr>
                </a:solidFill>
                <a:latin typeface="+mn-lt"/>
              </a:rPr>
              <a:t>Embracing</a:t>
            </a:r>
            <a:endParaRPr lang="fr-FR" altLang="fr-FR" sz="2700" b="1" dirty="0">
              <a:solidFill>
                <a:schemeClr val="tx1">
                  <a:lumMod val="50000"/>
                </a:schemeClr>
              </a:solidFill>
              <a:latin typeface="+mn-lt"/>
            </a:endParaRPr>
          </a:p>
          <a:p>
            <a:pPr algn="ctr" defTabSz="685800"/>
            <a:r>
              <a:rPr lang="fr-FR" altLang="fr-FR" sz="2700" b="1" dirty="0">
                <a:solidFill>
                  <a:schemeClr val="tx1">
                    <a:lumMod val="50000"/>
                  </a:schemeClr>
                </a:solidFill>
                <a:latin typeface="+mn-lt"/>
              </a:rPr>
              <a:t>Smart</a:t>
            </a:r>
          </a:p>
          <a:p>
            <a:pPr algn="ctr" defTabSz="685800"/>
            <a:r>
              <a:rPr lang="fr-FR" altLang="fr-FR" sz="2700" b="1" dirty="0">
                <a:solidFill>
                  <a:schemeClr val="tx1">
                    <a:lumMod val="50000"/>
                  </a:schemeClr>
                </a:solidFill>
                <a:latin typeface="+mn-lt"/>
              </a:rPr>
              <a:t>Data</a:t>
            </a:r>
            <a:endParaRPr lang="fr-FR" altLang="fr-FR" dirty="0">
              <a:solidFill>
                <a:schemeClr val="tx1">
                  <a:lumMod val="50000"/>
                </a:schemeClr>
              </a:solidFill>
              <a:latin typeface="+mn-lt"/>
            </a:endParaRPr>
          </a:p>
        </p:txBody>
      </p:sp>
    </p:spTree>
    <p:extLst>
      <p:ext uri="{BB962C8B-B14F-4D97-AF65-F5344CB8AC3E}">
        <p14:creationId xmlns:p14="http://schemas.microsoft.com/office/powerpoint/2010/main" val="2409994333"/>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par>
    </p:tnLst>
  </p:timing>
</p:sld>
</file>

<file path=ppt/theme/theme1.xml><?xml version="1.0" encoding="utf-8"?>
<a:theme xmlns:a="http://schemas.openxmlformats.org/drawingml/2006/main" name="1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3F84EC74-2453-4463-BD10-B2CF18A54BA4}" vid="{0E4E9784-1400-4F35-9B79-2A92AF0134E7}"/>
    </a:ext>
  </a:extLst>
</a:theme>
</file>

<file path=ppt/theme/theme2.xml><?xml version="1.0" encoding="utf-8"?>
<a:theme xmlns:a="http://schemas.openxmlformats.org/drawingml/2006/main" name="2_Aangepast ontwerp">
  <a:themeElements>
    <a:clrScheme name="CBS">
      <a:dk1>
        <a:sysClr val="windowText" lastClr="000000"/>
      </a:dk1>
      <a:lt1>
        <a:sysClr val="window" lastClr="FFFFFF"/>
      </a:lt1>
      <a:dk2>
        <a:srgbClr val="271C6C"/>
      </a:dk2>
      <a:lt2>
        <a:srgbClr val="EEECE1"/>
      </a:lt2>
      <a:accent1>
        <a:srgbClr val="00A1CD"/>
      </a:accent1>
      <a:accent2>
        <a:srgbClr val="0058B8"/>
      </a:accent2>
      <a:accent3>
        <a:srgbClr val="53A31D"/>
      </a:accent3>
      <a:accent4>
        <a:srgbClr val="AF0E80"/>
      </a:accent4>
      <a:accent5>
        <a:srgbClr val="FFCC00"/>
      </a:accent5>
      <a:accent6>
        <a:srgbClr val="E94C0A"/>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3F84EC74-2453-4463-BD10-B2CF18A54BA4}" vid="{0E4E9784-1400-4F35-9B79-2A92AF0134E7}"/>
    </a:ext>
  </a:extLst>
</a:theme>
</file>

<file path=ppt/theme/theme3.xml><?xml version="1.0" encoding="utf-8"?>
<a:theme xmlns:a="http://schemas.openxmlformats.org/drawingml/2006/main" name="CBS Powerpoint sjabloon">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3F84EC74-2453-4463-BD10-B2CF18A54BA4}" vid="{0E4E9784-1400-4F35-9B79-2A92AF0134E7}"/>
    </a:ext>
  </a:extLst>
</a:theme>
</file>

<file path=ppt/theme/theme4.xml><?xml version="1.0" encoding="utf-8"?>
<a:theme xmlns:a="http://schemas.openxmlformats.org/drawingml/2006/main" name="3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3F84EC74-2453-4463-BD10-B2CF18A54BA4}" vid="{0E4E9784-1400-4F35-9B79-2A92AF0134E7}"/>
    </a:ext>
  </a:extLst>
</a:theme>
</file>

<file path=ppt/theme/theme5.xml><?xml version="1.0" encoding="utf-8"?>
<a:theme xmlns:a="http://schemas.openxmlformats.org/drawingml/2006/main" name="4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3F84EC74-2453-4463-BD10-B2CF18A54BA4}" vid="{0E4E9784-1400-4F35-9B79-2A92AF0134E7}"/>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CBS Powerpoint sjabloon</Template>
  <TotalTime>0</TotalTime>
  <Words>938</Words>
  <Application>Microsoft Office PowerPoint</Application>
  <PresentationFormat>On-screen Show (16:9)</PresentationFormat>
  <Paragraphs>205</Paragraphs>
  <Slides>17</Slides>
  <Notes>6</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17</vt:i4>
      </vt:variant>
    </vt:vector>
  </HeadingPairs>
  <TitlesOfParts>
    <vt:vector size="26" baseType="lpstr">
      <vt:lpstr>Arial</vt:lpstr>
      <vt:lpstr>Calibri</vt:lpstr>
      <vt:lpstr>Century Gothic</vt:lpstr>
      <vt:lpstr>Open Sans Bold</vt:lpstr>
      <vt:lpstr>1_Aangepast ontwerp</vt:lpstr>
      <vt:lpstr>2_Aangepast ontwerp</vt:lpstr>
      <vt:lpstr>CBS Powerpoint sjabloon</vt:lpstr>
      <vt:lpstr>3_Aangepast ontwerp</vt:lpstr>
      <vt:lpstr>4_Aangepast ontwerp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OECD Smart data STRATEGY</vt:lpstr>
      <vt:lpstr>Develop Smart data practices</vt:lpstr>
      <vt:lpstr>Develop Smart data Solutions</vt:lpstr>
      <vt:lpstr>PowerPoint Presentation</vt:lpstr>
      <vt:lpstr>PowerPoint Presentation</vt:lpstr>
      <vt:lpstr>PowerPoint Presentation</vt:lpstr>
      <vt:lpstr>PowerPoint Presentation</vt:lpstr>
      <vt:lpstr>PowerPoint Presentation</vt:lpstr>
      <vt:lpstr>PowerPoint Presentation</vt:lpstr>
    </vt:vector>
  </TitlesOfParts>
  <Company>CBS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Grooten, P.P.G. (Paul)</dc:creator>
  <cp:lastModifiedBy>Jug, M.</cp:lastModifiedBy>
  <cp:revision>67</cp:revision>
  <dcterms:created xsi:type="dcterms:W3CDTF">2019-02-13T15:06:36Z</dcterms:created>
  <dcterms:modified xsi:type="dcterms:W3CDTF">2019-05-16T13:05:32Z</dcterms:modified>
</cp:coreProperties>
</file>