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73" r:id="rId5"/>
    <p:sldId id="267" r:id="rId6"/>
    <p:sldId id="268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EE6"/>
    <a:srgbClr val="002642"/>
    <a:srgbClr val="9EBEBC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17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80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dashboard?id=mecdcme_is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chemeClr val="accent5">
                    <a:lumMod val="75000"/>
                  </a:schemeClr>
                </a:solidFill>
              </a:rPr>
              <a:t>WP1 Updates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191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smtClean="0">
                <a:solidFill>
                  <a:srgbClr val="7030A0"/>
                </a:solidFill>
              </a:rPr>
              <a:t>Consortium meeting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smtClean="0">
                <a:solidFill>
                  <a:srgbClr val="7030A0"/>
                </a:solidFill>
              </a:rPr>
              <a:t>May 2020</a:t>
            </a:r>
            <a:endParaRPr b="1" dirty="0">
              <a:solidFill>
                <a:srgbClr val="7030A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76" y="272063"/>
            <a:ext cx="1271775" cy="16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4" y="436728"/>
            <a:ext cx="7252420" cy="450376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Outline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dirty="0" smtClean="0"/>
              <a:t>                        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WP1: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ccomplished tasks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endParaRPr lang="en-US" dirty="0"/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WP1: Work in progress 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2642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rgbClr val="002642"/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80" y="1100380"/>
            <a:ext cx="761056" cy="86152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39" y="2289947"/>
            <a:ext cx="780932" cy="6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4" y="436728"/>
            <a:ext cx="7169102" cy="412476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>
                <a:solidFill>
                  <a:schemeClr val="accent5"/>
                </a:solidFill>
                <a:latin typeface="+mj-lt"/>
              </a:rPr>
              <a:t>WP1: Accomplished tasks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 smtClean="0">
                <a:solidFill>
                  <a:srgbClr val="611EE6"/>
                </a:solidFill>
              </a:rPr>
              <a:t>Service2: RELAIS</a:t>
            </a:r>
            <a:endParaRPr lang="en-US" sz="2400" b="1" dirty="0">
              <a:solidFill>
                <a:srgbClr val="611EE6"/>
              </a:solidFill>
            </a:endParaRPr>
          </a:p>
          <a:p>
            <a:pPr lvl="0"/>
            <a:r>
              <a:rPr lang="en-GB" i="1" dirty="0" smtClean="0"/>
              <a:t>D1.4.1 </a:t>
            </a:r>
            <a:r>
              <a:rPr lang="en-GB" i="1" dirty="0"/>
              <a:t>- </a:t>
            </a:r>
            <a:r>
              <a:rPr lang="en-GB" i="1" dirty="0" smtClean="0"/>
              <a:t>Delivery M12</a:t>
            </a:r>
            <a:endParaRPr lang="it-IT" dirty="0"/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b="1" dirty="0">
                <a:solidFill>
                  <a:srgbClr val="002642"/>
                </a:solidFill>
              </a:rPr>
              <a:t>Status: final version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endParaRPr lang="en-US" dirty="0"/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endParaRPr lang="en-US" dirty="0" smtClean="0"/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 smtClean="0">
              <a:solidFill>
                <a:srgbClr val="002642"/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>
              <a:solidFill>
                <a:srgbClr val="002642"/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 smtClean="0">
              <a:solidFill>
                <a:srgbClr val="002642"/>
              </a:solidFill>
            </a:endParaRPr>
          </a:p>
          <a:p>
            <a:pPr marL="342900" lvl="1" indent="-342900">
              <a:lnSpc>
                <a:spcPts val="880"/>
              </a:lnSpc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>
              <a:solidFill>
                <a:srgbClr val="002642"/>
              </a:solidFill>
            </a:endParaRPr>
          </a:p>
          <a:p>
            <a:pPr marL="342900" lvl="1" indent="-342900">
              <a:lnSpc>
                <a:spcPts val="880"/>
              </a:lnSpc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r>
              <a:rPr lang="en-US" b="1" dirty="0" smtClean="0">
                <a:solidFill>
                  <a:srgbClr val="002642"/>
                </a:solidFill>
              </a:rPr>
              <a:t>Communication activities: service flyer available in two different versions</a:t>
            </a: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r>
              <a:rPr lang="en-US" b="1" dirty="0">
                <a:solidFill>
                  <a:srgbClr val="002642"/>
                </a:solidFill>
              </a:rPr>
              <a:t> </a:t>
            </a:r>
            <a:r>
              <a:rPr lang="en-US" b="1" dirty="0" smtClean="0">
                <a:solidFill>
                  <a:srgbClr val="002642"/>
                </a:solidFill>
              </a:rPr>
              <a:t>                       </a:t>
            </a:r>
            <a:endParaRPr lang="en-US" b="1" dirty="0" smtClean="0">
              <a:solidFill>
                <a:srgbClr val="611EE6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b="1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12" y="242766"/>
            <a:ext cx="1014574" cy="1148506"/>
          </a:xfrm>
          <a:prstGeom prst="rect">
            <a:avLst/>
          </a:prstGeom>
        </p:spPr>
      </p:pic>
      <p:sp>
        <p:nvSpPr>
          <p:cNvPr id="6" name="Rectangle 74">
            <a:hlinkClick r:id="rId3"/>
          </p:cNvPr>
          <p:cNvSpPr>
            <a:spLocks noChangeArrowheads="1"/>
          </p:cNvSpPr>
          <p:nvPr/>
        </p:nvSpPr>
        <p:spPr bwMode="auto">
          <a:xfrm>
            <a:off x="3817267" y="2320005"/>
            <a:ext cx="4454374" cy="31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4" y="1973629"/>
            <a:ext cx="7169102" cy="2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4" y="436728"/>
            <a:ext cx="7252420" cy="450376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>
                <a:solidFill>
                  <a:schemeClr val="accent5"/>
                </a:solidFill>
                <a:latin typeface="+mj-lt"/>
              </a:rPr>
              <a:t>WP1: Accomplished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tasks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Guidelines on best practices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b="1" dirty="0">
                <a:solidFill>
                  <a:srgbClr val="002642"/>
                </a:solidFill>
              </a:rPr>
              <a:t>Updated draft version after Toulouse hackathon</a:t>
            </a: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12" y="242766"/>
            <a:ext cx="1014574" cy="114850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42" y="1602591"/>
            <a:ext cx="5084862" cy="36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4" y="436728"/>
            <a:ext cx="7404302" cy="46119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>
                <a:solidFill>
                  <a:schemeClr val="accent5"/>
                </a:solidFill>
                <a:latin typeface="+mj-lt"/>
              </a:rPr>
              <a:t>WP1: Accomplished </a:t>
            </a: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tasks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Guidelines on best practices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Clr>
                <a:srgbClr val="7F142A"/>
              </a:buClr>
            </a:pPr>
            <a:r>
              <a:rPr lang="en-US" b="1" dirty="0" smtClean="0">
                <a:solidFill>
                  <a:srgbClr val="002642"/>
                </a:solidFill>
              </a:rPr>
              <a:t>Updated </a:t>
            </a:r>
            <a:r>
              <a:rPr lang="en-US" b="1" dirty="0">
                <a:solidFill>
                  <a:srgbClr val="002642"/>
                </a:solidFill>
              </a:rPr>
              <a:t>draft version after Toulouse </a:t>
            </a:r>
            <a:r>
              <a:rPr lang="en-US" b="1" dirty="0" smtClean="0">
                <a:solidFill>
                  <a:srgbClr val="002642"/>
                </a:solidFill>
              </a:rPr>
              <a:t>hackathon</a:t>
            </a:r>
          </a:p>
          <a:p>
            <a:pPr marL="342900" lvl="1" indent="-342900" algn="just">
              <a:buClr>
                <a:srgbClr val="7F142A"/>
              </a:buClr>
            </a:pPr>
            <a:r>
              <a:rPr lang="en-US" sz="1200" dirty="0" smtClean="0">
                <a:solidFill>
                  <a:srgbClr val="002642"/>
                </a:solidFill>
              </a:rPr>
              <a:t>        The first paragraph of the updated version will provide an overview of the architectural recommendations to harmonize </a:t>
            </a:r>
            <a:r>
              <a:rPr lang="en-US" sz="1200" dirty="0">
                <a:solidFill>
                  <a:srgbClr val="002642"/>
                </a:solidFill>
              </a:rPr>
              <a:t>the guidelines with  D2.1- Software and integration architecture recommendations and  D2.2 – Cookbook on integration &amp; </a:t>
            </a:r>
            <a:r>
              <a:rPr lang="en-US" sz="1200" dirty="0" smtClean="0">
                <a:solidFill>
                  <a:srgbClr val="002642"/>
                </a:solidFill>
              </a:rPr>
              <a:t>use</a:t>
            </a:r>
            <a:endParaRPr lang="en-US" dirty="0">
              <a:solidFill>
                <a:srgbClr val="002642"/>
              </a:solidFill>
            </a:endParaRPr>
          </a:p>
          <a:p>
            <a:pPr marL="342900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in </a:t>
            </a:r>
            <a:r>
              <a:rPr lang="en-US" b="1" dirty="0" smtClean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endParaRPr lang="it-IT" sz="13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12" y="242766"/>
            <a:ext cx="1014574" cy="1148506"/>
          </a:xfrm>
          <a:prstGeom prst="rect">
            <a:avLst/>
          </a:prstGeom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51367"/>
              </p:ext>
            </p:extLst>
          </p:nvPr>
        </p:nvGraphicFramePr>
        <p:xfrm>
          <a:off x="1040524" y="2638096"/>
          <a:ext cx="6484883" cy="24105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484883">
                  <a:extLst>
                    <a:ext uri="{9D8B030D-6E8A-4147-A177-3AD203B41FA5}">
                      <a16:colId xmlns:a16="http://schemas.microsoft.com/office/drawing/2014/main" val="16855986"/>
                    </a:ext>
                  </a:extLst>
                </a:gridCol>
              </a:tblGrid>
              <a:tr h="185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Architecture recommendations</a:t>
                      </a:r>
                      <a:endParaRPr lang="it-IT" sz="110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0" marR="62860" marT="0" marB="0"/>
                </a:tc>
                <a:extLst>
                  <a:ext uri="{0D108BD9-81ED-4DB2-BD59-A6C34878D82A}">
                    <a16:rowId xmlns:a16="http://schemas.microsoft.com/office/drawing/2014/main" val="2544704585"/>
                  </a:ext>
                </a:extLst>
              </a:tr>
              <a:tr h="1297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 reuse and sharing services: Different ways of reuse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●	Code / libraries - build, deploy and consume.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●	Deployable binaries / packages - deploy and consume.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●	“Centrally” deployed runnable services - consume.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Analysis of service chain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Cluster of functionalities</a:t>
                      </a:r>
                      <a:endParaRPr lang="it-IT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0" marR="62860" marT="0" marB="0"/>
                </a:tc>
                <a:extLst>
                  <a:ext uri="{0D108BD9-81ED-4DB2-BD59-A6C34878D82A}">
                    <a16:rowId xmlns:a16="http://schemas.microsoft.com/office/drawing/2014/main" val="1912972261"/>
                  </a:ext>
                </a:extLst>
              </a:tr>
              <a:tr h="7417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 service integration – relationship with legacy architecture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Services and infrastructure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t-IT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0" marR="62860" marT="0" marB="0"/>
                </a:tc>
                <a:extLst>
                  <a:ext uri="{0D108BD9-81ED-4DB2-BD59-A6C34878D82A}">
                    <a16:rowId xmlns:a16="http://schemas.microsoft.com/office/drawing/2014/main" val="823775763"/>
                  </a:ext>
                </a:extLst>
              </a:tr>
              <a:tr h="1854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Versioning and environments</a:t>
                      </a:r>
                      <a:endParaRPr lang="it-IT" sz="1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0" marR="62860" marT="0" marB="0"/>
                </a:tc>
                <a:extLst>
                  <a:ext uri="{0D108BD9-81ED-4DB2-BD59-A6C34878D82A}">
                    <a16:rowId xmlns:a16="http://schemas.microsoft.com/office/drawing/2014/main" val="349458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4" y="436728"/>
            <a:ext cx="7252420" cy="450376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WP1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: Work in progress 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>
                <a:solidFill>
                  <a:srgbClr val="611EE6"/>
                </a:solidFill>
              </a:rPr>
              <a:t>Service2: RELAIS</a:t>
            </a:r>
          </a:p>
          <a:p>
            <a:r>
              <a:rPr lang="en-US" i="1" dirty="0"/>
              <a:t> </a:t>
            </a:r>
            <a:endParaRPr lang="it-IT" dirty="0"/>
          </a:p>
          <a:p>
            <a:pPr algn="just">
              <a:spcBef>
                <a:spcPts val="285"/>
              </a:spcBef>
              <a:spcAft>
                <a:spcPts val="285"/>
              </a:spcAft>
            </a:pPr>
            <a:endParaRPr lang="en-US" dirty="0" smtClean="0"/>
          </a:p>
          <a:p>
            <a:pPr algn="just">
              <a:spcBef>
                <a:spcPts val="285"/>
              </a:spcBef>
              <a:spcAft>
                <a:spcPts val="285"/>
              </a:spcAft>
            </a:pPr>
            <a:endParaRPr lang="en-US" dirty="0"/>
          </a:p>
          <a:p>
            <a:pPr algn="just">
              <a:spcBef>
                <a:spcPts val="285"/>
              </a:spcBef>
              <a:spcAft>
                <a:spcPts val="285"/>
              </a:spcAft>
            </a:pPr>
            <a:endParaRPr lang="en-US" dirty="0" smtClean="0"/>
          </a:p>
          <a:p>
            <a:pPr algn="just">
              <a:spcBef>
                <a:spcPts val="285"/>
              </a:spcBef>
              <a:spcAft>
                <a:spcPts val="285"/>
              </a:spcAft>
            </a:pPr>
            <a:endParaRPr lang="en-US" dirty="0"/>
          </a:p>
          <a:p>
            <a:pPr lvl="0" algn="just"/>
            <a:r>
              <a:rPr lang="en-US" dirty="0" smtClean="0"/>
              <a:t>To enhance </a:t>
            </a:r>
            <a:r>
              <a:rPr lang="en-US" dirty="0"/>
              <a:t>the current version, the “Search space reduction” functionality is under </a:t>
            </a:r>
            <a:r>
              <a:rPr lang="en-US" dirty="0" smtClean="0"/>
              <a:t>development</a:t>
            </a:r>
          </a:p>
          <a:p>
            <a:pPr lvl="0" algn="just"/>
            <a:endParaRPr lang="it-IT" dirty="0"/>
          </a:p>
          <a:p>
            <a:pPr algn="just">
              <a:spcBef>
                <a:spcPts val="285"/>
              </a:spcBef>
              <a:spcAft>
                <a:spcPts val="285"/>
              </a:spcAft>
            </a:pPr>
            <a:r>
              <a:rPr lang="en-US" b="1" dirty="0">
                <a:solidFill>
                  <a:srgbClr val="FFC000"/>
                </a:solidFill>
              </a:rPr>
              <a:t>### Next steps </a:t>
            </a:r>
            <a:endParaRPr lang="en-US" dirty="0" smtClean="0"/>
          </a:p>
          <a:p>
            <a:pPr marL="285750" indent="-285750" algn="just">
              <a:spcBef>
                <a:spcPts val="285"/>
              </a:spcBef>
              <a:spcAft>
                <a:spcPts val="285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Integration with ARC</a:t>
            </a:r>
            <a:endParaRPr lang="it-IT" dirty="0" smtClean="0"/>
          </a:p>
          <a:p>
            <a:pPr marL="285750" indent="-285750" algn="just">
              <a:spcBef>
                <a:spcPts val="285"/>
              </a:spcBef>
              <a:spcAft>
                <a:spcPts val="285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Implementation </a:t>
            </a:r>
            <a:r>
              <a:rPr lang="en-US" dirty="0"/>
              <a:t>of the “Search space reduction” functionality</a:t>
            </a:r>
            <a:endParaRPr lang="it-IT" dirty="0"/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0" y="436728"/>
            <a:ext cx="597997" cy="513903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36964" y="1451750"/>
            <a:ext cx="5957453" cy="13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09683" y="436728"/>
            <a:ext cx="7450643" cy="450376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ctr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2400" b="1" dirty="0" smtClean="0">
                <a:solidFill>
                  <a:schemeClr val="accent5"/>
                </a:solidFill>
                <a:latin typeface="+mj-lt"/>
              </a:rPr>
              <a:t>WP1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: Work in progress 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ARC integration in the </a:t>
            </a:r>
            <a:r>
              <a:rPr lang="en-US" sz="1600" b="1" dirty="0">
                <a:solidFill>
                  <a:srgbClr val="0070C0"/>
                </a:solidFill>
              </a:rPr>
              <a:t>Workbench (</a:t>
            </a:r>
            <a:r>
              <a:rPr lang="en-US" sz="1600" b="1" dirty="0" smtClean="0">
                <a:solidFill>
                  <a:srgbClr val="0070C0"/>
                </a:solidFill>
              </a:rPr>
              <a:t>IS2)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where RELAIS service runs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### Next steps proposal (Manuel and ARC team)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Modify </a:t>
            </a:r>
            <a:r>
              <a:rPr lang="en-US" dirty="0"/>
              <a:t>IS2 to be able to run directly on both MySQL and </a:t>
            </a:r>
            <a:r>
              <a:rPr lang="en-US" dirty="0" err="1"/>
              <a:t>Postgres</a:t>
            </a:r>
            <a:r>
              <a:rPr lang="en-US" dirty="0"/>
              <a:t> databases  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/>
              <a:t>Get a feedback on the ARC/IS2 integration script from the IS2 team  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/>
              <a:t>Review the IS2 </a:t>
            </a:r>
            <a:r>
              <a:rPr lang="en-US" dirty="0" err="1" smtClean="0"/>
              <a:t>modellization</a:t>
            </a:r>
            <a:r>
              <a:rPr lang="en-US" dirty="0" smtClean="0"/>
              <a:t> </a:t>
            </a:r>
            <a:endParaRPr lang="en-US" dirty="0"/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Enhance the IS2 documentation to explain how to add a new service in IS2 as we did for ARC	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dirty="0"/>
              <a:t>the INSEE and ISTAT </a:t>
            </a:r>
            <a:r>
              <a:rPr lang="en-US" dirty="0" smtClean="0"/>
              <a:t>use cases </a:t>
            </a:r>
            <a:r>
              <a:rPr lang="en-US" dirty="0"/>
              <a:t>for IS2 and ARC  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  <a:buFont typeface="Wingdings" panose="05000000000000000000" pitchFamily="2" charset="2"/>
              <a:buChar char="ü"/>
            </a:pPr>
            <a:r>
              <a:rPr lang="en-US" dirty="0"/>
              <a:t>Share </a:t>
            </a:r>
            <a:r>
              <a:rPr lang="en-US" dirty="0" smtClean="0"/>
              <a:t>the IS2 </a:t>
            </a:r>
            <a:r>
              <a:rPr lang="en-US" dirty="0"/>
              <a:t>code 	</a:t>
            </a:r>
            <a:endParaRPr lang="en-US" b="1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7F142A"/>
              </a:buClr>
            </a:pPr>
            <a:endParaRPr lang="en-US" b="1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lvl="1" indent="-342900">
              <a:spcBef>
                <a:spcPts val="600"/>
              </a:spcBef>
              <a:spcAft>
                <a:spcPts val="1800"/>
              </a:spcAft>
              <a:buClr>
                <a:srgbClr val="7F142A"/>
              </a:buClr>
            </a:pPr>
            <a:endParaRPr lang="en-US" dirty="0" smtClean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5" y="436728"/>
            <a:ext cx="597997" cy="5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315</Words>
  <Application>Microsoft Office PowerPoint</Application>
  <PresentationFormat>Presentazione su schermo (16:9)</PresentationFormat>
  <Paragraphs>68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Wingdings</vt:lpstr>
      <vt:lpstr>Simple Light</vt:lpstr>
      <vt:lpstr>WP1 Updates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and Relais integration</dc:title>
  <dc:creator>Giuseppina Ruocco</dc:creator>
  <cp:lastModifiedBy>Giuseppina Ruocco</cp:lastModifiedBy>
  <cp:revision>95</cp:revision>
  <dcterms:modified xsi:type="dcterms:W3CDTF">2020-05-18T13:07:13Z</dcterms:modified>
</cp:coreProperties>
</file>