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5" r:id="rId6"/>
    <p:sldId id="275" r:id="rId7"/>
    <p:sldId id="276" r:id="rId8"/>
    <p:sldId id="290" r:id="rId9"/>
    <p:sldId id="266" r:id="rId10"/>
    <p:sldId id="278" r:id="rId11"/>
    <p:sldId id="287" r:id="rId12"/>
    <p:sldId id="279" r:id="rId13"/>
    <p:sldId id="281" r:id="rId14"/>
    <p:sldId id="282" r:id="rId15"/>
    <p:sldId id="283" r:id="rId16"/>
    <p:sldId id="285" r:id="rId17"/>
    <p:sldId id="286" r:id="rId18"/>
    <p:sldId id="288" r:id="rId19"/>
    <p:sldId id="289" r:id="rId20"/>
    <p:sldId id="267" r:id="rId21"/>
    <p:sldId id="269" r:id="rId22"/>
    <p:sldId id="277" r:id="rId23"/>
    <p:sldId id="274" r:id="rId2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10DCCF9-6BCE-4E40-A53D-578A3D75CDFE}" type="datetime1">
              <a:rPr lang="nl-NL" smtClean="0"/>
              <a:t>12-1-2020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110C1B5-9736-4542-876B-E14279A682BC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47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7" name="Rechthoe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77C8728-0219-4A42-9A51-2FD81C6BEE42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694D4BE3-9215-474D-B2D5-2CBE16B6F180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22EA59E-C15B-4F0F-99B8-622F79164DF1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7DD6CFC-6839-4776-BA7E-AFAF068664F0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0402880-96F8-4F94-A955-F9215176AD52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55EB0FD-47DA-40E7-A305-67F639331154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5F0F39A-8BA8-4F9C-85EF-05B4A43CF058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E42ED7D-C94C-441E-963A-14586BD6F3D3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9688AE3-6598-403F-B5CE-398E7CD30E44}" type="datetime1">
              <a:rPr lang="nl-NL" smtClean="0"/>
              <a:pPr/>
              <a:t>12-1-2020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5AB11C0F-B5BD-4E8E-87F1-E5DC9DB8DE48}" type="datetime1">
              <a:rPr lang="nl-NL" smtClean="0"/>
              <a:pPr algn="r"/>
              <a:t>12-1-2020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Smart Solar </a:t>
            </a:r>
            <a:r>
              <a:rPr lang="nl-NL" dirty="0" err="1"/>
              <a:t>charger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Arno Gielis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Atmega</a:t>
            </a:r>
            <a:endParaRPr lang="nl-NL" dirty="0"/>
          </a:p>
          <a:p>
            <a:pPr lvl="1"/>
            <a:r>
              <a:rPr lang="nl-NL" dirty="0"/>
              <a:t>Stand van zon berekenen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Functies uit header file gebruiken om wiskundig stand van zon te berekenen</a:t>
            </a:r>
          </a:p>
          <a:p>
            <a:pPr lvl="2"/>
            <a:r>
              <a:rPr lang="nl-NL" dirty="0"/>
              <a:t>(Plaats </a:t>
            </a:r>
            <a:r>
              <a:rPr lang="nl-NL" dirty="0" err="1"/>
              <a:t>lat&amp;long</a:t>
            </a:r>
            <a:r>
              <a:rPr lang="nl-NL" dirty="0"/>
              <a:t> </a:t>
            </a:r>
            <a:r>
              <a:rPr lang="nl-NL" dirty="0" err="1"/>
              <a:t>ingecodeerd</a:t>
            </a:r>
            <a:r>
              <a:rPr lang="nl-NL" dirty="0"/>
              <a:t>) Wanneer men zonnepanelen plaatst bewegen ze niet</a:t>
            </a:r>
          </a:p>
          <a:p>
            <a:pPr lvl="3"/>
            <a:r>
              <a:rPr lang="nl-NL" dirty="0"/>
              <a:t>+ Google </a:t>
            </a:r>
            <a:r>
              <a:rPr lang="nl-NL" dirty="0" err="1"/>
              <a:t>geo-location</a:t>
            </a:r>
            <a:r>
              <a:rPr lang="nl-NL" dirty="0"/>
              <a:t> API kost geld sinds 2019</a:t>
            </a:r>
          </a:p>
          <a:p>
            <a:pPr lvl="1"/>
            <a:r>
              <a:rPr lang="nl-NL" dirty="0" err="1"/>
              <a:t>Altitude</a:t>
            </a:r>
            <a:r>
              <a:rPr lang="nl-NL" dirty="0"/>
              <a:t> &amp; </a:t>
            </a:r>
            <a:r>
              <a:rPr lang="nl-NL" dirty="0" err="1"/>
              <a:t>Azimuth</a:t>
            </a:r>
            <a:r>
              <a:rPr lang="nl-NL" dirty="0"/>
              <a:t> oftewel hoogte en hoek 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83A621-B3F8-4568-A8D8-77D152AD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893"/>
            <a:ext cx="734480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Atmega</a:t>
            </a:r>
            <a:endParaRPr lang="nl-NL" dirty="0"/>
          </a:p>
          <a:p>
            <a:pPr lvl="1"/>
            <a:r>
              <a:rPr lang="nl-NL" dirty="0"/>
              <a:t>Richten naar de zon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Sensordata uitlezen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76EC79C-8084-49DF-B61A-CD30552A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36912"/>
            <a:ext cx="4467849" cy="20005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14196B-BB82-466B-BCA6-1A216437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84984"/>
            <a:ext cx="358190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9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Atmega</a:t>
            </a:r>
            <a:endParaRPr lang="nl-NL" dirty="0"/>
          </a:p>
          <a:p>
            <a:pPr lvl="1"/>
            <a:r>
              <a:rPr lang="nl-NL" dirty="0"/>
              <a:t>Sensordata verzenden naar esp8266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Sensordata verzenden naar lcd </a:t>
            </a:r>
            <a:r>
              <a:rPr lang="nl-NL" dirty="0" err="1"/>
              <a:t>adhv</a:t>
            </a:r>
            <a:r>
              <a:rPr lang="nl-NL" dirty="0"/>
              <a:t> stand potmeter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802D8E9-F32C-4B9A-A288-488DF2FC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53" y="2636912"/>
            <a:ext cx="7983064" cy="60968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1003BE9-4840-4568-986E-1F461EE9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89040"/>
            <a:ext cx="3419952" cy="145752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36C6DBD-6FEA-4D30-A6FF-F39AF77C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3804480"/>
            <a:ext cx="4951168" cy="2884176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9A983E9-ADB6-4E36-B9C9-82AD44B6C818}"/>
              </a:ext>
            </a:extLst>
          </p:cNvPr>
          <p:cNvSpPr/>
          <p:nvPr/>
        </p:nvSpPr>
        <p:spPr>
          <a:xfrm>
            <a:off x="9264352" y="2521639"/>
            <a:ext cx="244827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BE" dirty="0">
                <a:solidFill>
                  <a:schemeClr val="tx1">
                    <a:lumMod val="85000"/>
                  </a:schemeClr>
                </a:solidFill>
              </a:rPr>
              <a:t>Splitsen met coma &amp; versturen</a:t>
            </a:r>
            <a:endParaRPr lang="nl-NL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C845637-4AB0-4636-9377-DEAF29E57D4F}"/>
              </a:ext>
            </a:extLst>
          </p:cNvPr>
          <p:cNvSpPr/>
          <p:nvPr/>
        </p:nvSpPr>
        <p:spPr>
          <a:xfrm>
            <a:off x="695400" y="5372080"/>
            <a:ext cx="4392488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BE" dirty="0">
                <a:solidFill>
                  <a:schemeClr val="tx1">
                    <a:lumMod val="85000"/>
                  </a:schemeClr>
                </a:solidFill>
              </a:rPr>
              <a:t>Probleem: Teveel tekst voor 1 LCD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BE" dirty="0">
                <a:solidFill>
                  <a:schemeClr val="tx1">
                    <a:lumMod val="85000"/>
                  </a:schemeClr>
                </a:solidFill>
              </a:rPr>
              <a:t>Oplossing: 1/3 van potmeter gebruiken om lcd te sturen</a:t>
            </a:r>
            <a:endParaRPr lang="nl-NL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8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ESP8266</a:t>
            </a:r>
          </a:p>
          <a:p>
            <a:pPr lvl="1"/>
            <a:r>
              <a:rPr lang="nl-NL" dirty="0"/>
              <a:t>Ontvangen data </a:t>
            </a:r>
            <a:r>
              <a:rPr lang="nl-NL" dirty="0" err="1"/>
              <a:t>Atmega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HTML genereren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515ED6-1F65-4BCC-A8BF-E768515D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83" y="2638314"/>
            <a:ext cx="4410691" cy="158137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171127D-4DEA-4A33-9345-BA43FCFE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05356"/>
            <a:ext cx="3210373" cy="24768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15BC39-5079-4433-9E17-6752739CD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4919645"/>
            <a:ext cx="1962424" cy="21910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456A2DE-02C7-4094-AEB7-DE0391E6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088" y="4905356"/>
            <a:ext cx="2181529" cy="20005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84A38B2-55EE-4139-94B3-8F71B67F9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417" y="4905356"/>
            <a:ext cx="352474" cy="190527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CDEDD8DD-9167-4370-AE7B-D78638AC6249}"/>
              </a:ext>
            </a:extLst>
          </p:cNvPr>
          <p:cNvSpPr/>
          <p:nvPr/>
        </p:nvSpPr>
        <p:spPr>
          <a:xfrm>
            <a:off x="5853116" y="2511271"/>
            <a:ext cx="6096000" cy="1474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Als er op seriële lijn iets gezegd wordt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Elk karakter 1 voor 1 in string steken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Waardes tussen elke coma eruit halen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In variabelen steken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A6DBF06-F926-492B-875C-A61D5E61F413}"/>
              </a:ext>
            </a:extLst>
          </p:cNvPr>
          <p:cNvCxnSpPr/>
          <p:nvPr/>
        </p:nvCxnSpPr>
        <p:spPr>
          <a:xfrm flipH="1">
            <a:off x="5936074" y="4149080"/>
            <a:ext cx="89821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C76326C-8FD1-4326-B237-CC627CE26370}"/>
              </a:ext>
            </a:extLst>
          </p:cNvPr>
          <p:cNvCxnSpPr/>
          <p:nvPr/>
        </p:nvCxnSpPr>
        <p:spPr>
          <a:xfrm>
            <a:off x="7248128" y="4077072"/>
            <a:ext cx="72008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548602D2-CA08-4FE3-AD63-3AA1B4392D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989" y="5753020"/>
            <a:ext cx="2705478" cy="571580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B7EF0E85-4DE6-4617-BF25-27E115697C43}"/>
              </a:ext>
            </a:extLst>
          </p:cNvPr>
          <p:cNvSpPr/>
          <p:nvPr/>
        </p:nvSpPr>
        <p:spPr>
          <a:xfrm>
            <a:off x="1499560" y="5348040"/>
            <a:ext cx="583264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BE" dirty="0">
                <a:solidFill>
                  <a:schemeClr val="tx1">
                    <a:lumMod val="85000"/>
                  </a:schemeClr>
                </a:solidFill>
              </a:rPr>
              <a:t>Elke keer als webserver gecontacteerd wordt</a:t>
            </a:r>
            <a:endParaRPr lang="nl-NL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E8491B8-4282-44D5-8B40-8E0F59F604B2}"/>
              </a:ext>
            </a:extLst>
          </p:cNvPr>
          <p:cNvSpPr/>
          <p:nvPr/>
        </p:nvSpPr>
        <p:spPr>
          <a:xfrm>
            <a:off x="5107906" y="5885174"/>
            <a:ext cx="444447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BE" dirty="0">
                <a:solidFill>
                  <a:schemeClr val="tx1">
                    <a:lumMod val="85000"/>
                  </a:schemeClr>
                </a:solidFill>
              </a:rPr>
              <a:t>HTML string terugsturen  </a:t>
            </a:r>
            <a:r>
              <a:rPr lang="nl-BE" dirty="0">
                <a:solidFill>
                  <a:schemeClr val="tx1">
                    <a:lumMod val="85000"/>
                  </a:schemeClr>
                </a:solidFill>
                <a:sym typeface="Wingdings" panose="05000000000000000000" pitchFamily="2" charset="2"/>
              </a:rPr>
              <a:t></a:t>
            </a:r>
            <a:endParaRPr lang="nl-NL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F33F97-6ECF-4050-8881-C0A3CAA2E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6" b="59450"/>
          <a:stretch/>
        </p:blipFill>
        <p:spPr bwMode="auto">
          <a:xfrm>
            <a:off x="8976320" y="5371132"/>
            <a:ext cx="1468104" cy="12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2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ESP8266</a:t>
            </a:r>
          </a:p>
          <a:p>
            <a:pPr lvl="1"/>
            <a:r>
              <a:rPr lang="nl-NL" dirty="0"/>
              <a:t>Data versturen naar PI over POST protocol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Alle waarden in 1 string steken met splitsteken ;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 punt-coma gebruiken</a:t>
            </a:r>
          </a:p>
          <a:p>
            <a:pPr lvl="3"/>
            <a:r>
              <a:rPr lang="nl-NL" dirty="0">
                <a:sym typeface="Wingdings" panose="05000000000000000000" pitchFamily="2" charset="2"/>
              </a:rPr>
              <a:t>python gebruikt coma i.p.v. punt als decimaal scheidingsteken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String naar post server versturen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EDC68F-CF84-4DA7-8659-209DA7C3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819"/>
            <a:ext cx="752580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0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Raspberry</a:t>
            </a:r>
            <a:r>
              <a:rPr lang="nl-NL" dirty="0"/>
              <a:t> pi</a:t>
            </a:r>
          </a:p>
          <a:p>
            <a:pPr lvl="1"/>
            <a:r>
              <a:rPr lang="nl-NL" dirty="0"/>
              <a:t>POST server zet ontvangende data naar DB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8EA6652-94F1-409E-A452-5EB3D462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89355"/>
            <a:ext cx="8931771" cy="3631775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28FA955D-7DDC-4798-A309-1629ADE73483}"/>
              </a:ext>
            </a:extLst>
          </p:cNvPr>
          <p:cNvSpPr/>
          <p:nvPr/>
        </p:nvSpPr>
        <p:spPr>
          <a:xfrm rot="10800000">
            <a:off x="3215680" y="3239539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773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Atmega</a:t>
            </a:r>
            <a:endParaRPr lang="nl-NL" dirty="0"/>
          </a:p>
          <a:p>
            <a:pPr lvl="1"/>
            <a:r>
              <a:rPr lang="nl-NL" dirty="0"/>
              <a:t>Simuleren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Ingebouwd knopje zet simulatie aan</a:t>
            </a:r>
          </a:p>
          <a:p>
            <a:pPr lvl="1"/>
            <a:r>
              <a:rPr lang="nl-NL" dirty="0"/>
              <a:t>Met potmeter uur van die dag verhogen</a:t>
            </a:r>
          </a:p>
          <a:p>
            <a:pPr lvl="1"/>
            <a:r>
              <a:rPr lang="nl-NL" dirty="0"/>
              <a:t>Omdat zon traag beweegt!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3B414F-3B28-416C-BAD4-18BB7481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19262"/>
            <a:ext cx="2372056" cy="16194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61CAF0B-A66C-4C5C-A447-8072FFB8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604046"/>
            <a:ext cx="5040560" cy="34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0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PCB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nl-NL" dirty="0"/>
              <a:t>Groot deel standaard </a:t>
            </a:r>
            <a:r>
              <a:rPr lang="nl-NL" dirty="0" err="1"/>
              <a:t>Arduino</a:t>
            </a:r>
            <a:r>
              <a:rPr lang="nl-NL" dirty="0"/>
              <a:t> pcb</a:t>
            </a:r>
          </a:p>
          <a:p>
            <a:r>
              <a:rPr lang="nl-NL" dirty="0"/>
              <a:t>Geprobeerd INA219 + MCP3008</a:t>
            </a:r>
          </a:p>
          <a:p>
            <a:pPr lvl="1"/>
            <a:r>
              <a:rPr lang="nl-NL" dirty="0"/>
              <a:t>Resultaat</a:t>
            </a:r>
          </a:p>
          <a:p>
            <a:pPr lvl="2"/>
            <a:r>
              <a:rPr lang="nl-NL" dirty="0"/>
              <a:t>1</a:t>
            </a:r>
            <a:r>
              <a:rPr lang="nl-NL" baseline="30000" dirty="0"/>
              <a:t>ste</a:t>
            </a:r>
            <a:r>
              <a:rPr lang="nl-NL" dirty="0"/>
              <a:t> INA volledig onbruikbaar </a:t>
            </a:r>
          </a:p>
          <a:p>
            <a:pPr lvl="3"/>
            <a:r>
              <a:rPr lang="nl-NL" dirty="0"/>
              <a:t>Reden : geen idee?</a:t>
            </a:r>
          </a:p>
          <a:p>
            <a:pPr lvl="2"/>
            <a:r>
              <a:rPr lang="nl-NL" dirty="0"/>
              <a:t>2</a:t>
            </a:r>
            <a:r>
              <a:rPr lang="nl-NL" baseline="30000" dirty="0"/>
              <a:t>de</a:t>
            </a:r>
            <a:r>
              <a:rPr lang="nl-NL" dirty="0"/>
              <a:t> INA Meet onrealistisch</a:t>
            </a:r>
          </a:p>
          <a:p>
            <a:pPr lvl="3"/>
            <a:r>
              <a:rPr lang="nl-NL" dirty="0"/>
              <a:t>Reden: aangesloten in parallel </a:t>
            </a:r>
          </a:p>
          <a:p>
            <a:pPr lvl="3"/>
            <a:r>
              <a:rPr lang="nl-NL" dirty="0"/>
              <a:t>MOET IN SERIE VOOR STROOM!</a:t>
            </a:r>
          </a:p>
          <a:p>
            <a:pPr lvl="2"/>
            <a:r>
              <a:rPr lang="nl-NL" dirty="0"/>
              <a:t>MCP3008 niet veilig genoeg</a:t>
            </a:r>
          </a:p>
          <a:p>
            <a:pPr lvl="3"/>
            <a:r>
              <a:rPr lang="nl-NL" dirty="0"/>
              <a:t>Leerkracht zei mij zeer voorzichtig zijn met </a:t>
            </a:r>
            <a:r>
              <a:rPr lang="nl-NL" dirty="0" err="1"/>
              <a:t>LiPo</a:t>
            </a:r>
            <a:r>
              <a:rPr lang="nl-NL" dirty="0"/>
              <a:t> batterijen.</a:t>
            </a:r>
          </a:p>
          <a:p>
            <a:pPr rtl="0"/>
            <a:r>
              <a:rPr lang="nl-NL" dirty="0"/>
              <a:t>INA219 bordjes gekocht </a:t>
            </a:r>
          </a:p>
          <a:p>
            <a:pPr rtl="0"/>
            <a:r>
              <a:rPr lang="nl-NL" dirty="0" err="1"/>
              <a:t>Lipo</a:t>
            </a:r>
            <a:r>
              <a:rPr lang="nl-NL" dirty="0"/>
              <a:t> </a:t>
            </a:r>
            <a:r>
              <a:rPr lang="nl-NL" dirty="0" err="1"/>
              <a:t>rider</a:t>
            </a:r>
            <a:r>
              <a:rPr lang="nl-NL" dirty="0"/>
              <a:t> </a:t>
            </a:r>
            <a:r>
              <a:rPr lang="nl-NL" dirty="0" err="1"/>
              <a:t>charger</a:t>
            </a:r>
            <a:r>
              <a:rPr lang="nl-NL" dirty="0"/>
              <a:t> bord gebruikt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9534F9-0BCB-4FB1-8057-2843112B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068548"/>
            <a:ext cx="3726303" cy="4729538"/>
          </a:xfrm>
          <a:prstGeom prst="rect">
            <a:avLst/>
          </a:prstGeom>
        </p:spPr>
      </p:pic>
      <p:pic>
        <p:nvPicPr>
          <p:cNvPr id="4098" name="Picture 2" descr="Afbeeldingsresultaat voor lipo rider">
            <a:extLst>
              <a:ext uri="{FF2B5EF4-FFF2-40B4-BE49-F238E27FC236}">
                <a16:creationId xmlns:a16="http://schemas.microsoft.com/office/drawing/2014/main" id="{2B5F964D-017D-4D21-AA4D-4FB3C9EF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5547921"/>
            <a:ext cx="1461542" cy="109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fbeeldingsresultaat voor ina219">
            <a:extLst>
              <a:ext uri="{FF2B5EF4-FFF2-40B4-BE49-F238E27FC236}">
                <a16:creationId xmlns:a16="http://schemas.microsoft.com/office/drawing/2014/main" id="{32EA4BE1-94CB-4794-BAB3-3D391CB89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717032"/>
            <a:ext cx="1461542" cy="14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Voor en nadelen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412D67-202F-4534-BA11-4279BA74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Voordelen:</a:t>
            </a:r>
          </a:p>
          <a:p>
            <a:pPr lvl="1"/>
            <a:r>
              <a:rPr lang="nl-NL" dirty="0"/>
              <a:t>Staat altijd recht naar de zon gemikt</a:t>
            </a:r>
          </a:p>
          <a:p>
            <a:pPr lvl="2"/>
            <a:r>
              <a:rPr lang="nl-NL" dirty="0"/>
              <a:t>Haalt de meeste energie mogelijk uit het zonnepaneel</a:t>
            </a:r>
          </a:p>
          <a:p>
            <a:pPr lvl="1"/>
            <a:r>
              <a:rPr lang="nl-NL" dirty="0"/>
              <a:t>Data is analyseerbaar</a:t>
            </a:r>
          </a:p>
          <a:p>
            <a:pPr lvl="2"/>
            <a:r>
              <a:rPr lang="nl-NL" dirty="0"/>
              <a:t>Men kan de goede/slechte dagen bekijken</a:t>
            </a:r>
          </a:p>
          <a:p>
            <a:pPr lvl="2"/>
            <a:r>
              <a:rPr lang="nl-NL" dirty="0"/>
              <a:t>Men kan het tijdstip bekijken waar de zon de meeste energie opwekt</a:t>
            </a:r>
          </a:p>
          <a:p>
            <a:pPr lvl="1"/>
            <a:r>
              <a:rPr lang="nl-NL" dirty="0"/>
              <a:t>Data is live te bekijken</a:t>
            </a:r>
          </a:p>
          <a:p>
            <a:r>
              <a:rPr lang="nl-NL" dirty="0"/>
              <a:t>Nadelen:</a:t>
            </a:r>
          </a:p>
          <a:p>
            <a:pPr lvl="1"/>
            <a:r>
              <a:rPr lang="nl-NL" dirty="0"/>
              <a:t>Verbruikt energie</a:t>
            </a:r>
          </a:p>
          <a:p>
            <a:pPr lvl="1"/>
            <a:r>
              <a:rPr lang="nl-NL" dirty="0"/>
              <a:t>Momenteel braccio </a:t>
            </a:r>
            <a:r>
              <a:rPr lang="nl-NL" dirty="0" err="1"/>
              <a:t>shield</a:t>
            </a:r>
            <a:r>
              <a:rPr lang="nl-NL" dirty="0"/>
              <a:t> aparte voeding (cheaten?)</a:t>
            </a:r>
          </a:p>
        </p:txBody>
      </p:sp>
      <p:pic>
        <p:nvPicPr>
          <p:cNvPr id="8194" name="Picture 2" descr="Afbeeldingsresultaat voor voor en nadelen">
            <a:extLst>
              <a:ext uri="{FF2B5EF4-FFF2-40B4-BE49-F238E27FC236}">
                <a16:creationId xmlns:a16="http://schemas.microsoft.com/office/drawing/2014/main" id="{2DCA8895-3411-420D-B0A9-BF373E84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620688"/>
            <a:ext cx="3195004" cy="2476128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BA1EB-26E3-42D9-872B-F717D642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beter?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1343B5-9003-4C89-B12D-953E57BE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ESP8266 zend momenteel elke 5 seconden (voor prototyping)</a:t>
            </a:r>
            <a:endParaRPr lang="nl-BE" dirty="0"/>
          </a:p>
          <a:p>
            <a:pPr lvl="1"/>
            <a:r>
              <a:rPr lang="nl-BE" dirty="0"/>
              <a:t>Bij echt gebruik om de 5 minuten, rest </a:t>
            </a:r>
            <a:r>
              <a:rPr lang="nl-BE" dirty="0" err="1"/>
              <a:t>deepsleep</a:t>
            </a:r>
            <a:endParaRPr lang="nl-BE" dirty="0"/>
          </a:p>
          <a:p>
            <a:pPr lvl="1"/>
            <a:r>
              <a:rPr lang="nl-BE" dirty="0">
                <a:sym typeface="Wingdings" panose="05000000000000000000" pitchFamily="2" charset="2"/>
              </a:rPr>
              <a:t> Minder energie nodig</a:t>
            </a:r>
          </a:p>
          <a:p>
            <a:pPr marL="228600" lvl="1">
              <a:spcBef>
                <a:spcPts val="1800"/>
              </a:spcBef>
            </a:pPr>
            <a:r>
              <a:rPr lang="nl-BE" sz="2000" dirty="0" err="1">
                <a:sym typeface="Wingdings" panose="05000000000000000000" pitchFamily="2" charset="2"/>
              </a:rPr>
              <a:t>Arduino</a:t>
            </a:r>
            <a:r>
              <a:rPr lang="nl-BE" sz="2000" dirty="0">
                <a:sym typeface="Wingdings" panose="05000000000000000000" pitchFamily="2" charset="2"/>
              </a:rPr>
              <a:t> zelfde verhaal</a:t>
            </a:r>
          </a:p>
          <a:p>
            <a:pPr marL="548640" lvl="2">
              <a:spcBef>
                <a:spcPts val="1800"/>
              </a:spcBef>
            </a:pPr>
            <a:r>
              <a:rPr lang="nl-BE" sz="1800" dirty="0">
                <a:sym typeface="Wingdings" panose="05000000000000000000" pitchFamily="2" charset="2"/>
              </a:rPr>
              <a:t>Kan vaker in sleepmode gaan</a:t>
            </a:r>
            <a:endParaRPr lang="nl-NL" dirty="0">
              <a:sym typeface="Wingdings" panose="05000000000000000000" pitchFamily="2" charset="2"/>
            </a:endParaRPr>
          </a:p>
          <a:p>
            <a:pPr marL="548640" lvl="2">
              <a:spcBef>
                <a:spcPts val="1800"/>
              </a:spcBef>
            </a:pPr>
            <a:r>
              <a:rPr lang="nl-NL" sz="1800" dirty="0">
                <a:sym typeface="Wingdings" panose="05000000000000000000" pitchFamily="2" charset="2"/>
              </a:rPr>
              <a:t> Minder energie nodig</a:t>
            </a:r>
          </a:p>
          <a:p>
            <a:pPr marL="228600" lvl="1">
              <a:spcBef>
                <a:spcPts val="1800"/>
              </a:spcBef>
            </a:pPr>
            <a:r>
              <a:rPr lang="nl-NL" sz="2000" dirty="0">
                <a:sym typeface="Wingdings" panose="05000000000000000000" pitchFamily="2" charset="2"/>
              </a:rPr>
              <a:t>Meer zonnepanelen</a:t>
            </a:r>
          </a:p>
          <a:p>
            <a:pPr marL="548640" lvl="2">
              <a:spcBef>
                <a:spcPts val="1800"/>
              </a:spcBef>
            </a:pPr>
            <a:r>
              <a:rPr lang="nl-NL" sz="1800" dirty="0">
                <a:sym typeface="Wingdings" panose="05000000000000000000" pitchFamily="2" charset="2"/>
              </a:rPr>
              <a:t>Braccio </a:t>
            </a:r>
            <a:r>
              <a:rPr lang="nl-NL" sz="1800" dirty="0" err="1">
                <a:sym typeface="Wingdings" panose="05000000000000000000" pitchFamily="2" charset="2"/>
              </a:rPr>
              <a:t>tinkerkit</a:t>
            </a:r>
            <a:r>
              <a:rPr lang="nl-NL" sz="1800" dirty="0">
                <a:sym typeface="Wingdings" panose="05000000000000000000" pitchFamily="2" charset="2"/>
              </a:rPr>
              <a:t> heeft sterke </a:t>
            </a:r>
            <a:r>
              <a:rPr lang="nl-NL" sz="1800" dirty="0" err="1">
                <a:sym typeface="Wingdings" panose="05000000000000000000" pitchFamily="2" charset="2"/>
              </a:rPr>
              <a:t>cervo’s</a:t>
            </a:r>
            <a:r>
              <a:rPr lang="nl-NL" sz="1800" dirty="0">
                <a:sym typeface="Wingdings" panose="05000000000000000000" pitchFamily="2" charset="2"/>
              </a:rPr>
              <a:t> </a:t>
            </a:r>
          </a:p>
          <a:p>
            <a:pPr marL="548640" lvl="2">
              <a:spcBef>
                <a:spcPts val="1800"/>
              </a:spcBef>
            </a:pPr>
            <a:r>
              <a:rPr lang="nl-NL" sz="1800" dirty="0">
                <a:sym typeface="Wingdings" panose="05000000000000000000" pitchFamily="2" charset="2"/>
              </a:rPr>
              <a:t>Meer zonnepanelen = meer energie</a:t>
            </a:r>
          </a:p>
          <a:p>
            <a:pPr marL="228600" lvl="1">
              <a:lnSpc>
                <a:spcPct val="100000"/>
              </a:lnSpc>
              <a:spcBef>
                <a:spcPts val="1800"/>
              </a:spcBef>
            </a:pPr>
            <a:r>
              <a:rPr lang="nl-NL" sz="2000" dirty="0">
                <a:sym typeface="Wingdings" panose="05000000000000000000" pitchFamily="2" charset="2"/>
              </a:rPr>
              <a:t>‘s Nachts automatisch </a:t>
            </a:r>
            <a:r>
              <a:rPr lang="nl-NL" sz="2000" dirty="0" err="1">
                <a:sym typeface="Wingdings" panose="05000000000000000000" pitchFamily="2" charset="2"/>
              </a:rPr>
              <a:t>uischakelen</a:t>
            </a:r>
            <a:endParaRPr lang="nl-NL" sz="2000" dirty="0">
              <a:sym typeface="Wingdings" panose="05000000000000000000" pitchFamily="2" charset="2"/>
            </a:endParaRPr>
          </a:p>
          <a:p>
            <a:pPr marL="548640" lvl="2">
              <a:lnSpc>
                <a:spcPct val="100000"/>
              </a:lnSpc>
              <a:spcBef>
                <a:spcPts val="1800"/>
              </a:spcBef>
            </a:pPr>
            <a:r>
              <a:rPr lang="nl-BE" sz="1800" dirty="0">
                <a:sym typeface="Wingdings" panose="05000000000000000000" pitchFamily="2" charset="2"/>
              </a:rPr>
              <a:t> Minder energie nodig</a:t>
            </a:r>
          </a:p>
        </p:txBody>
      </p:sp>
      <p:pic>
        <p:nvPicPr>
          <p:cNvPr id="6146" name="Picture 2" descr="Afbeeldingsresultaat voor zuinig zijn">
            <a:extLst>
              <a:ext uri="{FF2B5EF4-FFF2-40B4-BE49-F238E27FC236}">
                <a16:creationId xmlns:a16="http://schemas.microsoft.com/office/drawing/2014/main" id="{67BBFC8F-8166-405D-B389-409684DC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068960"/>
            <a:ext cx="3041452" cy="30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5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Indeling van titel en inhoud met lijst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/>
              <a:t>Doel van het project</a:t>
            </a:r>
          </a:p>
          <a:p>
            <a:pPr rtl="0"/>
            <a:r>
              <a:rPr lang="nl-NL" dirty="0"/>
              <a:t>Werking van het project</a:t>
            </a:r>
          </a:p>
          <a:p>
            <a:pPr rtl="0"/>
            <a:r>
              <a:rPr lang="nl-NL" dirty="0"/>
              <a:t>Details</a:t>
            </a:r>
          </a:p>
          <a:p>
            <a:pPr rtl="0"/>
            <a:r>
              <a:rPr lang="nl-NL" dirty="0"/>
              <a:t>Code</a:t>
            </a:r>
          </a:p>
          <a:p>
            <a:pPr rtl="0"/>
            <a:r>
              <a:rPr lang="nl-NL" dirty="0"/>
              <a:t>PCB (tegenslagen)</a:t>
            </a:r>
          </a:p>
          <a:p>
            <a:pPr rtl="0"/>
            <a:r>
              <a:rPr lang="nl-NL" dirty="0"/>
              <a:t>Voor en nadelen</a:t>
            </a:r>
          </a:p>
          <a:p>
            <a:pPr rtl="0"/>
            <a:r>
              <a:rPr lang="nl-NL" dirty="0"/>
              <a:t>Wat kan er beter?</a:t>
            </a:r>
          </a:p>
          <a:p>
            <a:pPr rtl="0"/>
            <a:r>
              <a:rPr lang="nl-NL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pic>
        <p:nvPicPr>
          <p:cNvPr id="5" name="Picture 2" descr="Afbeeldingsresultaat voor live demo">
            <a:extLst>
              <a:ext uri="{FF2B5EF4-FFF2-40B4-BE49-F238E27FC236}">
                <a16:creationId xmlns:a16="http://schemas.microsoft.com/office/drawing/2014/main" id="{DE4C1E3F-8A81-49F7-8B14-1BD852D2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1033134"/>
            <a:ext cx="8136904" cy="4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B1FA5-D386-43D3-A177-5A670081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het project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441EB-16C9-49C1-B76E-6B8DDB6C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Optimaal mogelijk zonne-energie opnemen</a:t>
            </a:r>
          </a:p>
          <a:p>
            <a:pPr lvl="1"/>
            <a:r>
              <a:rPr lang="nl-NL" dirty="0"/>
              <a:t>Aansturen </a:t>
            </a:r>
            <a:r>
              <a:rPr lang="nl-NL" dirty="0" err="1"/>
              <a:t>atmega</a:t>
            </a:r>
            <a:r>
              <a:rPr lang="nl-NL" dirty="0"/>
              <a:t> 328p </a:t>
            </a:r>
          </a:p>
          <a:p>
            <a:pPr lvl="2"/>
            <a:r>
              <a:rPr lang="nl-NL" dirty="0"/>
              <a:t>Stroom &amp; spanning uitlezen INA219</a:t>
            </a:r>
          </a:p>
          <a:p>
            <a:pPr lvl="3"/>
            <a:r>
              <a:rPr lang="nl-NL" dirty="0"/>
              <a:t>Verbruik </a:t>
            </a:r>
            <a:r>
              <a:rPr lang="nl-NL" dirty="0" err="1"/>
              <a:t>atmega</a:t>
            </a:r>
            <a:r>
              <a:rPr lang="nl-NL" dirty="0"/>
              <a:t> + gegenereerd door zonnepaneel</a:t>
            </a:r>
          </a:p>
          <a:p>
            <a:pPr lvl="2"/>
            <a:r>
              <a:rPr lang="nl-NL" dirty="0"/>
              <a:t>Aansturen braccio </a:t>
            </a:r>
            <a:r>
              <a:rPr lang="nl-NL" dirty="0" err="1"/>
              <a:t>shield</a:t>
            </a:r>
            <a:endParaRPr lang="nl-NL" dirty="0"/>
          </a:p>
          <a:p>
            <a:pPr lvl="1"/>
            <a:r>
              <a:rPr lang="nl-NL" dirty="0"/>
              <a:t>Data monitoring</a:t>
            </a:r>
          </a:p>
          <a:p>
            <a:pPr lvl="2"/>
            <a:r>
              <a:rPr lang="nl-NL" dirty="0"/>
              <a:t>LCD</a:t>
            </a:r>
          </a:p>
          <a:p>
            <a:pPr lvl="2"/>
            <a:r>
              <a:rPr lang="nl-NL" dirty="0"/>
              <a:t>ESP8266</a:t>
            </a:r>
          </a:p>
          <a:p>
            <a:pPr lvl="3"/>
            <a:r>
              <a:rPr lang="nl-NL" dirty="0"/>
              <a:t>Opvragen tijd/datum</a:t>
            </a:r>
          </a:p>
          <a:p>
            <a:pPr lvl="3"/>
            <a:r>
              <a:rPr lang="nl-NL" dirty="0"/>
              <a:t>Website met live data</a:t>
            </a:r>
          </a:p>
          <a:p>
            <a:pPr lvl="3"/>
            <a:r>
              <a:rPr lang="nl-NL" dirty="0"/>
              <a:t>Database met data + tijd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1A5868E-56E2-4F70-8699-05D363AA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1020304"/>
            <a:ext cx="22574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4D4C2-4257-4836-B2D0-CAE449A8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Werking van het project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04247-ECFB-43D9-8AB5-E011615B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F4DDA2-B553-401B-A38D-2400A170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45" y="2210026"/>
            <a:ext cx="5920709" cy="35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32F45-C8AC-4AAB-A93B-1D1BB028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C81DFE-1868-4FAC-A622-F3DE5BD9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35ECA8-A56C-4203-BB48-2AD66845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2" y="0"/>
            <a:ext cx="11640616" cy="68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Details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0BBAA38-4EB3-46E7-A776-A9FF6A9A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918DB6-0699-4F64-B861-94DD0F7A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896" y="1600200"/>
            <a:ext cx="4038104" cy="445806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CC4B9B2-1253-40BB-9DC2-A824C94B9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6" b="59450"/>
          <a:stretch/>
        </p:blipFill>
        <p:spPr bwMode="auto">
          <a:xfrm>
            <a:off x="767408" y="2132856"/>
            <a:ext cx="4320480" cy="379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DBDC4-460D-4924-AA49-FA83123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Details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261DD-E06B-413C-A273-3538D621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961A98B-C6C8-430F-AE7B-685BFAC3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9" y="2010544"/>
            <a:ext cx="11790361" cy="39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ESP8266</a:t>
            </a:r>
          </a:p>
          <a:p>
            <a:pPr lvl="1"/>
            <a:r>
              <a:rPr lang="nl-NL" dirty="0"/>
              <a:t>Opstarten datum/tijd opvragen, omzetten en zenden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365760" lvl="1" indent="0">
              <a:buNone/>
            </a:pPr>
            <a:endParaRPr lang="nl-NL" dirty="0"/>
          </a:p>
          <a:p>
            <a:pPr lvl="1"/>
            <a:r>
              <a:rPr lang="nl-BE" dirty="0" err="1"/>
              <a:t>Epoch</a:t>
            </a:r>
            <a:r>
              <a:rPr lang="nl-BE" dirty="0"/>
              <a:t> time opvragen aan NTP*</a:t>
            </a:r>
          </a:p>
          <a:p>
            <a:pPr lvl="1"/>
            <a:r>
              <a:rPr lang="nl-BE" dirty="0" err="1"/>
              <a:t>Epoch</a:t>
            </a:r>
            <a:r>
              <a:rPr lang="nl-BE" dirty="0"/>
              <a:t>, sec vanaf 1 jan 1970 omzetten naar DD,MM,YYYY,HH,MM,SS,</a:t>
            </a:r>
          </a:p>
          <a:p>
            <a:pPr lvl="1"/>
            <a:r>
              <a:rPr lang="nl-BE" dirty="0"/>
              <a:t>Sturen op seriële lijn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6481D7C-006D-48B1-8EAF-39011739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36912"/>
            <a:ext cx="9535856" cy="178142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1AE2F72-527A-405D-9482-79D55B63D0EB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8"/>
            <a:r>
              <a:rPr lang="nl-BE" dirty="0"/>
              <a:t>*Network Time Protocol</a:t>
            </a:r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97C0FF2-F42F-422D-8849-22D028263E68}"/>
              </a:ext>
            </a:extLst>
          </p:cNvPr>
          <p:cNvSpPr/>
          <p:nvPr/>
        </p:nvSpPr>
        <p:spPr>
          <a:xfrm>
            <a:off x="6456040" y="635823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lvl="8"/>
            <a:r>
              <a:rPr lang="nl-BE" sz="1100" dirty="0"/>
              <a:t>*Network Time Protocol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85461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FAAB9-0AF6-4F24-82DE-57E3355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00D3B-7166-43AC-8E47-580B1AA4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Atmega</a:t>
            </a:r>
            <a:endParaRPr lang="nl-NL" dirty="0"/>
          </a:p>
          <a:p>
            <a:pPr lvl="1"/>
            <a:r>
              <a:rPr lang="nl-NL" dirty="0"/>
              <a:t>Opstarten datum/tijd krijgen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EBB9F12-12B1-4EA6-AEB5-8DCE6633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625787"/>
            <a:ext cx="4505954" cy="344853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EE9EF88-DD4F-4EC0-860D-829F2BC8F715}"/>
              </a:ext>
            </a:extLst>
          </p:cNvPr>
          <p:cNvSpPr/>
          <p:nvPr/>
        </p:nvSpPr>
        <p:spPr>
          <a:xfrm>
            <a:off x="7320136" y="2204864"/>
            <a:ext cx="4104456" cy="259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Als er op seriële lijn iets gezegd wordt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Elk karakter 1 voor 1 in string steken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Waardes tussen elke coma eruit halen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nl-NL" dirty="0">
                <a:solidFill>
                  <a:schemeClr val="tx1">
                    <a:lumMod val="85000"/>
                  </a:schemeClr>
                </a:solidFill>
              </a:rPr>
              <a:t>In variabelen steken</a:t>
            </a:r>
          </a:p>
          <a:p>
            <a:pPr marL="594360" lvl="1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nl-NL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864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e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0_TF02901026_TF02901026" id="{30AFC9AB-CD55-4183-8CDA-ABE2BE3FDA89}" vid="{2A0B664D-99FA-4F95-8257-939BA6B6F0DA}"/>
    </a:ext>
  </a:extLst>
</a:theme>
</file>

<file path=ppt/theme/theme2.xml><?xml version="1.0" encoding="utf-8"?>
<a:theme xmlns:a="http://schemas.openxmlformats.org/drawingml/2006/main" name="Office-th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technologiepresentatie met printplaatontwerp (breedbeeld)</Template>
  <TotalTime>0</TotalTime>
  <Words>547</Words>
  <Application>Microsoft Office PowerPoint</Application>
  <PresentationFormat>Breedbeeld</PresentationFormat>
  <Paragraphs>182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Technische computer 16x9</vt:lpstr>
      <vt:lpstr>Smart Solar charger</vt:lpstr>
      <vt:lpstr>Indeling van titel en inhoud met lijst</vt:lpstr>
      <vt:lpstr>Doel van het project</vt:lpstr>
      <vt:lpstr>Werking van het project</vt:lpstr>
      <vt:lpstr>PowerPoint-presentatie</vt:lpstr>
      <vt:lpstr>Details</vt:lpstr>
      <vt:lpstr>Details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PCB</vt:lpstr>
      <vt:lpstr>Voor en nadelen</vt:lpstr>
      <vt:lpstr>Wat kan er beter?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2020-01-12T14:55:12Z</dcterms:created>
  <dcterms:modified xsi:type="dcterms:W3CDTF">2020-01-12T20:21:20Z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