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7" roundtripDataSignature="AMtx7mgOBk+wvPNzu7GWY5wODfeDwRyDf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7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5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5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4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3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5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5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3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7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7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8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28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9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9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2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29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29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2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32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3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33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2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png"/><Relationship Id="rId4" Type="http://schemas.openxmlformats.org/officeDocument/2006/relationships/image" Target="../media/image10.png"/><Relationship Id="rId5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9.png"/><Relationship Id="rId4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Relationship Id="rId4" Type="http://schemas.openxmlformats.org/officeDocument/2006/relationships/image" Target="../media/image8.png"/><Relationship Id="rId5" Type="http://schemas.openxmlformats.org/officeDocument/2006/relationships/image" Target="../media/image20.png"/><Relationship Id="rId6" Type="http://schemas.openxmlformats.org/officeDocument/2006/relationships/image" Target="../media/image22.png"/><Relationship Id="rId7" Type="http://schemas.openxmlformats.org/officeDocument/2006/relationships/image" Target="../media/image3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1.png"/><Relationship Id="rId4" Type="http://schemas.openxmlformats.org/officeDocument/2006/relationships/image" Target="../media/image2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0.png"/><Relationship Id="rId4" Type="http://schemas.openxmlformats.org/officeDocument/2006/relationships/image" Target="../media/image32.png"/><Relationship Id="rId5" Type="http://schemas.openxmlformats.org/officeDocument/2006/relationships/image" Target="../media/image33.png"/><Relationship Id="rId6" Type="http://schemas.openxmlformats.org/officeDocument/2006/relationships/image" Target="../media/image2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8.png"/><Relationship Id="rId4" Type="http://schemas.openxmlformats.org/officeDocument/2006/relationships/image" Target="../media/image37.png"/><Relationship Id="rId5" Type="http://schemas.openxmlformats.org/officeDocument/2006/relationships/image" Target="../media/image2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6.png"/><Relationship Id="rId4" Type="http://schemas.openxmlformats.org/officeDocument/2006/relationships/image" Target="../media/image3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7.png"/><Relationship Id="rId5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Relationship Id="rId4" Type="http://schemas.openxmlformats.org/officeDocument/2006/relationships/image" Target="../media/image4.png"/><Relationship Id="rId5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1122363"/>
            <a:ext cx="102108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7536"/>
              <a:buFont typeface="Calibri"/>
              <a:buNone/>
            </a:pPr>
            <a:r>
              <a:rPr lang="ru-RU" sz="4511"/>
              <a:t>Практическое занятие 5 .</a:t>
            </a:r>
            <a:br>
              <a:rPr lang="ru-RU" sz="4511"/>
            </a:br>
            <a:r>
              <a:rPr lang="ru-RU" sz="4511"/>
              <a:t>Создание html-документа  с использованием оформления задаваемого в  слоях</a:t>
            </a:r>
            <a:endParaRPr sz="4511"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/>
              <a:t>Создание html-документа (</a:t>
            </a:r>
            <a:r>
              <a:rPr lang="ru-RU" sz="2400"/>
              <a:t>Visual Studio Code</a:t>
            </a:r>
            <a:r>
              <a:rPr lang="ru-RU"/>
              <a:t>)</a:t>
            </a:r>
            <a:br>
              <a:rPr lang="ru-RU"/>
            </a:b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Результат отображаемый в браузере</a:t>
            </a:r>
            <a:br>
              <a:rPr lang="ru-RU"/>
            </a:br>
            <a:endParaRPr/>
          </a:p>
        </p:txBody>
      </p:sp>
      <p:pic>
        <p:nvPicPr>
          <p:cNvPr id="151" name="Google Shape;151;p1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7574" y="1569488"/>
            <a:ext cx="5448300" cy="249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2"/>
          <p:cNvSpPr txBox="1"/>
          <p:nvPr>
            <p:ph type="title"/>
          </p:nvPr>
        </p:nvSpPr>
        <p:spPr>
          <a:xfrm>
            <a:off x="674077" y="212114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Добавление  в раздел содержания слоя «Боковая панель» и слоя «Основной текст»</a:t>
            </a:r>
            <a:br>
              <a:rPr lang="ru-RU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58" name="Google Shape;158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557338"/>
            <a:ext cx="4695825" cy="461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44170" y="2750160"/>
            <a:ext cx="3114675" cy="771525"/>
          </a:xfrm>
          <a:prstGeom prst="rect">
            <a:avLst/>
          </a:prstGeom>
          <a:noFill/>
          <a:ln cap="flat" cmpd="sng" w="19050">
            <a:solidFill>
              <a:srgbClr val="1E4E79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60" name="Google Shape;160;p12"/>
          <p:cNvCxnSpPr/>
          <p:nvPr/>
        </p:nvCxnSpPr>
        <p:spPr>
          <a:xfrm flipH="1">
            <a:off x="3434862" y="3130062"/>
            <a:ext cx="1148861" cy="586153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pic>
        <p:nvPicPr>
          <p:cNvPr id="161" name="Google Shape;161;p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644170" y="4001294"/>
            <a:ext cx="3048000" cy="771525"/>
          </a:xfrm>
          <a:prstGeom prst="rect">
            <a:avLst/>
          </a:prstGeom>
          <a:noFill/>
          <a:ln cap="flat" cmpd="sng" w="19050">
            <a:solidFill>
              <a:srgbClr val="1E4E79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62" name="Google Shape;162;p12"/>
          <p:cNvCxnSpPr>
            <a:stCxn id="161" idx="1"/>
          </p:cNvCxnSpPr>
          <p:nvPr/>
        </p:nvCxnSpPr>
        <p:spPr>
          <a:xfrm rot="10800000">
            <a:off x="3340970" y="3867157"/>
            <a:ext cx="1303200" cy="519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Результат отображаемый в браузере</a:t>
            </a:r>
            <a:endParaRPr/>
          </a:p>
        </p:txBody>
      </p:sp>
      <p:sp>
        <p:nvSpPr>
          <p:cNvPr id="168" name="Google Shape;168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69" name="Google Shape;169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61551" y="1747837"/>
            <a:ext cx="5591175" cy="336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75480" y="1658815"/>
            <a:ext cx="4070230" cy="504965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1" name="Google Shape;171;p13"/>
          <p:cNvCxnSpPr/>
          <p:nvPr/>
        </p:nvCxnSpPr>
        <p:spPr>
          <a:xfrm>
            <a:off x="4419600" y="4278923"/>
            <a:ext cx="1541951" cy="212328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72" name="Google Shape;172;p13"/>
          <p:cNvCxnSpPr/>
          <p:nvPr/>
        </p:nvCxnSpPr>
        <p:spPr>
          <a:xfrm>
            <a:off x="4407877" y="3657600"/>
            <a:ext cx="1553674" cy="343694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4"/>
          <p:cNvSpPr txBox="1"/>
          <p:nvPr>
            <p:ph type="title"/>
          </p:nvPr>
        </p:nvSpPr>
        <p:spPr>
          <a:xfrm>
            <a:off x="838200" y="2889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Оформление слоя с помощью атрибутов стиля</a:t>
            </a:r>
            <a:endParaRPr/>
          </a:p>
        </p:txBody>
      </p:sp>
      <p:sp>
        <p:nvSpPr>
          <p:cNvPr id="178" name="Google Shape;178;p14"/>
          <p:cNvSpPr txBox="1"/>
          <p:nvPr>
            <p:ph idx="1" type="body"/>
          </p:nvPr>
        </p:nvSpPr>
        <p:spPr>
          <a:xfrm>
            <a:off x="838200" y="1825625"/>
            <a:ext cx="2409092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Заголовок на голубом фоне</a:t>
            </a:r>
            <a:endParaRPr/>
          </a:p>
        </p:txBody>
      </p:sp>
      <p:pic>
        <p:nvPicPr>
          <p:cNvPr id="179" name="Google Shape;179;p14"/>
          <p:cNvPicPr preferRelativeResize="0"/>
          <p:nvPr/>
        </p:nvPicPr>
        <p:blipFill rotWithShape="1">
          <a:blip r:embed="rId3">
            <a:alphaModFix/>
          </a:blip>
          <a:srcRect b="28204" l="60192" r="3750" t="35726"/>
          <a:stretch/>
        </p:blipFill>
        <p:spPr>
          <a:xfrm>
            <a:off x="607425" y="2936825"/>
            <a:ext cx="6177677" cy="52265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80409" y="3151188"/>
            <a:ext cx="4763184" cy="28695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86" name="Google Shape;186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87" name="Google Shape;18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0622" y="654948"/>
            <a:ext cx="5825374" cy="63033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23251" y="1879111"/>
            <a:ext cx="4171950" cy="552450"/>
          </a:xfrm>
          <a:prstGeom prst="rect">
            <a:avLst/>
          </a:prstGeom>
          <a:noFill/>
          <a:ln cap="flat" cmpd="sng" w="19050">
            <a:solidFill>
              <a:srgbClr val="1E4E79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89" name="Google Shape;189;p15"/>
          <p:cNvCxnSpPr>
            <a:stCxn id="188" idx="1"/>
          </p:cNvCxnSpPr>
          <p:nvPr/>
        </p:nvCxnSpPr>
        <p:spPr>
          <a:xfrm flipH="1">
            <a:off x="2569151" y="2155336"/>
            <a:ext cx="854100" cy="409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pic>
        <p:nvPicPr>
          <p:cNvPr id="190" name="Google Shape;190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795712" y="2642943"/>
            <a:ext cx="3286125" cy="257175"/>
          </a:xfrm>
          <a:prstGeom prst="rect">
            <a:avLst/>
          </a:prstGeom>
          <a:noFill/>
          <a:ln cap="flat" cmpd="sng" w="9525">
            <a:solidFill>
              <a:srgbClr val="1E4E79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91" name="Google Shape;191;p15"/>
          <p:cNvCxnSpPr>
            <a:stCxn id="190" idx="1"/>
          </p:cNvCxnSpPr>
          <p:nvPr/>
        </p:nvCxnSpPr>
        <p:spPr>
          <a:xfrm flipH="1">
            <a:off x="3367312" y="2771531"/>
            <a:ext cx="428400" cy="336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pic>
        <p:nvPicPr>
          <p:cNvPr id="192" name="Google Shape;192;p1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933825" y="3543300"/>
            <a:ext cx="2162175" cy="323850"/>
          </a:xfrm>
          <a:prstGeom prst="rect">
            <a:avLst/>
          </a:prstGeom>
          <a:noFill/>
          <a:ln cap="flat" cmpd="sng" w="9525">
            <a:solidFill>
              <a:srgbClr val="1E4E79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93" name="Google Shape;193;p15"/>
          <p:cNvCxnSpPr>
            <a:stCxn id="192" idx="1"/>
          </p:cNvCxnSpPr>
          <p:nvPr/>
        </p:nvCxnSpPr>
        <p:spPr>
          <a:xfrm flipH="1">
            <a:off x="3249825" y="3705225"/>
            <a:ext cx="684000" cy="202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pic>
        <p:nvPicPr>
          <p:cNvPr id="194" name="Google Shape;194;p1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596515" y="4554167"/>
            <a:ext cx="4305300" cy="285750"/>
          </a:xfrm>
          <a:prstGeom prst="rect">
            <a:avLst/>
          </a:prstGeom>
          <a:noFill/>
          <a:ln cap="flat" cmpd="sng" w="9525">
            <a:solidFill>
              <a:srgbClr val="1E4E79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95" name="Google Shape;195;p15"/>
          <p:cNvCxnSpPr>
            <a:stCxn id="194" idx="1"/>
          </p:cNvCxnSpPr>
          <p:nvPr/>
        </p:nvCxnSpPr>
        <p:spPr>
          <a:xfrm flipH="1">
            <a:off x="3169615" y="4697042"/>
            <a:ext cx="426900" cy="331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6"/>
          <p:cNvSpPr txBox="1"/>
          <p:nvPr>
            <p:ph type="title"/>
          </p:nvPr>
        </p:nvSpPr>
        <p:spPr>
          <a:xfrm>
            <a:off x="838200" y="98203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ru-RU"/>
              <a:t>Добавление стиля отменяющие инструкции предыдущего блока style=clear:left</a:t>
            </a:r>
            <a:endParaRPr/>
          </a:p>
        </p:txBody>
      </p:sp>
      <p:sp>
        <p:nvSpPr>
          <p:cNvPr id="201" name="Google Shape;201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202" name="Google Shape;202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0549" y="1423766"/>
            <a:ext cx="6592063" cy="530745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31043" y="4398487"/>
            <a:ext cx="5584739" cy="550824"/>
          </a:xfrm>
          <a:prstGeom prst="rect">
            <a:avLst/>
          </a:prstGeom>
          <a:noFill/>
          <a:ln cap="flat" cmpd="sng" w="28575">
            <a:solidFill>
              <a:srgbClr val="1E4E79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04" name="Google Shape;204;p16"/>
          <p:cNvSpPr/>
          <p:nvPr/>
        </p:nvSpPr>
        <p:spPr>
          <a:xfrm>
            <a:off x="1575486" y="4497859"/>
            <a:ext cx="2755557" cy="352064"/>
          </a:xfrm>
          <a:custGeom>
            <a:rect b="b" l="l" r="r" t="t"/>
            <a:pathLst>
              <a:path extrusionOk="0" h="352064" w="2755557">
                <a:moveTo>
                  <a:pt x="2755557" y="0"/>
                </a:moveTo>
                <a:cubicBezTo>
                  <a:pt x="2745260" y="14416"/>
                  <a:pt x="2740047" y="34459"/>
                  <a:pt x="2724665" y="43249"/>
                </a:cubicBezTo>
                <a:cubicBezTo>
                  <a:pt x="2708473" y="52502"/>
                  <a:pt x="2687455" y="46361"/>
                  <a:pt x="2669060" y="49427"/>
                </a:cubicBezTo>
                <a:cubicBezTo>
                  <a:pt x="2662636" y="50498"/>
                  <a:pt x="2656808" y="53892"/>
                  <a:pt x="2650525" y="55606"/>
                </a:cubicBezTo>
                <a:cubicBezTo>
                  <a:pt x="2602143" y="68802"/>
                  <a:pt x="2608115" y="66794"/>
                  <a:pt x="2564028" y="74141"/>
                </a:cubicBezTo>
                <a:cubicBezTo>
                  <a:pt x="2551671" y="78260"/>
                  <a:pt x="2539153" y="81925"/>
                  <a:pt x="2526957" y="86498"/>
                </a:cubicBezTo>
                <a:cubicBezTo>
                  <a:pt x="2506188" y="94286"/>
                  <a:pt x="2486501" y="105117"/>
                  <a:pt x="2465173" y="111211"/>
                </a:cubicBezTo>
                <a:cubicBezTo>
                  <a:pt x="2450757" y="115330"/>
                  <a:pt x="2436149" y="118827"/>
                  <a:pt x="2421925" y="123568"/>
                </a:cubicBezTo>
                <a:cubicBezTo>
                  <a:pt x="2405232" y="129132"/>
                  <a:pt x="2389293" y="136855"/>
                  <a:pt x="2372498" y="142103"/>
                </a:cubicBezTo>
                <a:cubicBezTo>
                  <a:pt x="2298676" y="165173"/>
                  <a:pt x="2331109" y="143721"/>
                  <a:pt x="2236573" y="179173"/>
                </a:cubicBezTo>
                <a:cubicBezTo>
                  <a:pt x="2122172" y="222074"/>
                  <a:pt x="2172639" y="211879"/>
                  <a:pt x="2088292" y="222422"/>
                </a:cubicBezTo>
                <a:cubicBezTo>
                  <a:pt x="2063579" y="228600"/>
                  <a:pt x="2039131" y="235961"/>
                  <a:pt x="2014152" y="240957"/>
                </a:cubicBezTo>
                <a:cubicBezTo>
                  <a:pt x="1997871" y="244213"/>
                  <a:pt x="1981183" y="244942"/>
                  <a:pt x="1964725" y="247136"/>
                </a:cubicBezTo>
                <a:lnTo>
                  <a:pt x="1921476" y="253314"/>
                </a:lnTo>
                <a:cubicBezTo>
                  <a:pt x="1905018" y="255508"/>
                  <a:pt x="1888427" y="256762"/>
                  <a:pt x="1872049" y="259492"/>
                </a:cubicBezTo>
                <a:cubicBezTo>
                  <a:pt x="1855135" y="262311"/>
                  <a:pt x="1773371" y="279282"/>
                  <a:pt x="1754660" y="284206"/>
                </a:cubicBezTo>
                <a:cubicBezTo>
                  <a:pt x="1652712" y="311035"/>
                  <a:pt x="1730494" y="296472"/>
                  <a:pt x="1655806" y="308919"/>
                </a:cubicBezTo>
                <a:cubicBezTo>
                  <a:pt x="1643449" y="313038"/>
                  <a:pt x="1631508" y="318722"/>
                  <a:pt x="1618736" y="321276"/>
                </a:cubicBezTo>
                <a:cubicBezTo>
                  <a:pt x="1590176" y="326988"/>
                  <a:pt x="1560967" y="328845"/>
                  <a:pt x="1532238" y="333633"/>
                </a:cubicBezTo>
                <a:cubicBezTo>
                  <a:pt x="1466655" y="344563"/>
                  <a:pt x="1507663" y="338918"/>
                  <a:pt x="1408671" y="345990"/>
                </a:cubicBezTo>
                <a:lnTo>
                  <a:pt x="982363" y="339811"/>
                </a:lnTo>
                <a:cubicBezTo>
                  <a:pt x="944909" y="338930"/>
                  <a:pt x="871126" y="333630"/>
                  <a:pt x="827903" y="327455"/>
                </a:cubicBezTo>
                <a:cubicBezTo>
                  <a:pt x="803101" y="323912"/>
                  <a:pt x="753763" y="315098"/>
                  <a:pt x="753763" y="315098"/>
                </a:cubicBezTo>
                <a:lnTo>
                  <a:pt x="537519" y="321276"/>
                </a:lnTo>
                <a:cubicBezTo>
                  <a:pt x="433781" y="325425"/>
                  <a:pt x="312284" y="331139"/>
                  <a:pt x="203887" y="339811"/>
                </a:cubicBezTo>
                <a:cubicBezTo>
                  <a:pt x="181212" y="341625"/>
                  <a:pt x="158579" y="343930"/>
                  <a:pt x="135925" y="345990"/>
                </a:cubicBezTo>
                <a:cubicBezTo>
                  <a:pt x="3270" y="339672"/>
                  <a:pt x="36798" y="370425"/>
                  <a:pt x="0" y="333633"/>
                </a:cubicBezTo>
              </a:path>
            </a:pathLst>
          </a:cu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Результат отображаемый в браузере</a:t>
            </a:r>
            <a:endParaRPr/>
          </a:p>
        </p:txBody>
      </p:sp>
      <p:sp>
        <p:nvSpPr>
          <p:cNvPr id="210" name="Google Shape;210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211" name="Google Shape;21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91805" y="2353469"/>
            <a:ext cx="7781925" cy="329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Собственное стилевое оформление части текста</a:t>
            </a:r>
            <a:endParaRPr/>
          </a:p>
        </p:txBody>
      </p:sp>
      <p:pic>
        <p:nvPicPr>
          <p:cNvPr id="217" name="Google Shape;217;p1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24450" y="3606006"/>
            <a:ext cx="1943100" cy="79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60094" y="2617959"/>
            <a:ext cx="6181725" cy="2524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300802" y="4677160"/>
            <a:ext cx="1609725" cy="333375"/>
          </a:xfrm>
          <a:prstGeom prst="rect">
            <a:avLst/>
          </a:prstGeom>
          <a:noFill/>
          <a:ln cap="flat" cmpd="sng" w="38100">
            <a:solidFill>
              <a:srgbClr val="1E4E79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220" name="Google Shape;220;p18"/>
          <p:cNvCxnSpPr>
            <a:stCxn id="219" idx="1"/>
          </p:cNvCxnSpPr>
          <p:nvPr/>
        </p:nvCxnSpPr>
        <p:spPr>
          <a:xfrm rot="10800000">
            <a:off x="1538502" y="4800648"/>
            <a:ext cx="762300" cy="43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pic>
        <p:nvPicPr>
          <p:cNvPr id="221" name="Google Shape;221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14385" y="5010535"/>
            <a:ext cx="1943100" cy="79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1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293022" y="1606378"/>
            <a:ext cx="4526402" cy="2694674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18"/>
          <p:cNvSpPr txBox="1"/>
          <p:nvPr/>
        </p:nvSpPr>
        <p:spPr>
          <a:xfrm>
            <a:off x="7393459" y="1099751"/>
            <a:ext cx="3464025" cy="369332"/>
          </a:xfrm>
          <a:prstGeom prst="rect">
            <a:avLst/>
          </a:prstGeom>
          <a:noFill/>
          <a:ln cap="flat" cmpd="sng" w="28575">
            <a:solidFill>
              <a:srgbClr val="1E4E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Создаем стиль с названием letter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9"/>
          <p:cNvSpPr txBox="1"/>
          <p:nvPr>
            <p:ph type="title"/>
          </p:nvPr>
        </p:nvSpPr>
        <p:spPr>
          <a:xfrm>
            <a:off x="838200" y="2889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Выделение буквы в заголовке:</a:t>
            </a:r>
            <a:endParaRPr/>
          </a:p>
        </p:txBody>
      </p:sp>
      <p:sp>
        <p:nvSpPr>
          <p:cNvPr id="229" name="Google Shape;229;p1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230" name="Google Shape;230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543" y="2256395"/>
            <a:ext cx="4972050" cy="150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46415" y="2123695"/>
            <a:ext cx="5210175" cy="212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80512" y="4680745"/>
            <a:ext cx="4676775" cy="1800225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19"/>
          <p:cNvSpPr txBox="1"/>
          <p:nvPr/>
        </p:nvSpPr>
        <p:spPr>
          <a:xfrm>
            <a:off x="6018899" y="6234669"/>
            <a:ext cx="59913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Самостоятельно выделите буквы в заголовках всех блоков 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39" name="Google Shape;239;p2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240" name="Google Shape;240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43230" y="2191544"/>
            <a:ext cx="7829550" cy="361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ru-RU"/>
              <a:t>На этом практическом занятии мы ознакомимся:</a:t>
            </a:r>
            <a:br>
              <a:rPr lang="ru-RU"/>
            </a:br>
            <a:endParaRPr/>
          </a:p>
        </p:txBody>
      </p:sp>
      <p:sp>
        <p:nvSpPr>
          <p:cNvPr id="91" name="Google Shape;91;p2"/>
          <p:cNvSpPr txBox="1"/>
          <p:nvPr>
            <p:ph idx="1" type="body"/>
          </p:nvPr>
        </p:nvSpPr>
        <p:spPr>
          <a:xfrm>
            <a:off x="838199" y="1825625"/>
            <a:ext cx="1063793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С некоторыми этапами подготовки: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ru-RU"/>
              <a:t>Оформлением </a:t>
            </a:r>
            <a:r>
              <a:rPr lang="ru-RU" sz="2200"/>
              <a:t>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Ознакомимся с некоторыми видами разметок : тегом– div –универсальным блоком для верстки и его атрибутами, позволяющими задавать различные стили оформления внутри него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Научимся использовать функции Visual Studio Code 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ru-RU"/>
              <a:t>Создавать html-документ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ru-RU"/>
              <a:t>Запускать отладку документа в Visual Studio Code</a:t>
            </a:r>
            <a:endParaRPr u="sng"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ru-RU"/>
              <a:t>Создавать  некоторые виды разметок</a:t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Термины 3</a:t>
            </a:r>
            <a:endParaRPr/>
          </a:p>
        </p:txBody>
      </p:sp>
      <p:sp>
        <p:nvSpPr>
          <p:cNvPr id="246" name="Google Shape;246;p2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тег – div облегчает смысловое структурирование сайта.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тег – div – это универсальный блок для верстки. Для идентификации блока ему, как правило, придают идентификатор id. Далее по этому идентификатору ему назначают оформление с помощью таблиц стилей (Каскадные таблицы стилей),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Здесь использован менее технологичный прием –все оформление внутри блока div</a:t>
            </a:r>
            <a:endParaRPr/>
          </a:p>
        </p:txBody>
      </p:sp>
      <p:pic>
        <p:nvPicPr>
          <p:cNvPr id="247" name="Google Shape;247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74897" y="1102290"/>
            <a:ext cx="3652731" cy="3632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Термины 3</a:t>
            </a:r>
            <a:endParaRPr/>
          </a:p>
        </p:txBody>
      </p:sp>
      <p:sp>
        <p:nvSpPr>
          <p:cNvPr id="253" name="Google Shape;253;p2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Атрибут  стиль  style задает свойства слоя div(прямоугольного блока),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background-color : какой-то цвет – задают фон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Float: какое-то расположение –задает место отображения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Width:  какая-то доля в процентах – задает относительный размер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clear:left - отменяет инструкции предыдущего блока выравнивания слева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По умолчанию блок занимает всю доступную ширину. При необходимости можно задать выравнивание (align) по левому, правому краю или по центру (left/right/center), соответственно.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Термины 3</a:t>
            </a:r>
            <a:endParaRPr/>
          </a:p>
        </p:txBody>
      </p:sp>
      <p:sp>
        <p:nvSpPr>
          <p:cNvPr id="259" name="Google Shape;259;p2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Тег span позволяет выделить часть текста и задать его стилевое оформление.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 Предположим, требуется написать все первые буквы в заголовках красным цветом.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Для этого сначала создается соответствующий стиль (обратите внимание – в теге head и на точку перед названием стиля . letter). Стиль задает красный цвет, размер в 160% от исходного, относительную позицию в 5 пикселей сверху</a:t>
            </a:r>
            <a:endParaRPr/>
          </a:p>
        </p:txBody>
      </p:sp>
      <p:pic>
        <p:nvPicPr>
          <p:cNvPr id="260" name="Google Shape;260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49585" y="4835047"/>
            <a:ext cx="3032863" cy="1866377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72982" y="5473874"/>
            <a:ext cx="6238044" cy="9782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/>
          <p:nvPr>
            <p:ph type="title"/>
          </p:nvPr>
        </p:nvSpPr>
        <p:spPr>
          <a:xfrm>
            <a:off x="838200" y="39029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ru-RU" sz="4000"/>
              <a:t>Задание 5:</a:t>
            </a:r>
            <a:br>
              <a:rPr lang="ru-RU" sz="4000"/>
            </a:br>
            <a:endParaRPr sz="4000"/>
          </a:p>
        </p:txBody>
      </p:sp>
      <p:sp>
        <p:nvSpPr>
          <p:cNvPr id="97" name="Google Shape;97;p3"/>
          <p:cNvSpPr txBox="1"/>
          <p:nvPr>
            <p:ph idx="1" type="body"/>
          </p:nvPr>
        </p:nvSpPr>
        <p:spPr>
          <a:xfrm>
            <a:off x="455525" y="1055542"/>
            <a:ext cx="11538300" cy="57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188595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/>
              <a:t>Требуется:</a:t>
            </a:r>
            <a:endParaRPr/>
          </a:p>
          <a:p>
            <a:pPr indent="-188594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 sz="2800"/>
              <a:t>Запустить Visual Studio Code</a:t>
            </a:r>
            <a:endParaRPr sz="2800"/>
          </a:p>
          <a:p>
            <a:pPr indent="-188594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 sz="2800"/>
              <a:t>Создайте файл html_08.html  в папке Html_ Numgroup_subgroup_</a:t>
            </a:r>
            <a:endParaRPr/>
          </a:p>
          <a:p>
            <a:pPr indent="-188594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 sz="2800"/>
              <a:t>Скопировать содержимое шаблона в html_08.html</a:t>
            </a:r>
            <a:endParaRPr sz="2800"/>
          </a:p>
          <a:p>
            <a:pPr indent="-188594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 sz="2800"/>
              <a:t>Отредактировать файл html_08.html</a:t>
            </a:r>
            <a:endParaRPr/>
          </a:p>
          <a:p>
            <a:pPr indent="-200025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/>
              <a:t>Добавьте слои блочной структуры</a:t>
            </a:r>
            <a:endParaRPr/>
          </a:p>
          <a:p>
            <a:pPr indent="-202882" lvl="3" marL="1600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/>
              <a:t>Слой заголовка</a:t>
            </a:r>
            <a:endParaRPr/>
          </a:p>
          <a:p>
            <a:pPr indent="-202882" lvl="3" marL="1600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/>
              <a:t>Слой содержания</a:t>
            </a:r>
            <a:endParaRPr/>
          </a:p>
          <a:p>
            <a:pPr indent="-202882" lvl="3" marL="1600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/>
              <a:t>Слой подвала</a:t>
            </a:r>
            <a:endParaRPr/>
          </a:p>
          <a:p>
            <a:pPr indent="-200025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/>
              <a:t>Добавьте  в раздел содержания</a:t>
            </a:r>
            <a:endParaRPr/>
          </a:p>
          <a:p>
            <a:pPr indent="-202882" lvl="3" marL="1600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/>
              <a:t>Слой Боковая панель</a:t>
            </a:r>
            <a:endParaRPr/>
          </a:p>
          <a:p>
            <a:pPr indent="-202882" lvl="3" marL="1600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/>
              <a:t>Слой Основной текст</a:t>
            </a:r>
            <a:endParaRPr/>
          </a:p>
          <a:p>
            <a:pPr indent="-202882" lvl="3" marL="1600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/>
              <a:t>Добавьте элемента стиля для всех слоев (цвет фона, расположение, размер)</a:t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508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800"/>
          </a:p>
          <a:p>
            <a:pPr indent="-101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101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101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101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"/>
          <p:cNvSpPr txBox="1"/>
          <p:nvPr>
            <p:ph type="title"/>
          </p:nvPr>
        </p:nvSpPr>
        <p:spPr>
          <a:xfrm>
            <a:off x="838200" y="39029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ru-RU" sz="4000"/>
              <a:t>Задание :</a:t>
            </a:r>
            <a:br>
              <a:rPr lang="ru-RU" sz="4000"/>
            </a:br>
            <a:endParaRPr sz="4000"/>
          </a:p>
        </p:txBody>
      </p:sp>
      <p:sp>
        <p:nvSpPr>
          <p:cNvPr id="103" name="Google Shape;103;p4"/>
          <p:cNvSpPr txBox="1"/>
          <p:nvPr>
            <p:ph idx="1" type="body"/>
          </p:nvPr>
        </p:nvSpPr>
        <p:spPr>
          <a:xfrm>
            <a:off x="457200" y="1149292"/>
            <a:ext cx="11538284" cy="57087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Требуется: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 sz="2800"/>
              <a:t>Отредактировать файл </a:t>
            </a:r>
            <a:r>
              <a:rPr lang="ru-RU" sz="2800"/>
              <a:t>html_08.ht</a:t>
            </a:r>
            <a:r>
              <a:rPr lang="ru-RU" sz="2800"/>
              <a:t>ml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ru-RU"/>
              <a:t>Добавьте </a:t>
            </a:r>
            <a:endParaRPr/>
          </a:p>
          <a:p>
            <a:pPr indent="-228600" lvl="3" marL="1600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ru-RU"/>
              <a:t>Оформление заглавных букв  всех слоев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ru-RU"/>
              <a:t>Сохранить  файл в облачном хранилище GitHub (см. Презентацию к Практическому заданию 1)</a:t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508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/>
          </a:p>
          <a:p>
            <a:pPr indent="-101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-101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-101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-101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Пошаговый пример выполнения задания 5</a:t>
            </a:r>
            <a:br>
              <a:rPr lang="ru-RU"/>
            </a:b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"/>
          <p:cNvSpPr txBox="1"/>
          <p:nvPr>
            <p:ph type="title"/>
          </p:nvPr>
        </p:nvSpPr>
        <p:spPr>
          <a:xfrm>
            <a:off x="392723" y="8255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Шаблон скопирован в файл html_08.html</a:t>
            </a:r>
            <a:endParaRPr/>
          </a:p>
        </p:txBody>
      </p:sp>
      <p:sp>
        <p:nvSpPr>
          <p:cNvPr id="114" name="Google Shape;114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15" name="Google Shape;115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7636" y="1090246"/>
            <a:ext cx="10618395" cy="5504229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6"/>
          <p:cNvSpPr txBox="1"/>
          <p:nvPr/>
        </p:nvSpPr>
        <p:spPr>
          <a:xfrm>
            <a:off x="973626" y="3003992"/>
            <a:ext cx="2690813" cy="307777"/>
          </a:xfrm>
          <a:prstGeom prst="rect">
            <a:avLst/>
          </a:prstGeom>
          <a:solidFill>
            <a:srgbClr val="D5DBE5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Создание блочной структуры html-странички с помощью нескольких слоев</a:t>
            </a:r>
            <a:endParaRPr/>
          </a:p>
        </p:txBody>
      </p:sp>
      <p:sp>
        <p:nvSpPr>
          <p:cNvPr id="122" name="Google Shape;122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23" name="Google Shape;123;p7"/>
          <p:cNvPicPr preferRelativeResize="0"/>
          <p:nvPr/>
        </p:nvPicPr>
        <p:blipFill rotWithShape="1">
          <a:blip r:embed="rId3">
            <a:alphaModFix/>
          </a:blip>
          <a:srcRect b="14915" l="0" r="0" t="0"/>
          <a:stretch/>
        </p:blipFill>
        <p:spPr>
          <a:xfrm>
            <a:off x="985517" y="3618896"/>
            <a:ext cx="7726240" cy="25580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56548" y="1475405"/>
            <a:ext cx="9077325" cy="224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Создание слоя заголовка</a:t>
            </a:r>
            <a:endParaRPr/>
          </a:p>
        </p:txBody>
      </p:sp>
      <p:sp>
        <p:nvSpPr>
          <p:cNvPr id="130" name="Google Shape;130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31" name="Google Shape;131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8400" y="2698872"/>
            <a:ext cx="4591050" cy="3114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24075" y="2698872"/>
            <a:ext cx="1543050" cy="438150"/>
          </a:xfrm>
          <a:prstGeom prst="rect">
            <a:avLst/>
          </a:prstGeom>
          <a:noFill/>
          <a:ln cap="flat" cmpd="sng" w="28575">
            <a:solidFill>
              <a:srgbClr val="1E4E79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33" name="Google Shape;133;p9"/>
          <p:cNvCxnSpPr/>
          <p:nvPr/>
        </p:nvCxnSpPr>
        <p:spPr>
          <a:xfrm>
            <a:off x="2110154" y="3165231"/>
            <a:ext cx="0" cy="164123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pic>
        <p:nvPicPr>
          <p:cNvPr id="134" name="Google Shape;134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785800" y="3782727"/>
            <a:ext cx="5257800" cy="1556889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9"/>
          <p:cNvSpPr txBox="1"/>
          <p:nvPr/>
        </p:nvSpPr>
        <p:spPr>
          <a:xfrm>
            <a:off x="6951784" y="3137022"/>
            <a:ext cx="3792385" cy="369332"/>
          </a:xfrm>
          <a:prstGeom prst="rect">
            <a:avLst/>
          </a:prstGeom>
          <a:noFill/>
          <a:ln cap="flat" cmpd="sng" w="19050">
            <a:solidFill>
              <a:srgbClr val="1E4E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Результат отображаемый в браузере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Добавление слоев «Содержание» и «Подвал»</a:t>
            </a:r>
            <a:endParaRPr/>
          </a:p>
        </p:txBody>
      </p:sp>
      <p:sp>
        <p:nvSpPr>
          <p:cNvPr id="141" name="Google Shape;141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42" name="Google Shape;142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10546" y="2077625"/>
            <a:ext cx="4848225" cy="421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01508" y="2804380"/>
            <a:ext cx="4591050" cy="3114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335245" y="2891570"/>
            <a:ext cx="2714625" cy="1590675"/>
          </a:xfrm>
          <a:prstGeom prst="rect">
            <a:avLst/>
          </a:prstGeom>
          <a:noFill/>
          <a:ln cap="flat" cmpd="sng" w="28575">
            <a:solidFill>
              <a:srgbClr val="1E4E79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45" name="Google Shape;145;p10"/>
          <p:cNvCxnSpPr/>
          <p:nvPr/>
        </p:nvCxnSpPr>
        <p:spPr>
          <a:xfrm flipH="1">
            <a:off x="1992923" y="4001294"/>
            <a:ext cx="2309446" cy="488644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2022-02-17T05:03:13Z</dcterms:created>
  <dc:creator>Elena</dc:creator>
</cp:coreProperties>
</file>