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Karnchang Bold" charset="1" panose="00000000000000000000"/>
      <p:regular r:id="rId16"/>
    </p:embeddedFont>
    <p:embeddedFont>
      <p:font typeface="Karnchang"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028700" y="2108882"/>
            <a:ext cx="9725747" cy="3940141"/>
          </a:xfrm>
          <a:prstGeom prst="rect">
            <a:avLst/>
          </a:prstGeom>
        </p:spPr>
        <p:txBody>
          <a:bodyPr anchor="t" rtlCol="false" tIns="0" lIns="0" bIns="0" rIns="0">
            <a:spAutoFit/>
          </a:bodyPr>
          <a:lstStyle/>
          <a:p>
            <a:pPr algn="l">
              <a:lnSpc>
                <a:spcPts val="12509"/>
              </a:lnSpc>
            </a:pPr>
            <a:r>
              <a:rPr lang="en-US" sz="13597">
                <a:solidFill>
                  <a:srgbClr val="000000"/>
                </a:solidFill>
                <a:latin typeface="Karnchang Bold"/>
              </a:rPr>
              <a:t>SISTEM OPERASI</a:t>
            </a:r>
          </a:p>
        </p:txBody>
      </p:sp>
      <p:sp>
        <p:nvSpPr>
          <p:cNvPr name="TextBox 3" id="3"/>
          <p:cNvSpPr txBox="true"/>
          <p:nvPr/>
        </p:nvSpPr>
        <p:spPr>
          <a:xfrm rot="0">
            <a:off x="1028700" y="8518617"/>
            <a:ext cx="9360154" cy="666750"/>
          </a:xfrm>
          <a:prstGeom prst="rect">
            <a:avLst/>
          </a:prstGeom>
        </p:spPr>
        <p:txBody>
          <a:bodyPr anchor="t" rtlCol="false" tIns="0" lIns="0" bIns="0" rIns="0">
            <a:spAutoFit/>
          </a:bodyPr>
          <a:lstStyle/>
          <a:p>
            <a:pPr algn="l">
              <a:lnSpc>
                <a:spcPts val="4200"/>
              </a:lnSpc>
            </a:pPr>
            <a:r>
              <a:rPr lang="en-US" sz="3000">
                <a:solidFill>
                  <a:srgbClr val="000000"/>
                </a:solidFill>
                <a:latin typeface="Karnchang"/>
              </a:rPr>
              <a:t>Politeknik Negeri Malang | D-IV Teknik Informatika | 2024</a:t>
            </a:r>
          </a:p>
        </p:txBody>
      </p:sp>
      <p:sp>
        <p:nvSpPr>
          <p:cNvPr name="TextBox 4" id="4"/>
          <p:cNvSpPr txBox="true"/>
          <p:nvPr/>
        </p:nvSpPr>
        <p:spPr>
          <a:xfrm rot="0">
            <a:off x="1028700" y="5630956"/>
            <a:ext cx="9725747" cy="869950"/>
          </a:xfrm>
          <a:prstGeom prst="rect">
            <a:avLst/>
          </a:prstGeom>
        </p:spPr>
        <p:txBody>
          <a:bodyPr anchor="t" rtlCol="false" tIns="0" lIns="0" bIns="0" rIns="0">
            <a:spAutoFit/>
          </a:bodyPr>
          <a:lstStyle/>
          <a:p>
            <a:pPr algn="l">
              <a:lnSpc>
                <a:spcPts val="5599"/>
              </a:lnSpc>
            </a:pPr>
            <a:r>
              <a:rPr lang="en-US" sz="3999">
                <a:solidFill>
                  <a:srgbClr val="000000"/>
                </a:solidFill>
                <a:latin typeface="Karnchang Bold"/>
              </a:rPr>
              <a:t>Oleh: Ivansyah Eka Oktaviadi Santoso</a:t>
            </a:r>
          </a:p>
        </p:txBody>
      </p:sp>
      <p:grpSp>
        <p:nvGrpSpPr>
          <p:cNvPr name="Group 5" id="5"/>
          <p:cNvGrpSpPr/>
          <p:nvPr/>
        </p:nvGrpSpPr>
        <p:grpSpPr>
          <a:xfrm rot="0">
            <a:off x="10754447" y="-3093732"/>
            <a:ext cx="18901247" cy="17982775"/>
            <a:chOff x="0" y="0"/>
            <a:chExt cx="25201662" cy="23977033"/>
          </a:xfrm>
        </p:grpSpPr>
        <p:grpSp>
          <p:nvGrpSpPr>
            <p:cNvPr name="Group 6" id="6"/>
            <p:cNvGrpSpPr/>
            <p:nvPr/>
          </p:nvGrpSpPr>
          <p:grpSpPr>
            <a:xfrm rot="2252144">
              <a:off x="2887185" y="2861146"/>
              <a:ext cx="14259267" cy="14323066"/>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620058" y="6213209"/>
              <a:ext cx="14259267" cy="14323066"/>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8055210" y="6792821"/>
              <a:ext cx="14259267" cy="14323066"/>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1028700"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a:solidFill>
                  <a:srgbClr val="243342"/>
                </a:solidFill>
                <a:latin typeface="Karnchang Bold"/>
              </a:rPr>
              <a:t>Terima Kasih</a:t>
            </a:r>
          </a:p>
        </p:txBody>
      </p:sp>
      <p:grpSp>
        <p:nvGrpSpPr>
          <p:cNvPr name="Group 26" id="26"/>
          <p:cNvGrpSpPr/>
          <p:nvPr/>
        </p:nvGrpSpPr>
        <p:grpSpPr>
          <a:xfrm rot="0">
            <a:off x="3917411" y="5548722"/>
            <a:ext cx="10453178" cy="921776"/>
            <a:chOff x="0" y="0"/>
            <a:chExt cx="13937571" cy="1229035"/>
          </a:xfrm>
        </p:grpSpPr>
        <p:grpSp>
          <p:nvGrpSpPr>
            <p:cNvPr name="Group 27" id="27"/>
            <p:cNvGrpSpPr/>
            <p:nvPr/>
          </p:nvGrpSpPr>
          <p:grpSpPr>
            <a:xfrm rot="0">
              <a:off x="153848" y="0"/>
              <a:ext cx="13629875" cy="1229035"/>
              <a:chOff x="0" y="0"/>
              <a:chExt cx="1833526" cy="165333"/>
            </a:xfrm>
          </p:grpSpPr>
          <p:sp>
            <p:nvSpPr>
              <p:cNvPr name="Freeform 28" id="28"/>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2" id="22"/>
          <p:cNvSpPr/>
          <p:nvPr/>
        </p:nvSpPr>
        <p:spPr>
          <a:xfrm flipH="false" flipV="false" rot="0">
            <a:off x="5048090" y="536892"/>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2963827" y="2648757"/>
            <a:ext cx="10754366" cy="2494743"/>
          </a:xfrm>
          <a:custGeom>
            <a:avLst/>
            <a:gdLst/>
            <a:ahLst/>
            <a:cxnLst/>
            <a:rect r="r" b="b" t="t" l="l"/>
            <a:pathLst>
              <a:path h="2494743" w="10754366">
                <a:moveTo>
                  <a:pt x="0" y="0"/>
                </a:moveTo>
                <a:lnTo>
                  <a:pt x="10754367" y="0"/>
                </a:lnTo>
                <a:lnTo>
                  <a:pt x="10754367" y="2494743"/>
                </a:lnTo>
                <a:lnTo>
                  <a:pt x="0" y="2494743"/>
                </a:lnTo>
                <a:lnTo>
                  <a:pt x="0" y="0"/>
                </a:lnTo>
                <a:close/>
              </a:path>
            </a:pathLst>
          </a:custGeom>
          <a:blipFill>
            <a:blip r:embed="rId4"/>
            <a:stretch>
              <a:fillRect l="0" t="0" r="0" b="0"/>
            </a:stretch>
          </a:blipFill>
        </p:spPr>
      </p:sp>
      <p:sp>
        <p:nvSpPr>
          <p:cNvPr name="TextBox 24" id="24"/>
          <p:cNvSpPr txBox="true"/>
          <p:nvPr/>
        </p:nvSpPr>
        <p:spPr>
          <a:xfrm rot="0">
            <a:off x="5387268" y="250914"/>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Fitur Cek Isi File</a:t>
            </a:r>
          </a:p>
        </p:txBody>
      </p:sp>
      <p:sp>
        <p:nvSpPr>
          <p:cNvPr name="TextBox 25" id="25"/>
          <p:cNvSpPr txBox="true"/>
          <p:nvPr/>
        </p:nvSpPr>
        <p:spPr>
          <a:xfrm rot="0">
            <a:off x="2224212" y="5330167"/>
            <a:ext cx="12940607" cy="2493645"/>
          </a:xfrm>
          <a:prstGeom prst="rect">
            <a:avLst/>
          </a:prstGeom>
        </p:spPr>
        <p:txBody>
          <a:bodyPr anchor="t" rtlCol="false" tIns="0" lIns="0" bIns="0" rIns="0">
            <a:spAutoFit/>
          </a:bodyPr>
          <a:lstStyle/>
          <a:p>
            <a:pPr algn="l">
              <a:lnSpc>
                <a:spcPts val="3779"/>
              </a:lnSpc>
            </a:pPr>
            <a:r>
              <a:rPr lang="en-US" sz="2700">
                <a:solidFill>
                  <a:srgbClr val="000000"/>
                </a:solidFill>
                <a:latin typeface="Karnchang"/>
              </a:rPr>
              <a:t>Fitur ini digunakan untuk mengecek filenya ada atau tidak beserta dengan isinya. Dengan cara menginput nama file yang ingin dicari dengan perintah ‘read -p’ maka akan dicari, jika atau ‘if’ filenya ada maka akan muncul nama filenya beserta isinya dengan melalui perintah ‘cat’. Namun kalau tidak atau ‘else’ maka akan memunculkan teks dari perintah ‘echo’ yaitu “file tidak ditemukan atau bukan merupakan file”.</a:t>
            </a:r>
          </a:p>
        </p:txBody>
      </p:sp>
      <p:sp>
        <p:nvSpPr>
          <p:cNvPr name="TextBox 26" id="26"/>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3221670" y="2699203"/>
            <a:ext cx="11844660" cy="1504386"/>
          </a:xfrm>
          <a:custGeom>
            <a:avLst/>
            <a:gdLst/>
            <a:ahLst/>
            <a:cxnLst/>
            <a:rect r="r" b="b" t="t" l="l"/>
            <a:pathLst>
              <a:path h="1504386" w="11844660">
                <a:moveTo>
                  <a:pt x="0" y="0"/>
                </a:moveTo>
                <a:lnTo>
                  <a:pt x="11844660" y="0"/>
                </a:lnTo>
                <a:lnTo>
                  <a:pt x="11844660" y="1504386"/>
                </a:lnTo>
                <a:lnTo>
                  <a:pt x="0" y="1504386"/>
                </a:lnTo>
                <a:lnTo>
                  <a:pt x="0" y="0"/>
                </a:lnTo>
                <a:close/>
              </a:path>
            </a:pathLst>
          </a:custGeom>
          <a:blipFill>
            <a:blip r:embed="rId2"/>
            <a:stretch>
              <a:fillRect l="0" t="0" r="0" b="0"/>
            </a:stretch>
          </a:blipFill>
        </p:spPr>
      </p:sp>
      <p:sp>
        <p:nvSpPr>
          <p:cNvPr name="TextBox 26" id="26"/>
          <p:cNvSpPr txBox="true"/>
          <p:nvPr/>
        </p:nvSpPr>
        <p:spPr>
          <a:xfrm rot="0">
            <a:off x="5005840" y="1187679"/>
            <a:ext cx="8120666"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Fitur Tambahkan File</a:t>
            </a:r>
          </a:p>
        </p:txBody>
      </p:sp>
      <p:sp>
        <p:nvSpPr>
          <p:cNvPr name="TextBox 27" id="27"/>
          <p:cNvSpPr txBox="true"/>
          <p:nvPr/>
        </p:nvSpPr>
        <p:spPr>
          <a:xfrm rot="0">
            <a:off x="1226674" y="4409848"/>
            <a:ext cx="15216135" cy="33836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rPr>
              <a:t>  Fitur ini digunakan untuk menambahkan file, dengan cara menginput nama file baru beserta ekstensinya dengan perintah ‘read -p’ dan new_file lalu file kosong akan dibuat dengan perintah ‘touch’ $new_file dan setelah file berhasil dibuat akan ditampilkan kalimat “file baru berhasil dibuat” dengan perintah ‘echo’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5575265" y="1411869"/>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933800" y="5143500"/>
            <a:ext cx="12687659" cy="3792771"/>
            <a:chOff x="0" y="0"/>
            <a:chExt cx="3341606" cy="998919"/>
          </a:xfrm>
        </p:grpSpPr>
        <p:sp>
          <p:nvSpPr>
            <p:cNvPr name="Freeform 27" id="27"/>
            <p:cNvSpPr/>
            <p:nvPr/>
          </p:nvSpPr>
          <p:spPr>
            <a:xfrm flipH="false" flipV="false" rot="0">
              <a:off x="0" y="0"/>
              <a:ext cx="3341606" cy="998919"/>
            </a:xfrm>
            <a:custGeom>
              <a:avLst/>
              <a:gdLst/>
              <a:ahLst/>
              <a:cxnLst/>
              <a:rect r="r" b="b" t="t" l="l"/>
              <a:pathLst>
                <a:path h="998919" w="3341606">
                  <a:moveTo>
                    <a:pt x="31120" y="0"/>
                  </a:moveTo>
                  <a:lnTo>
                    <a:pt x="3310486" y="0"/>
                  </a:lnTo>
                  <a:cubicBezTo>
                    <a:pt x="3327673" y="0"/>
                    <a:pt x="3341606" y="13933"/>
                    <a:pt x="3341606" y="31120"/>
                  </a:cubicBezTo>
                  <a:lnTo>
                    <a:pt x="3341606" y="967799"/>
                  </a:lnTo>
                  <a:cubicBezTo>
                    <a:pt x="3341606" y="976053"/>
                    <a:pt x="3338327" y="983968"/>
                    <a:pt x="3332491" y="989804"/>
                  </a:cubicBezTo>
                  <a:cubicBezTo>
                    <a:pt x="3326655" y="995640"/>
                    <a:pt x="3318739" y="998919"/>
                    <a:pt x="3310486" y="998919"/>
                  </a:cubicBezTo>
                  <a:lnTo>
                    <a:pt x="31120" y="998919"/>
                  </a:lnTo>
                  <a:cubicBezTo>
                    <a:pt x="22866" y="998919"/>
                    <a:pt x="14951" y="995640"/>
                    <a:pt x="9115" y="989804"/>
                  </a:cubicBezTo>
                  <a:cubicBezTo>
                    <a:pt x="3279" y="983968"/>
                    <a:pt x="0" y="976053"/>
                    <a:pt x="0" y="967799"/>
                  </a:cubicBezTo>
                  <a:lnTo>
                    <a:pt x="0" y="31120"/>
                  </a:lnTo>
                  <a:cubicBezTo>
                    <a:pt x="0" y="22866"/>
                    <a:pt x="3279" y="14951"/>
                    <a:pt x="9115" y="9115"/>
                  </a:cubicBezTo>
                  <a:cubicBezTo>
                    <a:pt x="14951" y="3279"/>
                    <a:pt x="22866" y="0"/>
                    <a:pt x="31120"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341606" cy="1037019"/>
            </a:xfrm>
            <a:prstGeom prst="rect">
              <a:avLst/>
            </a:prstGeom>
          </p:spPr>
          <p:txBody>
            <a:bodyPr anchor="ctr" rtlCol="false" tIns="50800" lIns="50800" bIns="50800" rIns="50800"/>
            <a:lstStyle/>
            <a:p>
              <a:pPr algn="ctr">
                <a:lnSpc>
                  <a:spcPts val="3362"/>
                </a:lnSpc>
              </a:pPr>
            </a:p>
          </p:txBody>
        </p:sp>
      </p:grpSp>
      <p:sp>
        <p:nvSpPr>
          <p:cNvPr name="Freeform 29" id="29"/>
          <p:cNvSpPr/>
          <p:nvPr/>
        </p:nvSpPr>
        <p:spPr>
          <a:xfrm flipH="false" flipV="false" rot="0">
            <a:off x="2396653" y="2644995"/>
            <a:ext cx="13702611" cy="2095417"/>
          </a:xfrm>
          <a:custGeom>
            <a:avLst/>
            <a:gdLst/>
            <a:ahLst/>
            <a:cxnLst/>
            <a:rect r="r" b="b" t="t" l="l"/>
            <a:pathLst>
              <a:path h="2095417" w="13702611">
                <a:moveTo>
                  <a:pt x="0" y="0"/>
                </a:moveTo>
                <a:lnTo>
                  <a:pt x="13702611" y="0"/>
                </a:lnTo>
                <a:lnTo>
                  <a:pt x="13702611" y="2095416"/>
                </a:lnTo>
                <a:lnTo>
                  <a:pt x="0" y="2095416"/>
                </a:lnTo>
                <a:lnTo>
                  <a:pt x="0" y="0"/>
                </a:lnTo>
                <a:close/>
              </a:path>
            </a:pathLst>
          </a:custGeom>
          <a:blipFill>
            <a:blip r:embed="rId4"/>
            <a:stretch>
              <a:fillRect l="0" t="0" r="0" b="0"/>
            </a:stretch>
          </a:blipFill>
        </p:spPr>
      </p:sp>
      <p:sp>
        <p:nvSpPr>
          <p:cNvPr name="TextBox 30" id="30"/>
          <p:cNvSpPr txBox="true"/>
          <p:nvPr/>
        </p:nvSpPr>
        <p:spPr>
          <a:xfrm rot="0">
            <a:off x="3589265" y="5585283"/>
            <a:ext cx="11376729" cy="2820118"/>
          </a:xfrm>
          <a:prstGeom prst="rect">
            <a:avLst/>
          </a:prstGeom>
        </p:spPr>
        <p:txBody>
          <a:bodyPr anchor="t" rtlCol="false" tIns="0" lIns="0" bIns="0" rIns="0">
            <a:spAutoFit/>
          </a:bodyPr>
          <a:lstStyle/>
          <a:p>
            <a:pPr algn="l">
              <a:lnSpc>
                <a:spcPts val="4282"/>
              </a:lnSpc>
            </a:pPr>
            <a:r>
              <a:rPr lang="en-US" sz="3058">
                <a:solidFill>
                  <a:srgbClr val="000000"/>
                </a:solidFill>
                <a:latin typeface="Karnchang"/>
              </a:rPr>
              <a:t>Fitur ini digunakan untuk menghapus file, Dengan cara menginput nama file yang ingin dihapus,  Dengan perintah ‘rm’ akan menghapus file dan menampilkan kalimat dengan perintah ‘echo’ “file (nama_file / ‘path’ yang dihapus) berhasil dihapus”.</a:t>
            </a:r>
          </a:p>
          <a:p>
            <a:pPr algn="l">
              <a:lnSpc>
                <a:spcPts val="4282"/>
              </a:lnSpc>
            </a:pPr>
          </a:p>
        </p:txBody>
      </p:sp>
      <p:sp>
        <p:nvSpPr>
          <p:cNvPr name="TextBox 31" id="31"/>
          <p:cNvSpPr txBox="true"/>
          <p:nvPr/>
        </p:nvSpPr>
        <p:spPr>
          <a:xfrm rot="0">
            <a:off x="6723293" y="1376486"/>
            <a:ext cx="6867586" cy="694690"/>
          </a:xfrm>
          <a:prstGeom prst="rect">
            <a:avLst/>
          </a:prstGeom>
        </p:spPr>
        <p:txBody>
          <a:bodyPr anchor="t" rtlCol="false" tIns="0" lIns="0" bIns="0" rIns="0">
            <a:spAutoFit/>
          </a:bodyPr>
          <a:lstStyle/>
          <a:p>
            <a:pPr algn="l">
              <a:lnSpc>
                <a:spcPts val="3680"/>
              </a:lnSpc>
            </a:pPr>
            <a:r>
              <a:rPr lang="en-US" sz="4000">
                <a:solidFill>
                  <a:srgbClr val="000000"/>
                </a:solidFill>
                <a:latin typeface="Karnchang Bold"/>
              </a:rPr>
              <a:t>Fitur Hapus File</a:t>
            </a:r>
          </a:p>
        </p:txBody>
      </p:sp>
      <p:sp>
        <p:nvSpPr>
          <p:cNvPr name="TextBox 32" id="32"/>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Halaman 3</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5575265" y="1411869"/>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933800" y="5143500"/>
            <a:ext cx="12687659" cy="3792771"/>
            <a:chOff x="0" y="0"/>
            <a:chExt cx="3341606" cy="998919"/>
          </a:xfrm>
        </p:grpSpPr>
        <p:sp>
          <p:nvSpPr>
            <p:cNvPr name="Freeform 27" id="27"/>
            <p:cNvSpPr/>
            <p:nvPr/>
          </p:nvSpPr>
          <p:spPr>
            <a:xfrm flipH="false" flipV="false" rot="0">
              <a:off x="0" y="0"/>
              <a:ext cx="3341606" cy="998919"/>
            </a:xfrm>
            <a:custGeom>
              <a:avLst/>
              <a:gdLst/>
              <a:ahLst/>
              <a:cxnLst/>
              <a:rect r="r" b="b" t="t" l="l"/>
              <a:pathLst>
                <a:path h="998919" w="3341606">
                  <a:moveTo>
                    <a:pt x="31120" y="0"/>
                  </a:moveTo>
                  <a:lnTo>
                    <a:pt x="3310486" y="0"/>
                  </a:lnTo>
                  <a:cubicBezTo>
                    <a:pt x="3327673" y="0"/>
                    <a:pt x="3341606" y="13933"/>
                    <a:pt x="3341606" y="31120"/>
                  </a:cubicBezTo>
                  <a:lnTo>
                    <a:pt x="3341606" y="967799"/>
                  </a:lnTo>
                  <a:cubicBezTo>
                    <a:pt x="3341606" y="976053"/>
                    <a:pt x="3338327" y="983968"/>
                    <a:pt x="3332491" y="989804"/>
                  </a:cubicBezTo>
                  <a:cubicBezTo>
                    <a:pt x="3326655" y="995640"/>
                    <a:pt x="3318739" y="998919"/>
                    <a:pt x="3310486" y="998919"/>
                  </a:cubicBezTo>
                  <a:lnTo>
                    <a:pt x="31120" y="998919"/>
                  </a:lnTo>
                  <a:cubicBezTo>
                    <a:pt x="22866" y="998919"/>
                    <a:pt x="14951" y="995640"/>
                    <a:pt x="9115" y="989804"/>
                  </a:cubicBezTo>
                  <a:cubicBezTo>
                    <a:pt x="3279" y="983968"/>
                    <a:pt x="0" y="976053"/>
                    <a:pt x="0" y="967799"/>
                  </a:cubicBezTo>
                  <a:lnTo>
                    <a:pt x="0" y="31120"/>
                  </a:lnTo>
                  <a:cubicBezTo>
                    <a:pt x="0" y="22866"/>
                    <a:pt x="3279" y="14951"/>
                    <a:pt x="9115" y="9115"/>
                  </a:cubicBezTo>
                  <a:cubicBezTo>
                    <a:pt x="14951" y="3279"/>
                    <a:pt x="22866" y="0"/>
                    <a:pt x="31120"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341606" cy="1037019"/>
            </a:xfrm>
            <a:prstGeom prst="rect">
              <a:avLst/>
            </a:prstGeom>
          </p:spPr>
          <p:txBody>
            <a:bodyPr anchor="ctr" rtlCol="false" tIns="50800" lIns="50800" bIns="50800" rIns="50800"/>
            <a:lstStyle/>
            <a:p>
              <a:pPr algn="ctr">
                <a:lnSpc>
                  <a:spcPts val="3362"/>
                </a:lnSpc>
              </a:pPr>
            </a:p>
          </p:txBody>
        </p:sp>
      </p:grpSp>
      <p:sp>
        <p:nvSpPr>
          <p:cNvPr name="Freeform 29" id="29"/>
          <p:cNvSpPr/>
          <p:nvPr/>
        </p:nvSpPr>
        <p:spPr>
          <a:xfrm flipH="false" flipV="false" rot="0">
            <a:off x="2582154" y="2291362"/>
            <a:ext cx="13390953" cy="2631954"/>
          </a:xfrm>
          <a:custGeom>
            <a:avLst/>
            <a:gdLst/>
            <a:ahLst/>
            <a:cxnLst/>
            <a:rect r="r" b="b" t="t" l="l"/>
            <a:pathLst>
              <a:path h="2631954" w="13390953">
                <a:moveTo>
                  <a:pt x="0" y="0"/>
                </a:moveTo>
                <a:lnTo>
                  <a:pt x="13390952" y="0"/>
                </a:lnTo>
                <a:lnTo>
                  <a:pt x="13390952" y="2631953"/>
                </a:lnTo>
                <a:lnTo>
                  <a:pt x="0" y="2631953"/>
                </a:lnTo>
                <a:lnTo>
                  <a:pt x="0" y="0"/>
                </a:lnTo>
                <a:close/>
              </a:path>
            </a:pathLst>
          </a:custGeom>
          <a:blipFill>
            <a:blip r:embed="rId4"/>
            <a:stretch>
              <a:fillRect l="0" t="0" r="0" b="0"/>
            </a:stretch>
          </a:blipFill>
        </p:spPr>
      </p:sp>
      <p:sp>
        <p:nvSpPr>
          <p:cNvPr name="TextBox 30" id="30"/>
          <p:cNvSpPr txBox="true"/>
          <p:nvPr/>
        </p:nvSpPr>
        <p:spPr>
          <a:xfrm rot="0">
            <a:off x="3138671" y="5585283"/>
            <a:ext cx="12010658" cy="2775703"/>
          </a:xfrm>
          <a:prstGeom prst="rect">
            <a:avLst/>
          </a:prstGeom>
        </p:spPr>
        <p:txBody>
          <a:bodyPr anchor="t" rtlCol="false" tIns="0" lIns="0" bIns="0" rIns="0">
            <a:spAutoFit/>
          </a:bodyPr>
          <a:lstStyle/>
          <a:p>
            <a:pPr algn="l">
              <a:lnSpc>
                <a:spcPts val="4209"/>
              </a:lnSpc>
            </a:pPr>
            <a:r>
              <a:rPr lang="en-US" sz="3007">
                <a:solidFill>
                  <a:srgbClr val="000000"/>
                </a:solidFill>
                <a:latin typeface="Karnchang"/>
              </a:rPr>
              <a:t>Fitur ini digunakan untuk mengedit file, Dengan cara menginput nama file yang ingin diedit, jika atau ‘if’ nama folder ditemukan maka akan masuk ke text editor yaitu nano dengan perintah ‘nano’. Jika tidak atau ‘else’ maka akan menampilkan ‘echo’ dengan kalimat “Hm, file yang kamu cari tidak ada”.  </a:t>
            </a:r>
          </a:p>
        </p:txBody>
      </p:sp>
      <p:sp>
        <p:nvSpPr>
          <p:cNvPr name="TextBox 31" id="31"/>
          <p:cNvSpPr txBox="true"/>
          <p:nvPr/>
        </p:nvSpPr>
        <p:spPr>
          <a:xfrm rot="0">
            <a:off x="6723293" y="1376486"/>
            <a:ext cx="6867586" cy="694690"/>
          </a:xfrm>
          <a:prstGeom prst="rect">
            <a:avLst/>
          </a:prstGeom>
        </p:spPr>
        <p:txBody>
          <a:bodyPr anchor="t" rtlCol="false" tIns="0" lIns="0" bIns="0" rIns="0">
            <a:spAutoFit/>
          </a:bodyPr>
          <a:lstStyle/>
          <a:p>
            <a:pPr algn="l">
              <a:lnSpc>
                <a:spcPts val="3680"/>
              </a:lnSpc>
            </a:pPr>
            <a:r>
              <a:rPr lang="en-US" sz="4000">
                <a:solidFill>
                  <a:srgbClr val="000000"/>
                </a:solidFill>
                <a:latin typeface="Karnchang Bold"/>
              </a:rPr>
              <a:t>Fitur Edit File</a:t>
            </a:r>
          </a:p>
        </p:txBody>
      </p:sp>
      <p:sp>
        <p:nvSpPr>
          <p:cNvPr name="TextBox 32" id="32"/>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Halaman 3</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5575265" y="1411869"/>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933800" y="5143500"/>
            <a:ext cx="12687659" cy="3792771"/>
            <a:chOff x="0" y="0"/>
            <a:chExt cx="3341606" cy="998919"/>
          </a:xfrm>
        </p:grpSpPr>
        <p:sp>
          <p:nvSpPr>
            <p:cNvPr name="Freeform 27" id="27"/>
            <p:cNvSpPr/>
            <p:nvPr/>
          </p:nvSpPr>
          <p:spPr>
            <a:xfrm flipH="false" flipV="false" rot="0">
              <a:off x="0" y="0"/>
              <a:ext cx="3341606" cy="998919"/>
            </a:xfrm>
            <a:custGeom>
              <a:avLst/>
              <a:gdLst/>
              <a:ahLst/>
              <a:cxnLst/>
              <a:rect r="r" b="b" t="t" l="l"/>
              <a:pathLst>
                <a:path h="998919" w="3341606">
                  <a:moveTo>
                    <a:pt x="31120" y="0"/>
                  </a:moveTo>
                  <a:lnTo>
                    <a:pt x="3310486" y="0"/>
                  </a:lnTo>
                  <a:cubicBezTo>
                    <a:pt x="3327673" y="0"/>
                    <a:pt x="3341606" y="13933"/>
                    <a:pt x="3341606" y="31120"/>
                  </a:cubicBezTo>
                  <a:lnTo>
                    <a:pt x="3341606" y="967799"/>
                  </a:lnTo>
                  <a:cubicBezTo>
                    <a:pt x="3341606" y="976053"/>
                    <a:pt x="3338327" y="983968"/>
                    <a:pt x="3332491" y="989804"/>
                  </a:cubicBezTo>
                  <a:cubicBezTo>
                    <a:pt x="3326655" y="995640"/>
                    <a:pt x="3318739" y="998919"/>
                    <a:pt x="3310486" y="998919"/>
                  </a:cubicBezTo>
                  <a:lnTo>
                    <a:pt x="31120" y="998919"/>
                  </a:lnTo>
                  <a:cubicBezTo>
                    <a:pt x="22866" y="998919"/>
                    <a:pt x="14951" y="995640"/>
                    <a:pt x="9115" y="989804"/>
                  </a:cubicBezTo>
                  <a:cubicBezTo>
                    <a:pt x="3279" y="983968"/>
                    <a:pt x="0" y="976053"/>
                    <a:pt x="0" y="967799"/>
                  </a:cubicBezTo>
                  <a:lnTo>
                    <a:pt x="0" y="31120"/>
                  </a:lnTo>
                  <a:cubicBezTo>
                    <a:pt x="0" y="22866"/>
                    <a:pt x="3279" y="14951"/>
                    <a:pt x="9115" y="9115"/>
                  </a:cubicBezTo>
                  <a:cubicBezTo>
                    <a:pt x="14951" y="3279"/>
                    <a:pt x="22866" y="0"/>
                    <a:pt x="31120"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341606" cy="1037019"/>
            </a:xfrm>
            <a:prstGeom prst="rect">
              <a:avLst/>
            </a:prstGeom>
          </p:spPr>
          <p:txBody>
            <a:bodyPr anchor="ctr" rtlCol="false" tIns="50800" lIns="50800" bIns="50800" rIns="50800"/>
            <a:lstStyle/>
            <a:p>
              <a:pPr algn="ctr">
                <a:lnSpc>
                  <a:spcPts val="3362"/>
                </a:lnSpc>
              </a:pPr>
            </a:p>
          </p:txBody>
        </p:sp>
      </p:grpSp>
      <p:sp>
        <p:nvSpPr>
          <p:cNvPr name="Freeform 29" id="29"/>
          <p:cNvSpPr/>
          <p:nvPr/>
        </p:nvSpPr>
        <p:spPr>
          <a:xfrm flipH="false" flipV="false" rot="0">
            <a:off x="3621951" y="2195089"/>
            <a:ext cx="11044097" cy="2434061"/>
          </a:xfrm>
          <a:custGeom>
            <a:avLst/>
            <a:gdLst/>
            <a:ahLst/>
            <a:cxnLst/>
            <a:rect r="r" b="b" t="t" l="l"/>
            <a:pathLst>
              <a:path h="2434061" w="11044097">
                <a:moveTo>
                  <a:pt x="0" y="0"/>
                </a:moveTo>
                <a:lnTo>
                  <a:pt x="11044098" y="0"/>
                </a:lnTo>
                <a:lnTo>
                  <a:pt x="11044098" y="2434061"/>
                </a:lnTo>
                <a:lnTo>
                  <a:pt x="0" y="2434061"/>
                </a:lnTo>
                <a:lnTo>
                  <a:pt x="0" y="0"/>
                </a:lnTo>
                <a:close/>
              </a:path>
            </a:pathLst>
          </a:custGeom>
          <a:blipFill>
            <a:blip r:embed="rId4"/>
            <a:stretch>
              <a:fillRect l="0" t="0" r="0" b="0"/>
            </a:stretch>
          </a:blipFill>
        </p:spPr>
      </p:sp>
      <p:sp>
        <p:nvSpPr>
          <p:cNvPr name="TextBox 30" id="30"/>
          <p:cNvSpPr txBox="true"/>
          <p:nvPr/>
        </p:nvSpPr>
        <p:spPr>
          <a:xfrm rot="0">
            <a:off x="3138671" y="5585283"/>
            <a:ext cx="12482788" cy="2325689"/>
          </a:xfrm>
          <a:prstGeom prst="rect">
            <a:avLst/>
          </a:prstGeom>
        </p:spPr>
        <p:txBody>
          <a:bodyPr anchor="t" rtlCol="false" tIns="0" lIns="0" bIns="0" rIns="0">
            <a:spAutoFit/>
          </a:bodyPr>
          <a:lstStyle/>
          <a:p>
            <a:pPr algn="l">
              <a:lnSpc>
                <a:spcPts val="4375"/>
              </a:lnSpc>
            </a:pPr>
            <a:r>
              <a:rPr lang="en-US" sz="3125">
                <a:solidFill>
                  <a:srgbClr val="000000"/>
                </a:solidFill>
                <a:latin typeface="Karnchang"/>
              </a:rPr>
              <a:t>Fitur ini digunakan untuk menampilkan kalender, di dalam pilihan fitur terutama fitur kalender ada sebuah perintah ‘cal’ yang digunakan untuk menampilkan kalender sesuai waktu pengguna menggunakan fitur tersebut.</a:t>
            </a:r>
          </a:p>
        </p:txBody>
      </p:sp>
      <p:sp>
        <p:nvSpPr>
          <p:cNvPr name="TextBox 31" id="31"/>
          <p:cNvSpPr txBox="true"/>
          <p:nvPr/>
        </p:nvSpPr>
        <p:spPr>
          <a:xfrm rot="0">
            <a:off x="6723293" y="1376486"/>
            <a:ext cx="6867586" cy="694690"/>
          </a:xfrm>
          <a:prstGeom prst="rect">
            <a:avLst/>
          </a:prstGeom>
        </p:spPr>
        <p:txBody>
          <a:bodyPr anchor="t" rtlCol="false" tIns="0" lIns="0" bIns="0" rIns="0">
            <a:spAutoFit/>
          </a:bodyPr>
          <a:lstStyle/>
          <a:p>
            <a:pPr algn="l">
              <a:lnSpc>
                <a:spcPts val="3680"/>
              </a:lnSpc>
            </a:pPr>
            <a:r>
              <a:rPr lang="en-US" sz="4000">
                <a:solidFill>
                  <a:srgbClr val="000000"/>
                </a:solidFill>
                <a:latin typeface="Karnchang Bold"/>
              </a:rPr>
              <a:t>Fitur Kalender</a:t>
            </a:r>
          </a:p>
        </p:txBody>
      </p:sp>
      <p:sp>
        <p:nvSpPr>
          <p:cNvPr name="TextBox 32" id="32"/>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Halaman 3</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5575265" y="1411869"/>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933800" y="5143500"/>
            <a:ext cx="12687659" cy="3792771"/>
            <a:chOff x="0" y="0"/>
            <a:chExt cx="3341606" cy="998919"/>
          </a:xfrm>
        </p:grpSpPr>
        <p:sp>
          <p:nvSpPr>
            <p:cNvPr name="Freeform 27" id="27"/>
            <p:cNvSpPr/>
            <p:nvPr/>
          </p:nvSpPr>
          <p:spPr>
            <a:xfrm flipH="false" flipV="false" rot="0">
              <a:off x="0" y="0"/>
              <a:ext cx="3341606" cy="998919"/>
            </a:xfrm>
            <a:custGeom>
              <a:avLst/>
              <a:gdLst/>
              <a:ahLst/>
              <a:cxnLst/>
              <a:rect r="r" b="b" t="t" l="l"/>
              <a:pathLst>
                <a:path h="998919" w="3341606">
                  <a:moveTo>
                    <a:pt x="31120" y="0"/>
                  </a:moveTo>
                  <a:lnTo>
                    <a:pt x="3310486" y="0"/>
                  </a:lnTo>
                  <a:cubicBezTo>
                    <a:pt x="3327673" y="0"/>
                    <a:pt x="3341606" y="13933"/>
                    <a:pt x="3341606" y="31120"/>
                  </a:cubicBezTo>
                  <a:lnTo>
                    <a:pt x="3341606" y="967799"/>
                  </a:lnTo>
                  <a:cubicBezTo>
                    <a:pt x="3341606" y="976053"/>
                    <a:pt x="3338327" y="983968"/>
                    <a:pt x="3332491" y="989804"/>
                  </a:cubicBezTo>
                  <a:cubicBezTo>
                    <a:pt x="3326655" y="995640"/>
                    <a:pt x="3318739" y="998919"/>
                    <a:pt x="3310486" y="998919"/>
                  </a:cubicBezTo>
                  <a:lnTo>
                    <a:pt x="31120" y="998919"/>
                  </a:lnTo>
                  <a:cubicBezTo>
                    <a:pt x="22866" y="998919"/>
                    <a:pt x="14951" y="995640"/>
                    <a:pt x="9115" y="989804"/>
                  </a:cubicBezTo>
                  <a:cubicBezTo>
                    <a:pt x="3279" y="983968"/>
                    <a:pt x="0" y="976053"/>
                    <a:pt x="0" y="967799"/>
                  </a:cubicBezTo>
                  <a:lnTo>
                    <a:pt x="0" y="31120"/>
                  </a:lnTo>
                  <a:cubicBezTo>
                    <a:pt x="0" y="22866"/>
                    <a:pt x="3279" y="14951"/>
                    <a:pt x="9115" y="9115"/>
                  </a:cubicBezTo>
                  <a:cubicBezTo>
                    <a:pt x="14951" y="3279"/>
                    <a:pt x="22866" y="0"/>
                    <a:pt x="31120"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341606" cy="1037019"/>
            </a:xfrm>
            <a:prstGeom prst="rect">
              <a:avLst/>
            </a:prstGeom>
          </p:spPr>
          <p:txBody>
            <a:bodyPr anchor="ctr" rtlCol="false" tIns="50800" lIns="50800" bIns="50800" rIns="50800"/>
            <a:lstStyle/>
            <a:p>
              <a:pPr algn="ctr">
                <a:lnSpc>
                  <a:spcPts val="3362"/>
                </a:lnSpc>
              </a:pPr>
            </a:p>
          </p:txBody>
        </p:sp>
      </p:grpSp>
      <p:sp>
        <p:nvSpPr>
          <p:cNvPr name="Freeform 29" id="29"/>
          <p:cNvSpPr/>
          <p:nvPr/>
        </p:nvSpPr>
        <p:spPr>
          <a:xfrm flipH="false" flipV="false" rot="0">
            <a:off x="2933800" y="2356709"/>
            <a:ext cx="13513573" cy="2015723"/>
          </a:xfrm>
          <a:custGeom>
            <a:avLst/>
            <a:gdLst/>
            <a:ahLst/>
            <a:cxnLst/>
            <a:rect r="r" b="b" t="t" l="l"/>
            <a:pathLst>
              <a:path h="2015723" w="13513573">
                <a:moveTo>
                  <a:pt x="0" y="0"/>
                </a:moveTo>
                <a:lnTo>
                  <a:pt x="13513573" y="0"/>
                </a:lnTo>
                <a:lnTo>
                  <a:pt x="13513573" y="2015723"/>
                </a:lnTo>
                <a:lnTo>
                  <a:pt x="0" y="2015723"/>
                </a:lnTo>
                <a:lnTo>
                  <a:pt x="0" y="0"/>
                </a:lnTo>
                <a:close/>
              </a:path>
            </a:pathLst>
          </a:custGeom>
          <a:blipFill>
            <a:blip r:embed="rId4"/>
            <a:stretch>
              <a:fillRect l="0" t="0" r="0" b="0"/>
            </a:stretch>
          </a:blipFill>
        </p:spPr>
      </p:sp>
      <p:sp>
        <p:nvSpPr>
          <p:cNvPr name="TextBox 30" id="30"/>
          <p:cNvSpPr txBox="true"/>
          <p:nvPr/>
        </p:nvSpPr>
        <p:spPr>
          <a:xfrm rot="0">
            <a:off x="3138671" y="5585283"/>
            <a:ext cx="12482788" cy="2325689"/>
          </a:xfrm>
          <a:prstGeom prst="rect">
            <a:avLst/>
          </a:prstGeom>
        </p:spPr>
        <p:txBody>
          <a:bodyPr anchor="t" rtlCol="false" tIns="0" lIns="0" bIns="0" rIns="0">
            <a:spAutoFit/>
          </a:bodyPr>
          <a:lstStyle/>
          <a:p>
            <a:pPr algn="l">
              <a:lnSpc>
                <a:spcPts val="4375"/>
              </a:lnSpc>
            </a:pPr>
            <a:r>
              <a:rPr lang="en-US" sz="3125">
                <a:solidFill>
                  <a:srgbClr val="000000"/>
                </a:solidFill>
                <a:latin typeface="Karnchang"/>
              </a:rPr>
              <a:t>Fitur ini digunakan untuk menambahkan direktori / folder, Dengan cara menginput nama folder yang ingin dibuat,  Dengan perintah ‘mkdir’ akan membuat nama folder baru dan menampilkan kalimat dengan perintah ‘echo’ “folder (nama_folder yang dihapus) berhasil dibuat”</a:t>
            </a:r>
          </a:p>
        </p:txBody>
      </p:sp>
      <p:sp>
        <p:nvSpPr>
          <p:cNvPr name="TextBox 31" id="31"/>
          <p:cNvSpPr txBox="true"/>
          <p:nvPr/>
        </p:nvSpPr>
        <p:spPr>
          <a:xfrm rot="0">
            <a:off x="6723293" y="1376486"/>
            <a:ext cx="6867586" cy="694690"/>
          </a:xfrm>
          <a:prstGeom prst="rect">
            <a:avLst/>
          </a:prstGeom>
        </p:spPr>
        <p:txBody>
          <a:bodyPr anchor="t" rtlCol="false" tIns="0" lIns="0" bIns="0" rIns="0">
            <a:spAutoFit/>
          </a:bodyPr>
          <a:lstStyle/>
          <a:p>
            <a:pPr algn="l">
              <a:lnSpc>
                <a:spcPts val="3680"/>
              </a:lnSpc>
            </a:pPr>
            <a:r>
              <a:rPr lang="en-US" sz="4000">
                <a:solidFill>
                  <a:srgbClr val="000000"/>
                </a:solidFill>
                <a:latin typeface="Karnchang Bold"/>
              </a:rPr>
              <a:t>Fitur Tambahkan Folder</a:t>
            </a:r>
          </a:p>
        </p:txBody>
      </p:sp>
      <p:sp>
        <p:nvSpPr>
          <p:cNvPr name="TextBox 32" id="32"/>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Halaman 3</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5435344" y="978358"/>
            <a:ext cx="659308" cy="659308"/>
          </a:xfrm>
          <a:custGeom>
            <a:avLst/>
            <a:gdLst/>
            <a:ahLst/>
            <a:cxnLst/>
            <a:rect r="r" b="b" t="t" l="l"/>
            <a:pathLst>
              <a:path h="659308" w="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368192" y="5089564"/>
            <a:ext cx="13253267" cy="3898823"/>
            <a:chOff x="0" y="0"/>
            <a:chExt cx="3490572" cy="1026850"/>
          </a:xfrm>
        </p:grpSpPr>
        <p:sp>
          <p:nvSpPr>
            <p:cNvPr name="Freeform 27" id="27"/>
            <p:cNvSpPr/>
            <p:nvPr/>
          </p:nvSpPr>
          <p:spPr>
            <a:xfrm flipH="false" flipV="false" rot="0">
              <a:off x="0" y="0"/>
              <a:ext cx="3490572" cy="1026851"/>
            </a:xfrm>
            <a:custGeom>
              <a:avLst/>
              <a:gdLst/>
              <a:ahLst/>
              <a:cxnLst/>
              <a:rect r="r" b="b" t="t" l="l"/>
              <a:pathLst>
                <a:path h="1026851" w="3490572">
                  <a:moveTo>
                    <a:pt x="29792" y="0"/>
                  </a:moveTo>
                  <a:lnTo>
                    <a:pt x="3460781" y="0"/>
                  </a:lnTo>
                  <a:cubicBezTo>
                    <a:pt x="3468682" y="0"/>
                    <a:pt x="3476260" y="3139"/>
                    <a:pt x="3481846" y="8726"/>
                  </a:cubicBezTo>
                  <a:cubicBezTo>
                    <a:pt x="3487434" y="14313"/>
                    <a:pt x="3490572" y="21890"/>
                    <a:pt x="3490572" y="29792"/>
                  </a:cubicBezTo>
                  <a:lnTo>
                    <a:pt x="3490572" y="997059"/>
                  </a:lnTo>
                  <a:cubicBezTo>
                    <a:pt x="3490572" y="1013512"/>
                    <a:pt x="3477234" y="1026851"/>
                    <a:pt x="3460781" y="1026851"/>
                  </a:cubicBezTo>
                  <a:lnTo>
                    <a:pt x="29792" y="1026851"/>
                  </a:lnTo>
                  <a:cubicBezTo>
                    <a:pt x="13338" y="1026851"/>
                    <a:pt x="0" y="1013512"/>
                    <a:pt x="0" y="997059"/>
                  </a:cubicBezTo>
                  <a:lnTo>
                    <a:pt x="0" y="29792"/>
                  </a:lnTo>
                  <a:cubicBezTo>
                    <a:pt x="0" y="13338"/>
                    <a:pt x="13338" y="0"/>
                    <a:pt x="29792"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490572" cy="1064950"/>
            </a:xfrm>
            <a:prstGeom prst="rect">
              <a:avLst/>
            </a:prstGeom>
          </p:spPr>
          <p:txBody>
            <a:bodyPr anchor="ctr" rtlCol="false" tIns="50800" lIns="50800" bIns="50800" rIns="50800"/>
            <a:lstStyle/>
            <a:p>
              <a:pPr algn="ctr">
                <a:lnSpc>
                  <a:spcPts val="3362"/>
                </a:lnSpc>
              </a:pPr>
            </a:p>
          </p:txBody>
        </p:sp>
      </p:grpSp>
      <p:sp>
        <p:nvSpPr>
          <p:cNvPr name="Freeform 29" id="29"/>
          <p:cNvSpPr/>
          <p:nvPr/>
        </p:nvSpPr>
        <p:spPr>
          <a:xfrm flipH="false" flipV="false" rot="0">
            <a:off x="2923638" y="1688008"/>
            <a:ext cx="12142376" cy="3147361"/>
          </a:xfrm>
          <a:custGeom>
            <a:avLst/>
            <a:gdLst/>
            <a:ahLst/>
            <a:cxnLst/>
            <a:rect r="r" b="b" t="t" l="l"/>
            <a:pathLst>
              <a:path h="3147361" w="12142376">
                <a:moveTo>
                  <a:pt x="0" y="0"/>
                </a:moveTo>
                <a:lnTo>
                  <a:pt x="12142376" y="0"/>
                </a:lnTo>
                <a:lnTo>
                  <a:pt x="12142376" y="3147361"/>
                </a:lnTo>
                <a:lnTo>
                  <a:pt x="0" y="3147361"/>
                </a:lnTo>
                <a:lnTo>
                  <a:pt x="0" y="0"/>
                </a:lnTo>
                <a:close/>
              </a:path>
            </a:pathLst>
          </a:custGeom>
          <a:blipFill>
            <a:blip r:embed="rId4"/>
            <a:stretch>
              <a:fillRect l="0" t="0" r="0" b="0"/>
            </a:stretch>
          </a:blipFill>
        </p:spPr>
      </p:sp>
      <p:sp>
        <p:nvSpPr>
          <p:cNvPr name="TextBox 30" id="30"/>
          <p:cNvSpPr txBox="true"/>
          <p:nvPr/>
        </p:nvSpPr>
        <p:spPr>
          <a:xfrm rot="0">
            <a:off x="2700406" y="5048250"/>
            <a:ext cx="13154448" cy="3428212"/>
          </a:xfrm>
          <a:prstGeom prst="rect">
            <a:avLst/>
          </a:prstGeom>
        </p:spPr>
        <p:txBody>
          <a:bodyPr anchor="t" rtlCol="false" tIns="0" lIns="0" bIns="0" rIns="0">
            <a:spAutoFit/>
          </a:bodyPr>
          <a:lstStyle/>
          <a:p>
            <a:pPr algn="l">
              <a:lnSpc>
                <a:spcPts val="4375"/>
              </a:lnSpc>
            </a:pPr>
            <a:r>
              <a:rPr lang="en-US" sz="3125">
                <a:solidFill>
                  <a:srgbClr val="000000"/>
                </a:solidFill>
                <a:latin typeface="Karnchang"/>
              </a:rPr>
              <a:t>Fitur ini digunakan untuk menghapus direktori/folder. Dengan cara menginput nama folder yang ingin dihapus, jika atau ‘if’ nama folder ditemukan maka akan di hapus dengan perintah ‘rmdir’ dan menampilkan kalimat dengan perintah ‘echo’ “folder (nama_folder yang dihapus) berhasil dihapus”.  Jika tidak atau ‘else’ maka akan menampilkan ‘echo’ dengan kalimat “Hm, folder tidak ditemukan atau bukan merupakan folder”.  </a:t>
            </a:r>
          </a:p>
        </p:txBody>
      </p:sp>
      <p:sp>
        <p:nvSpPr>
          <p:cNvPr name="TextBox 31" id="31"/>
          <p:cNvSpPr txBox="true"/>
          <p:nvPr/>
        </p:nvSpPr>
        <p:spPr>
          <a:xfrm rot="0">
            <a:off x="6369788" y="942975"/>
            <a:ext cx="6867586" cy="694690"/>
          </a:xfrm>
          <a:prstGeom prst="rect">
            <a:avLst/>
          </a:prstGeom>
        </p:spPr>
        <p:txBody>
          <a:bodyPr anchor="t" rtlCol="false" tIns="0" lIns="0" bIns="0" rIns="0">
            <a:spAutoFit/>
          </a:bodyPr>
          <a:lstStyle/>
          <a:p>
            <a:pPr algn="l">
              <a:lnSpc>
                <a:spcPts val="3680"/>
              </a:lnSpc>
            </a:pPr>
            <a:r>
              <a:rPr lang="en-US" sz="4000">
                <a:solidFill>
                  <a:srgbClr val="000000"/>
                </a:solidFill>
                <a:latin typeface="Karnchang Bold"/>
              </a:rPr>
              <a:t>Fitur Hapus Folder</a:t>
            </a:r>
          </a:p>
        </p:txBody>
      </p:sp>
      <p:sp>
        <p:nvSpPr>
          <p:cNvPr name="TextBox 32" id="32"/>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Halaman 3</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5575265" y="1411869"/>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467957" y="5089564"/>
            <a:ext cx="13253267" cy="3898823"/>
            <a:chOff x="0" y="0"/>
            <a:chExt cx="3490572" cy="1026850"/>
          </a:xfrm>
        </p:grpSpPr>
        <p:sp>
          <p:nvSpPr>
            <p:cNvPr name="Freeform 27" id="27"/>
            <p:cNvSpPr/>
            <p:nvPr/>
          </p:nvSpPr>
          <p:spPr>
            <a:xfrm flipH="false" flipV="false" rot="0">
              <a:off x="0" y="0"/>
              <a:ext cx="3490572" cy="1026851"/>
            </a:xfrm>
            <a:custGeom>
              <a:avLst/>
              <a:gdLst/>
              <a:ahLst/>
              <a:cxnLst/>
              <a:rect r="r" b="b" t="t" l="l"/>
              <a:pathLst>
                <a:path h="1026851" w="3490572">
                  <a:moveTo>
                    <a:pt x="29792" y="0"/>
                  </a:moveTo>
                  <a:lnTo>
                    <a:pt x="3460781" y="0"/>
                  </a:lnTo>
                  <a:cubicBezTo>
                    <a:pt x="3468682" y="0"/>
                    <a:pt x="3476260" y="3139"/>
                    <a:pt x="3481846" y="8726"/>
                  </a:cubicBezTo>
                  <a:cubicBezTo>
                    <a:pt x="3487434" y="14313"/>
                    <a:pt x="3490572" y="21890"/>
                    <a:pt x="3490572" y="29792"/>
                  </a:cubicBezTo>
                  <a:lnTo>
                    <a:pt x="3490572" y="997059"/>
                  </a:lnTo>
                  <a:cubicBezTo>
                    <a:pt x="3490572" y="1013512"/>
                    <a:pt x="3477234" y="1026851"/>
                    <a:pt x="3460781" y="1026851"/>
                  </a:cubicBezTo>
                  <a:lnTo>
                    <a:pt x="29792" y="1026851"/>
                  </a:lnTo>
                  <a:cubicBezTo>
                    <a:pt x="13338" y="1026851"/>
                    <a:pt x="0" y="1013512"/>
                    <a:pt x="0" y="997059"/>
                  </a:cubicBezTo>
                  <a:lnTo>
                    <a:pt x="0" y="29792"/>
                  </a:lnTo>
                  <a:cubicBezTo>
                    <a:pt x="0" y="13338"/>
                    <a:pt x="13338" y="0"/>
                    <a:pt x="29792"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490572" cy="1064950"/>
            </a:xfrm>
            <a:prstGeom prst="rect">
              <a:avLst/>
            </a:prstGeom>
          </p:spPr>
          <p:txBody>
            <a:bodyPr anchor="ctr" rtlCol="false" tIns="50800" lIns="50800" bIns="50800" rIns="50800"/>
            <a:lstStyle/>
            <a:p>
              <a:pPr algn="ctr">
                <a:lnSpc>
                  <a:spcPts val="3362"/>
                </a:lnSpc>
              </a:pPr>
            </a:p>
          </p:txBody>
        </p:sp>
      </p:grpSp>
      <p:sp>
        <p:nvSpPr>
          <p:cNvPr name="Freeform 29" id="29"/>
          <p:cNvSpPr/>
          <p:nvPr/>
        </p:nvSpPr>
        <p:spPr>
          <a:xfrm flipH="false" flipV="false" rot="0">
            <a:off x="3744637" y="2316056"/>
            <a:ext cx="10199747" cy="2528628"/>
          </a:xfrm>
          <a:custGeom>
            <a:avLst/>
            <a:gdLst/>
            <a:ahLst/>
            <a:cxnLst/>
            <a:rect r="r" b="b" t="t" l="l"/>
            <a:pathLst>
              <a:path h="2528628" w="10199747">
                <a:moveTo>
                  <a:pt x="0" y="0"/>
                </a:moveTo>
                <a:lnTo>
                  <a:pt x="10199748" y="0"/>
                </a:lnTo>
                <a:lnTo>
                  <a:pt x="10199748" y="2528628"/>
                </a:lnTo>
                <a:lnTo>
                  <a:pt x="0" y="2528628"/>
                </a:lnTo>
                <a:lnTo>
                  <a:pt x="0" y="0"/>
                </a:lnTo>
                <a:close/>
              </a:path>
            </a:pathLst>
          </a:custGeom>
          <a:blipFill>
            <a:blip r:embed="rId4"/>
            <a:stretch>
              <a:fillRect l="0" t="0" r="0" b="0"/>
            </a:stretch>
          </a:blipFill>
        </p:spPr>
      </p:sp>
      <p:sp>
        <p:nvSpPr>
          <p:cNvPr name="TextBox 30" id="30"/>
          <p:cNvSpPr txBox="true"/>
          <p:nvPr/>
        </p:nvSpPr>
        <p:spPr>
          <a:xfrm rot="0">
            <a:off x="2566776" y="5332331"/>
            <a:ext cx="13154448" cy="2325689"/>
          </a:xfrm>
          <a:prstGeom prst="rect">
            <a:avLst/>
          </a:prstGeom>
        </p:spPr>
        <p:txBody>
          <a:bodyPr anchor="t" rtlCol="false" tIns="0" lIns="0" bIns="0" rIns="0">
            <a:spAutoFit/>
          </a:bodyPr>
          <a:lstStyle/>
          <a:p>
            <a:pPr algn="l">
              <a:lnSpc>
                <a:spcPts val="4375"/>
              </a:lnSpc>
            </a:pPr>
            <a:r>
              <a:rPr lang="en-US" sz="3125">
                <a:solidFill>
                  <a:srgbClr val="000000"/>
                </a:solidFill>
                <a:latin typeface="Karnchang"/>
              </a:rPr>
              <a:t>Fitur terakhir ini digunakan untuk keluar dari sistem pilihan fitur yang ada diatas, saat memilih fitur ini dengan menginput nomor 8, maka sistem akan berhenti dikarenakan ada perintah ‘exit 0’ dan menampilkan kalimat “Sampai Jumpa” dengan perintah ‘echo’ pada kalimat tersebut.</a:t>
            </a:r>
          </a:p>
        </p:txBody>
      </p:sp>
      <p:sp>
        <p:nvSpPr>
          <p:cNvPr name="TextBox 31" id="31"/>
          <p:cNvSpPr txBox="true"/>
          <p:nvPr/>
        </p:nvSpPr>
        <p:spPr>
          <a:xfrm rot="0">
            <a:off x="6723293" y="1376486"/>
            <a:ext cx="6867586" cy="694690"/>
          </a:xfrm>
          <a:prstGeom prst="rect">
            <a:avLst/>
          </a:prstGeom>
        </p:spPr>
        <p:txBody>
          <a:bodyPr anchor="t" rtlCol="false" tIns="0" lIns="0" bIns="0" rIns="0">
            <a:spAutoFit/>
          </a:bodyPr>
          <a:lstStyle/>
          <a:p>
            <a:pPr algn="l">
              <a:lnSpc>
                <a:spcPts val="3680"/>
              </a:lnSpc>
            </a:pPr>
            <a:r>
              <a:rPr lang="en-US" sz="4000">
                <a:solidFill>
                  <a:srgbClr val="000000"/>
                </a:solidFill>
                <a:latin typeface="Karnchang Bold"/>
              </a:rPr>
              <a:t>Fitur Keluar</a:t>
            </a:r>
          </a:p>
        </p:txBody>
      </p:sp>
      <p:sp>
        <p:nvSpPr>
          <p:cNvPr name="TextBox 32" id="32"/>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Halaman 3</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Murad Naser |  Universitas Fauget | Ekonomi |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DAGFFs1VLEA</dc:identifier>
  <dcterms:modified xsi:type="dcterms:W3CDTF">2011-08-01T06:04:30Z</dcterms:modified>
  <cp:revision>1</cp:revision>
  <dc:title>Presentasi UAS Shell</dc:title>
</cp:coreProperties>
</file>