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849B1-2256-4546-8A0C-92FE6F052EB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2522C-88E4-4D4C-A7C6-0D856089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554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928EB-36F5-47AE-93E0-C9E35E631033}" type="slidenum">
              <a:rPr lang="en-US" altLang="ko-KR" smtClean="0">
                <a:latin typeface="굴림" charset="-127"/>
                <a:ea typeface="굴림" charset="-127"/>
              </a:rPr>
              <a:pPr/>
              <a:t>13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61" y="4831932"/>
            <a:ext cx="7920920" cy="784784"/>
          </a:xfrm>
          <a:noFill/>
          <a:ln/>
        </p:spPr>
        <p:txBody>
          <a:bodyPr/>
          <a:lstStyle/>
          <a:p>
            <a:r>
              <a:rPr lang="en-US" altLang="ko-KR" sz="1600" b="1" u="sng" dirty="0" smtClean="0">
                <a:latin typeface="굴림" charset="-127"/>
                <a:ea typeface="굴림" charset="-127"/>
              </a:rPr>
              <a:t>Self checklist</a:t>
            </a:r>
            <a:r>
              <a:rPr lang="ko-KR" altLang="en-US" sz="1600" b="1" u="sng" dirty="0" smtClean="0">
                <a:latin typeface="굴림" charset="-127"/>
                <a:ea typeface="굴림" charset="-127"/>
              </a:rPr>
              <a:t>로서의 </a:t>
            </a:r>
            <a:r>
              <a:rPr lang="en-US" altLang="ko-KR" sz="1600" b="1" u="sng" dirty="0" smtClean="0">
                <a:latin typeface="굴림" charset="-127"/>
                <a:ea typeface="굴림" charset="-127"/>
              </a:rPr>
              <a:t>NABC</a:t>
            </a:r>
            <a:endParaRPr lang="en-US" altLang="ko-KR" sz="1600" b="1" dirty="0" smtClean="0">
              <a:latin typeface="굴림" charset="-127"/>
              <a:ea typeface="굴림" charset="-127"/>
            </a:endParaRPr>
          </a:p>
          <a:p>
            <a:r>
              <a:rPr lang="en-US" altLang="ko-KR" sz="1100" b="1" dirty="0" smtClean="0">
                <a:latin typeface="굴림" charset="-127"/>
                <a:ea typeface="굴림" charset="-127"/>
              </a:rPr>
              <a:t>NABC</a:t>
            </a:r>
            <a:r>
              <a:rPr lang="ko-KR" altLang="en-US" sz="1100" b="1" dirty="0" smtClean="0">
                <a:latin typeface="굴림" charset="-127"/>
                <a:ea typeface="굴림" charset="-127"/>
              </a:rPr>
              <a:t>를 작성할 때 </a:t>
            </a:r>
            <a:r>
              <a:rPr lang="en-US" altLang="ko-KR" sz="1100" b="1" dirty="0" smtClean="0">
                <a:latin typeface="굴림" charset="-127"/>
                <a:ea typeface="굴림" charset="-127"/>
              </a:rPr>
              <a:t>Needs, Approach, Benefit, Competition </a:t>
            </a:r>
            <a:r>
              <a:rPr lang="ko-KR" altLang="en-US" sz="1100" b="1" dirty="0" smtClean="0">
                <a:latin typeface="굴림" charset="-127"/>
                <a:ea typeface="굴림" charset="-127"/>
              </a:rPr>
              <a:t>각 항목별로 </a:t>
            </a:r>
            <a:r>
              <a:rPr lang="en-US" altLang="ko-KR" sz="1100" b="1" dirty="0" smtClean="0">
                <a:latin typeface="굴림" charset="-127"/>
                <a:ea typeface="굴림" charset="-127"/>
              </a:rPr>
              <a:t>&lt;</a:t>
            </a:r>
            <a:r>
              <a:rPr lang="ko-KR" altLang="en-US" sz="1100" b="1" dirty="0" smtClean="0">
                <a:latin typeface="굴림" charset="-127"/>
                <a:ea typeface="굴림" charset="-127"/>
              </a:rPr>
              <a:t>표</a:t>
            </a:r>
            <a:r>
              <a:rPr lang="en-US" altLang="ko-KR" sz="1100" b="1" dirty="0" smtClean="0">
                <a:latin typeface="굴림" charset="-127"/>
                <a:ea typeface="굴림" charset="-127"/>
              </a:rPr>
              <a:t>2&gt;</a:t>
            </a:r>
            <a:r>
              <a:rPr lang="ko-KR" altLang="en-US" sz="1100" b="1" dirty="0" smtClean="0">
                <a:latin typeface="굴림" charset="-127"/>
                <a:ea typeface="굴림" charset="-127"/>
              </a:rPr>
              <a:t>의 질문사항에 대해 스스로 답해보는 것이 필요하다</a:t>
            </a:r>
            <a:r>
              <a:rPr lang="en-US" altLang="ko-KR" sz="1100" b="1" dirty="0" smtClean="0">
                <a:latin typeface="굴림" charset="-127"/>
                <a:ea typeface="굴림" charset="-127"/>
              </a:rPr>
              <a:t>. </a:t>
            </a:r>
          </a:p>
          <a:p>
            <a:r>
              <a:rPr lang="en-US" altLang="ko-KR" sz="1100" b="1" dirty="0" smtClean="0">
                <a:latin typeface="굴림" charset="-127"/>
                <a:ea typeface="굴림" charset="-127"/>
              </a:rPr>
              <a:t>NABC </a:t>
            </a:r>
            <a:r>
              <a:rPr lang="ko-KR" altLang="en-US" sz="1100" b="1" dirty="0" smtClean="0">
                <a:latin typeface="굴림" charset="-127"/>
                <a:ea typeface="굴림" charset="-127"/>
              </a:rPr>
              <a:t>각 항목에 대해 간단하고 강력하게 답할 수 있어야 한다</a:t>
            </a:r>
            <a:r>
              <a:rPr lang="en-US" altLang="ko-KR" sz="1100" b="1" dirty="0" smtClean="0">
                <a:latin typeface="굴림" charset="-127"/>
                <a:ea typeface="굴림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8937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0914-E126-4641-B4A0-AE12D5F9C7AD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2329-24DA-40AC-843C-37FD07A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1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0914-E126-4641-B4A0-AE12D5F9C7AD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2329-24DA-40AC-843C-37FD07A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71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0914-E126-4641-B4A0-AE12D5F9C7AD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2329-24DA-40AC-843C-37FD07A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22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0914-E126-4641-B4A0-AE12D5F9C7AD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2329-24DA-40AC-843C-37FD07A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33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0914-E126-4641-B4A0-AE12D5F9C7AD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2329-24DA-40AC-843C-37FD07A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3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0914-E126-4641-B4A0-AE12D5F9C7AD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2329-24DA-40AC-843C-37FD07A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2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0914-E126-4641-B4A0-AE12D5F9C7AD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2329-24DA-40AC-843C-37FD07A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8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0914-E126-4641-B4A0-AE12D5F9C7AD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2329-24DA-40AC-843C-37FD07A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04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0914-E126-4641-B4A0-AE12D5F9C7AD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2329-24DA-40AC-843C-37FD07A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2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0914-E126-4641-B4A0-AE12D5F9C7AD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2329-24DA-40AC-843C-37FD07A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0914-E126-4641-B4A0-AE12D5F9C7AD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2329-24DA-40AC-843C-37FD07A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67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00914-E126-4641-B4A0-AE12D5F9C7AD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92329-24DA-40AC-843C-37FD07A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22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NABC Profiling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50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38282" y="781386"/>
            <a:ext cx="8715436" cy="1861796"/>
          </a:xfrm>
          <a:prstGeom prst="roundRect">
            <a:avLst>
              <a:gd name="adj" fmla="val 1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□ 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escription</a:t>
            </a:r>
            <a:endParaRPr lang="en-US" altLang="ko-KR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-  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</a:rPr>
              <a:t>이 프로젝트는 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</a:rPr>
              <a:t>QR 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</a:rPr>
              <a:t>코드 인식을 통해 상품을 자동으로 식별하고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</a:rPr>
              <a:t>컨베이어벨트를 사용하여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</a:rPr>
              <a:t>불량품을 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</a:rPr>
              <a:t>   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</a:rPr>
              <a:t>분류하는 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</a:rPr>
              <a:t>물류 시스템을 개발하는 것을 목표로 합니다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</a:rPr>
              <a:t>.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</a:rPr>
              <a:t>  - 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</a:rPr>
              <a:t>웹 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</a:rPr>
              <a:t>기반 인터페이스를 통해 상품 관리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</a:rPr>
              <a:t>, CPS (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</a:rPr>
              <a:t>사이버 물리 시스템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</a:rPr>
              <a:t>), 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</a:rPr>
              <a:t>및 장비 제어 기능을 제공하며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</a:rPr>
              <a:t>, 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</a:rPr>
              <a:t>    </a:t>
            </a:r>
            <a:r>
              <a:rPr lang="ko-KR" altLang="en-US" sz="1400" dirty="0" err="1" smtClean="0">
                <a:solidFill>
                  <a:schemeClr val="tx1"/>
                </a:solidFill>
                <a:latin typeface="맑은 고딕" pitchFamily="50" charset="-127"/>
              </a:rPr>
              <a:t>머신러닝과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맑은 고딕" pitchFamily="50" charset="-127"/>
              </a:rPr>
              <a:t>딥러닝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</a:rPr>
              <a:t> 기술을 활용하여 불량품을 자동으로 감지합니다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</a:rPr>
              <a:t>. 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</a:rPr>
              <a:t>  - 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</a:rPr>
              <a:t>이 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</a:rPr>
              <a:t>시스템은 빠른 물류 처리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</a:rPr>
              <a:t>정확한 제품 추적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</a:rPr>
              <a:t>높은 품질의 제품 생산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</a:rPr>
              <a:t>및 운영 비용 절감을 위한 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</a:rPr>
              <a:t>     솔루션을 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</a:rPr>
              <a:t>제공합니다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38282" y="2771109"/>
            <a:ext cx="4286280" cy="3668880"/>
            <a:chOff x="1738282" y="2747960"/>
            <a:chExt cx="4286280" cy="3794574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738282" y="2747960"/>
              <a:ext cx="4286280" cy="1639560"/>
            </a:xfrm>
            <a:prstGeom prst="roundRect">
              <a:avLst>
                <a:gd name="adj" fmla="val 1111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□ 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N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eeds</a:t>
              </a:r>
            </a:p>
            <a:p>
              <a:endPara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물류 및 </a:t>
              </a:r>
              <a:r>
                <a:rPr lang="ko-KR" altLang="en-US" sz="14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공급망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업계에서는 </a:t>
              </a:r>
              <a:r>
                <a:rPr lang="ko-KR" altLang="en-US" sz="1400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제품의 정확한 추적과 품질 관리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 핵심적인 요소</a:t>
              </a:r>
              <a:endPara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물류 작업의 </a:t>
              </a:r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효</a:t>
              </a:r>
              <a:r>
                <a:rPr lang="ko-KR" altLang="en-US" sz="1400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율성을 향상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하고 </a:t>
              </a:r>
              <a:r>
                <a:rPr lang="ko-KR" altLang="en-US" sz="1400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인적 오류를 최소화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하는 필요성 증대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738282" y="4489618"/>
              <a:ext cx="4286280" cy="2052916"/>
            </a:xfrm>
            <a:prstGeom prst="roundRect">
              <a:avLst>
                <a:gd name="adj" fmla="val 1111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□ 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enefit</a:t>
              </a:r>
            </a:p>
            <a:p>
              <a:endPara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- 24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시간 가동을 통한 </a:t>
              </a:r>
              <a:r>
                <a:rPr lang="ko-KR" altLang="en-US" sz="1400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생산성 상승 </a:t>
              </a:r>
              <a:r>
                <a:rPr lang="en-US" altLang="ko-KR" sz="1400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50%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↑</a:t>
              </a:r>
              <a:endPara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-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정확한 제품 식별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기존 물류 시스템 대비 </a:t>
              </a:r>
              <a:r>
                <a:rPr lang="ko-KR" altLang="en-US" sz="1400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정확도 </a:t>
              </a:r>
              <a:r>
                <a:rPr lang="en-US" altLang="ko-KR" sz="1400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10% </a:t>
              </a:r>
              <a:r>
                <a:rPr lang="ko-KR" altLang="en-US" sz="1400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↑</a:t>
              </a:r>
              <a:endParaRPr lang="en-US" altLang="ko-KR" sz="1400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불량품 탐지와 품질 관리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: 95%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이상의 품질 정확성을 바탕으로 </a:t>
              </a:r>
              <a:r>
                <a:rPr lang="ko-KR" altLang="en-US" sz="1400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품질 관리 향상</a:t>
              </a:r>
              <a:endParaRPr lang="en-US" altLang="ko-KR" sz="1400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자동화와 비용 절감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400" dirty="0" err="1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인력비용</a:t>
              </a:r>
              <a:r>
                <a:rPr lang="ko-KR" altLang="en-US" sz="1400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30%</a:t>
              </a:r>
              <a:r>
                <a:rPr lang="ko-KR" altLang="en-US" sz="1400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↓</a:t>
              </a:r>
              <a:endParaRPr lang="en-US" altLang="ko-KR" sz="1400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" name="Text Box 1136"/>
          <p:cNvSpPr txBox="1">
            <a:spLocks noChangeArrowheads="1"/>
          </p:cNvSpPr>
          <p:nvPr/>
        </p:nvSpPr>
        <p:spPr bwMode="auto">
          <a:xfrm>
            <a:off x="1728818" y="305135"/>
            <a:ext cx="8724900" cy="371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Title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스마트 물류 자동화 시스템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167438" y="2747958"/>
            <a:ext cx="4286280" cy="3692030"/>
            <a:chOff x="6167438" y="2747958"/>
            <a:chExt cx="4286280" cy="3792854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6167438" y="2747958"/>
              <a:ext cx="4286280" cy="1873854"/>
            </a:xfrm>
            <a:prstGeom prst="roundRect">
              <a:avLst>
                <a:gd name="adj" fmla="val 1111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□ 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pproach</a:t>
              </a:r>
            </a:p>
            <a:p>
              <a:endPara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</a:rPr>
                <a:t>  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맑은 고딕" pitchFamily="50" charset="-127"/>
                </a:rPr>
                <a:t>-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맑은 고딕" pitchFamily="50" charset="-127"/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</a:rPr>
                <a:t>QR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</a:rPr>
                <a:t>코드 인식을 통하여 </a:t>
              </a:r>
              <a:r>
                <a:rPr lang="ko-KR" altLang="en-US" sz="1400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</a:rPr>
                <a:t>실시간 </a:t>
              </a:r>
              <a:r>
                <a:rPr lang="en-US" altLang="ko-KR" sz="1400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</a:rPr>
                <a:t>DB</a:t>
              </a:r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</a:rPr>
                <a:t>반영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</a:rPr>
                <a:t>을 통해 </a:t>
              </a:r>
              <a:r>
                <a:rPr lang="ko-KR" altLang="en-US" sz="1400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</a:rPr>
                <a:t>제품 식별 및 추적</a:t>
              </a:r>
              <a:endParaRPr lang="en-US" altLang="ko-KR" sz="1400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</a:rPr>
                <a:t>  -  AI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</a:rPr>
                <a:t>활용하여 실시간으로 물류 과정에서 </a:t>
              </a:r>
              <a:r>
                <a:rPr lang="ko-KR" altLang="en-US" sz="1400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</a:rPr>
                <a:t>불량품을 검출</a:t>
              </a:r>
              <a:endParaRPr lang="en-US" altLang="ko-KR" sz="1400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현장방문없이 웹에서 모니터링으로 </a:t>
              </a:r>
              <a:r>
                <a:rPr lang="ko-KR" altLang="en-US" sz="1400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장비를 원격 제어</a:t>
              </a:r>
              <a:endParaRPr lang="en-US" altLang="ko-KR" sz="1400" dirty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167438" y="4729448"/>
              <a:ext cx="4286280" cy="1811364"/>
            </a:xfrm>
            <a:prstGeom prst="roundRect">
              <a:avLst>
                <a:gd name="adj" fmla="val 1111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□ 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ompetition</a:t>
              </a:r>
            </a:p>
            <a:p>
              <a:endPara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-  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</a:rPr>
                <a:t>소프트웨어 </a:t>
              </a:r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</a:rPr>
                <a:t>개발 및 데이터 보안 역량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</a:rPr>
                <a:t>이 필요합니다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</a:rPr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복잡한 시스템 설치 및 엔지니어링으로 인한 </a:t>
              </a:r>
              <a:r>
                <a:rPr lang="ko-KR" altLang="en-US" sz="1400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시간과 비용이 많이 드는 문제 개선</a:t>
              </a:r>
              <a:endParaRPr lang="en-US" altLang="ko-KR" sz="140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568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809720" y="5429264"/>
            <a:ext cx="8572560" cy="9547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685800" lvl="1" indent="-228600">
              <a:buFontTx/>
              <a:buChar char="–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Client and/or market need</a:t>
            </a:r>
          </a:p>
          <a:p>
            <a:pPr marL="685800" lvl="1" indent="-228600">
              <a:buFontTx/>
              <a:buChar char="–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Technical need</a:t>
            </a:r>
          </a:p>
          <a:p>
            <a:pPr marL="685800" lvl="1" indent="-228600">
              <a:buFontTx/>
              <a:buChar char="–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Market and customer needs</a:t>
            </a:r>
          </a:p>
          <a:p>
            <a:pPr marL="685800" lvl="1" indent="-228600">
              <a:buFontTx/>
              <a:buChar char="–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Potential users, and/or licensees</a:t>
            </a:r>
          </a:p>
        </p:txBody>
      </p:sp>
      <p:sp>
        <p:nvSpPr>
          <p:cNvPr id="14" name="Text Box 1136"/>
          <p:cNvSpPr txBox="1">
            <a:spLocks noChangeArrowheads="1"/>
          </p:cNvSpPr>
          <p:nvPr/>
        </p:nvSpPr>
        <p:spPr bwMode="auto">
          <a:xfrm>
            <a:off x="1809720" y="285729"/>
            <a:ext cx="8724900" cy="371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Need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5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809720" y="5429264"/>
            <a:ext cx="8572560" cy="739306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685800" lvl="1" indent="-228600">
              <a:buFontTx/>
              <a:buChar char="–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Technical approach</a:t>
            </a:r>
          </a:p>
          <a:p>
            <a:pPr marL="685800" lvl="1" indent="-228600">
              <a:buFontTx/>
              <a:buChar char="–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Potential business entry strategy</a:t>
            </a:r>
          </a:p>
          <a:p>
            <a:pPr marL="685800" lvl="1" indent="-228600">
              <a:buFontTx/>
              <a:buChar char="–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Commercialization strategy </a:t>
            </a:r>
          </a:p>
        </p:txBody>
      </p:sp>
      <p:sp>
        <p:nvSpPr>
          <p:cNvPr id="15" name="Text Box 1136"/>
          <p:cNvSpPr txBox="1">
            <a:spLocks noChangeArrowheads="1"/>
          </p:cNvSpPr>
          <p:nvPr/>
        </p:nvSpPr>
        <p:spPr bwMode="auto">
          <a:xfrm>
            <a:off x="1809720" y="285729"/>
            <a:ext cx="8724900" cy="371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Approach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161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09720" y="5429264"/>
            <a:ext cx="8572560" cy="739306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685800" lvl="1" indent="-228600">
              <a:buFontTx/>
              <a:buChar char="–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Benefits to customers</a:t>
            </a:r>
          </a:p>
          <a:p>
            <a:pPr marL="685800" lvl="1" indent="-228600">
              <a:buFontTx/>
              <a:buChar char="–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Benefits to company (R&amp;D sponsor) &amp; Benefits to investors</a:t>
            </a:r>
          </a:p>
          <a:p>
            <a:pPr marL="685800" lvl="1" indent="-228600">
              <a:buFontTx/>
              <a:buChar char="–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Market and profit potential</a:t>
            </a:r>
          </a:p>
        </p:txBody>
      </p:sp>
      <p:sp>
        <p:nvSpPr>
          <p:cNvPr id="5" name="Text Box 1136"/>
          <p:cNvSpPr txBox="1">
            <a:spLocks noChangeArrowheads="1"/>
          </p:cNvSpPr>
          <p:nvPr/>
        </p:nvSpPr>
        <p:spPr bwMode="auto">
          <a:xfrm>
            <a:off x="1809720" y="285729"/>
            <a:ext cx="8724900" cy="371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Benefit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09720" y="5429264"/>
            <a:ext cx="8572560" cy="9547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685800" lvl="1" indent="-228600">
              <a:buFontTx/>
              <a:buChar char="–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Technical competitiveness</a:t>
            </a:r>
          </a:p>
          <a:p>
            <a:pPr marL="685800" lvl="1" indent="-228600">
              <a:buFontTx/>
              <a:buChar char="–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Technology developers</a:t>
            </a:r>
          </a:p>
          <a:p>
            <a:pPr marL="685800" lvl="1" indent="-228600">
              <a:buFontTx/>
              <a:buChar char="–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Business competitors with technologies and business models</a:t>
            </a:r>
          </a:p>
          <a:p>
            <a:pPr marL="685800" lvl="1" indent="-228600">
              <a:buFontTx/>
              <a:buChar char="–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Advanced technology developers</a:t>
            </a:r>
          </a:p>
        </p:txBody>
      </p:sp>
      <p:sp>
        <p:nvSpPr>
          <p:cNvPr id="4" name="Text Box 1136"/>
          <p:cNvSpPr txBox="1">
            <a:spLocks noChangeArrowheads="1"/>
          </p:cNvSpPr>
          <p:nvPr/>
        </p:nvSpPr>
        <p:spPr bwMode="auto">
          <a:xfrm>
            <a:off x="1809720" y="285729"/>
            <a:ext cx="8724900" cy="371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Competition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38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2171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사례</a:t>
            </a:r>
            <a:r>
              <a:rPr lang="en-US" altLang="ko-KR" b="1" dirty="0"/>
              <a:t>) Smart Wall (1/6)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5" y="1099318"/>
            <a:ext cx="8860988" cy="552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3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2171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사례</a:t>
            </a:r>
            <a:r>
              <a:rPr lang="en-US" altLang="ko-KR" b="1" dirty="0"/>
              <a:t>) Smart Wall (2/6)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14" y="995614"/>
            <a:ext cx="9065590" cy="543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4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2171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사례</a:t>
            </a:r>
            <a:r>
              <a:rPr lang="en-US" altLang="ko-KR" b="1" dirty="0"/>
              <a:t>) Smart Wall </a:t>
            </a:r>
            <a:r>
              <a:rPr lang="en-US" altLang="ko-KR" b="1" dirty="0" smtClean="0"/>
              <a:t>(3/6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1" y="1033778"/>
            <a:ext cx="8721316" cy="534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7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2171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사례</a:t>
            </a:r>
            <a:r>
              <a:rPr lang="en-US" altLang="ko-KR" b="1" dirty="0"/>
              <a:t>) Smart Wall </a:t>
            </a:r>
            <a:r>
              <a:rPr lang="en-US" altLang="ko-KR" b="1" dirty="0" smtClean="0"/>
              <a:t>(4/6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81" y="1064769"/>
            <a:ext cx="9107171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3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2171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사례</a:t>
            </a:r>
            <a:r>
              <a:rPr lang="en-US" altLang="ko-KR" b="1" dirty="0"/>
              <a:t>) Smart Wall </a:t>
            </a:r>
            <a:r>
              <a:rPr lang="en-US" altLang="ko-KR" b="1" dirty="0" smtClean="0"/>
              <a:t>(5/6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85" y="942149"/>
            <a:ext cx="8992855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4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2171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사례</a:t>
            </a:r>
            <a:r>
              <a:rPr lang="en-US" altLang="ko-KR" b="1" dirty="0"/>
              <a:t>) Smart Wall </a:t>
            </a:r>
            <a:r>
              <a:rPr lang="en-US" altLang="ko-KR" b="1" dirty="0" smtClean="0"/>
              <a:t>(6/6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71" y="1604708"/>
            <a:ext cx="10440857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2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2171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Brainstorming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84" y="1188151"/>
            <a:ext cx="10278909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6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2171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Be Quantitative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6" y="979136"/>
            <a:ext cx="8733640" cy="555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3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373</Words>
  <Application>Microsoft Office PowerPoint</Application>
  <PresentationFormat>와이드스크린</PresentationFormat>
  <Paragraphs>59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굴림</vt:lpstr>
      <vt:lpstr>맑은 고딕</vt:lpstr>
      <vt:lpstr>Arial</vt:lpstr>
      <vt:lpstr>Office 테마</vt:lpstr>
      <vt:lpstr>실습 2</vt:lpstr>
      <vt:lpstr>(사례) Smart Wall (1/6)</vt:lpstr>
      <vt:lpstr>(사례) Smart Wall (2/6)</vt:lpstr>
      <vt:lpstr>(사례) Smart Wall (3/6)</vt:lpstr>
      <vt:lpstr>(사례) Smart Wall (4/6)</vt:lpstr>
      <vt:lpstr>(사례) Smart Wall (5/6)</vt:lpstr>
      <vt:lpstr>(사례) Smart Wall (6/6)</vt:lpstr>
      <vt:lpstr>Brainstorming</vt:lpstr>
      <vt:lpstr>Be Quantitative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2</dc:title>
  <dc:creator>이승주 A (seungju.lee)</dc:creator>
  <cp:lastModifiedBy>NT751</cp:lastModifiedBy>
  <cp:revision>11</cp:revision>
  <dcterms:created xsi:type="dcterms:W3CDTF">2018-11-20T07:01:56Z</dcterms:created>
  <dcterms:modified xsi:type="dcterms:W3CDTF">2023-09-02T08:20:02Z</dcterms:modified>
</cp:coreProperties>
</file>