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57" r:id="rId3"/>
    <p:sldId id="261" r:id="rId4"/>
    <p:sldId id="258" r:id="rId5"/>
    <p:sldId id="264" r:id="rId6"/>
    <p:sldId id="259" r:id="rId7"/>
    <p:sldId id="260" r:id="rId8"/>
    <p:sldId id="267" r:id="rId9"/>
    <p:sldId id="263" r:id="rId10"/>
    <p:sldId id="262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A7AD6E-64B5-43ED-8518-070175E0513E}" v="5" dt="2023-11-22T15:38:59.085"/>
    <p1510:client id="{3E47A8F5-6137-437C-B39C-A4CE0738C814}" v="2025" dt="2023-11-09T11:24:39.304"/>
    <p1510:client id="{C907298B-7D49-4ED6-9729-283B48235E78}" v="45" dt="2023-11-19T10:13:21.473"/>
    <p1510:client id="{CB9CE215-4F9E-4775-96E7-89702C92E4E6}" v="691" dt="2023-11-11T15:37:43.3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624328C-CDAF-4419-84DA-D6533546C77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B4E9D5F0-A604-4E59-AB75-6CF1D8B2F09B}">
      <dgm:prSet/>
      <dgm:spPr/>
      <dgm:t>
        <a:bodyPr/>
        <a:lstStyle/>
        <a:p>
          <a:r>
            <a:rPr lang="ru-RU"/>
            <a:t>Идея проекта: создание графического приложения, которое упростит работу воспитателей/классных руководителей.</a:t>
          </a:r>
          <a:endParaRPr lang="en-US"/>
        </a:p>
      </dgm:t>
    </dgm:pt>
    <dgm:pt modelId="{2FFB53C3-4246-4B5A-8840-55E4C9823093}" type="parTrans" cxnId="{AC55569F-D9B0-4122-BD21-23196065CB2A}">
      <dgm:prSet/>
      <dgm:spPr/>
      <dgm:t>
        <a:bodyPr/>
        <a:lstStyle/>
        <a:p>
          <a:endParaRPr lang="en-US"/>
        </a:p>
      </dgm:t>
    </dgm:pt>
    <dgm:pt modelId="{5778F989-0083-4D9A-897E-4A15D7D2ACCC}" type="sibTrans" cxnId="{AC55569F-D9B0-4122-BD21-23196065CB2A}">
      <dgm:prSet/>
      <dgm:spPr/>
      <dgm:t>
        <a:bodyPr/>
        <a:lstStyle/>
        <a:p>
          <a:endParaRPr lang="en-US"/>
        </a:p>
      </dgm:t>
    </dgm:pt>
    <dgm:pt modelId="{77A1C8C0-84D0-4E41-8BB0-956C544970FC}">
      <dgm:prSet/>
      <dgm:spPr/>
      <dgm:t>
        <a:bodyPr/>
        <a:lstStyle/>
        <a:p>
          <a:r>
            <a:rPr lang="ru-RU"/>
            <a:t>Задачи, которые решает проект: </a:t>
          </a:r>
          <a:endParaRPr lang="en-US"/>
        </a:p>
      </dgm:t>
    </dgm:pt>
    <dgm:pt modelId="{0C345CE7-A389-44A9-B2A0-04260543D470}" type="parTrans" cxnId="{4CFEF284-0B60-4B6D-9F85-5BBD2293C4F5}">
      <dgm:prSet/>
      <dgm:spPr/>
      <dgm:t>
        <a:bodyPr/>
        <a:lstStyle/>
        <a:p>
          <a:endParaRPr lang="en-US"/>
        </a:p>
      </dgm:t>
    </dgm:pt>
    <dgm:pt modelId="{B1A8DA2E-6BDC-47A9-8D1F-E23C9230304D}" type="sibTrans" cxnId="{4CFEF284-0B60-4B6D-9F85-5BBD2293C4F5}">
      <dgm:prSet/>
      <dgm:spPr/>
      <dgm:t>
        <a:bodyPr/>
        <a:lstStyle/>
        <a:p>
          <a:endParaRPr lang="en-US"/>
        </a:p>
      </dgm:t>
    </dgm:pt>
    <dgm:pt modelId="{2737361F-3A7F-46EB-B79A-2CC0ECFE67F1}">
      <dgm:prSet/>
      <dgm:spPr/>
      <dgm:t>
        <a:bodyPr/>
        <a:lstStyle/>
        <a:p>
          <a:r>
            <a:rPr lang="ru-RU"/>
            <a:t>Хранение достижений.</a:t>
          </a:r>
          <a:endParaRPr lang="en-US"/>
        </a:p>
      </dgm:t>
    </dgm:pt>
    <dgm:pt modelId="{10355C94-DA99-49D6-AE53-F5B12682C26B}" type="parTrans" cxnId="{B5DD7D36-B157-4DA1-92A3-CC0227F19100}">
      <dgm:prSet/>
      <dgm:spPr/>
      <dgm:t>
        <a:bodyPr/>
        <a:lstStyle/>
        <a:p>
          <a:endParaRPr lang="en-US"/>
        </a:p>
      </dgm:t>
    </dgm:pt>
    <dgm:pt modelId="{B55C3AAC-6A4B-411A-AAA6-1872AE261939}" type="sibTrans" cxnId="{B5DD7D36-B157-4DA1-92A3-CC0227F19100}">
      <dgm:prSet/>
      <dgm:spPr/>
      <dgm:t>
        <a:bodyPr/>
        <a:lstStyle/>
        <a:p>
          <a:endParaRPr lang="en-US"/>
        </a:p>
      </dgm:t>
    </dgm:pt>
    <dgm:pt modelId="{4BF1C5DE-239E-4B35-A1AC-AD9FA1FB7C62}">
      <dgm:prSet/>
      <dgm:spPr/>
      <dgm:t>
        <a:bodyPr/>
        <a:lstStyle/>
        <a:p>
          <a:r>
            <a:rPr lang="ru-RU"/>
            <a:t>Подсчёт очков в зависимости от веса достижения.</a:t>
          </a:r>
          <a:endParaRPr lang="en-US"/>
        </a:p>
      </dgm:t>
    </dgm:pt>
    <dgm:pt modelId="{5D7FEBB9-6905-4FDB-A071-21640367E481}" type="parTrans" cxnId="{D7520FBC-3B49-4375-91D9-13707CA91C98}">
      <dgm:prSet/>
      <dgm:spPr/>
      <dgm:t>
        <a:bodyPr/>
        <a:lstStyle/>
        <a:p>
          <a:endParaRPr lang="en-US"/>
        </a:p>
      </dgm:t>
    </dgm:pt>
    <dgm:pt modelId="{FA484AE6-7D64-40FD-A2F5-243B7527051C}" type="sibTrans" cxnId="{D7520FBC-3B49-4375-91D9-13707CA91C98}">
      <dgm:prSet/>
      <dgm:spPr/>
      <dgm:t>
        <a:bodyPr/>
        <a:lstStyle/>
        <a:p>
          <a:endParaRPr lang="en-US"/>
        </a:p>
      </dgm:t>
    </dgm:pt>
    <dgm:pt modelId="{3FB7706E-B971-40F3-B1F8-7E7DBC7D8D60}">
      <dgm:prSet/>
      <dgm:spPr/>
      <dgm:t>
        <a:bodyPr/>
        <a:lstStyle/>
        <a:p>
          <a:r>
            <a:rPr lang="ru-RU"/>
            <a:t>Предоставление данных в удобочитаемом формате.</a:t>
          </a:r>
          <a:endParaRPr lang="en-US"/>
        </a:p>
      </dgm:t>
    </dgm:pt>
    <dgm:pt modelId="{F407BDC4-C19B-492F-A2BB-CEC8589093BA}" type="parTrans" cxnId="{663E0820-B1F2-4002-B2FA-F005597E20D4}">
      <dgm:prSet/>
      <dgm:spPr/>
      <dgm:t>
        <a:bodyPr/>
        <a:lstStyle/>
        <a:p>
          <a:endParaRPr lang="en-US"/>
        </a:p>
      </dgm:t>
    </dgm:pt>
    <dgm:pt modelId="{2FAC21EE-871D-4B99-A70F-8876D8392D5C}" type="sibTrans" cxnId="{663E0820-B1F2-4002-B2FA-F005597E20D4}">
      <dgm:prSet/>
      <dgm:spPr/>
      <dgm:t>
        <a:bodyPr/>
        <a:lstStyle/>
        <a:p>
          <a:endParaRPr lang="en-US"/>
        </a:p>
      </dgm:t>
    </dgm:pt>
    <dgm:pt modelId="{147C4B13-3059-49DD-A0CE-33AD796433AE}" type="pres">
      <dgm:prSet presAssocID="{3624328C-CDAF-4419-84DA-D6533546C778}" presName="root" presStyleCnt="0">
        <dgm:presLayoutVars>
          <dgm:dir/>
          <dgm:resizeHandles val="exact"/>
        </dgm:presLayoutVars>
      </dgm:prSet>
      <dgm:spPr/>
    </dgm:pt>
    <dgm:pt modelId="{1274673B-730E-4664-BFF0-C6C2BB255199}" type="pres">
      <dgm:prSet presAssocID="{B4E9D5F0-A604-4E59-AB75-6CF1D8B2F09B}" presName="compNode" presStyleCnt="0"/>
      <dgm:spPr/>
    </dgm:pt>
    <dgm:pt modelId="{498EFF54-AB5F-4DEE-836B-457B33DDCE8D}" type="pres">
      <dgm:prSet presAssocID="{B4E9D5F0-A604-4E59-AB75-6CF1D8B2F09B}" presName="bgRect" presStyleLbl="bgShp" presStyleIdx="0" presStyleCnt="2"/>
      <dgm:spPr/>
    </dgm:pt>
    <dgm:pt modelId="{5D9B5B6E-7C77-4241-9771-6AEA94D90714}" type="pres">
      <dgm:prSet presAssocID="{B4E9D5F0-A604-4E59-AB75-6CF1D8B2F09B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 Brainstorm"/>
        </a:ext>
      </dgm:extLst>
    </dgm:pt>
    <dgm:pt modelId="{8F6FFA84-5792-4D18-A7E8-42DD44488F51}" type="pres">
      <dgm:prSet presAssocID="{B4E9D5F0-A604-4E59-AB75-6CF1D8B2F09B}" presName="spaceRect" presStyleCnt="0"/>
      <dgm:spPr/>
    </dgm:pt>
    <dgm:pt modelId="{930CC055-561D-40FE-BB36-E5E87681F8B8}" type="pres">
      <dgm:prSet presAssocID="{B4E9D5F0-A604-4E59-AB75-6CF1D8B2F09B}" presName="parTx" presStyleLbl="revTx" presStyleIdx="0" presStyleCnt="3">
        <dgm:presLayoutVars>
          <dgm:chMax val="0"/>
          <dgm:chPref val="0"/>
        </dgm:presLayoutVars>
      </dgm:prSet>
      <dgm:spPr/>
    </dgm:pt>
    <dgm:pt modelId="{44FE7F4F-7737-4698-82BB-E05033FE06A9}" type="pres">
      <dgm:prSet presAssocID="{5778F989-0083-4D9A-897E-4A15D7D2ACCC}" presName="sibTrans" presStyleCnt="0"/>
      <dgm:spPr/>
    </dgm:pt>
    <dgm:pt modelId="{C51888BE-F1E8-4C1B-B954-1DF12034A0D4}" type="pres">
      <dgm:prSet presAssocID="{77A1C8C0-84D0-4E41-8BB0-956C544970FC}" presName="compNode" presStyleCnt="0"/>
      <dgm:spPr/>
    </dgm:pt>
    <dgm:pt modelId="{17F78C37-60B0-46E1-B562-D88E688A96D0}" type="pres">
      <dgm:prSet presAssocID="{77A1C8C0-84D0-4E41-8BB0-956C544970FC}" presName="bgRect" presStyleLbl="bgShp" presStyleIdx="1" presStyleCnt="2"/>
      <dgm:spPr/>
    </dgm:pt>
    <dgm:pt modelId="{CC7C0E05-A513-467A-A333-993D06B04CF5}" type="pres">
      <dgm:prSet presAssocID="{77A1C8C0-84D0-4E41-8BB0-956C544970F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Диплом"/>
        </a:ext>
      </dgm:extLst>
    </dgm:pt>
    <dgm:pt modelId="{BDCD83B9-9554-4358-94F8-F86678F96A01}" type="pres">
      <dgm:prSet presAssocID="{77A1C8C0-84D0-4E41-8BB0-956C544970FC}" presName="spaceRect" presStyleCnt="0"/>
      <dgm:spPr/>
    </dgm:pt>
    <dgm:pt modelId="{BE3FC836-E971-4E1D-83FF-68B2EE1F1593}" type="pres">
      <dgm:prSet presAssocID="{77A1C8C0-84D0-4E41-8BB0-956C544970FC}" presName="parTx" presStyleLbl="revTx" presStyleIdx="1" presStyleCnt="3">
        <dgm:presLayoutVars>
          <dgm:chMax val="0"/>
          <dgm:chPref val="0"/>
        </dgm:presLayoutVars>
      </dgm:prSet>
      <dgm:spPr/>
    </dgm:pt>
    <dgm:pt modelId="{826425DE-149C-4145-A5D4-1C6C7F18A8EC}" type="pres">
      <dgm:prSet presAssocID="{77A1C8C0-84D0-4E41-8BB0-956C544970FC}" presName="desTx" presStyleLbl="revTx" presStyleIdx="2" presStyleCnt="3">
        <dgm:presLayoutVars/>
      </dgm:prSet>
      <dgm:spPr/>
    </dgm:pt>
  </dgm:ptLst>
  <dgm:cxnLst>
    <dgm:cxn modelId="{35B3CA06-B9C3-4D1E-9AE4-964C7E5EFA44}" type="presOf" srcId="{3FB7706E-B971-40F3-B1F8-7E7DBC7D8D60}" destId="{826425DE-149C-4145-A5D4-1C6C7F18A8EC}" srcOrd="0" destOrd="2" presId="urn:microsoft.com/office/officeart/2018/2/layout/IconVerticalSolidList"/>
    <dgm:cxn modelId="{663E0820-B1F2-4002-B2FA-F005597E20D4}" srcId="{77A1C8C0-84D0-4E41-8BB0-956C544970FC}" destId="{3FB7706E-B971-40F3-B1F8-7E7DBC7D8D60}" srcOrd="2" destOrd="0" parTransId="{F407BDC4-C19B-492F-A2BB-CEC8589093BA}" sibTransId="{2FAC21EE-871D-4B99-A70F-8876D8392D5C}"/>
    <dgm:cxn modelId="{B5DD7D36-B157-4DA1-92A3-CC0227F19100}" srcId="{77A1C8C0-84D0-4E41-8BB0-956C544970FC}" destId="{2737361F-3A7F-46EB-B79A-2CC0ECFE67F1}" srcOrd="0" destOrd="0" parTransId="{10355C94-DA99-49D6-AE53-F5B12682C26B}" sibTransId="{B55C3AAC-6A4B-411A-AAA6-1872AE261939}"/>
    <dgm:cxn modelId="{7DF28D6B-46CF-4115-8527-A9A8E69D44BD}" type="presOf" srcId="{B4E9D5F0-A604-4E59-AB75-6CF1D8B2F09B}" destId="{930CC055-561D-40FE-BB36-E5E87681F8B8}" srcOrd="0" destOrd="0" presId="urn:microsoft.com/office/officeart/2018/2/layout/IconVerticalSolidList"/>
    <dgm:cxn modelId="{D1F62A70-E192-49EA-AD6D-9D3507490D56}" type="presOf" srcId="{3624328C-CDAF-4419-84DA-D6533546C778}" destId="{147C4B13-3059-49DD-A0CE-33AD796433AE}" srcOrd="0" destOrd="0" presId="urn:microsoft.com/office/officeart/2018/2/layout/IconVerticalSolidList"/>
    <dgm:cxn modelId="{FB2DE357-B158-4E2F-B4B3-68CED5B60EE4}" type="presOf" srcId="{4BF1C5DE-239E-4B35-A1AC-AD9FA1FB7C62}" destId="{826425DE-149C-4145-A5D4-1C6C7F18A8EC}" srcOrd="0" destOrd="1" presId="urn:microsoft.com/office/officeart/2018/2/layout/IconVerticalSolidList"/>
    <dgm:cxn modelId="{9F1DEE7C-0714-4DE8-8E8B-E55DA71FC7F2}" type="presOf" srcId="{2737361F-3A7F-46EB-B79A-2CC0ECFE67F1}" destId="{826425DE-149C-4145-A5D4-1C6C7F18A8EC}" srcOrd="0" destOrd="0" presId="urn:microsoft.com/office/officeart/2018/2/layout/IconVerticalSolidList"/>
    <dgm:cxn modelId="{6063A583-778E-4813-B9E2-226A00824A2B}" type="presOf" srcId="{77A1C8C0-84D0-4E41-8BB0-956C544970FC}" destId="{BE3FC836-E971-4E1D-83FF-68B2EE1F1593}" srcOrd="0" destOrd="0" presId="urn:microsoft.com/office/officeart/2018/2/layout/IconVerticalSolidList"/>
    <dgm:cxn modelId="{4CFEF284-0B60-4B6D-9F85-5BBD2293C4F5}" srcId="{3624328C-CDAF-4419-84DA-D6533546C778}" destId="{77A1C8C0-84D0-4E41-8BB0-956C544970FC}" srcOrd="1" destOrd="0" parTransId="{0C345CE7-A389-44A9-B2A0-04260543D470}" sibTransId="{B1A8DA2E-6BDC-47A9-8D1F-E23C9230304D}"/>
    <dgm:cxn modelId="{AC55569F-D9B0-4122-BD21-23196065CB2A}" srcId="{3624328C-CDAF-4419-84DA-D6533546C778}" destId="{B4E9D5F0-A604-4E59-AB75-6CF1D8B2F09B}" srcOrd="0" destOrd="0" parTransId="{2FFB53C3-4246-4B5A-8840-55E4C9823093}" sibTransId="{5778F989-0083-4D9A-897E-4A15D7D2ACCC}"/>
    <dgm:cxn modelId="{D7520FBC-3B49-4375-91D9-13707CA91C98}" srcId="{77A1C8C0-84D0-4E41-8BB0-956C544970FC}" destId="{4BF1C5DE-239E-4B35-A1AC-AD9FA1FB7C62}" srcOrd="1" destOrd="0" parTransId="{5D7FEBB9-6905-4FDB-A071-21640367E481}" sibTransId="{FA484AE6-7D64-40FD-A2F5-243B7527051C}"/>
    <dgm:cxn modelId="{2289FBF5-8CDD-4B64-8B88-C4C2F85CC3BD}" type="presParOf" srcId="{147C4B13-3059-49DD-A0CE-33AD796433AE}" destId="{1274673B-730E-4664-BFF0-C6C2BB255199}" srcOrd="0" destOrd="0" presId="urn:microsoft.com/office/officeart/2018/2/layout/IconVerticalSolidList"/>
    <dgm:cxn modelId="{DECDC812-A1B7-4697-8A48-5B41B8992B2B}" type="presParOf" srcId="{1274673B-730E-4664-BFF0-C6C2BB255199}" destId="{498EFF54-AB5F-4DEE-836B-457B33DDCE8D}" srcOrd="0" destOrd="0" presId="urn:microsoft.com/office/officeart/2018/2/layout/IconVerticalSolidList"/>
    <dgm:cxn modelId="{028B7B06-26AC-45A0-BED9-6C7802E76A8F}" type="presParOf" srcId="{1274673B-730E-4664-BFF0-C6C2BB255199}" destId="{5D9B5B6E-7C77-4241-9771-6AEA94D90714}" srcOrd="1" destOrd="0" presId="urn:microsoft.com/office/officeart/2018/2/layout/IconVerticalSolidList"/>
    <dgm:cxn modelId="{E39B376C-2F1B-4941-A004-7D0FEEC7A0DA}" type="presParOf" srcId="{1274673B-730E-4664-BFF0-C6C2BB255199}" destId="{8F6FFA84-5792-4D18-A7E8-42DD44488F51}" srcOrd="2" destOrd="0" presId="urn:microsoft.com/office/officeart/2018/2/layout/IconVerticalSolidList"/>
    <dgm:cxn modelId="{3AA12680-0C9B-42F7-B1C8-2B8B4C8F77FD}" type="presParOf" srcId="{1274673B-730E-4664-BFF0-C6C2BB255199}" destId="{930CC055-561D-40FE-BB36-E5E87681F8B8}" srcOrd="3" destOrd="0" presId="urn:microsoft.com/office/officeart/2018/2/layout/IconVerticalSolidList"/>
    <dgm:cxn modelId="{0D10936D-6B45-469F-85EA-DB430D75AA4A}" type="presParOf" srcId="{147C4B13-3059-49DD-A0CE-33AD796433AE}" destId="{44FE7F4F-7737-4698-82BB-E05033FE06A9}" srcOrd="1" destOrd="0" presId="urn:microsoft.com/office/officeart/2018/2/layout/IconVerticalSolidList"/>
    <dgm:cxn modelId="{555D648E-C6E3-420C-A105-D2D9D864395C}" type="presParOf" srcId="{147C4B13-3059-49DD-A0CE-33AD796433AE}" destId="{C51888BE-F1E8-4C1B-B954-1DF12034A0D4}" srcOrd="2" destOrd="0" presId="urn:microsoft.com/office/officeart/2018/2/layout/IconVerticalSolidList"/>
    <dgm:cxn modelId="{96C02986-213E-48BC-99DA-088E9B79059F}" type="presParOf" srcId="{C51888BE-F1E8-4C1B-B954-1DF12034A0D4}" destId="{17F78C37-60B0-46E1-B562-D88E688A96D0}" srcOrd="0" destOrd="0" presId="urn:microsoft.com/office/officeart/2018/2/layout/IconVerticalSolidList"/>
    <dgm:cxn modelId="{6514F204-9FF0-4B21-B7DE-7B96819D1902}" type="presParOf" srcId="{C51888BE-F1E8-4C1B-B954-1DF12034A0D4}" destId="{CC7C0E05-A513-467A-A333-993D06B04CF5}" srcOrd="1" destOrd="0" presId="urn:microsoft.com/office/officeart/2018/2/layout/IconVerticalSolidList"/>
    <dgm:cxn modelId="{F361B91E-B2ED-48F7-99D1-AC14E7D57E43}" type="presParOf" srcId="{C51888BE-F1E8-4C1B-B954-1DF12034A0D4}" destId="{BDCD83B9-9554-4358-94F8-F86678F96A01}" srcOrd="2" destOrd="0" presId="urn:microsoft.com/office/officeart/2018/2/layout/IconVerticalSolidList"/>
    <dgm:cxn modelId="{5A8B0ABB-F532-48CA-8058-A4C5D3FE0C8F}" type="presParOf" srcId="{C51888BE-F1E8-4C1B-B954-1DF12034A0D4}" destId="{BE3FC836-E971-4E1D-83FF-68B2EE1F1593}" srcOrd="3" destOrd="0" presId="urn:microsoft.com/office/officeart/2018/2/layout/IconVerticalSolidList"/>
    <dgm:cxn modelId="{3FCBC730-32AC-4ED0-A64D-C500984B2DB4}" type="presParOf" srcId="{C51888BE-F1E8-4C1B-B954-1DF12034A0D4}" destId="{826425DE-149C-4145-A5D4-1C6C7F18A8EC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8EFF54-AB5F-4DEE-836B-457B33DDCE8D}">
      <dsp:nvSpPr>
        <dsp:cNvPr id="0" name=""/>
        <dsp:cNvSpPr/>
      </dsp:nvSpPr>
      <dsp:spPr>
        <a:xfrm>
          <a:off x="0" y="630004"/>
          <a:ext cx="10506456" cy="11630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9B5B6E-7C77-4241-9771-6AEA94D90714}">
      <dsp:nvSpPr>
        <dsp:cNvPr id="0" name=""/>
        <dsp:cNvSpPr/>
      </dsp:nvSpPr>
      <dsp:spPr>
        <a:xfrm>
          <a:off x="351833" y="891698"/>
          <a:ext cx="639696" cy="63969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0CC055-561D-40FE-BB36-E5E87681F8B8}">
      <dsp:nvSpPr>
        <dsp:cNvPr id="0" name=""/>
        <dsp:cNvSpPr/>
      </dsp:nvSpPr>
      <dsp:spPr>
        <a:xfrm>
          <a:off x="1343362" y="630004"/>
          <a:ext cx="9163093" cy="11630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093" tIns="123093" rIns="123093" bIns="12309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/>
            <a:t>Идея проекта: создание графического приложения, которое упростит работу воспитателей/классных руководителей.</a:t>
          </a:r>
          <a:endParaRPr lang="en-US" sz="2500" kern="1200"/>
        </a:p>
      </dsp:txBody>
      <dsp:txXfrm>
        <a:off x="1343362" y="630004"/>
        <a:ext cx="9163093" cy="1163084"/>
      </dsp:txXfrm>
    </dsp:sp>
    <dsp:sp modelId="{17F78C37-60B0-46E1-B562-D88E688A96D0}">
      <dsp:nvSpPr>
        <dsp:cNvPr id="0" name=""/>
        <dsp:cNvSpPr/>
      </dsp:nvSpPr>
      <dsp:spPr>
        <a:xfrm>
          <a:off x="0" y="2083859"/>
          <a:ext cx="10506456" cy="11630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7C0E05-A513-467A-A333-993D06B04CF5}">
      <dsp:nvSpPr>
        <dsp:cNvPr id="0" name=""/>
        <dsp:cNvSpPr/>
      </dsp:nvSpPr>
      <dsp:spPr>
        <a:xfrm>
          <a:off x="351833" y="2345553"/>
          <a:ext cx="639696" cy="63969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3FC836-E971-4E1D-83FF-68B2EE1F1593}">
      <dsp:nvSpPr>
        <dsp:cNvPr id="0" name=""/>
        <dsp:cNvSpPr/>
      </dsp:nvSpPr>
      <dsp:spPr>
        <a:xfrm>
          <a:off x="1343362" y="2083859"/>
          <a:ext cx="4727905" cy="11630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093" tIns="123093" rIns="123093" bIns="12309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/>
            <a:t>Задачи, которые решает проект: </a:t>
          </a:r>
          <a:endParaRPr lang="en-US" sz="2500" kern="1200"/>
        </a:p>
      </dsp:txBody>
      <dsp:txXfrm>
        <a:off x="1343362" y="2083859"/>
        <a:ext cx="4727905" cy="1163084"/>
      </dsp:txXfrm>
    </dsp:sp>
    <dsp:sp modelId="{826425DE-149C-4145-A5D4-1C6C7F18A8EC}">
      <dsp:nvSpPr>
        <dsp:cNvPr id="0" name=""/>
        <dsp:cNvSpPr/>
      </dsp:nvSpPr>
      <dsp:spPr>
        <a:xfrm>
          <a:off x="6071267" y="2083859"/>
          <a:ext cx="4435188" cy="11630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093" tIns="123093" rIns="123093" bIns="123093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kern="1200"/>
            <a:t>Хранение достижений.</a:t>
          </a:r>
          <a:endParaRPr lang="en-US" sz="1400" kern="1200"/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kern="1200"/>
            <a:t>Подсчёт очков в зависимости от веса достижения.</a:t>
          </a:r>
          <a:endParaRPr lang="en-US" sz="1400" kern="1200"/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kern="1200"/>
            <a:t>Предоставление данных в удобочитаемом формате.</a:t>
          </a:r>
          <a:endParaRPr lang="en-US" sz="1400" kern="1200"/>
        </a:p>
      </dsp:txBody>
      <dsp:txXfrm>
        <a:off x="6071267" y="2083859"/>
        <a:ext cx="4435188" cy="11630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22.11.2023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79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22.11.2023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5727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22.11.2023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261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22.11.2023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711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22.11.2023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369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22.11.2023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76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22.11.2023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002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22.11.2023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5335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22.11.2023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8754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22.11.2023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569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22.11.2023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4169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FB779-270B-4192-84BA-A697F48306DC}" type="datetimeFigureOut">
              <a:rPr lang="ru-RU" smtClean="0"/>
              <a:t>22.11.2023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497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9EF30C2-29AC-4A0D-BC0A-A679CF113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C66FA1-0D19-C153-430D-A202303408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71105" y="2744662"/>
            <a:ext cx="7312122" cy="2387600"/>
          </a:xfrm>
        </p:spPr>
        <p:txBody>
          <a:bodyPr>
            <a:normAutofit/>
          </a:bodyPr>
          <a:lstStyle/>
          <a:p>
            <a:pPr algn="r"/>
            <a:r>
              <a:rPr lang="ru-RU" sz="4800" baseline="0" dirty="0">
                <a:solidFill>
                  <a:srgbClr val="FFFFFF"/>
                </a:solidFill>
                <a:latin typeface="Calibri Light"/>
              </a:rPr>
              <a:t>Система учёта достижений учащихся</a:t>
            </a:r>
            <a:r>
              <a:rPr lang="ru-RU" sz="4800" dirty="0">
                <a:solidFill>
                  <a:srgbClr val="FFFFFF"/>
                </a:solidFill>
                <a:latin typeface="Calibri Light"/>
                <a:ea typeface="Calibri Light"/>
                <a:cs typeface="Calibri Light"/>
              </a:rPr>
              <a:t>​</a:t>
            </a:r>
            <a:endParaRPr lang="ru-RU" sz="4800" dirty="0">
              <a:solidFill>
                <a:srgbClr val="FFFFFF"/>
              </a:solidFill>
              <a:ea typeface="Calibri Light"/>
              <a:cs typeface="Calibri Light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88B15BA-CAD2-B8F2-BD75-782C301626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93520" y="5224337"/>
            <a:ext cx="6589707" cy="1329443"/>
          </a:xfrm>
        </p:spPr>
        <p:txBody>
          <a:bodyPr vert="horz" lIns="91440" tIns="45720" rIns="91440" bIns="45720" rtlCol="0">
            <a:normAutofit/>
          </a:bodyPr>
          <a:lstStyle/>
          <a:p>
            <a:pPr algn="r"/>
            <a:r>
              <a:rPr lang="ru-RU">
                <a:solidFill>
                  <a:srgbClr val="FFFFFF"/>
                </a:solidFill>
                <a:ea typeface="Calibri"/>
                <a:cs typeface="Calibri"/>
              </a:rPr>
              <a:t>Автор: Болсуновский Ростислав Сергеевич</a:t>
            </a:r>
            <a:endParaRPr lang="ru-RU">
              <a:solidFill>
                <a:srgbClr val="FFFFFF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66A0658-1CC4-4B0D-AAB7-A702286AF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04F1504-431A-4D86-9091-AE7E4B333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EA804283-B929-4503-802F-4585376E2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D3811F5-514E-49A4-B382-673ED228A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67AD921-1CEE-4C1B-9AA3-C66D908DD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C36A08F5-3B56-47C5-A371-9187BE56E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8151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837543A-6020-4505-A233-C9DB4BF74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9A678A-C686-C8A8-302F-FF7D4EE5F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558489" cy="1325563"/>
          </a:xfrm>
        </p:spPr>
        <p:txBody>
          <a:bodyPr>
            <a:normAutofit/>
          </a:bodyPr>
          <a:lstStyle/>
          <a:p>
            <a:r>
              <a:rPr lang="ru-RU" dirty="0">
                <a:ea typeface="Calibri Light"/>
                <a:cs typeface="Calibri Light"/>
              </a:rPr>
              <a:t>Развитие проекта</a:t>
            </a:r>
            <a:endParaRPr lang="ru-RU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5B16301-FB18-48BA-A6DD-C37CAF6F9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F9AC25B-1783-F669-BC11-3EBB24A79B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811" y="1647496"/>
            <a:ext cx="6092878" cy="521229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dirty="0">
                <a:ea typeface="Calibri"/>
                <a:cs typeface="Calibri"/>
              </a:rPr>
              <a:t>Возможно расширение функционала, например: добавить "дневник", в который можно будет заносить информацию о оценках учащихся.</a:t>
            </a:r>
          </a:p>
          <a:p>
            <a:pPr marL="0" indent="0">
              <a:buNone/>
            </a:pPr>
            <a:r>
              <a:rPr lang="ru-RU" dirty="0">
                <a:ea typeface="Calibri"/>
                <a:cs typeface="Calibri"/>
              </a:rPr>
              <a:t>Перевод приложения на общую БД на сервере, чтобы контролировать информацию было легче.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3C0D90E-074A-4F52-9B11-B52BEF4B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Block Arc 13">
            <a:extLst>
              <a:ext uri="{FF2B5EF4-FFF2-40B4-BE49-F238E27FC236}">
                <a16:creationId xmlns:a16="http://schemas.microsoft.com/office/drawing/2014/main" id="{CABBD4C1-E6F8-46F6-8152-A8A97490B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18531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3BA5EF5-1FE9-4BF9-83BB-269BCDDF6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B3BCACB-5880-460B-9606-8C433A9AF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8853921-7BC9-4BDE-ACAB-133C683C8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09192968-3AE7-4470-A61C-97294BB92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3AB72E55-43E4-4356-BFE8-E2102CB0B5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653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1">
            <a:extLst>
              <a:ext uri="{FF2B5EF4-FFF2-40B4-BE49-F238E27FC236}">
                <a16:creationId xmlns:a16="http://schemas.microsoft.com/office/drawing/2014/main" id="{81D377EB-C9D2-4ED0-86A6-740A297E3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2BE703-7CCB-C170-38A9-9FB8153C2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685800"/>
            <a:ext cx="10506456" cy="1157005"/>
          </a:xfrm>
        </p:spPr>
        <p:txBody>
          <a:bodyPr anchor="b">
            <a:normAutofit/>
          </a:bodyPr>
          <a:lstStyle/>
          <a:p>
            <a:r>
              <a:rPr lang="ru-RU" sz="4800">
                <a:ea typeface="Calibri Light"/>
                <a:cs typeface="Calibri Light"/>
              </a:rPr>
              <a:t>О проекте</a:t>
            </a:r>
          </a:p>
        </p:txBody>
      </p:sp>
      <p:sp>
        <p:nvSpPr>
          <p:cNvPr id="24" name="Rectangle 13">
            <a:extLst>
              <a:ext uri="{FF2B5EF4-FFF2-40B4-BE49-F238E27FC236}">
                <a16:creationId xmlns:a16="http://schemas.microsoft.com/office/drawing/2014/main" id="{066346BE-FDB4-4772-A696-0719490AB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093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 15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95805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7" name="Объект 2">
            <a:extLst>
              <a:ext uri="{FF2B5EF4-FFF2-40B4-BE49-F238E27FC236}">
                <a16:creationId xmlns:a16="http://schemas.microsoft.com/office/drawing/2014/main" id="{C554FD4B-D2A2-BA85-B352-86E7EE5519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1489412"/>
              </p:ext>
            </p:extLst>
          </p:nvPr>
        </p:nvGraphicFramePr>
        <p:xfrm>
          <a:off x="838200" y="2295252"/>
          <a:ext cx="10506456" cy="38769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47261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837543A-6020-4505-A233-C9DB4BF74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E92859-FFB8-D5F1-2388-496EC1453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558489" cy="1325563"/>
          </a:xfrm>
        </p:spPr>
        <p:txBody>
          <a:bodyPr>
            <a:normAutofit/>
          </a:bodyPr>
          <a:lstStyle/>
          <a:p>
            <a:r>
              <a:rPr lang="ru-RU" dirty="0">
                <a:ea typeface="Calibri Light"/>
                <a:cs typeface="Calibri Light"/>
              </a:rPr>
              <a:t>Технологии</a:t>
            </a:r>
            <a:endParaRPr lang="ru-RU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5B16301-FB18-48BA-A6DD-C37CAF6F9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562164F-0FFF-968B-7424-AD7A90E95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58489" cy="435133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ru-RU" dirty="0">
                <a:ea typeface="Calibri"/>
                <a:cs typeface="Calibri"/>
              </a:rPr>
              <a:t>В проекте использовались библиотеки: </a:t>
            </a:r>
          </a:p>
          <a:p>
            <a:pPr marL="457200" indent="-457200"/>
            <a:r>
              <a:rPr lang="ru-RU" dirty="0">
                <a:ea typeface="Calibri"/>
                <a:cs typeface="Calibri"/>
              </a:rPr>
              <a:t>PyQt5 для создания графического приложения. Использовались классы: </a:t>
            </a:r>
            <a:r>
              <a:rPr lang="ru-RU" dirty="0" err="1">
                <a:ea typeface="Calibri"/>
                <a:cs typeface="Calibri"/>
              </a:rPr>
              <a:t>QTableWidgetItem</a:t>
            </a:r>
            <a:r>
              <a:rPr lang="ru-RU" dirty="0">
                <a:ea typeface="Calibri"/>
                <a:cs typeface="Calibri"/>
              </a:rPr>
              <a:t>, </a:t>
            </a:r>
            <a:r>
              <a:rPr lang="ru-RU" dirty="0" err="1">
                <a:ea typeface="Calibri"/>
                <a:cs typeface="Calibri"/>
              </a:rPr>
              <a:t>QColor</a:t>
            </a:r>
            <a:r>
              <a:rPr lang="ru-RU" dirty="0">
                <a:ea typeface="Calibri"/>
                <a:cs typeface="Calibri"/>
              </a:rPr>
              <a:t>, </a:t>
            </a:r>
            <a:r>
              <a:rPr lang="ru-RU" dirty="0" err="1">
                <a:ea typeface="Calibri"/>
                <a:cs typeface="Calibri"/>
              </a:rPr>
              <a:t>QMenu</a:t>
            </a:r>
            <a:r>
              <a:rPr lang="ru-RU" dirty="0">
                <a:ea typeface="Calibri"/>
                <a:cs typeface="Calibri"/>
              </a:rPr>
              <a:t>, </a:t>
            </a:r>
            <a:r>
              <a:rPr lang="ru-RU" dirty="0" err="1">
                <a:ea typeface="Calibri"/>
                <a:cs typeface="Calibri"/>
              </a:rPr>
              <a:t>QAction</a:t>
            </a:r>
            <a:r>
              <a:rPr lang="ru-RU" dirty="0">
                <a:ea typeface="Calibri"/>
                <a:cs typeface="Calibri"/>
              </a:rPr>
              <a:t>, </a:t>
            </a:r>
            <a:r>
              <a:rPr lang="ru-RU" dirty="0" err="1">
                <a:ea typeface="Calibri"/>
                <a:cs typeface="Calibri"/>
              </a:rPr>
              <a:t>QDialog</a:t>
            </a:r>
            <a:r>
              <a:rPr lang="ru-RU" dirty="0">
                <a:ea typeface="Calibri"/>
                <a:cs typeface="Calibri"/>
              </a:rPr>
              <a:t> и др.</a:t>
            </a:r>
          </a:p>
          <a:p>
            <a:pPr marL="457200" indent="-457200"/>
            <a:r>
              <a:rPr lang="ru-RU" dirty="0">
                <a:ea typeface="Calibri"/>
                <a:cs typeface="Calibri"/>
              </a:rPr>
              <a:t>sqlite3 для общения с базой данных. </a:t>
            </a:r>
          </a:p>
          <a:p>
            <a:pPr marL="457200" indent="-457200"/>
            <a:r>
              <a:rPr lang="ru-RU" err="1">
                <a:ea typeface="Calibri"/>
                <a:cs typeface="Calibri"/>
              </a:rPr>
              <a:t>python-docx</a:t>
            </a:r>
            <a:r>
              <a:rPr lang="ru-RU" dirty="0">
                <a:ea typeface="Calibri"/>
                <a:cs typeface="Calibri"/>
              </a:rPr>
              <a:t> для создания </a:t>
            </a:r>
            <a:r>
              <a:rPr lang="ru-RU" err="1">
                <a:ea typeface="Calibri"/>
                <a:cs typeface="Calibri"/>
              </a:rPr>
              <a:t>docx</a:t>
            </a:r>
            <a:r>
              <a:rPr lang="ru-RU" dirty="0">
                <a:ea typeface="Calibri"/>
                <a:cs typeface="Calibri"/>
              </a:rPr>
              <a:t>-файлов.</a:t>
            </a:r>
            <a:endParaRPr lang="ru-RU">
              <a:ea typeface="Calibri" panose="020F0502020204030204"/>
              <a:cs typeface="Calibri" panose="020F0502020204030204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3C0D90E-074A-4F52-9B11-B52BEF4B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Block Arc 13">
            <a:extLst>
              <a:ext uri="{FF2B5EF4-FFF2-40B4-BE49-F238E27FC236}">
                <a16:creationId xmlns:a16="http://schemas.microsoft.com/office/drawing/2014/main" id="{CABBD4C1-E6F8-46F6-8152-A8A97490B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18531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3BA5EF5-1FE9-4BF9-83BB-269BCDDF6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B3BCACB-5880-460B-9606-8C433A9AF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8853921-7BC9-4BDE-ACAB-133C683C8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09192968-3AE7-4470-A61C-97294BB92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3AB72E55-43E4-4356-BFE8-E2102CB0B5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521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9">
            <a:extLst>
              <a:ext uri="{FF2B5EF4-FFF2-40B4-BE49-F238E27FC236}">
                <a16:creationId xmlns:a16="http://schemas.microsoft.com/office/drawing/2014/main" id="{CB6E2F43-29E9-49D9-91FC-E5FEFAAA70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0" name="Arc 11">
            <a:extLst>
              <a:ext uri="{FF2B5EF4-FFF2-40B4-BE49-F238E27FC236}">
                <a16:creationId xmlns:a16="http://schemas.microsoft.com/office/drawing/2014/main" id="{3BA62E19-CD42-4C09-B825-844B4943D4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87212" y="587516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B7A64F-B7D7-4B96-9847-1EDB40D9A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599" cy="1325563"/>
          </a:xfrm>
        </p:spPr>
        <p:txBody>
          <a:bodyPr>
            <a:normAutofit/>
          </a:bodyPr>
          <a:lstStyle/>
          <a:p>
            <a:r>
              <a:rPr lang="ru-RU" dirty="0">
                <a:ea typeface="Calibri Light"/>
                <a:cs typeface="Calibri Light"/>
              </a:rPr>
              <a:t>Структура проекта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797CDE3-6EAE-56A1-6310-7BDA31D4B8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38911" cy="508765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sz="2000" dirty="0">
                <a:ea typeface="+mn-lt"/>
                <a:cs typeface="+mn-lt"/>
              </a:rPr>
              <a:t>Основной функционал приложения разбит между модулями:</a:t>
            </a:r>
          </a:p>
          <a:p>
            <a:r>
              <a:rPr lang="ru-RU" sz="2000" dirty="0">
                <a:ea typeface="+mn-lt"/>
                <a:cs typeface="+mn-lt"/>
              </a:rPr>
              <a:t>Модуль main.py управляет приложением.</a:t>
            </a:r>
            <a:endParaRPr lang="ru-RU" sz="2000" dirty="0">
              <a:ea typeface="Calibri"/>
              <a:cs typeface="Calibri"/>
            </a:endParaRPr>
          </a:p>
          <a:p>
            <a:r>
              <a:rPr lang="ru-RU" sz="2000" dirty="0">
                <a:latin typeface="Calibri"/>
                <a:ea typeface="Calibri"/>
                <a:cs typeface="Calibri"/>
              </a:rPr>
              <a:t>Модуль workspace.py</a:t>
            </a:r>
            <a:r>
              <a:rPr lang="ru-RU" sz="2000" dirty="0">
                <a:ea typeface="+mn-lt"/>
                <a:cs typeface="+mn-lt"/>
              </a:rPr>
              <a:t> отвечает за рабочую область, где производится основная работа.</a:t>
            </a:r>
            <a:endParaRPr lang="ru-RU" sz="2000" dirty="0">
              <a:cs typeface="Calibri"/>
            </a:endParaRPr>
          </a:p>
          <a:p>
            <a:r>
              <a:rPr lang="ru-RU" sz="2000" dirty="0">
                <a:latin typeface="Calibri"/>
                <a:ea typeface="Calibri"/>
                <a:cs typeface="Calibri"/>
              </a:rPr>
              <a:t>Модуль database</a:t>
            </a:r>
            <a:r>
              <a:rPr lang="ru-RU" sz="2000" dirty="0">
                <a:ea typeface="+mn-lt"/>
                <a:cs typeface="+mn-lt"/>
              </a:rPr>
              <a:t>_module.py содержит класс Database, который отвечает за общение с базой данных.</a:t>
            </a:r>
            <a:endParaRPr lang="ru-RU" sz="2000" dirty="0"/>
          </a:p>
          <a:p>
            <a:r>
              <a:rPr lang="ru-RU" sz="2000" dirty="0">
                <a:latin typeface="Calibri"/>
                <a:ea typeface="Calibri"/>
                <a:cs typeface="Calibri"/>
              </a:rPr>
              <a:t>Модуль file</a:t>
            </a:r>
            <a:r>
              <a:rPr lang="ru-RU" sz="2000" dirty="0">
                <a:ea typeface="+mn-lt"/>
                <a:cs typeface="+mn-lt"/>
              </a:rPr>
              <a:t>_generator.py содержит класс </a:t>
            </a:r>
            <a:r>
              <a:rPr lang="ru-RU" sz="2000" err="1">
                <a:ea typeface="+mn-lt"/>
                <a:cs typeface="+mn-lt"/>
              </a:rPr>
              <a:t>CreateWordFile</a:t>
            </a:r>
            <a:r>
              <a:rPr lang="ru-RU" sz="2000" dirty="0">
                <a:ea typeface="+mn-lt"/>
                <a:cs typeface="+mn-lt"/>
              </a:rPr>
              <a:t>, который отвечает за создание </a:t>
            </a:r>
            <a:r>
              <a:rPr lang="ru-RU" sz="2000" err="1">
                <a:ea typeface="+mn-lt"/>
                <a:cs typeface="+mn-lt"/>
              </a:rPr>
              <a:t>docx</a:t>
            </a:r>
            <a:r>
              <a:rPr lang="ru-RU" sz="2000" dirty="0">
                <a:ea typeface="+mn-lt"/>
                <a:cs typeface="+mn-lt"/>
              </a:rPr>
              <a:t>-файла с таблицей.</a:t>
            </a:r>
          </a:p>
          <a:p>
            <a:r>
              <a:rPr lang="ru-RU" sz="2000" dirty="0">
                <a:ea typeface="Calibri"/>
                <a:cs typeface="Calibri"/>
              </a:rPr>
              <a:t>Модуль constants.py содержит константы.</a:t>
            </a:r>
          </a:p>
          <a:p>
            <a:r>
              <a:rPr lang="ru-RU" sz="2000" dirty="0">
                <a:ea typeface="Calibri"/>
                <a:cs typeface="Calibri"/>
              </a:rPr>
              <a:t>Модуль settings_menu.py содержит класс </a:t>
            </a:r>
            <a:r>
              <a:rPr lang="ru-RU" sz="2000" dirty="0" err="1">
                <a:ea typeface="Calibri"/>
                <a:cs typeface="Calibri"/>
              </a:rPr>
              <a:t>SettingsMenu</a:t>
            </a:r>
            <a:r>
              <a:rPr lang="ru-RU" sz="2000" dirty="0">
                <a:ea typeface="Calibri"/>
                <a:cs typeface="Calibri"/>
              </a:rPr>
              <a:t>, который отвечает за меню настроек приложения.</a:t>
            </a:r>
          </a:p>
        </p:txBody>
      </p:sp>
      <p:sp>
        <p:nvSpPr>
          <p:cNvPr id="41" name="Oval 13">
            <a:extLst>
              <a:ext uri="{FF2B5EF4-FFF2-40B4-BE49-F238E27FC236}">
                <a16:creationId xmlns:a16="http://schemas.microsoft.com/office/drawing/2014/main" id="{8E63CC27-1C86-4653-8866-79C24C5C51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95924" y="1656147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Рисунок 5" descr="Изображение выглядит как текст, снимок экрана, Шрифт">
            <a:extLst>
              <a:ext uri="{FF2B5EF4-FFF2-40B4-BE49-F238E27FC236}">
                <a16:creationId xmlns:a16="http://schemas.microsoft.com/office/drawing/2014/main" id="{3203753F-C442-E38B-59AA-EBA068F65B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5291" y="1930049"/>
            <a:ext cx="3204482" cy="3858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21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77C59BEC-C4CC-4741-B975-08C543178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1" name="Arc 30">
            <a:extLst>
              <a:ext uri="{FF2B5EF4-FFF2-40B4-BE49-F238E27FC236}">
                <a16:creationId xmlns:a16="http://schemas.microsoft.com/office/drawing/2014/main" id="{72DEF309-605D-4117-9340-6D589B6C3A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986173" flipV="1">
            <a:off x="3930947" y="651615"/>
            <a:ext cx="4083433" cy="408343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AEA155-BC39-97E0-B3CC-57A6D35C6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599" cy="1325563"/>
          </a:xfrm>
        </p:spPr>
        <p:txBody>
          <a:bodyPr>
            <a:normAutofit/>
          </a:bodyPr>
          <a:lstStyle/>
          <a:p>
            <a:r>
              <a:rPr lang="ru-RU" dirty="0">
                <a:ea typeface="Calibri Light"/>
                <a:cs typeface="Calibri Light"/>
              </a:rPr>
              <a:t>Структура БД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69C33E6-4614-A08B-C389-5E600CEB23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7080"/>
            <a:ext cx="6749127" cy="5162818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>
                <a:ea typeface="Calibri" panose="020F0502020204030204"/>
                <a:cs typeface="Calibri" panose="020F0502020204030204"/>
              </a:rPr>
              <a:t>Таблицы:</a:t>
            </a:r>
            <a:endParaRPr lang="ru-RU" dirty="0"/>
          </a:p>
          <a:p>
            <a:r>
              <a:rPr lang="ru-RU" dirty="0" err="1">
                <a:ea typeface="Calibri" panose="020F0502020204030204"/>
                <a:cs typeface="Calibri" panose="020F0502020204030204"/>
              </a:rPr>
              <a:t>Grade</a:t>
            </a:r>
            <a:r>
              <a:rPr lang="ru-RU" dirty="0">
                <a:ea typeface="Calibri" panose="020F0502020204030204"/>
                <a:cs typeface="Calibri" panose="020F0502020204030204"/>
              </a:rPr>
              <a:t> содержит средний балл учеников и кол-во ударников и отличников.</a:t>
            </a:r>
          </a:p>
          <a:p>
            <a:r>
              <a:rPr lang="ru-RU" dirty="0">
                <a:ea typeface="Calibri" panose="020F0502020204030204"/>
                <a:cs typeface="Calibri" panose="020F0502020204030204"/>
              </a:rPr>
              <a:t>Type содержит виды достижений и их </a:t>
            </a:r>
            <a:r>
              <a:rPr lang="ru-RU" dirty="0" err="1">
                <a:ea typeface="Calibri" panose="020F0502020204030204"/>
                <a:cs typeface="Calibri" panose="020F0502020204030204"/>
              </a:rPr>
              <a:t>разбалловку</a:t>
            </a:r>
            <a:r>
              <a:rPr lang="ru-RU" dirty="0">
                <a:ea typeface="Calibri" panose="020F0502020204030204"/>
                <a:cs typeface="Calibri" panose="020F0502020204030204"/>
              </a:rPr>
              <a:t>.</a:t>
            </a:r>
          </a:p>
          <a:p>
            <a:r>
              <a:rPr lang="ru-RU" dirty="0" err="1">
                <a:ea typeface="Calibri" panose="020F0502020204030204"/>
                <a:cs typeface="Calibri" panose="020F0502020204030204"/>
              </a:rPr>
              <a:t>Aspects</a:t>
            </a:r>
            <a:r>
              <a:rPr lang="ru-RU" dirty="0">
                <a:ea typeface="Calibri" panose="020F0502020204030204"/>
                <a:cs typeface="Calibri" panose="020F0502020204030204"/>
              </a:rPr>
              <a:t> содержит аспекты.</a:t>
            </a:r>
          </a:p>
          <a:p>
            <a:r>
              <a:rPr lang="ru-RU" dirty="0" err="1">
                <a:ea typeface="Calibri" panose="020F0502020204030204"/>
                <a:cs typeface="Calibri" panose="020F0502020204030204"/>
              </a:rPr>
              <a:t>Other_data</a:t>
            </a:r>
            <a:r>
              <a:rPr lang="ru-RU" dirty="0">
                <a:ea typeface="Calibri" panose="020F0502020204030204"/>
                <a:cs typeface="Calibri" panose="020F0502020204030204"/>
              </a:rPr>
              <a:t> содержит класс, номер класса и время учёбы.</a:t>
            </a:r>
          </a:p>
          <a:p>
            <a:r>
              <a:rPr lang="ru-RU" dirty="0" err="1">
                <a:ea typeface="Calibri" panose="020F0502020204030204"/>
                <a:cs typeface="Calibri" panose="020F0502020204030204"/>
              </a:rPr>
              <a:t>Places</a:t>
            </a:r>
            <a:r>
              <a:rPr lang="ru-RU" dirty="0">
                <a:ea typeface="Calibri" panose="020F0502020204030204"/>
                <a:cs typeface="Calibri" panose="020F0502020204030204"/>
              </a:rPr>
              <a:t> содержит занимаемые места.</a:t>
            </a:r>
          </a:p>
          <a:p>
            <a:r>
              <a:rPr lang="ru-RU" dirty="0" err="1">
                <a:ea typeface="Calibri" panose="020F0502020204030204"/>
                <a:cs typeface="Calibri" panose="020F0502020204030204"/>
              </a:rPr>
              <a:t>MainTable</a:t>
            </a:r>
            <a:r>
              <a:rPr lang="ru-RU" dirty="0">
                <a:ea typeface="Calibri" panose="020F0502020204030204"/>
                <a:cs typeface="Calibri" panose="020F0502020204030204"/>
              </a:rPr>
              <a:t> содержит описание достижения, участников, промежуток </a:t>
            </a:r>
            <a:r>
              <a:rPr lang="ru-RU" dirty="0" err="1">
                <a:ea typeface="Calibri" panose="020F0502020204030204"/>
                <a:cs typeface="Calibri" panose="020F0502020204030204"/>
              </a:rPr>
              <a:t>врмени</a:t>
            </a:r>
            <a:r>
              <a:rPr lang="ru-RU" dirty="0">
                <a:ea typeface="Calibri" panose="020F0502020204030204"/>
                <a:cs typeface="Calibri" panose="020F0502020204030204"/>
              </a:rPr>
              <a:t>.</a:t>
            </a:r>
          </a:p>
          <a:p>
            <a:r>
              <a:rPr lang="ru-RU" dirty="0" err="1">
                <a:ea typeface="Calibri" panose="020F0502020204030204"/>
                <a:cs typeface="Calibri" panose="020F0502020204030204"/>
              </a:rPr>
              <a:t>Levels</a:t>
            </a:r>
            <a:r>
              <a:rPr lang="ru-RU" dirty="0">
                <a:ea typeface="Calibri" panose="020F0502020204030204"/>
                <a:cs typeface="Calibri" panose="020F0502020204030204"/>
              </a:rPr>
              <a:t> содержит уровень достижения(школьный, муниципальный...)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77008" y="5228027"/>
            <a:ext cx="1107241" cy="107720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Рисунок 4" descr="Изображение выглядит как текст, снимок экрана, Шрифт, документ&#10;&#10;Автоматически созданное описание">
            <a:extLst>
              <a:ext uri="{FF2B5EF4-FFF2-40B4-BE49-F238E27FC236}">
                <a16:creationId xmlns:a16="http://schemas.microsoft.com/office/drawing/2014/main" id="{80308B89-F04F-45F3-F586-4789094851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2666" y="125584"/>
            <a:ext cx="1842395" cy="6728457"/>
          </a:xfrm>
          <a:custGeom>
            <a:avLst/>
            <a:gdLst/>
            <a:ahLst/>
            <a:cxnLst/>
            <a:rect l="l" t="t" r="r" b="b"/>
            <a:pathLst>
              <a:path w="4221597" h="4303912">
                <a:moveTo>
                  <a:pt x="126986" y="0"/>
                </a:moveTo>
                <a:lnTo>
                  <a:pt x="4094611" y="0"/>
                </a:lnTo>
                <a:cubicBezTo>
                  <a:pt x="4164743" y="0"/>
                  <a:pt x="4221597" y="56854"/>
                  <a:pt x="4221597" y="126986"/>
                </a:cubicBezTo>
                <a:lnTo>
                  <a:pt x="4221597" y="4176926"/>
                </a:lnTo>
                <a:cubicBezTo>
                  <a:pt x="4221597" y="4247058"/>
                  <a:pt x="4164743" y="4303912"/>
                  <a:pt x="4094611" y="4303912"/>
                </a:cubicBezTo>
                <a:lnTo>
                  <a:pt x="126986" y="4303912"/>
                </a:lnTo>
                <a:cubicBezTo>
                  <a:pt x="56854" y="4303912"/>
                  <a:pt x="0" y="4247058"/>
                  <a:pt x="0" y="4176926"/>
                </a:cubicBezTo>
                <a:lnTo>
                  <a:pt x="0" y="126986"/>
                </a:lnTo>
                <a:cubicBezTo>
                  <a:pt x="0" y="56854"/>
                  <a:pt x="56854" y="0"/>
                  <a:pt x="126986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764100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0" name="Arc 49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58E14F-7C3B-175C-8C6E-1380264CE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4962" y="479493"/>
            <a:ext cx="5458838" cy="1325563"/>
          </a:xfrm>
        </p:spPr>
        <p:txBody>
          <a:bodyPr>
            <a:normAutofit/>
          </a:bodyPr>
          <a:lstStyle/>
          <a:p>
            <a:r>
              <a:rPr lang="ru-RU">
                <a:cs typeface="Calibri Light"/>
              </a:rPr>
              <a:t>Модуль main.py</a:t>
            </a:r>
            <a:endParaRPr lang="ru-RU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3C58C42-FF89-76FD-7202-65788CB203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4962" y="1984443"/>
            <a:ext cx="5458838" cy="419252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ru-RU" sz="2400">
                <a:cs typeface="Calibri"/>
              </a:rPr>
              <a:t>Содержит классы:</a:t>
            </a:r>
            <a:endParaRPr lang="en-US" sz="2400">
              <a:cs typeface="Calibri"/>
            </a:endParaRPr>
          </a:p>
          <a:p>
            <a:pPr marL="457200" indent="-457200"/>
            <a:r>
              <a:rPr lang="ru-RU" sz="2400">
                <a:cs typeface="Calibri"/>
              </a:rPr>
              <a:t>AchievementControl, который отвечает за основное окно приложения: загружает таблицу успехов за год.</a:t>
            </a:r>
            <a:endParaRPr lang="ru-RU" sz="2400">
              <a:ea typeface="Calibri"/>
              <a:cs typeface="Calibri"/>
            </a:endParaRPr>
          </a:p>
          <a:p>
            <a:pPr marL="457200" indent="-457200"/>
            <a:r>
              <a:rPr lang="ru-RU" sz="2400">
                <a:cs typeface="Calibri"/>
              </a:rPr>
              <a:t>RegistrationWindow отвечает за регистрационную форму, при первом открытии приложения.</a:t>
            </a:r>
            <a:endParaRPr lang="en-US" sz="2400">
              <a:cs typeface="Calibri"/>
            </a:endParaRPr>
          </a:p>
          <a:p>
            <a:pPr marL="457200" indent="-457200"/>
            <a:r>
              <a:rPr lang="ru-RU" sz="2400">
                <a:cs typeface="Calibri"/>
              </a:rPr>
              <a:t>Info отвечает за справку о приложении.</a:t>
            </a:r>
            <a:endParaRPr lang="ru-RU" sz="2400">
              <a:ea typeface="Calibri"/>
              <a:cs typeface="Calibri"/>
            </a:endParaRPr>
          </a:p>
        </p:txBody>
      </p:sp>
      <p:pic>
        <p:nvPicPr>
          <p:cNvPr id="5" name="Рисунок 4" descr="Изображение выглядит как текст, электроника, снимок экрана, дисплей">
            <a:extLst>
              <a:ext uri="{FF2B5EF4-FFF2-40B4-BE49-F238E27FC236}">
                <a16:creationId xmlns:a16="http://schemas.microsoft.com/office/drawing/2014/main" id="{1C3EDB3E-1729-0DE6-B732-14E3B1D06B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329" y="885583"/>
            <a:ext cx="5154203" cy="322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013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61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D971C8-B39D-E6AB-0E9F-2C5341DB3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ru-RU" sz="3700">
                <a:ea typeface="Calibri Light"/>
                <a:cs typeface="Calibri Light"/>
              </a:rPr>
              <a:t>Модуль workspace.py</a:t>
            </a:r>
            <a:endParaRPr lang="ru-RU" sz="3700"/>
          </a:p>
        </p:txBody>
      </p:sp>
      <p:grpSp>
        <p:nvGrpSpPr>
          <p:cNvPr id="74" name="Group 63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8" name="Rectangle 67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FA45754-3B20-34BB-3A7F-7B0A70D04C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ru-RU" sz="2000">
                <a:ea typeface="Calibri" panose="020F0502020204030204"/>
                <a:cs typeface="Calibri" panose="020F0502020204030204"/>
              </a:rPr>
              <a:t>Содержит классы:</a:t>
            </a:r>
            <a:endParaRPr lang="ru-RU" sz="2000">
              <a:cs typeface="Calibri"/>
            </a:endParaRPr>
          </a:p>
          <a:p>
            <a:pPr marL="457200" indent="-457200"/>
            <a:r>
              <a:rPr lang="ru-RU" sz="2000" dirty="0" err="1">
                <a:ea typeface="Calibri"/>
                <a:cs typeface="Calibri"/>
              </a:rPr>
              <a:t>WorkspaceWindow</a:t>
            </a:r>
            <a:r>
              <a:rPr lang="ru-RU" sz="2000" dirty="0">
                <a:ea typeface="Calibri"/>
                <a:cs typeface="Calibri"/>
              </a:rPr>
              <a:t> отвечающий за рабочую область, то есть представление таблицы в удобочитаемом формате и общение пользователя с базой данных, через графический интерфейс.</a:t>
            </a:r>
          </a:p>
          <a:p>
            <a:pPr marL="457200" indent="-457200"/>
            <a:r>
              <a:rPr lang="ru-RU" sz="2000" dirty="0" err="1">
                <a:ea typeface="Calibri"/>
                <a:cs typeface="Calibri"/>
              </a:rPr>
              <a:t>FindWindow</a:t>
            </a:r>
            <a:r>
              <a:rPr lang="ru-RU" sz="2000" dirty="0">
                <a:ea typeface="Calibri"/>
                <a:cs typeface="Calibri"/>
              </a:rPr>
              <a:t>, класс отвечающий за окно фильтров.</a:t>
            </a:r>
          </a:p>
          <a:p>
            <a:endParaRPr lang="ru-RU" sz="2000">
              <a:ea typeface="Calibri"/>
              <a:cs typeface="Calibri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Рисунок 4" descr="Изображение выглядит как текст, снимок экрана, дисплей, число&#10;&#10;Автоматически созданное описание">
            <a:extLst>
              <a:ext uri="{FF2B5EF4-FFF2-40B4-BE49-F238E27FC236}">
                <a16:creationId xmlns:a16="http://schemas.microsoft.com/office/drawing/2014/main" id="{7B88A7A9-104A-969E-930A-2713E7E07E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9473" y="1084780"/>
            <a:ext cx="5122903" cy="4253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066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15">
            <a:extLst>
              <a:ext uri="{FF2B5EF4-FFF2-40B4-BE49-F238E27FC236}">
                <a16:creationId xmlns:a16="http://schemas.microsoft.com/office/drawing/2014/main" id="{AE47195D-EC06-4298-8805-0F0D659976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D258A3-FCA3-EECB-2645-4B2E011B7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400"/>
              <a:t>Немного скриншотов</a:t>
            </a:r>
          </a:p>
        </p:txBody>
      </p:sp>
      <p:sp>
        <p:nvSpPr>
          <p:cNvPr id="33" name="Rectangle 17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Рисунок 3" descr="Изображение выглядит как текст, снимок экрана, дисплей, число&#10;&#10;Автоматически созданное описание">
            <a:extLst>
              <a:ext uri="{FF2B5EF4-FFF2-40B4-BE49-F238E27FC236}">
                <a16:creationId xmlns:a16="http://schemas.microsoft.com/office/drawing/2014/main" id="{85853AC0-35B2-E8BC-FD6C-D39B1A2B16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237" y="1809037"/>
            <a:ext cx="3685032" cy="3310881"/>
          </a:xfrm>
          <a:prstGeom prst="rect">
            <a:avLst/>
          </a:prstGeom>
        </p:spPr>
      </p:pic>
      <p:pic>
        <p:nvPicPr>
          <p:cNvPr id="5" name="Рисунок 4" descr="Изображение выглядит как текст, электроника, снимок экрана, программное обеспечение&#10;&#10;Автоматически созданное описание">
            <a:extLst>
              <a:ext uri="{FF2B5EF4-FFF2-40B4-BE49-F238E27FC236}">
                <a16:creationId xmlns:a16="http://schemas.microsoft.com/office/drawing/2014/main" id="{E385CD03-2A78-1391-D446-979F332903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7706" y="1818229"/>
            <a:ext cx="3685032" cy="3292495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3709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709F1D5-B0F1-4714-A239-E5B61C161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28FB460-D3FF-4440-A020-05982A09E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0546" y="1011045"/>
            <a:ext cx="4369859" cy="4369859"/>
          </a:xfrm>
          <a:prstGeom prst="roundRect">
            <a:avLst>
              <a:gd name="adj" fmla="val 275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669301-7E5F-D1B4-7B2B-F45C55051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6826" y="1112969"/>
            <a:ext cx="3937298" cy="4166010"/>
          </a:xfrm>
        </p:spPr>
        <p:txBody>
          <a:bodyPr>
            <a:normAutofit/>
          </a:bodyPr>
          <a:lstStyle/>
          <a:p>
            <a:r>
              <a:rPr lang="ru-RU">
                <a:solidFill>
                  <a:srgbClr val="FFFFFF"/>
                </a:solidFill>
                <a:ea typeface="Calibri Light"/>
                <a:cs typeface="Calibri Light"/>
              </a:rPr>
              <a:t>Результаты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847E93-7DC1-4D4B-8829-B19AA713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566D6E1-03A1-4D73-A4E0-35D74D568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F835A99-04AC-494A-A572-AFE8413C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62D3824-5BCB-8FE5-72AF-B85A64B6CB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820880"/>
            <a:ext cx="5257799" cy="488935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dirty="0">
                <a:ea typeface="Calibri"/>
                <a:cs typeface="Calibri"/>
              </a:rPr>
              <a:t>Я создал графическое приложение, которое упрощает работу воспитателей/классных руководителей.</a:t>
            </a:r>
          </a:p>
          <a:p>
            <a:pPr marL="0" indent="0">
              <a:buNone/>
            </a:pPr>
            <a:r>
              <a:rPr lang="ru-RU" dirty="0">
                <a:ea typeface="Calibri"/>
                <a:cs typeface="Calibri"/>
              </a:rPr>
              <a:t>Научился работать с библиотекой </a:t>
            </a:r>
            <a:r>
              <a:rPr lang="ru-RU" dirty="0" err="1">
                <a:ea typeface="Calibri"/>
                <a:cs typeface="Calibri"/>
              </a:rPr>
              <a:t>PyQT</a:t>
            </a:r>
            <a:r>
              <a:rPr lang="ru-RU" dirty="0">
                <a:ea typeface="Calibri"/>
                <a:cs typeface="Calibri"/>
              </a:rPr>
              <a:t>.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B786209-1B0B-4CA9-9BDD-F7327066A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D2964BB-484D-45AE-AD66-D407D062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18308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691AC69-A76E-4DAB-B565-468B6B87A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95605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Тема Office</vt:lpstr>
      <vt:lpstr>Система учёта достижений учащихся​</vt:lpstr>
      <vt:lpstr>О проекте</vt:lpstr>
      <vt:lpstr>Технологии</vt:lpstr>
      <vt:lpstr>Структура проекта</vt:lpstr>
      <vt:lpstr>Структура БД</vt:lpstr>
      <vt:lpstr>Модуль main.py</vt:lpstr>
      <vt:lpstr>Модуль workspace.py</vt:lpstr>
      <vt:lpstr>Немного скриншотов</vt:lpstr>
      <vt:lpstr>Результаты</vt:lpstr>
      <vt:lpstr>Развитие проекта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541</cp:revision>
  <dcterms:created xsi:type="dcterms:W3CDTF">2023-11-09T07:57:13Z</dcterms:created>
  <dcterms:modified xsi:type="dcterms:W3CDTF">2023-11-22T15:39:29Z</dcterms:modified>
</cp:coreProperties>
</file>