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83" r:id="rId7"/>
    <p:sldId id="284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3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8543A7-4C49-4209-903C-3914A27A7EF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B5FD07-0EC2-4C84-B23A-4AC837489BA7}">
      <dgm:prSet custT="1"/>
      <dgm:spPr/>
      <dgm:t>
        <a:bodyPr/>
        <a:lstStyle/>
        <a:p>
          <a:r>
            <a:rPr lang="es-ES_tradnl" sz="2400" dirty="0"/>
            <a:t>El AA está permeando en muchas actividades profesionales. No sustituye al conocimiento experto.</a:t>
          </a:r>
          <a:endParaRPr lang="en-US" sz="2400" dirty="0"/>
        </a:p>
      </dgm:t>
    </dgm:pt>
    <dgm:pt modelId="{7782EDA4-ED5F-46C9-A810-A50F3E95169D}" type="parTrans" cxnId="{CFB056DD-11CC-45D5-92B5-1A4FD07CE4F9}">
      <dgm:prSet/>
      <dgm:spPr/>
      <dgm:t>
        <a:bodyPr/>
        <a:lstStyle/>
        <a:p>
          <a:endParaRPr lang="en-US" sz="2000"/>
        </a:p>
      </dgm:t>
    </dgm:pt>
    <dgm:pt modelId="{B9BB259C-7E33-497C-9EAA-7A06329D823A}" type="sibTrans" cxnId="{CFB056DD-11CC-45D5-92B5-1A4FD07CE4F9}">
      <dgm:prSet/>
      <dgm:spPr/>
      <dgm:t>
        <a:bodyPr/>
        <a:lstStyle/>
        <a:p>
          <a:endParaRPr lang="en-US" sz="2000"/>
        </a:p>
      </dgm:t>
    </dgm:pt>
    <dgm:pt modelId="{5AB83365-A87A-4C46-9EAD-716F777A1F30}">
      <dgm:prSet custT="1"/>
      <dgm:spPr/>
      <dgm:t>
        <a:bodyPr/>
        <a:lstStyle/>
        <a:p>
          <a:r>
            <a:rPr lang="es-ES_tradnl" sz="2400" dirty="0"/>
            <a:t>Existe un riesgo de reducción de trabajos no especializados con el uso del AA</a:t>
          </a:r>
          <a:endParaRPr lang="en-US" sz="2400" dirty="0"/>
        </a:p>
      </dgm:t>
    </dgm:pt>
    <dgm:pt modelId="{ED4D3814-350B-43E8-8384-15C78CF8B0A7}" type="parTrans" cxnId="{1288CD86-353A-465C-A1C4-74CAAA7FA2E5}">
      <dgm:prSet/>
      <dgm:spPr/>
      <dgm:t>
        <a:bodyPr/>
        <a:lstStyle/>
        <a:p>
          <a:endParaRPr lang="en-US" sz="2000"/>
        </a:p>
      </dgm:t>
    </dgm:pt>
    <dgm:pt modelId="{3FB2CCBC-9900-41C0-9B55-980C55224FCF}" type="sibTrans" cxnId="{1288CD86-353A-465C-A1C4-74CAAA7FA2E5}">
      <dgm:prSet/>
      <dgm:spPr/>
      <dgm:t>
        <a:bodyPr/>
        <a:lstStyle/>
        <a:p>
          <a:endParaRPr lang="en-US" sz="2000"/>
        </a:p>
      </dgm:t>
    </dgm:pt>
    <dgm:pt modelId="{C32608F1-2C8F-4B8D-BDBB-6514FD623B26}">
      <dgm:prSet custT="1"/>
      <dgm:spPr/>
      <dgm:t>
        <a:bodyPr/>
        <a:lstStyle/>
        <a:p>
          <a:r>
            <a:rPr lang="es-ES_tradnl" sz="2400"/>
            <a:t>El AA depende de la evidencia. Las evidencias pueden tener sesgos (raciales, de genero, etc)</a:t>
          </a:r>
          <a:endParaRPr lang="en-US" sz="2400"/>
        </a:p>
      </dgm:t>
    </dgm:pt>
    <dgm:pt modelId="{ED59692B-EBDF-48BD-BB0C-E358F67CCCD0}" type="parTrans" cxnId="{CFB489BC-77D4-4FF9-BDE6-298A23FBCFA9}">
      <dgm:prSet/>
      <dgm:spPr/>
      <dgm:t>
        <a:bodyPr/>
        <a:lstStyle/>
        <a:p>
          <a:endParaRPr lang="en-US" sz="2000"/>
        </a:p>
      </dgm:t>
    </dgm:pt>
    <dgm:pt modelId="{58E4E8F5-1D98-49FB-AA11-5282D0EB5E5D}" type="sibTrans" cxnId="{CFB489BC-77D4-4FF9-BDE6-298A23FBCFA9}">
      <dgm:prSet/>
      <dgm:spPr/>
      <dgm:t>
        <a:bodyPr/>
        <a:lstStyle/>
        <a:p>
          <a:endParaRPr lang="en-US" sz="2000"/>
        </a:p>
      </dgm:t>
    </dgm:pt>
    <dgm:pt modelId="{0B745BF3-70BB-4C12-ABC2-660681BBA710}">
      <dgm:prSet custT="1"/>
      <dgm:spPr/>
      <dgm:t>
        <a:bodyPr/>
        <a:lstStyle/>
        <a:p>
          <a:r>
            <a:rPr lang="es-ES_tradnl" sz="2400" dirty="0"/>
            <a:t>Existe un riesgo latente en el uso del AA en aplicaciones no éticas.</a:t>
          </a:r>
          <a:endParaRPr lang="en-US" sz="2400" dirty="0"/>
        </a:p>
      </dgm:t>
    </dgm:pt>
    <dgm:pt modelId="{2E6CC8E7-F632-46CD-B42E-C31AC0AA89F6}" type="parTrans" cxnId="{0D270359-5757-4813-A701-0725E22303EB}">
      <dgm:prSet/>
      <dgm:spPr/>
      <dgm:t>
        <a:bodyPr/>
        <a:lstStyle/>
        <a:p>
          <a:endParaRPr lang="en-US" sz="2000"/>
        </a:p>
      </dgm:t>
    </dgm:pt>
    <dgm:pt modelId="{71C6A896-9C87-428B-86E3-7EC579FD7D31}" type="sibTrans" cxnId="{0D270359-5757-4813-A701-0725E22303EB}">
      <dgm:prSet/>
      <dgm:spPr/>
      <dgm:t>
        <a:bodyPr/>
        <a:lstStyle/>
        <a:p>
          <a:endParaRPr lang="en-US" sz="2000"/>
        </a:p>
      </dgm:t>
    </dgm:pt>
    <dgm:pt modelId="{9550911C-F888-654E-B886-4188B767A929}" type="pres">
      <dgm:prSet presAssocID="{D38543A7-4C49-4209-903C-3914A27A7EFF}" presName="vert0" presStyleCnt="0">
        <dgm:presLayoutVars>
          <dgm:dir/>
          <dgm:animOne val="branch"/>
          <dgm:animLvl val="lvl"/>
        </dgm:presLayoutVars>
      </dgm:prSet>
      <dgm:spPr/>
    </dgm:pt>
    <dgm:pt modelId="{7D137BB4-9F10-9B4D-BEE2-B8EB553E7027}" type="pres">
      <dgm:prSet presAssocID="{30B5FD07-0EC2-4C84-B23A-4AC837489BA7}" presName="thickLine" presStyleLbl="alignNode1" presStyleIdx="0" presStyleCnt="4"/>
      <dgm:spPr/>
    </dgm:pt>
    <dgm:pt modelId="{F5262B40-7BF4-7845-A372-8302C4C43171}" type="pres">
      <dgm:prSet presAssocID="{30B5FD07-0EC2-4C84-B23A-4AC837489BA7}" presName="horz1" presStyleCnt="0"/>
      <dgm:spPr/>
    </dgm:pt>
    <dgm:pt modelId="{ED82DCAF-531D-0344-8A93-DFC801254B47}" type="pres">
      <dgm:prSet presAssocID="{30B5FD07-0EC2-4C84-B23A-4AC837489BA7}" presName="tx1" presStyleLbl="revTx" presStyleIdx="0" presStyleCnt="4"/>
      <dgm:spPr/>
    </dgm:pt>
    <dgm:pt modelId="{BC061F54-3CFC-744E-8C7C-5B7ED20BB0E6}" type="pres">
      <dgm:prSet presAssocID="{30B5FD07-0EC2-4C84-B23A-4AC837489BA7}" presName="vert1" presStyleCnt="0"/>
      <dgm:spPr/>
    </dgm:pt>
    <dgm:pt modelId="{5AE0839F-5BBA-EE4E-A2F7-6C95E2AF39DC}" type="pres">
      <dgm:prSet presAssocID="{5AB83365-A87A-4C46-9EAD-716F777A1F30}" presName="thickLine" presStyleLbl="alignNode1" presStyleIdx="1" presStyleCnt="4"/>
      <dgm:spPr/>
    </dgm:pt>
    <dgm:pt modelId="{8E76506A-D20D-8346-A022-6679D4DD2F5B}" type="pres">
      <dgm:prSet presAssocID="{5AB83365-A87A-4C46-9EAD-716F777A1F30}" presName="horz1" presStyleCnt="0"/>
      <dgm:spPr/>
    </dgm:pt>
    <dgm:pt modelId="{22C11E91-1151-0447-A71C-A122811DE0FD}" type="pres">
      <dgm:prSet presAssocID="{5AB83365-A87A-4C46-9EAD-716F777A1F30}" presName="tx1" presStyleLbl="revTx" presStyleIdx="1" presStyleCnt="4"/>
      <dgm:spPr/>
    </dgm:pt>
    <dgm:pt modelId="{D45B4A24-96DD-E943-A866-EB0F66A87904}" type="pres">
      <dgm:prSet presAssocID="{5AB83365-A87A-4C46-9EAD-716F777A1F30}" presName="vert1" presStyleCnt="0"/>
      <dgm:spPr/>
    </dgm:pt>
    <dgm:pt modelId="{A7A0DC2C-309A-2D4E-87EF-FB3CA49EA580}" type="pres">
      <dgm:prSet presAssocID="{C32608F1-2C8F-4B8D-BDBB-6514FD623B26}" presName="thickLine" presStyleLbl="alignNode1" presStyleIdx="2" presStyleCnt="4"/>
      <dgm:spPr/>
    </dgm:pt>
    <dgm:pt modelId="{899C32B4-6B98-8E4B-8FE3-452D08CF3771}" type="pres">
      <dgm:prSet presAssocID="{C32608F1-2C8F-4B8D-BDBB-6514FD623B26}" presName="horz1" presStyleCnt="0"/>
      <dgm:spPr/>
    </dgm:pt>
    <dgm:pt modelId="{6E82372F-49ED-FB4F-97C2-124667C944EE}" type="pres">
      <dgm:prSet presAssocID="{C32608F1-2C8F-4B8D-BDBB-6514FD623B26}" presName="tx1" presStyleLbl="revTx" presStyleIdx="2" presStyleCnt="4"/>
      <dgm:spPr/>
    </dgm:pt>
    <dgm:pt modelId="{BC4F2933-7A20-5E45-A47C-3BE005E576B5}" type="pres">
      <dgm:prSet presAssocID="{C32608F1-2C8F-4B8D-BDBB-6514FD623B26}" presName="vert1" presStyleCnt="0"/>
      <dgm:spPr/>
    </dgm:pt>
    <dgm:pt modelId="{D6003930-3AA8-7C4E-9855-C8EE421B5B87}" type="pres">
      <dgm:prSet presAssocID="{0B745BF3-70BB-4C12-ABC2-660681BBA710}" presName="thickLine" presStyleLbl="alignNode1" presStyleIdx="3" presStyleCnt="4"/>
      <dgm:spPr/>
    </dgm:pt>
    <dgm:pt modelId="{537C9983-B5EC-1348-A903-7552C6159AF3}" type="pres">
      <dgm:prSet presAssocID="{0B745BF3-70BB-4C12-ABC2-660681BBA710}" presName="horz1" presStyleCnt="0"/>
      <dgm:spPr/>
    </dgm:pt>
    <dgm:pt modelId="{ABDD4F26-3A4C-AC4C-AFC1-150A5AEEE2A7}" type="pres">
      <dgm:prSet presAssocID="{0B745BF3-70BB-4C12-ABC2-660681BBA710}" presName="tx1" presStyleLbl="revTx" presStyleIdx="3" presStyleCnt="4"/>
      <dgm:spPr/>
    </dgm:pt>
    <dgm:pt modelId="{F2531CE5-8BBF-6C4E-9912-233060E1929E}" type="pres">
      <dgm:prSet presAssocID="{0B745BF3-70BB-4C12-ABC2-660681BBA710}" presName="vert1" presStyleCnt="0"/>
      <dgm:spPr/>
    </dgm:pt>
  </dgm:ptLst>
  <dgm:cxnLst>
    <dgm:cxn modelId="{5A0F4303-2A53-634D-9C8B-26342AFC345D}" type="presOf" srcId="{C32608F1-2C8F-4B8D-BDBB-6514FD623B26}" destId="{6E82372F-49ED-FB4F-97C2-124667C944EE}" srcOrd="0" destOrd="0" presId="urn:microsoft.com/office/officeart/2008/layout/LinedList"/>
    <dgm:cxn modelId="{2FD30438-C46E-E244-898C-44CBA7AEE53F}" type="presOf" srcId="{D38543A7-4C49-4209-903C-3914A27A7EFF}" destId="{9550911C-F888-654E-B886-4188B767A929}" srcOrd="0" destOrd="0" presId="urn:microsoft.com/office/officeart/2008/layout/LinedList"/>
    <dgm:cxn modelId="{0D270359-5757-4813-A701-0725E22303EB}" srcId="{D38543A7-4C49-4209-903C-3914A27A7EFF}" destId="{0B745BF3-70BB-4C12-ABC2-660681BBA710}" srcOrd="3" destOrd="0" parTransId="{2E6CC8E7-F632-46CD-B42E-C31AC0AA89F6}" sibTransId="{71C6A896-9C87-428B-86E3-7EC579FD7D31}"/>
    <dgm:cxn modelId="{FA094F7A-0492-5A4A-AD61-E8CB0732C2F6}" type="presOf" srcId="{30B5FD07-0EC2-4C84-B23A-4AC837489BA7}" destId="{ED82DCAF-531D-0344-8A93-DFC801254B47}" srcOrd="0" destOrd="0" presId="urn:microsoft.com/office/officeart/2008/layout/LinedList"/>
    <dgm:cxn modelId="{1288CD86-353A-465C-A1C4-74CAAA7FA2E5}" srcId="{D38543A7-4C49-4209-903C-3914A27A7EFF}" destId="{5AB83365-A87A-4C46-9EAD-716F777A1F30}" srcOrd="1" destOrd="0" parTransId="{ED4D3814-350B-43E8-8384-15C78CF8B0A7}" sibTransId="{3FB2CCBC-9900-41C0-9B55-980C55224FCF}"/>
    <dgm:cxn modelId="{4342F891-87B5-9F40-B16C-92ED7004F434}" type="presOf" srcId="{0B745BF3-70BB-4C12-ABC2-660681BBA710}" destId="{ABDD4F26-3A4C-AC4C-AFC1-150A5AEEE2A7}" srcOrd="0" destOrd="0" presId="urn:microsoft.com/office/officeart/2008/layout/LinedList"/>
    <dgm:cxn modelId="{A9F23C92-3EA5-3B48-9BD4-8FC2E5F61AE5}" type="presOf" srcId="{5AB83365-A87A-4C46-9EAD-716F777A1F30}" destId="{22C11E91-1151-0447-A71C-A122811DE0FD}" srcOrd="0" destOrd="0" presId="urn:microsoft.com/office/officeart/2008/layout/LinedList"/>
    <dgm:cxn modelId="{CFB489BC-77D4-4FF9-BDE6-298A23FBCFA9}" srcId="{D38543A7-4C49-4209-903C-3914A27A7EFF}" destId="{C32608F1-2C8F-4B8D-BDBB-6514FD623B26}" srcOrd="2" destOrd="0" parTransId="{ED59692B-EBDF-48BD-BB0C-E358F67CCCD0}" sibTransId="{58E4E8F5-1D98-49FB-AA11-5282D0EB5E5D}"/>
    <dgm:cxn modelId="{CFB056DD-11CC-45D5-92B5-1A4FD07CE4F9}" srcId="{D38543A7-4C49-4209-903C-3914A27A7EFF}" destId="{30B5FD07-0EC2-4C84-B23A-4AC837489BA7}" srcOrd="0" destOrd="0" parTransId="{7782EDA4-ED5F-46C9-A810-A50F3E95169D}" sibTransId="{B9BB259C-7E33-497C-9EAA-7A06329D823A}"/>
    <dgm:cxn modelId="{06DAE127-9A1E-314B-9F04-AAC859D4B775}" type="presParOf" srcId="{9550911C-F888-654E-B886-4188B767A929}" destId="{7D137BB4-9F10-9B4D-BEE2-B8EB553E7027}" srcOrd="0" destOrd="0" presId="urn:microsoft.com/office/officeart/2008/layout/LinedList"/>
    <dgm:cxn modelId="{BD3DD094-B390-A146-B55B-6951E27C6B4F}" type="presParOf" srcId="{9550911C-F888-654E-B886-4188B767A929}" destId="{F5262B40-7BF4-7845-A372-8302C4C43171}" srcOrd="1" destOrd="0" presId="urn:microsoft.com/office/officeart/2008/layout/LinedList"/>
    <dgm:cxn modelId="{9BBB27E9-12D7-5D43-9A27-BC46FB50857B}" type="presParOf" srcId="{F5262B40-7BF4-7845-A372-8302C4C43171}" destId="{ED82DCAF-531D-0344-8A93-DFC801254B47}" srcOrd="0" destOrd="0" presId="urn:microsoft.com/office/officeart/2008/layout/LinedList"/>
    <dgm:cxn modelId="{F1E37B31-2603-5D48-9674-1B8CBD553F84}" type="presParOf" srcId="{F5262B40-7BF4-7845-A372-8302C4C43171}" destId="{BC061F54-3CFC-744E-8C7C-5B7ED20BB0E6}" srcOrd="1" destOrd="0" presId="urn:microsoft.com/office/officeart/2008/layout/LinedList"/>
    <dgm:cxn modelId="{A01ECB2D-0244-3442-92E8-1FBD13D274A2}" type="presParOf" srcId="{9550911C-F888-654E-B886-4188B767A929}" destId="{5AE0839F-5BBA-EE4E-A2F7-6C95E2AF39DC}" srcOrd="2" destOrd="0" presId="urn:microsoft.com/office/officeart/2008/layout/LinedList"/>
    <dgm:cxn modelId="{A3C4D835-E90A-CB4D-8AC1-77FF4A8A631A}" type="presParOf" srcId="{9550911C-F888-654E-B886-4188B767A929}" destId="{8E76506A-D20D-8346-A022-6679D4DD2F5B}" srcOrd="3" destOrd="0" presId="urn:microsoft.com/office/officeart/2008/layout/LinedList"/>
    <dgm:cxn modelId="{9017F776-56C9-FF4C-8D2F-090BEDA234F6}" type="presParOf" srcId="{8E76506A-D20D-8346-A022-6679D4DD2F5B}" destId="{22C11E91-1151-0447-A71C-A122811DE0FD}" srcOrd="0" destOrd="0" presId="urn:microsoft.com/office/officeart/2008/layout/LinedList"/>
    <dgm:cxn modelId="{9C6C3083-12CF-B747-8B48-A69D83514486}" type="presParOf" srcId="{8E76506A-D20D-8346-A022-6679D4DD2F5B}" destId="{D45B4A24-96DD-E943-A866-EB0F66A87904}" srcOrd="1" destOrd="0" presId="urn:microsoft.com/office/officeart/2008/layout/LinedList"/>
    <dgm:cxn modelId="{10A1DD0B-FA64-5040-9B9E-8C7C7C812A00}" type="presParOf" srcId="{9550911C-F888-654E-B886-4188B767A929}" destId="{A7A0DC2C-309A-2D4E-87EF-FB3CA49EA580}" srcOrd="4" destOrd="0" presId="urn:microsoft.com/office/officeart/2008/layout/LinedList"/>
    <dgm:cxn modelId="{42B88933-D29D-D744-938F-B1C3E4EB6F2D}" type="presParOf" srcId="{9550911C-F888-654E-B886-4188B767A929}" destId="{899C32B4-6B98-8E4B-8FE3-452D08CF3771}" srcOrd="5" destOrd="0" presId="urn:microsoft.com/office/officeart/2008/layout/LinedList"/>
    <dgm:cxn modelId="{BE0FABE4-18BC-5742-99AE-844BB23342D2}" type="presParOf" srcId="{899C32B4-6B98-8E4B-8FE3-452D08CF3771}" destId="{6E82372F-49ED-FB4F-97C2-124667C944EE}" srcOrd="0" destOrd="0" presId="urn:microsoft.com/office/officeart/2008/layout/LinedList"/>
    <dgm:cxn modelId="{1B9D1A9A-0E8A-B447-941C-3FAFA432936A}" type="presParOf" srcId="{899C32B4-6B98-8E4B-8FE3-452D08CF3771}" destId="{BC4F2933-7A20-5E45-A47C-3BE005E576B5}" srcOrd="1" destOrd="0" presId="urn:microsoft.com/office/officeart/2008/layout/LinedList"/>
    <dgm:cxn modelId="{424C2638-113B-004D-A618-053CEE3CFC48}" type="presParOf" srcId="{9550911C-F888-654E-B886-4188B767A929}" destId="{D6003930-3AA8-7C4E-9855-C8EE421B5B87}" srcOrd="6" destOrd="0" presId="urn:microsoft.com/office/officeart/2008/layout/LinedList"/>
    <dgm:cxn modelId="{3697EEC7-0D7F-C140-AF6C-47789FD6971B}" type="presParOf" srcId="{9550911C-F888-654E-B886-4188B767A929}" destId="{537C9983-B5EC-1348-A903-7552C6159AF3}" srcOrd="7" destOrd="0" presId="urn:microsoft.com/office/officeart/2008/layout/LinedList"/>
    <dgm:cxn modelId="{66FDDC7A-642B-724C-A50F-B5ADDB752504}" type="presParOf" srcId="{537C9983-B5EC-1348-A903-7552C6159AF3}" destId="{ABDD4F26-3A4C-AC4C-AFC1-150A5AEEE2A7}" srcOrd="0" destOrd="0" presId="urn:microsoft.com/office/officeart/2008/layout/LinedList"/>
    <dgm:cxn modelId="{C001376C-CDFE-4E49-A0BD-71B71C1F3477}" type="presParOf" srcId="{537C9983-B5EC-1348-A903-7552C6159AF3}" destId="{F2531CE5-8BBF-6C4E-9912-233060E192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37BB4-9F10-9B4D-BEE2-B8EB553E7027}">
      <dsp:nvSpPr>
        <dsp:cNvPr id="0" name=""/>
        <dsp:cNvSpPr/>
      </dsp:nvSpPr>
      <dsp:spPr>
        <a:xfrm>
          <a:off x="0" y="0"/>
          <a:ext cx="62042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2DCAF-531D-0344-8A93-DFC801254B47}">
      <dsp:nvSpPr>
        <dsp:cNvPr id="0" name=""/>
        <dsp:cNvSpPr/>
      </dsp:nvSpPr>
      <dsp:spPr>
        <a:xfrm>
          <a:off x="0" y="0"/>
          <a:ext cx="6204275" cy="1341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 dirty="0"/>
            <a:t>El AA está permeando en muchas actividades profesionales. No sustituye al conocimiento experto.</a:t>
          </a:r>
          <a:endParaRPr lang="en-US" sz="2400" kern="1200" dirty="0"/>
        </a:p>
      </dsp:txBody>
      <dsp:txXfrm>
        <a:off x="0" y="0"/>
        <a:ext cx="6204275" cy="1341035"/>
      </dsp:txXfrm>
    </dsp:sp>
    <dsp:sp modelId="{5AE0839F-5BBA-EE4E-A2F7-6C95E2AF39DC}">
      <dsp:nvSpPr>
        <dsp:cNvPr id="0" name=""/>
        <dsp:cNvSpPr/>
      </dsp:nvSpPr>
      <dsp:spPr>
        <a:xfrm>
          <a:off x="0" y="1341035"/>
          <a:ext cx="6204275" cy="0"/>
        </a:xfrm>
        <a:prstGeom prst="line">
          <a:avLst/>
        </a:prstGeom>
        <a:solidFill>
          <a:schemeClr val="accent2">
            <a:hueOff val="885262"/>
            <a:satOff val="3045"/>
            <a:lumOff val="-588"/>
            <a:alphaOff val="0"/>
          </a:schemeClr>
        </a:solidFill>
        <a:ln w="15875" cap="flat" cmpd="sng" algn="ctr">
          <a:solidFill>
            <a:schemeClr val="accent2">
              <a:hueOff val="885262"/>
              <a:satOff val="3045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11E91-1151-0447-A71C-A122811DE0FD}">
      <dsp:nvSpPr>
        <dsp:cNvPr id="0" name=""/>
        <dsp:cNvSpPr/>
      </dsp:nvSpPr>
      <dsp:spPr>
        <a:xfrm>
          <a:off x="0" y="1341035"/>
          <a:ext cx="6204275" cy="1341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 dirty="0"/>
            <a:t>Existe un riesgo de reducción de trabajos no especializados con el uso del AA</a:t>
          </a:r>
          <a:endParaRPr lang="en-US" sz="2400" kern="1200" dirty="0"/>
        </a:p>
      </dsp:txBody>
      <dsp:txXfrm>
        <a:off x="0" y="1341035"/>
        <a:ext cx="6204275" cy="1341035"/>
      </dsp:txXfrm>
    </dsp:sp>
    <dsp:sp modelId="{A7A0DC2C-309A-2D4E-87EF-FB3CA49EA580}">
      <dsp:nvSpPr>
        <dsp:cNvPr id="0" name=""/>
        <dsp:cNvSpPr/>
      </dsp:nvSpPr>
      <dsp:spPr>
        <a:xfrm>
          <a:off x="0" y="2682070"/>
          <a:ext cx="6204275" cy="0"/>
        </a:xfrm>
        <a:prstGeom prst="line">
          <a:avLst/>
        </a:prstGeom>
        <a:solidFill>
          <a:schemeClr val="accent2">
            <a:hueOff val="1770523"/>
            <a:satOff val="6090"/>
            <a:lumOff val="-1177"/>
            <a:alphaOff val="0"/>
          </a:schemeClr>
        </a:solidFill>
        <a:ln w="15875" cap="flat" cmpd="sng" algn="ctr">
          <a:solidFill>
            <a:schemeClr val="accent2">
              <a:hueOff val="1770523"/>
              <a:satOff val="6090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2372F-49ED-FB4F-97C2-124667C944EE}">
      <dsp:nvSpPr>
        <dsp:cNvPr id="0" name=""/>
        <dsp:cNvSpPr/>
      </dsp:nvSpPr>
      <dsp:spPr>
        <a:xfrm>
          <a:off x="0" y="2682070"/>
          <a:ext cx="6204275" cy="1341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El AA depende de la evidencia. Las evidencias pueden tener sesgos (raciales, de genero, etc)</a:t>
          </a:r>
          <a:endParaRPr lang="en-US" sz="2400" kern="1200"/>
        </a:p>
      </dsp:txBody>
      <dsp:txXfrm>
        <a:off x="0" y="2682070"/>
        <a:ext cx="6204275" cy="1341035"/>
      </dsp:txXfrm>
    </dsp:sp>
    <dsp:sp modelId="{D6003930-3AA8-7C4E-9855-C8EE421B5B87}">
      <dsp:nvSpPr>
        <dsp:cNvPr id="0" name=""/>
        <dsp:cNvSpPr/>
      </dsp:nvSpPr>
      <dsp:spPr>
        <a:xfrm>
          <a:off x="0" y="4023106"/>
          <a:ext cx="6204275" cy="0"/>
        </a:xfrm>
        <a:prstGeom prst="line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accent2">
              <a:hueOff val="2655785"/>
              <a:satOff val="9135"/>
              <a:lumOff val="-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D4F26-3A4C-AC4C-AFC1-150A5AEEE2A7}">
      <dsp:nvSpPr>
        <dsp:cNvPr id="0" name=""/>
        <dsp:cNvSpPr/>
      </dsp:nvSpPr>
      <dsp:spPr>
        <a:xfrm>
          <a:off x="0" y="4023106"/>
          <a:ext cx="6204275" cy="1341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 dirty="0"/>
            <a:t>Existe un riesgo latente en el uso del AA en aplicaciones no éticas.</a:t>
          </a:r>
          <a:endParaRPr lang="en-US" sz="2400" kern="1200" dirty="0"/>
        </a:p>
      </dsp:txBody>
      <dsp:txXfrm>
        <a:off x="0" y="4023106"/>
        <a:ext cx="6204275" cy="1341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F9A0-18AA-5046-8250-3978C34DB144}" type="datetimeFigureOut">
              <a:rPr lang="es-ES_tradnl" smtClean="0"/>
              <a:t>24/1/25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81DC8CD-8459-7140-B3F7-D675EB2EBCF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6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F9A0-18AA-5046-8250-3978C34DB144}" type="datetimeFigureOut">
              <a:rPr lang="es-ES_tradnl" smtClean="0"/>
              <a:t>24/1/25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C8CD-8459-7140-B3F7-D675EB2EBC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160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F9A0-18AA-5046-8250-3978C34DB144}" type="datetimeFigureOut">
              <a:rPr lang="es-ES_tradnl" smtClean="0"/>
              <a:t>24/1/25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C8CD-8459-7140-B3F7-D675EB2EBC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412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F9A0-18AA-5046-8250-3978C34DB144}" type="datetimeFigureOut">
              <a:rPr lang="es-ES_tradnl" smtClean="0"/>
              <a:t>24/1/25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C8CD-8459-7140-B3F7-D675EB2EBCF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8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F9A0-18AA-5046-8250-3978C34DB144}" type="datetimeFigureOut">
              <a:rPr lang="es-ES_tradnl" smtClean="0"/>
              <a:t>24/1/25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C8CD-8459-7140-B3F7-D675EB2EBC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248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F9A0-18AA-5046-8250-3978C34DB144}" type="datetimeFigureOut">
              <a:rPr lang="es-ES_tradnl" smtClean="0"/>
              <a:t>24/1/25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C8CD-8459-7140-B3F7-D675EB2EBCF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9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F9A0-18AA-5046-8250-3978C34DB144}" type="datetimeFigureOut">
              <a:rPr lang="es-ES_tradnl" smtClean="0"/>
              <a:t>24/1/25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C8CD-8459-7140-B3F7-D675EB2EBC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2395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F9A0-18AA-5046-8250-3978C34DB144}" type="datetimeFigureOut">
              <a:rPr lang="es-ES_tradnl" smtClean="0"/>
              <a:t>24/1/25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C8CD-8459-7140-B3F7-D675EB2EBCF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98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F9A0-18AA-5046-8250-3978C34DB144}" type="datetimeFigureOut">
              <a:rPr lang="es-ES_tradnl" smtClean="0"/>
              <a:t>24/1/25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C8CD-8459-7140-B3F7-D675EB2EBC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252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F9A0-18AA-5046-8250-3978C34DB144}" type="datetimeFigureOut">
              <a:rPr lang="es-ES_tradnl" smtClean="0"/>
              <a:t>24/1/25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C8CD-8459-7140-B3F7-D675EB2EBC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22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F9A0-18AA-5046-8250-3978C34DB144}" type="datetimeFigureOut">
              <a:rPr lang="es-ES_tradnl" smtClean="0"/>
              <a:t>24/1/25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C8CD-8459-7140-B3F7-D675EB2EBCF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118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B07F9A0-18AA-5046-8250-3978C34DB144}" type="datetimeFigureOut">
              <a:rPr lang="es-ES_tradnl" smtClean="0"/>
              <a:t>24/1/25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DC8CD-8459-7140-B3F7-D675EB2EBCFE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390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ckingchristianity.net/2015/06/worship-2020-facial-recognition-for-the-personal-touch-in-worship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lO2gcs1YvM?start=23&amp;feature=oembed" TargetMode="Externa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B554A4-8CB7-A344-BF5E-D817DE9FB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es-ES_tradnl" sz="8000"/>
              <a:t>¿Qué es el sesgo cognitivo?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0FB33905-FB07-49DF-A976-CFB0A63C7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168" y="1079212"/>
            <a:ext cx="6437630" cy="1335503"/>
          </a:xfrm>
        </p:spPr>
        <p:txBody>
          <a:bodyPr>
            <a:normAutofit/>
          </a:bodyPr>
          <a:lstStyle/>
          <a:p>
            <a:pPr algn="l"/>
            <a:r>
              <a:rPr lang="es-ES_tradnl" sz="2800"/>
              <a:t>Julio Waissman</a:t>
            </a:r>
          </a:p>
        </p:txBody>
      </p:sp>
    </p:spTree>
    <p:extLst>
      <p:ext uri="{BB962C8B-B14F-4D97-AF65-F5344CB8AC3E}">
        <p14:creationId xmlns:p14="http://schemas.microsoft.com/office/powerpoint/2010/main" val="87006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5DEFF0B-F06B-8A4A-AEB9-FE091567DC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2844" t="504" r="7684" b="16873"/>
          <a:stretch/>
        </p:blipFill>
        <p:spPr>
          <a:xfrm>
            <a:off x="6899610" y="-2718"/>
            <a:ext cx="521279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077D9A-8262-AF4E-B18E-F4A4F35B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18" y="808056"/>
            <a:ext cx="4677092" cy="1077229"/>
          </a:xfrm>
        </p:spPr>
        <p:txBody>
          <a:bodyPr>
            <a:normAutofit/>
          </a:bodyPr>
          <a:lstStyle/>
          <a:p>
            <a:pPr algn="l"/>
            <a:r>
              <a:rPr lang="es-ES_tradnl" sz="2900" b="1" dirty="0"/>
              <a:t>La esencia del Aprendizaje Automático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865626-D79E-3940-827D-78FDFC3D2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318" y="2052115"/>
            <a:ext cx="5212797" cy="4277247"/>
          </a:xfrm>
        </p:spPr>
        <p:txBody>
          <a:bodyPr>
            <a:normAutofit/>
          </a:bodyPr>
          <a:lstStyle/>
          <a:p>
            <a:r>
              <a:rPr lang="es-ES_tradnl" sz="2400" dirty="0"/>
              <a:t>Existe un patrón</a:t>
            </a:r>
          </a:p>
          <a:p>
            <a:r>
              <a:rPr lang="es-ES_tradnl" sz="2400" dirty="0"/>
              <a:t>No es posible establecerlo de forma analítica</a:t>
            </a:r>
          </a:p>
          <a:p>
            <a:r>
              <a:rPr lang="es-ES_tradnl" sz="2400" dirty="0"/>
              <a:t>Tenemos datos, o los podemos generar</a:t>
            </a:r>
          </a:p>
        </p:txBody>
      </p:sp>
    </p:spTree>
    <p:extLst>
      <p:ext uri="{BB962C8B-B14F-4D97-AF65-F5344CB8AC3E}">
        <p14:creationId xmlns:p14="http://schemas.microsoft.com/office/powerpoint/2010/main" val="177577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66AC3-B5C4-0646-893B-A58A473A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921" y="2823146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s-ES_tradnl" dirty="0"/>
              <a:t>Algunas consideraciones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7077136-D355-4FAA-9250-5BDD48388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366557"/>
              </p:ext>
            </p:extLst>
          </p:nvPr>
        </p:nvGraphicFramePr>
        <p:xfrm>
          <a:off x="5063008" y="914400"/>
          <a:ext cx="6204275" cy="5364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799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witter&amp;#39;s Photo Cropping Algorithm Draws Heat for Possible Racial Bias |  PetaPixel">
            <a:extLst>
              <a:ext uri="{FF2B5EF4-FFF2-40B4-BE49-F238E27FC236}">
                <a16:creationId xmlns:a16="http://schemas.microsoft.com/office/drawing/2014/main" id="{D05B9F48-AE4B-0642-AF6A-0B98CBCD8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8446" y="879656"/>
            <a:ext cx="9719948" cy="51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7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oogle Mistakenly Tags Black People as &amp;#39;Gorillas,&amp;#39; Showing Limits of  Algorithms - WSJ">
            <a:extLst>
              <a:ext uri="{FF2B5EF4-FFF2-40B4-BE49-F238E27FC236}">
                <a16:creationId xmlns:a16="http://schemas.microsoft.com/office/drawing/2014/main" id="{A195B416-9BF7-DB41-BD57-114DC77C0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798" y="1042194"/>
            <a:ext cx="7170404" cy="477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06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FF6BC-F367-E529-D2A7-C0D6F2F3D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di Partovi على X: &quot;What a stark example of algorithmic bias. Use Google  Translate, type “he is beautiful” or “she is an engineer”, translate into a  gender-neutral language like Hungarian or Farsi,">
            <a:extLst>
              <a:ext uri="{FF2B5EF4-FFF2-40B4-BE49-F238E27FC236}">
                <a16:creationId xmlns:a16="http://schemas.microsoft.com/office/drawing/2014/main" id="{BB1F77B9-785A-D123-10BA-45CAB39E3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33" y="611969"/>
            <a:ext cx="9366734" cy="585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052B0-174E-DF6F-A28A-239537268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021082512084-61266a6e01d71fc833929c93jpeg">
            <a:extLst>
              <a:ext uri="{FF2B5EF4-FFF2-40B4-BE49-F238E27FC236}">
                <a16:creationId xmlns:a16="http://schemas.microsoft.com/office/drawing/2014/main" id="{4456C3C2-4E03-5FE2-A431-E3F2EE4E4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99"/>
          <a:stretch/>
        </p:blipFill>
        <p:spPr bwMode="auto">
          <a:xfrm>
            <a:off x="2927350" y="774915"/>
            <a:ext cx="6337300" cy="530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04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s multimedia en línea 1" descr="MICRO DRONES KILLER ARMS ROBOTS - AUTONOMOUS ARTIFICIAL INTELLIGENCE - WARNING !!">
            <a:hlinkClick r:id="" action="ppaction://media"/>
            <a:extLst>
              <a:ext uri="{FF2B5EF4-FFF2-40B4-BE49-F238E27FC236}">
                <a16:creationId xmlns:a16="http://schemas.microsoft.com/office/drawing/2014/main" id="{7B8EBF62-C240-F447-8FF2-DAAC08CBDE1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28446" y="685257"/>
            <a:ext cx="9719948" cy="549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3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96</Words>
  <Application>Microsoft Macintosh PowerPoint</Application>
  <PresentationFormat>Panorámica</PresentationFormat>
  <Paragraphs>11</Paragraphs>
  <Slides>8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¿Qué es el sesgo cognitivo?</vt:lpstr>
      <vt:lpstr>La esencia del Aprendizaje Automático</vt:lpstr>
      <vt:lpstr>Algunas consideraciones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el aprendizaje automático?</dc:title>
  <dc:creator>JULIO WAISSMAN VILANOVA</dc:creator>
  <cp:lastModifiedBy>JULIO WAISSMAN VILANOVA</cp:lastModifiedBy>
  <cp:revision>13</cp:revision>
  <dcterms:created xsi:type="dcterms:W3CDTF">2021-08-16T04:13:24Z</dcterms:created>
  <dcterms:modified xsi:type="dcterms:W3CDTF">2025-01-24T19:28:16Z</dcterms:modified>
</cp:coreProperties>
</file>