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7" r:id="rId10"/>
    <p:sldId id="269" r:id="rId11"/>
    <p:sldId id="276" r:id="rId12"/>
    <p:sldId id="277" r:id="rId13"/>
    <p:sldId id="278" r:id="rId14"/>
    <p:sldId id="279" r:id="rId15"/>
    <p:sldId id="262" r:id="rId16"/>
    <p:sldId id="270" r:id="rId17"/>
    <p:sldId id="271" r:id="rId18"/>
    <p:sldId id="272" r:id="rId19"/>
    <p:sldId id="273" r:id="rId20"/>
    <p:sldId id="263" r:id="rId21"/>
    <p:sldId id="274" r:id="rId22"/>
    <p:sldId id="264" r:id="rId23"/>
    <p:sldId id="275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C4D38-6B68-4033-B706-EAB5A070E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7F89A5-1DB0-49FD-B82A-BF4E126B0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9707FC-8009-40C1-8AA8-4B86D729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CF84-50FD-435F-9478-3951E68AF9B1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0E956E-4F9B-420C-96DC-62D6749C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BB381D-4B9E-4656-A6C5-911D9DEE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8B66-E2EE-4171-A5DA-DEB847AA67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956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6F93E-C469-4AD0-8F51-491C4321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E44F64-9AB8-48F5-BAED-FCD031F02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B857B1-851D-4581-ABFF-4DD9F961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CF84-50FD-435F-9478-3951E68AF9B1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433C51-9950-4EF4-B19B-4AF99498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22D707-4726-453F-B41C-0DAA4486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8B66-E2EE-4171-A5DA-DEB847AA67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1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56FCA9-7FA1-47FF-9F8D-556FC1BC4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614359-8087-4510-85BD-C9EAFEC1D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FE2F19-E396-42F6-BC17-F5AE191F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CF84-50FD-435F-9478-3951E68AF9B1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3C5A28-6F97-4CBE-9B74-429E0814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1B53F9-2A55-44A5-AA3E-5878F374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8B66-E2EE-4171-A5DA-DEB847AA67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588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419D4-417B-4E3A-A1E1-CB25FD26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DB2AEA-AF45-43C0-B1C5-F5177495E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8D2BC7-F646-47D4-8ED5-45B7E84E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CF84-50FD-435F-9478-3951E68AF9B1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5F47B4-4A23-4E65-80ED-3F99CB19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3B7562-1FD9-48BD-B6BC-E53C76DE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8B66-E2EE-4171-A5DA-DEB847AA67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07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D6E5B-2259-4C23-872C-F586FAD1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D3CA24-FA45-4AD7-B634-8D9F78D04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39CEB1-30E8-43B2-BB60-80FBCF50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CF84-50FD-435F-9478-3951E68AF9B1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A5F94F-BB3F-48D5-BCE0-05887F84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BF5D49-B9CF-4C80-A04C-7F99E611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8B66-E2EE-4171-A5DA-DEB847AA67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23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E9B5F-4415-4BB0-B02F-6FC4A968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ADDB5C-80B3-4D7C-8AEE-2551C8A09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ABFECF-4DBC-45FA-B085-D4C4189EF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AF6AC2-0230-4EC1-BD16-646010BE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CF84-50FD-435F-9478-3951E68AF9B1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DD684B-179D-4A61-851F-C3E8881A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844AAC-6EB8-49B2-9BAA-9643F772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8B66-E2EE-4171-A5DA-DEB847AA67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60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F1362-0C73-4234-995C-34189A6D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37038C-F6E0-4DD6-8CD4-2C208B0BD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4297C2-83E7-4C0D-AA51-3D4EB6352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FB0BF1-3D4C-459B-B55E-129749191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C5C246-359D-4309-A421-0248E26E4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A288FA-0C9E-4926-A439-7E1936B4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CF84-50FD-435F-9478-3951E68AF9B1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21240CC-FE77-4F45-8626-5202F545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3ACF44-10CF-4623-B816-B12EC66D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8B66-E2EE-4171-A5DA-DEB847AA67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14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D6A83-FBEA-46B5-8DEE-BB3190D9F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F6E419F-7143-4FE9-9A19-1093F01F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CF84-50FD-435F-9478-3951E68AF9B1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DFAE30-1EDD-4CA8-8C4C-436C6AF2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ED918B-AF56-4CAB-854D-C95E1196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8B66-E2EE-4171-A5DA-DEB847AA67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59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6F10981-E3B5-4588-890A-D1E4D433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CF84-50FD-435F-9478-3951E68AF9B1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D45EDA-11CB-4A68-8A31-8B066170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F3F52B-C319-420F-AA5B-7FA8C417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8B66-E2EE-4171-A5DA-DEB847AA67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849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A2351-4432-4B17-A9E1-3C99346C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FDB7E7-8B78-4B72-8C8D-E476052E3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195989-B8DF-4E51-BF1E-5EB31690C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478BC4-F8EA-4477-A5B2-AD32A656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CF84-50FD-435F-9478-3951E68AF9B1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D3A443-9C82-4473-9384-BDC4211E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6CD8E3-E65F-4769-BE88-0424E11C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8B66-E2EE-4171-A5DA-DEB847AA67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23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7E23A-F5A0-4CD7-9FAC-C90AC1D6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D782D07-583C-4733-B22B-F3EA10D83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A5DA31-A19F-495C-BEF3-47EF9B83C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2F0884-FCD4-4529-A905-9224A476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CF84-50FD-435F-9478-3951E68AF9B1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91EB65-A9A7-4D23-B19E-A1A14481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628EFF-9C5A-432A-8D88-FBABCA77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8B66-E2EE-4171-A5DA-DEB847AA67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02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CDDA79-1495-4F9E-8F72-A237457B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46C152-CD9B-4287-AF84-FA0725E16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80B4A7-F45F-4175-9547-604D2CE4E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0CF84-50FD-435F-9478-3951E68AF9B1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BAEC2E-337C-4F36-A037-CEC188755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1D4F77-1CEE-4AE3-8FC5-FCA4F1481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88B66-E2EE-4171-A5DA-DEB847AA67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5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escog/ImagenesAntiguas" TargetMode="External"/><Relationship Id="rId2" Type="http://schemas.openxmlformats.org/officeDocument/2006/relationships/hyperlink" Target="https://mybinder.org/v2/gh/ruescog/ImagenesAntiguas/HEAD?urlpath=%2Fvoila%2Frender%2FAplicaci%C3%B3n.ipyn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ariojaenlamemoria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4EA04-424C-4722-95B1-D45557E8F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Clasificación de imágenes antiguas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58BC5-1BE9-4E64-8D68-C00299E30D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Autores: Álvaro Gutiérrez y Rubén Escobedo.</a:t>
            </a:r>
          </a:p>
        </p:txBody>
      </p:sp>
    </p:spTree>
    <p:extLst>
      <p:ext uri="{BB962C8B-B14F-4D97-AF65-F5344CB8AC3E}">
        <p14:creationId xmlns:p14="http://schemas.microsoft.com/office/powerpoint/2010/main" val="63760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97936-4264-4A67-821E-8D4B537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1: clasificación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4EDCBB-D343-4805-A6B4-1B0DC0D6A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190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La primera mejora que proponemos es utilizar otra estructura para realizar el fine-</a:t>
            </a:r>
            <a:r>
              <a:rPr lang="es-ES" dirty="0" err="1"/>
              <a:t>tunning</a:t>
            </a:r>
            <a:r>
              <a:rPr lang="es-ES" dirty="0"/>
              <a:t> del modelo. En este caso, usamos xse_resnet_18_deeper (</a:t>
            </a:r>
            <a:r>
              <a:rPr lang="es-ES" b="1" dirty="0"/>
              <a:t>NO</a:t>
            </a:r>
            <a:r>
              <a:rPr lang="es-ES" dirty="0"/>
              <a:t> lo busques en Google Imágenes).</a:t>
            </a:r>
          </a:p>
          <a:p>
            <a:pPr marL="0" indent="0" algn="just">
              <a:buNone/>
            </a:pPr>
            <a:r>
              <a:rPr lang="es-ES" dirty="0"/>
              <a:t>Obtenemos mejores resultados. Aumentamos la precisión del modelo hasta 35%. Reducimos la varianza.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79B0EEA-8547-4719-94B3-DEA835861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3751913"/>
            <a:ext cx="2647950" cy="28003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763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72BDF-5C15-4297-8920-B7A6EF2C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1: clasificación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827BA6-3419-4C4D-B3A4-9D2110D43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6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Otra mejora a la clasificación ha sido utilizar la estructura </a:t>
            </a:r>
            <a:r>
              <a:rPr lang="es-ES" dirty="0" err="1"/>
              <a:t>efficientnet</a:t>
            </a:r>
            <a:r>
              <a:rPr lang="es-ES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6F4A5C-D6AB-4FCD-BB56-FAFE74C28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2" y="2282248"/>
            <a:ext cx="37623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815CC8B-BB4E-4EBB-8E95-52A22AB58B4E}"/>
              </a:ext>
            </a:extLst>
          </p:cNvPr>
          <p:cNvSpPr txBox="1">
            <a:spLocks/>
          </p:cNvSpPr>
          <p:nvPr/>
        </p:nvSpPr>
        <p:spPr>
          <a:xfrm>
            <a:off x="838200" y="4783571"/>
            <a:ext cx="10515600" cy="4566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El mejor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 es para esta estructura es 0.05.</a:t>
            </a:r>
          </a:p>
        </p:txBody>
      </p:sp>
    </p:spTree>
    <p:extLst>
      <p:ext uri="{BB962C8B-B14F-4D97-AF65-F5344CB8AC3E}">
        <p14:creationId xmlns:p14="http://schemas.microsoft.com/office/powerpoint/2010/main" val="64068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2C6C-6806-4376-A348-BC964C15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1: clasificación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EA9B95-FAE3-4438-9059-D26BB5B93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Entrenamiento con la librería </a:t>
            </a:r>
            <a:r>
              <a:rPr lang="es-ES" dirty="0" err="1"/>
              <a:t>Timm</a:t>
            </a:r>
            <a:r>
              <a:rPr lang="es-ES" dirty="0"/>
              <a:t> y la arquitectura </a:t>
            </a:r>
            <a:r>
              <a:rPr lang="es-ES" dirty="0" err="1"/>
              <a:t>Efficentnet</a:t>
            </a:r>
            <a:r>
              <a:rPr lang="es-E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42F05A-E6C0-4CB4-B3F2-59CE7037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845" y="2511424"/>
            <a:ext cx="2800350" cy="3800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41968AC-431C-4113-9C8A-5ED240025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807" y="3011486"/>
            <a:ext cx="2647950" cy="28003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168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2C6C-6806-4376-A348-BC964C15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1: clasificación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EA9B95-FAE3-4438-9059-D26BB5B93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Entrenamiento con la librería </a:t>
            </a:r>
            <a:r>
              <a:rPr lang="es-ES" dirty="0" err="1"/>
              <a:t>Timm</a:t>
            </a:r>
            <a:r>
              <a:rPr lang="es-ES" dirty="0"/>
              <a:t> y la arquitectura </a:t>
            </a:r>
            <a:r>
              <a:rPr lang="es-ES" dirty="0" err="1"/>
              <a:t>Efficentnet</a:t>
            </a:r>
            <a:r>
              <a:rPr lang="es-ES" dirty="0"/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EF8E0B9-E5ED-4D52-B7E9-763CE8339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854" y="3320328"/>
            <a:ext cx="2781300" cy="2028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D152255-EFBF-46C8-912C-62CCC3048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848" y="2934565"/>
            <a:ext cx="2647950" cy="28003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620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F33E6-ABA8-409E-BAED-B6580C60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1: clasificación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4C41D7-ADFD-4DD3-90AF-4C6D0EAD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Esta es una evaluación de los dos modelos de </a:t>
            </a:r>
            <a:r>
              <a:rPr lang="es-ES" dirty="0" err="1"/>
              <a:t>efficentnet</a:t>
            </a:r>
            <a:r>
              <a:rPr lang="es-ES" dirty="0"/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F5D01B8-DD56-450F-9690-3174B0430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239" y="2314573"/>
            <a:ext cx="3905702" cy="407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B68F768-34EF-4316-A7E2-18408E28B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060" y="2314573"/>
            <a:ext cx="3905701" cy="407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653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19806B8-EDF2-4F82-B7C0-64E7D1634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Índice de contenidos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6F10D28-03B1-487E-A8D0-50903A6D7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>
                <a:solidFill>
                  <a:schemeClr val="bg2"/>
                </a:solidFill>
              </a:rPr>
              <a:t>Contexto</a:t>
            </a:r>
          </a:p>
          <a:p>
            <a:r>
              <a:rPr lang="es-ES" dirty="0">
                <a:solidFill>
                  <a:schemeClr val="bg2"/>
                </a:solidFill>
              </a:rPr>
              <a:t>Problemas previos</a:t>
            </a:r>
          </a:p>
          <a:p>
            <a:r>
              <a:rPr lang="es-ES" dirty="0">
                <a:solidFill>
                  <a:schemeClr val="bg2"/>
                </a:solidFill>
              </a:rPr>
              <a:t>Solución 1: clasificación</a:t>
            </a:r>
          </a:p>
          <a:p>
            <a:r>
              <a:rPr lang="es-ES" b="1" dirty="0"/>
              <a:t>Solución 2: regresión</a:t>
            </a:r>
          </a:p>
          <a:p>
            <a:r>
              <a:rPr lang="es-ES" dirty="0">
                <a:solidFill>
                  <a:schemeClr val="bg2"/>
                </a:solidFill>
              </a:rPr>
              <a:t>Cómo usar estos modelos</a:t>
            </a:r>
          </a:p>
          <a:p>
            <a:r>
              <a:rPr lang="es-ES" dirty="0">
                <a:solidFill>
                  <a:schemeClr val="bg2"/>
                </a:solidFill>
              </a:rPr>
              <a:t>Siguientes pasos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462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79B50-E397-458D-BCBA-38364910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2: regresión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EE5EA5-7DAF-44F8-B9AC-286EB29CE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Otra opción es intentar hacer regresión sobre los años en los que las fotografías fueron tomadas en vez de hacer clasificación a sus décadas. El rango de años va entre 1863 y 1991.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En este caso, no podemos usar la precisión como métrica a maximizar, sino que debemos usar otra (en nuestro caso, el RMSE –raíz cuadrada del valor medio de la suma del cuadrado de los errores-).</a:t>
            </a:r>
          </a:p>
          <a:p>
            <a:pPr marL="0" indent="0" algn="just">
              <a:buNone/>
            </a:pPr>
            <a:endParaRPr lang="es-ES" dirty="0"/>
          </a:p>
        </p:txBody>
      </p:sp>
      <p:pic>
        <p:nvPicPr>
          <p:cNvPr id="5122" name="Picture 2" descr="Fórmula del error cuadrático medio (RMSE)">
            <a:extLst>
              <a:ext uri="{FF2B5EF4-FFF2-40B4-BE49-F238E27FC236}">
                <a16:creationId xmlns:a16="http://schemas.microsoft.com/office/drawing/2014/main" id="{963C94D6-CEFF-43B1-B558-BCB2F5536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5086927"/>
            <a:ext cx="2857500" cy="914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385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85958-A902-4FE4-9EFB-32697BCD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2: regresión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3F01CD-C392-4D87-AC24-D630A9FAE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945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Al igual que antes, buscamos cuál es el mejor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5284A57-FA5F-4ACB-AC3A-B04870D00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2" y="2505075"/>
            <a:ext cx="3762375" cy="2533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42D5949-9866-43FD-8D2C-FFBBF1D967BD}"/>
              </a:ext>
            </a:extLst>
          </p:cNvPr>
          <p:cNvSpPr txBox="1">
            <a:spLocks/>
          </p:cNvSpPr>
          <p:nvPr/>
        </p:nvSpPr>
        <p:spPr>
          <a:xfrm>
            <a:off x="838200" y="5197475"/>
            <a:ext cx="10515600" cy="870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dirty="0"/>
              <a:t>¿Qué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 usamos aquí? Nosotros elegimos 10. Sale mal:</a:t>
            </a:r>
            <a:br>
              <a:rPr lang="es-ES" dirty="0"/>
            </a:br>
            <a:r>
              <a:rPr lang="es-ES" dirty="0"/>
              <a:t>(+- 10 años).</a:t>
            </a:r>
          </a:p>
        </p:txBody>
      </p:sp>
    </p:spTree>
    <p:extLst>
      <p:ext uri="{BB962C8B-B14F-4D97-AF65-F5344CB8AC3E}">
        <p14:creationId xmlns:p14="http://schemas.microsoft.com/office/powerpoint/2010/main" val="2794208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F8F1-78BC-4F03-A11E-E17E7B9A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2: regresión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2C88FC-F325-4A8A-87EB-BE692243F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750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dirty="0"/>
              <a:t>Probamos la mejor estructura de clasificación para hacer la regresión, pero los datos empeoran. El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 adecuado es 0.05.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8D6EED-BBE1-424F-943D-FDA217E41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2" y="3270535"/>
            <a:ext cx="3762375" cy="2533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263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BFDC7-BC94-41DC-94A9-8BD20F68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2: regresión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E88B1F-A533-44CD-87A3-2163BE694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Mostramos una comparación entre las dos estructuras comentadas.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C72114-4D2D-43FC-8BDF-4803E3758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766" y="2492375"/>
            <a:ext cx="3524250" cy="3819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E9E9533-FF79-4A01-8CFC-9C4BC6E01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985" y="2497137"/>
            <a:ext cx="3526270" cy="38203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202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A24A-4F81-4500-9CFF-C61FE62B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 de 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C713E-B8A4-4331-B6F2-32F1B22A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Contexto</a:t>
            </a:r>
          </a:p>
          <a:p>
            <a:r>
              <a:rPr lang="es-ES" dirty="0"/>
              <a:t>Problemas previos</a:t>
            </a:r>
          </a:p>
          <a:p>
            <a:r>
              <a:rPr lang="es-ES" dirty="0"/>
              <a:t>Solución 1: clasificación</a:t>
            </a:r>
          </a:p>
          <a:p>
            <a:r>
              <a:rPr lang="es-ES" dirty="0"/>
              <a:t>Solución 2: regresión</a:t>
            </a:r>
          </a:p>
          <a:p>
            <a:r>
              <a:rPr lang="es-ES" dirty="0"/>
              <a:t>Cómo usar estos modelos</a:t>
            </a:r>
          </a:p>
          <a:p>
            <a:r>
              <a:rPr lang="es-ES" dirty="0"/>
              <a:t>Siguientes pasos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7525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06180B9-2871-4410-8352-4518F423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Índice de contenidos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09F644B-DC3E-45E1-BCE6-ED62E7807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>
                <a:solidFill>
                  <a:schemeClr val="bg2"/>
                </a:solidFill>
              </a:rPr>
              <a:t>Contexto</a:t>
            </a:r>
          </a:p>
          <a:p>
            <a:r>
              <a:rPr lang="es-ES" dirty="0">
                <a:solidFill>
                  <a:schemeClr val="bg2"/>
                </a:solidFill>
              </a:rPr>
              <a:t>Problemas previos</a:t>
            </a:r>
          </a:p>
          <a:p>
            <a:r>
              <a:rPr lang="es-ES" dirty="0">
                <a:solidFill>
                  <a:schemeClr val="bg2"/>
                </a:solidFill>
              </a:rPr>
              <a:t>Solución 1: clasificación</a:t>
            </a:r>
          </a:p>
          <a:p>
            <a:r>
              <a:rPr lang="es-ES" dirty="0">
                <a:solidFill>
                  <a:schemeClr val="bg2"/>
                </a:solidFill>
              </a:rPr>
              <a:t>Solución 2: regresión</a:t>
            </a:r>
          </a:p>
          <a:p>
            <a:r>
              <a:rPr lang="es-ES" b="1" dirty="0"/>
              <a:t>Cómo usar estos modelos</a:t>
            </a:r>
          </a:p>
          <a:p>
            <a:r>
              <a:rPr lang="es-ES" dirty="0">
                <a:solidFill>
                  <a:schemeClr val="bg2"/>
                </a:solidFill>
              </a:rPr>
              <a:t>Siguientes pasos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6717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54399-BEF5-4A1D-8750-71842B0E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Cómo usar estos modelos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C4811-03F5-429E-AE1B-A6377D231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Para usar estos modelos se puede usar </a:t>
            </a:r>
            <a:r>
              <a:rPr lang="es-ES" dirty="0">
                <a:hlinkClick r:id="rId2"/>
              </a:rPr>
              <a:t>esta</a:t>
            </a:r>
            <a:r>
              <a:rPr lang="es-ES" dirty="0"/>
              <a:t> aplicación creada a partir de un notebook que los recoge.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>
                <a:solidFill>
                  <a:schemeClr val="bg1"/>
                </a:solidFill>
              </a:rPr>
              <a:t>Link: </a:t>
            </a:r>
            <a:r>
              <a:rPr lang="es-E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https://github.com/ruescog/ImagenesAntiguas</a:t>
            </a:r>
            <a:endParaRPr lang="es-ES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ES" dirty="0">
                <a:solidFill>
                  <a:schemeClr val="bg1"/>
                </a:solidFill>
              </a:rPr>
              <a:t>URL: /voila/render/</a:t>
            </a:r>
            <a:r>
              <a:rPr lang="es-ES" dirty="0" err="1">
                <a:solidFill>
                  <a:schemeClr val="bg1"/>
                </a:solidFill>
              </a:rPr>
              <a:t>Aplicación.ipynb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514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2223546-3CCF-46E7-9BFB-51A2AE93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Índice de contenidos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07ABDDC-549A-4108-9B6C-C73641645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>
                <a:solidFill>
                  <a:schemeClr val="bg2"/>
                </a:solidFill>
              </a:rPr>
              <a:t>Contexto</a:t>
            </a:r>
          </a:p>
          <a:p>
            <a:r>
              <a:rPr lang="es-ES" dirty="0">
                <a:solidFill>
                  <a:schemeClr val="bg2"/>
                </a:solidFill>
              </a:rPr>
              <a:t>Problemas previos</a:t>
            </a:r>
          </a:p>
          <a:p>
            <a:r>
              <a:rPr lang="es-ES" dirty="0">
                <a:solidFill>
                  <a:schemeClr val="bg2"/>
                </a:solidFill>
              </a:rPr>
              <a:t>Solución 1: clasificación</a:t>
            </a:r>
          </a:p>
          <a:p>
            <a:r>
              <a:rPr lang="es-ES" dirty="0">
                <a:solidFill>
                  <a:schemeClr val="bg2"/>
                </a:solidFill>
              </a:rPr>
              <a:t>Solución 2: regresión</a:t>
            </a:r>
          </a:p>
          <a:p>
            <a:r>
              <a:rPr lang="es-ES" dirty="0">
                <a:solidFill>
                  <a:schemeClr val="bg2"/>
                </a:solidFill>
              </a:rPr>
              <a:t>Cómo usar estos modelos</a:t>
            </a:r>
          </a:p>
          <a:p>
            <a:r>
              <a:rPr lang="es-ES" b="1" dirty="0"/>
              <a:t>Siguientes pasos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323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A656F-9DA1-40C2-B2F5-F01FD2F3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Siguientes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BD9E1-BA4C-42B5-BB8E-DBA3147F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dirty="0"/>
              <a:t>Para mejorar el trabajo, podríamos:</a:t>
            </a:r>
          </a:p>
          <a:p>
            <a:pPr algn="just"/>
            <a:r>
              <a:rPr lang="es-ES" dirty="0"/>
              <a:t>Intentar obtener más imágenes para mejorar nuestros resultados.</a:t>
            </a:r>
          </a:p>
          <a:p>
            <a:pPr algn="just"/>
            <a:r>
              <a:rPr lang="es-ES" dirty="0"/>
              <a:t>Buscar otras categorías que permitan hacer una mejor clasificación (grupos de veinte años, por ejemplo).</a:t>
            </a:r>
          </a:p>
          <a:p>
            <a:pPr algn="just"/>
            <a:r>
              <a:rPr lang="es-ES" dirty="0"/>
              <a:t>Realizar data </a:t>
            </a:r>
            <a:r>
              <a:rPr lang="es-ES" dirty="0" err="1"/>
              <a:t>augmentation</a:t>
            </a:r>
            <a:r>
              <a:rPr lang="es-ES" dirty="0"/>
              <a:t> sobre las categorías poco representadas.</a:t>
            </a:r>
          </a:p>
          <a:p>
            <a:pPr algn="just"/>
            <a:r>
              <a:rPr lang="es-ES" dirty="0"/>
              <a:t>Balancear el conjunto de datos.</a:t>
            </a:r>
          </a:p>
          <a:p>
            <a:pPr algn="just"/>
            <a:r>
              <a:rPr lang="es-ES" dirty="0"/>
              <a:t>Crear un modelo de detección de objetos para encontrar personas en las imágenes.</a:t>
            </a:r>
          </a:p>
          <a:p>
            <a:pPr algn="just"/>
            <a:r>
              <a:rPr lang="es-ES" dirty="0"/>
              <a:t>Crear un modelo de procesamiento del lenguaje para encontrar datos interesantes en las descripciones de las imágenes.</a:t>
            </a:r>
          </a:p>
        </p:txBody>
      </p:sp>
    </p:spTree>
    <p:extLst>
      <p:ext uri="{BB962C8B-B14F-4D97-AF65-F5344CB8AC3E}">
        <p14:creationId xmlns:p14="http://schemas.microsoft.com/office/powerpoint/2010/main" val="263249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2F8A83E-63AC-455C-8A4F-8D10C8E6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Índice de contenidos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2A7FCCD-CD3F-4833-8843-8A3616C5E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b="1" dirty="0"/>
              <a:t>Contexto</a:t>
            </a:r>
          </a:p>
          <a:p>
            <a:r>
              <a:rPr lang="es-ES" dirty="0">
                <a:solidFill>
                  <a:schemeClr val="bg2"/>
                </a:solidFill>
              </a:rPr>
              <a:t>Problemas previos</a:t>
            </a:r>
          </a:p>
          <a:p>
            <a:r>
              <a:rPr lang="es-ES" dirty="0">
                <a:solidFill>
                  <a:schemeClr val="bg2"/>
                </a:solidFill>
              </a:rPr>
              <a:t>Solución 1: clasificación</a:t>
            </a:r>
          </a:p>
          <a:p>
            <a:r>
              <a:rPr lang="es-ES" dirty="0">
                <a:solidFill>
                  <a:schemeClr val="bg2"/>
                </a:solidFill>
              </a:rPr>
              <a:t>Solución 2: regresión</a:t>
            </a:r>
          </a:p>
          <a:p>
            <a:r>
              <a:rPr lang="es-ES" dirty="0">
                <a:solidFill>
                  <a:schemeClr val="bg2"/>
                </a:solidFill>
              </a:rPr>
              <a:t>Cómo usar estos modelos</a:t>
            </a:r>
          </a:p>
          <a:p>
            <a:r>
              <a:rPr lang="es-ES" dirty="0">
                <a:solidFill>
                  <a:schemeClr val="bg2"/>
                </a:solidFill>
              </a:rPr>
              <a:t>Siguientes pasos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993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9E013-66D8-4BED-AEF5-6042CC05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320A28-5D85-41ED-84F0-EB9ACE643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>
                <a:hlinkClick r:id="rId2"/>
              </a:rPr>
              <a:t>La Rioja en la memoria</a:t>
            </a:r>
            <a:r>
              <a:rPr lang="es-ES" dirty="0"/>
              <a:t> es un archivo gráfico digital que almacena fotos y vídeos de La Rioja de los años 1860 hasta 1990.</a:t>
            </a:r>
          </a:p>
          <a:p>
            <a:pPr marL="0" indent="0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Para cada fotografía (que es lo que a nosotros nos interesa), se muestra un identificador, un título, un titular, el año y el lugar donde fue tomada.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La idea es construir un modelo que permita clasificar las imágenes en categorías. En nuestro caso, por décadas (80’, 90’ …).</a:t>
            </a:r>
          </a:p>
        </p:txBody>
      </p:sp>
    </p:spTree>
    <p:extLst>
      <p:ext uri="{BB962C8B-B14F-4D97-AF65-F5344CB8AC3E}">
        <p14:creationId xmlns:p14="http://schemas.microsoft.com/office/powerpoint/2010/main" val="196288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9C56125-522C-45AB-A0E1-46EC3A4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Índice de contenidos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16EA836-9BD8-4537-9FC0-6750E2688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>
                <a:solidFill>
                  <a:schemeClr val="bg2"/>
                </a:solidFill>
              </a:rPr>
              <a:t>Contexto</a:t>
            </a:r>
          </a:p>
          <a:p>
            <a:r>
              <a:rPr lang="es-ES" b="1" dirty="0"/>
              <a:t>Problemas previos</a:t>
            </a:r>
          </a:p>
          <a:p>
            <a:r>
              <a:rPr lang="es-ES" dirty="0">
                <a:solidFill>
                  <a:schemeClr val="bg2"/>
                </a:solidFill>
              </a:rPr>
              <a:t>Solución 1: clasificación</a:t>
            </a:r>
          </a:p>
          <a:p>
            <a:r>
              <a:rPr lang="es-ES" dirty="0">
                <a:solidFill>
                  <a:schemeClr val="bg2"/>
                </a:solidFill>
              </a:rPr>
              <a:t>Solución 2: regresión</a:t>
            </a:r>
          </a:p>
          <a:p>
            <a:r>
              <a:rPr lang="es-ES" dirty="0">
                <a:solidFill>
                  <a:schemeClr val="bg2"/>
                </a:solidFill>
              </a:rPr>
              <a:t>Cómo usar estos modelos</a:t>
            </a:r>
          </a:p>
          <a:p>
            <a:r>
              <a:rPr lang="es-ES" dirty="0">
                <a:solidFill>
                  <a:schemeClr val="bg2"/>
                </a:solidFill>
              </a:rPr>
              <a:t>Siguientes pasos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884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9911B-30D7-43B9-ABF6-B5DBDEFA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previos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FFC9DB-F61C-4173-925F-A9754DB27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Antes de comenzar a construir el modelo de clasificación, debemos dar respuesta a varios problemas:</a:t>
            </a:r>
          </a:p>
          <a:p>
            <a:r>
              <a:rPr lang="es-ES" dirty="0"/>
              <a:t>¿Dónde guardamos los datos?</a:t>
            </a:r>
          </a:p>
          <a:p>
            <a:r>
              <a:rPr lang="es-ES" dirty="0"/>
              <a:t>¿Todas las categorías están representadas?</a:t>
            </a:r>
          </a:p>
          <a:p>
            <a:r>
              <a:rPr lang="es-ES" dirty="0"/>
              <a:t>¿Los datos están balanceados?</a:t>
            </a:r>
          </a:p>
          <a:p>
            <a:r>
              <a:rPr lang="es-ES" dirty="0"/>
              <a:t>¿Cuántos datos debemos usar para entrenar el modelo?</a:t>
            </a:r>
          </a:p>
        </p:txBody>
      </p:sp>
    </p:spTree>
    <p:extLst>
      <p:ext uri="{BB962C8B-B14F-4D97-AF65-F5344CB8AC3E}">
        <p14:creationId xmlns:p14="http://schemas.microsoft.com/office/powerpoint/2010/main" val="311595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C3F17AD-87D2-498D-9501-325122FB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Índice de contenidos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6133A1D-FF2B-430C-B3E6-A2FA94CBC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>
                <a:solidFill>
                  <a:schemeClr val="bg2"/>
                </a:solidFill>
              </a:rPr>
              <a:t>Contexto</a:t>
            </a:r>
          </a:p>
          <a:p>
            <a:r>
              <a:rPr lang="es-ES" dirty="0">
                <a:solidFill>
                  <a:schemeClr val="bg2"/>
                </a:solidFill>
              </a:rPr>
              <a:t>Problemas previos</a:t>
            </a:r>
          </a:p>
          <a:p>
            <a:r>
              <a:rPr lang="es-ES" b="1" dirty="0"/>
              <a:t>Solución 1: clasificación</a:t>
            </a:r>
          </a:p>
          <a:p>
            <a:r>
              <a:rPr lang="es-ES" dirty="0">
                <a:solidFill>
                  <a:schemeClr val="bg2"/>
                </a:solidFill>
              </a:rPr>
              <a:t>Solución 2: regresión</a:t>
            </a:r>
          </a:p>
          <a:p>
            <a:r>
              <a:rPr lang="es-ES" dirty="0">
                <a:solidFill>
                  <a:schemeClr val="bg2"/>
                </a:solidFill>
              </a:rPr>
              <a:t>Cómo usar estos modelos</a:t>
            </a:r>
          </a:p>
          <a:p>
            <a:r>
              <a:rPr lang="es-ES" dirty="0">
                <a:solidFill>
                  <a:schemeClr val="bg2"/>
                </a:solidFill>
              </a:rPr>
              <a:t>Siguientes pasos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243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B2DEF-38A4-40B1-B89C-25E13BBF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1: clasificación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399C4-A17D-4A1F-9E98-FFF34F0A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La primera aproximación fue crear, con las herramientas del entregable 2, un modelo de clasificación.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Para ello, separamos todas las fotografías en carpetas según el año en el que habían sido tomadas.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Después, construimos el modelo usando la arquitectura resnet18 (fine-</a:t>
            </a:r>
            <a:r>
              <a:rPr lang="es-ES" dirty="0" err="1"/>
              <a:t>tunning</a:t>
            </a:r>
            <a:r>
              <a:rPr lang="es-E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8541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99157-1A62-44FD-B292-18D3D836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1: clasificación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90348F-4F70-47B7-B25E-8A3E8EB6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Los resultados del primer modelo son mejorables. 18% de precisión.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D71E81-8C4E-4B37-A298-5F6A39CEA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2601119"/>
            <a:ext cx="2647950" cy="28003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8810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764</Words>
  <Application>Microsoft Office PowerPoint</Application>
  <PresentationFormat>Panorámica</PresentationFormat>
  <Paragraphs>107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Clasificación de imágenes antiguas</vt:lpstr>
      <vt:lpstr>Índice de contenidos</vt:lpstr>
      <vt:lpstr>Índice de contenidos</vt:lpstr>
      <vt:lpstr>Contexto</vt:lpstr>
      <vt:lpstr>Índice de contenidos</vt:lpstr>
      <vt:lpstr>Problemas previos</vt:lpstr>
      <vt:lpstr>Índice de contenidos</vt:lpstr>
      <vt:lpstr>Solución 1: clasificación</vt:lpstr>
      <vt:lpstr>Solución 1: clasificación</vt:lpstr>
      <vt:lpstr>Solución 1: clasificación</vt:lpstr>
      <vt:lpstr>Solución 1: clasificación</vt:lpstr>
      <vt:lpstr>Solución 1: clasificación</vt:lpstr>
      <vt:lpstr>Solución 1: clasificación</vt:lpstr>
      <vt:lpstr>Solución 1: clasificación</vt:lpstr>
      <vt:lpstr>Índice de contenidos</vt:lpstr>
      <vt:lpstr>Solución 2: regresión</vt:lpstr>
      <vt:lpstr>Solución 2: regresión</vt:lpstr>
      <vt:lpstr>Solución 2: regresión</vt:lpstr>
      <vt:lpstr>Solución 2: regresión</vt:lpstr>
      <vt:lpstr>Índice de contenidos</vt:lpstr>
      <vt:lpstr>Cómo usar estos modelos</vt:lpstr>
      <vt:lpstr>Índice de contenidos</vt:lpstr>
      <vt:lpstr>Siguientes pasos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 de imágenes antiguas</dc:title>
  <dc:creator>Rubén Escobedo Gutiérrez</dc:creator>
  <cp:lastModifiedBy>Rubén Escobedo Gutiérrez</cp:lastModifiedBy>
  <cp:revision>17</cp:revision>
  <dcterms:created xsi:type="dcterms:W3CDTF">2021-05-30T07:29:14Z</dcterms:created>
  <dcterms:modified xsi:type="dcterms:W3CDTF">2021-06-01T09:59:16Z</dcterms:modified>
</cp:coreProperties>
</file>