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4" r:id="rId3"/>
    <p:sldId id="295" r:id="rId4"/>
    <p:sldId id="296" r:id="rId5"/>
    <p:sldId id="259" r:id="rId6"/>
    <p:sldId id="258" r:id="rId7"/>
    <p:sldId id="297" r:id="rId8"/>
    <p:sldId id="260" r:id="rId9"/>
    <p:sldId id="298" r:id="rId10"/>
    <p:sldId id="261" r:id="rId11"/>
    <p:sldId id="299" r:id="rId12"/>
    <p:sldId id="300" r:id="rId13"/>
    <p:sldId id="301" r:id="rId14"/>
    <p:sldId id="307" r:id="rId15"/>
    <p:sldId id="308" r:id="rId16"/>
    <p:sldId id="302" r:id="rId17"/>
    <p:sldId id="305" r:id="rId18"/>
    <p:sldId id="304" r:id="rId19"/>
    <p:sldId id="309" r:id="rId20"/>
    <p:sldId id="310" r:id="rId21"/>
    <p:sldId id="30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A2A"/>
    <a:srgbClr val="4472C4"/>
    <a:srgbClr val="586781"/>
    <a:srgbClr val="1551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84102" autoAdjust="0"/>
  </p:normalViewPr>
  <p:slideViewPr>
    <p:cSldViewPr snapToGrid="0">
      <p:cViewPr>
        <p:scale>
          <a:sx n="66" d="100"/>
          <a:sy n="66" d="100"/>
        </p:scale>
        <p:origin x="115" y="43"/>
      </p:cViewPr>
      <p:guideLst/>
    </p:cSldViewPr>
  </p:slideViewPr>
  <p:outlineViewPr>
    <p:cViewPr>
      <p:scale>
        <a:sx n="33" d="100"/>
        <a:sy n="33" d="100"/>
      </p:scale>
      <p:origin x="0" y="-965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50522-53B3-498F-BE2E-A90EA4B303F8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B485A-282E-4C0B-8FAD-F1F9868F7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055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BB210-BDBE-8019-DF09-7DB3FC661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3679"/>
            <a:ext cx="9144000" cy="200628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824E1-138D-A40F-A021-504BD4D6D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7858"/>
            <a:ext cx="9144000" cy="1903817"/>
          </a:xfrm>
        </p:spPr>
        <p:txBody>
          <a:bodyPr anchor="b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D5DA2-9814-1AF6-E972-F8BE778D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69C5-2ED4-4608-BA33-038BDAC0D7FB}" type="datetime1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A62E5-33F1-D792-8A84-D8FDD9D9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21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A3CF-1646-A325-C53C-69CE707F4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1BF0D-95DE-D677-C836-9176021FB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5275E-5EB2-299E-0A03-0951401B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3F04-CD8D-443F-AA60-4EFE4077E275}" type="datetime1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C8AE2-7237-3805-3B21-33DC10E04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A43A1-026D-2870-78D7-5EA8036C5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C931-519B-4814-9F4C-408A2C858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72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BA261B-2BE7-24EA-24F9-E9A1A193A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6081A-E0E0-D127-593A-89FFB4428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27600-8638-978D-2337-A8DC3BCEA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FF08-468A-4FC2-B023-DAD7C584633E}" type="datetime1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FB526-8547-98AF-5221-9D776BB76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D048B-7B3C-B2C4-448C-BEA3DEE3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C931-519B-4814-9F4C-408A2C858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416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8E79-466E-647B-26CB-C04020B1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C087A-5FAB-59BD-0DAE-B88B26481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06A26-B550-280F-12AE-C68F24B4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5B17-C884-4FDB-AAC8-957D2A7073C3}" type="datetime1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880D6-DF8A-D05A-D781-BDD6F42A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6CC97-A313-FDEA-1B16-F4D8B00F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C931-519B-4814-9F4C-408A2C858E6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8">
            <a:extLst>
              <a:ext uri="{FF2B5EF4-FFF2-40B4-BE49-F238E27FC236}">
                <a16:creationId xmlns:a16="http://schemas.microsoft.com/office/drawing/2014/main" id="{A595AE95-3B06-1E36-9226-2930E17ED9B6}"/>
              </a:ext>
            </a:extLst>
          </p:cNvPr>
          <p:cNvSpPr/>
          <p:nvPr userDrawn="1"/>
        </p:nvSpPr>
        <p:spPr>
          <a:xfrm>
            <a:off x="0" y="1107883"/>
            <a:ext cx="12192000" cy="98347"/>
          </a:xfrm>
          <a:prstGeom prst="rect">
            <a:avLst/>
          </a:prstGeom>
          <a:solidFill>
            <a:srgbClr val="B40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4733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AEA57-0415-4A71-23E9-DC2FCF66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CE591-F4E8-FCEF-270E-AA0D068EF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44D3E-0F6D-7902-CC90-5E298F3CD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A7CD-AE2D-4CA5-AC61-126A343472EB}" type="datetime1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1BC83-B19D-ED12-06DF-42A9CDC0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4AA24-0282-F99F-CACD-6E4F7D5D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C931-519B-4814-9F4C-408A2C858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70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15CA5-6AB6-9B06-BBA7-88631DC0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30A99-B0DF-4192-EFCC-B6A8DB5F1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49A31-EDEF-547E-D48E-C80342916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C986F-2BDE-B726-4DCF-F3FC1D88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606A-A48E-4F1D-B399-88C270528B20}" type="datetime1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4C0B6-837F-7661-E2A8-ADA6585E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ED8E0-BDAF-4016-7C7C-42EB14E8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C931-519B-4814-9F4C-408A2C858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26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A184-C124-A93B-0637-961694C7A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C84BE-1FC9-2CEC-AE98-BD4ACCBEA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C44C5-D7C2-D828-9D2D-9D8926D95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0B6407-08CF-53AB-7A8E-DB3C4EBF5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B3D9E-C244-B953-3956-D8218D8CA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AF9568-911E-97DD-47D6-B63911566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8D8D-7257-4FF2-93CF-7599E9527F04}" type="datetime1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C0F56-A507-D42E-2CF5-3D98B954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3AC11-269F-2005-7174-66FF9B2A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C931-519B-4814-9F4C-408A2C858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16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035C6-1A80-7932-9F0E-26F87D0E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364E6-3ACF-4236-5A87-2910782A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CB87-0CFA-4B6E-9E28-81C648826633}" type="datetime1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CE3C0-9F80-5D85-8AA6-56CCAF2D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7B2B3-5923-8FEE-739E-88F295934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C931-519B-4814-9F4C-408A2C858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879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00BD7B-125B-9078-D794-69120594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D144-A3FE-4C8F-A800-7A8C98149144}" type="datetime1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6CCC7A-D5F8-8BAA-8625-A1631240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1642D-D58F-3AE5-A6BA-9EBC477D9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C931-519B-4814-9F4C-408A2C858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09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6C1C-74C9-838E-BD66-DC99984A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5763F-1921-438F-E811-4CB03931E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58910-51C9-9DD7-8021-D7A1F3448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9C6DE-3C70-4D94-1D76-B08481DD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5FFF-BDA9-4561-AC4B-7DB4481A7ECF}" type="datetime1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128CA-C816-E354-9CF9-45CDA117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8FB6B-096C-0C9B-6BB8-85CAE4FE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C931-519B-4814-9F4C-408A2C858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3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DF97-7455-8559-36CF-56A639CBB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C9D5B1-FF0E-96C7-75D2-9360AB591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8148A-7A4D-483A-C6A7-FF8582BF8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4B4EE-5A43-07E1-F33C-243D2E9E8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6FB2-F2D7-4481-8E6F-E324D76ECC71}" type="datetime1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8B64A-838E-7C53-9C32-BA091317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867E2-10EA-A467-D794-0020363A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C931-519B-4814-9F4C-408A2C858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91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6DE93-B8C2-F6CD-6BB6-D0BA8A3DE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6" y="300760"/>
            <a:ext cx="9813019" cy="5355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A6B9C-652D-72E7-68D5-2C4288560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6970"/>
            <a:ext cx="10515600" cy="4734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39583-1A02-C1D8-B523-16BC565DD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5CA99-49E9-4CB4-90EB-7D72C3B5B383}" type="datetime1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85ADA-EFC0-8084-1857-DDB28ECFC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493F-1A28-D01C-3B59-D0D2E171D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8C931-519B-4814-9F4C-408A2C858E6F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28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1748-03E5-D37D-DF6C-87EBBBE47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3646"/>
            <a:ext cx="9144000" cy="2585323"/>
          </a:xfrm>
        </p:spPr>
        <p:txBody>
          <a:bodyPr anchor="ctr"/>
          <a:lstStyle/>
          <a:p>
            <a:r>
              <a:rPr lang="zh-CN" altLang="en-US" dirty="0"/>
              <a:t>新闻领域</a:t>
            </a:r>
            <a:br>
              <a:rPr lang="en-US" altLang="zh-CN" dirty="0"/>
            </a:br>
            <a:r>
              <a:rPr lang="zh-CN" altLang="en-US" dirty="0"/>
              <a:t>机器续写幻觉数据集</a:t>
            </a:r>
            <a:br>
              <a:rPr lang="en-US" altLang="zh-CN" dirty="0"/>
            </a:br>
            <a:r>
              <a:rPr lang="zh-CN" altLang="en-US" dirty="0"/>
              <a:t>标注培训</a:t>
            </a:r>
          </a:p>
        </p:txBody>
      </p:sp>
    </p:spTree>
    <p:extLst>
      <p:ext uri="{BB962C8B-B14F-4D97-AF65-F5344CB8AC3E}">
        <p14:creationId xmlns:p14="http://schemas.microsoft.com/office/powerpoint/2010/main" val="363674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C6363-11F6-05ED-8985-41837D39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具体而言（介绍标注界面</a:t>
            </a:r>
            <a:r>
              <a:rPr lang="en-US" altLang="zh-CN" dirty="0"/>
              <a:t>+</a:t>
            </a:r>
            <a:r>
              <a:rPr lang="zh-CN" altLang="en-US" dirty="0"/>
              <a:t>了解怎么标注）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0CE79-A17D-BBBE-C9D7-1FF3A904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C931-519B-4814-9F4C-408A2C858E6F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11" name="图片 1">
            <a:extLst>
              <a:ext uri="{FF2B5EF4-FFF2-40B4-BE49-F238E27FC236}">
                <a16:creationId xmlns:a16="http://schemas.microsoft.com/office/drawing/2014/main" id="{B559B5F8-07F6-B97E-33E5-DED213F7D8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592" y="1271234"/>
            <a:ext cx="6284815" cy="55416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210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C6363-11F6-05ED-8985-41837D39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案例</a:t>
            </a:r>
            <a:r>
              <a:rPr lang="en-US" altLang="zh-CN" dirty="0"/>
              <a:t>+1</a:t>
            </a:r>
            <a:r>
              <a:rPr lang="zh-CN" altLang="en-US" dirty="0"/>
              <a:t>（不满足“似是”，即衔接不流畅，应直接</a:t>
            </a:r>
            <a:r>
              <a:rPr lang="en-US" altLang="zh-CN" dirty="0"/>
              <a:t>Skip</a:t>
            </a:r>
            <a:r>
              <a:rPr lang="zh-CN" altLang="en-US" dirty="0"/>
              <a:t>）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0CE79-A17D-BBBE-C9D7-1FF3A904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C931-519B-4814-9F4C-408A2C858E6F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C212F4-35FE-36DA-3854-7E80D8758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6570" y="1536700"/>
            <a:ext cx="9518859" cy="4735513"/>
          </a:xfrm>
        </p:spPr>
      </p:pic>
    </p:spTree>
    <p:extLst>
      <p:ext uri="{BB962C8B-B14F-4D97-AF65-F5344CB8AC3E}">
        <p14:creationId xmlns:p14="http://schemas.microsoft.com/office/powerpoint/2010/main" val="2488899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C6363-11F6-05ED-8985-41837D39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案例</a:t>
            </a:r>
            <a:r>
              <a:rPr lang="en-US" altLang="zh-CN" dirty="0"/>
              <a:t>+2</a:t>
            </a:r>
            <a:r>
              <a:rPr lang="zh-CN" altLang="en-US" dirty="0"/>
              <a:t>（标注合理，直接</a:t>
            </a:r>
            <a:r>
              <a:rPr lang="en-US" altLang="zh-CN" dirty="0"/>
              <a:t>Submit</a:t>
            </a:r>
            <a:r>
              <a:rPr lang="zh-CN" altLang="en-US" dirty="0"/>
              <a:t>）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0CE79-A17D-BBBE-C9D7-1FF3A904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C931-519B-4814-9F4C-408A2C858E6F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65ED5C-0D9F-5AE3-D8B1-296F6522C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760" y="1536700"/>
            <a:ext cx="7694480" cy="4735513"/>
          </a:xfrm>
        </p:spPr>
      </p:pic>
    </p:spTree>
    <p:extLst>
      <p:ext uri="{BB962C8B-B14F-4D97-AF65-F5344CB8AC3E}">
        <p14:creationId xmlns:p14="http://schemas.microsoft.com/office/powerpoint/2010/main" val="3982698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C6363-11F6-05ED-8985-41837D39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案例</a:t>
            </a:r>
            <a:r>
              <a:rPr lang="en-US" altLang="zh-CN" dirty="0"/>
              <a:t>+3</a:t>
            </a:r>
            <a:r>
              <a:rPr lang="zh-CN" altLang="en-US" dirty="0"/>
              <a:t>（有错误，进行错误标注</a:t>
            </a:r>
            <a:r>
              <a:rPr lang="en-US" altLang="zh-CN" dirty="0"/>
              <a:t>+Submit</a:t>
            </a:r>
            <a:r>
              <a:rPr lang="zh-CN" altLang="en-US" dirty="0"/>
              <a:t>）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0CE79-A17D-BBBE-C9D7-1FF3A904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C931-519B-4814-9F4C-408A2C858E6F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65ED5C-0D9F-5AE3-D8B1-296F6522C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8760" y="1536700"/>
            <a:ext cx="7694480" cy="4735513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6AFFE78-8663-0D34-03CB-5C2C28734251}"/>
              </a:ext>
            </a:extLst>
          </p:cNvPr>
          <p:cNvSpPr/>
          <p:nvPr/>
        </p:nvSpPr>
        <p:spPr>
          <a:xfrm>
            <a:off x="4513301" y="4034642"/>
            <a:ext cx="382619" cy="24380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1A4876-EC12-D0CD-986A-946184BDBEAA}"/>
              </a:ext>
            </a:extLst>
          </p:cNvPr>
          <p:cNvCxnSpPr>
            <a:stCxn id="3" idx="7"/>
          </p:cNvCxnSpPr>
          <p:nvPr/>
        </p:nvCxnSpPr>
        <p:spPr>
          <a:xfrm flipV="1">
            <a:off x="4839887" y="2962940"/>
            <a:ext cx="5494960" cy="110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6A2944-FBC3-2B5B-0198-BEC9400AB61B}"/>
              </a:ext>
            </a:extLst>
          </p:cNvPr>
          <p:cNvSpPr txBox="1"/>
          <p:nvPr/>
        </p:nvSpPr>
        <p:spPr>
          <a:xfrm>
            <a:off x="10334847" y="27782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不需要管</a:t>
            </a:r>
          </a:p>
        </p:txBody>
      </p:sp>
    </p:spTree>
    <p:extLst>
      <p:ext uri="{BB962C8B-B14F-4D97-AF65-F5344CB8AC3E}">
        <p14:creationId xmlns:p14="http://schemas.microsoft.com/office/powerpoint/2010/main" val="2063161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C6363-11F6-05ED-8985-41837D39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案例</a:t>
            </a:r>
            <a:r>
              <a:rPr lang="en-US" altLang="zh-CN" dirty="0"/>
              <a:t>+4</a:t>
            </a:r>
            <a:r>
              <a:rPr lang="zh-CN" altLang="en-US" dirty="0"/>
              <a:t>（句子被截断，正常标注，不算衔接不流畅）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0CE79-A17D-BBBE-C9D7-1FF3A904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C931-519B-4814-9F4C-408A2C858E6F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229F670-786A-8C73-D820-26AB8BF7A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55307"/>
            <a:ext cx="10515600" cy="2298298"/>
          </a:xfrm>
        </p:spPr>
      </p:pic>
    </p:spTree>
    <p:extLst>
      <p:ext uri="{BB962C8B-B14F-4D97-AF65-F5344CB8AC3E}">
        <p14:creationId xmlns:p14="http://schemas.microsoft.com/office/powerpoint/2010/main" val="4126204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C6363-11F6-05ED-8985-41837D39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案例</a:t>
            </a:r>
            <a:r>
              <a:rPr lang="en-US" altLang="zh-CN" dirty="0"/>
              <a:t>+5</a:t>
            </a:r>
            <a:r>
              <a:rPr lang="zh-CN" altLang="en-US" dirty="0"/>
              <a:t>（不满足“似是”，即衔接不流畅，应直接</a:t>
            </a:r>
            <a:r>
              <a:rPr lang="en-US" altLang="zh-CN" dirty="0"/>
              <a:t>Skip </a:t>
            </a:r>
            <a:r>
              <a:rPr lang="zh-CN" altLang="en-US" dirty="0"/>
              <a:t>）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0CE79-A17D-BBBE-C9D7-1FF3A904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C931-519B-4814-9F4C-408A2C858E6F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D97AD5-7762-D01B-193D-81F27605C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3387" y="3028156"/>
            <a:ext cx="3705225" cy="1752600"/>
          </a:xfrm>
        </p:spPr>
      </p:pic>
    </p:spTree>
    <p:extLst>
      <p:ext uri="{BB962C8B-B14F-4D97-AF65-F5344CB8AC3E}">
        <p14:creationId xmlns:p14="http://schemas.microsoft.com/office/powerpoint/2010/main" val="1675036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C6363-11F6-05ED-8985-41837D39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再来复习下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0CE79-A17D-BBBE-C9D7-1FF3A904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C931-519B-4814-9F4C-408A2C858E6F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F3E6B-3D10-5450-B103-5530ABFE2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4677" y="1250741"/>
            <a:ext cx="6622645" cy="5470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322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C6363-11F6-05ED-8985-41837D39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再来复习下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0CE79-A17D-BBBE-C9D7-1FF3A904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C931-519B-4814-9F4C-408A2C858E6F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600882-33A1-772D-57AD-2DA470663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404" y="1812954"/>
            <a:ext cx="6972904" cy="40084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F4915C-9287-459F-C33A-C84066D62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196" y="2031474"/>
            <a:ext cx="4323420" cy="3571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3422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C6363-11F6-05ED-8985-41837D39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请注意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0CE79-A17D-BBBE-C9D7-1FF3A904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C931-519B-4814-9F4C-408A2C858E6F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B9F017-1DB4-FA70-58AC-533F240AC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我们判断机器标注对不对的时候，主要参考</a:t>
            </a:r>
            <a:r>
              <a:rPr lang="zh-CN" altLang="en-US" b="1" dirty="0"/>
              <a:t>原文</a:t>
            </a:r>
            <a:r>
              <a:rPr lang="zh-CN" altLang="en-US" dirty="0"/>
              <a:t>和</a:t>
            </a:r>
            <a:r>
              <a:rPr lang="zh-CN" altLang="en-US" b="1" dirty="0"/>
              <a:t>基本常识</a:t>
            </a:r>
            <a:endParaRPr lang="en-US" altLang="zh-CN" b="1" dirty="0"/>
          </a:p>
          <a:p>
            <a:r>
              <a:rPr lang="zh-CN" altLang="en-US" dirty="0"/>
              <a:t>合理性判断的原因可以不是那么精准</a:t>
            </a:r>
            <a:endParaRPr lang="en-US" altLang="zh-CN" dirty="0"/>
          </a:p>
          <a:p>
            <a:r>
              <a:rPr lang="zh-CN" altLang="en-US" dirty="0"/>
              <a:t>我们一般不跳过，只有万不得已的时候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Ctrl+F</a:t>
            </a:r>
            <a:r>
              <a:rPr lang="zh-CN" altLang="en-US" dirty="0"/>
              <a:t>能够加快您查证的效率。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1896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C6363-11F6-05ED-8985-41837D39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标注界面的使用（操作演示）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0CE79-A17D-BBBE-C9D7-1FF3A904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C931-519B-4814-9F4C-408A2C858E6F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E3E37A-1939-96A1-9353-0DE02D1BA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378" y="1536700"/>
            <a:ext cx="8103244" cy="4735513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78D298B-F638-3E73-DA5A-C13C5D13DB04}"/>
              </a:ext>
            </a:extLst>
          </p:cNvPr>
          <p:cNvSpPr/>
          <p:nvPr/>
        </p:nvSpPr>
        <p:spPr>
          <a:xfrm>
            <a:off x="1871932" y="3303917"/>
            <a:ext cx="646981" cy="15786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58EBE1-7224-F031-02B7-DC420E789606}"/>
              </a:ext>
            </a:extLst>
          </p:cNvPr>
          <p:cNvSpPr/>
          <p:nvPr/>
        </p:nvSpPr>
        <p:spPr>
          <a:xfrm>
            <a:off x="6012611" y="2078966"/>
            <a:ext cx="1406105" cy="57797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1E1E01-C960-7E1A-1F5D-38D683B7FC1C}"/>
              </a:ext>
            </a:extLst>
          </p:cNvPr>
          <p:cNvCxnSpPr/>
          <p:nvPr/>
        </p:nvCxnSpPr>
        <p:spPr>
          <a:xfrm flipV="1">
            <a:off x="1147313" y="4201064"/>
            <a:ext cx="595223" cy="4399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D3D2CF-86AC-CD58-EF27-84EF72AFF870}"/>
              </a:ext>
            </a:extLst>
          </p:cNvPr>
          <p:cNvSpPr txBox="1"/>
          <p:nvPr/>
        </p:nvSpPr>
        <p:spPr>
          <a:xfrm>
            <a:off x="74306" y="4697885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 选择要标注的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045297-BDE1-C913-7682-35AC581E2B7E}"/>
              </a:ext>
            </a:extLst>
          </p:cNvPr>
          <p:cNvSpPr txBox="1"/>
          <p:nvPr/>
        </p:nvSpPr>
        <p:spPr>
          <a:xfrm>
            <a:off x="10238158" y="2934585"/>
            <a:ext cx="1571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 点击 </a:t>
            </a:r>
            <a:endParaRPr lang="en-US" altLang="zh-CN" dirty="0"/>
          </a:p>
          <a:p>
            <a:r>
              <a:rPr lang="en-US" altLang="zh-CN" dirty="0"/>
              <a:t>Label xx Tasks</a:t>
            </a:r>
            <a:endParaRPr lang="zh-CN" alt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F08E71-878C-F0C5-C867-2AC79DF54558}"/>
              </a:ext>
            </a:extLst>
          </p:cNvPr>
          <p:cNvCxnSpPr>
            <a:cxnSpLocks/>
          </p:cNvCxnSpPr>
          <p:nvPr/>
        </p:nvCxnSpPr>
        <p:spPr>
          <a:xfrm flipH="1" flipV="1">
            <a:off x="7418716" y="2536166"/>
            <a:ext cx="2815129" cy="5763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41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87EF-802A-2689-3C7E-FC0450898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39145"/>
            <a:ext cx="10515600" cy="923330"/>
          </a:xfrm>
        </p:spPr>
        <p:txBody>
          <a:bodyPr/>
          <a:lstStyle/>
          <a:p>
            <a:r>
              <a:rPr lang="zh-CN" altLang="en-US" dirty="0"/>
              <a:t>你用过</a:t>
            </a:r>
            <a:r>
              <a:rPr lang="en-US" altLang="zh-CN" dirty="0"/>
              <a:t>ChatGPT</a:t>
            </a:r>
            <a:r>
              <a:rPr lang="zh-CN" altLang="en-US" dirty="0"/>
              <a:t>吗？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8D291-80B4-5BFF-86DF-46B257FB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C931-519B-4814-9F4C-408A2C858E6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631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C6363-11F6-05ED-8985-41837D39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最后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0CE79-A17D-BBBE-C9D7-1FF3A904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C931-519B-4814-9F4C-408A2C858E6F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B9F017-1DB4-FA70-58AC-533F240AC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请大家先完成小测验</a:t>
            </a:r>
            <a:endParaRPr lang="en-US" altLang="zh-CN" dirty="0"/>
          </a:p>
          <a:p>
            <a:r>
              <a:rPr lang="zh-CN" altLang="en-US" dirty="0"/>
              <a:t>将结果填在</a:t>
            </a:r>
            <a:r>
              <a:rPr lang="en-US" altLang="zh-CN" dirty="0"/>
              <a:t>Excel</a:t>
            </a:r>
            <a:r>
              <a:rPr lang="zh-CN" altLang="en-US" dirty="0"/>
              <a:t>表格里</a:t>
            </a:r>
          </a:p>
          <a:p>
            <a:r>
              <a:rPr lang="zh-CN" altLang="en-US" dirty="0"/>
              <a:t>我们检查过后，大家就可以开始标注啦！</a:t>
            </a:r>
          </a:p>
        </p:txBody>
      </p:sp>
    </p:spTree>
    <p:extLst>
      <p:ext uri="{BB962C8B-B14F-4D97-AF65-F5344CB8AC3E}">
        <p14:creationId xmlns:p14="http://schemas.microsoft.com/office/powerpoint/2010/main" val="2936406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1748-03E5-D37D-DF6C-87EBBBE47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4642"/>
            <a:ext cx="9144000" cy="923330"/>
          </a:xfrm>
        </p:spPr>
        <p:txBody>
          <a:bodyPr anchor="ctr"/>
          <a:lstStyle/>
          <a:p>
            <a:r>
              <a:rPr lang="zh-CN" altLang="en-US" dirty="0"/>
              <a:t>谢谢大家😀</a:t>
            </a:r>
          </a:p>
        </p:txBody>
      </p:sp>
    </p:spTree>
    <p:extLst>
      <p:ext uri="{BB962C8B-B14F-4D97-AF65-F5344CB8AC3E}">
        <p14:creationId xmlns:p14="http://schemas.microsoft.com/office/powerpoint/2010/main" val="113323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87EF-802A-2689-3C7E-FC0450898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39145"/>
            <a:ext cx="10515600" cy="923330"/>
          </a:xfrm>
        </p:spPr>
        <p:txBody>
          <a:bodyPr/>
          <a:lstStyle/>
          <a:p>
            <a:r>
              <a:rPr lang="en-US" altLang="zh-CN" dirty="0"/>
              <a:t>ChatGPT</a:t>
            </a:r>
            <a:r>
              <a:rPr lang="zh-CN" altLang="en-US" dirty="0"/>
              <a:t>好用吗？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8D291-80B4-5BFF-86DF-46B257FB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C931-519B-4814-9F4C-408A2C858E6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41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C6363-11F6-05ED-8985-41837D39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幻觉的案例：找参考文献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0CE79-A17D-BBBE-C9D7-1FF3A904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C931-519B-4814-9F4C-408A2C858E6F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3B0E3CF-5C28-2F7F-7643-B250A1FDB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6350" y="1536700"/>
            <a:ext cx="5739300" cy="473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2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C6363-11F6-05ED-8985-41837D39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幻觉的案例：新闻续写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0CE79-A17D-BBBE-C9D7-1FF3A904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C931-519B-4814-9F4C-408A2C858E6F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3B0E3CF-5C28-2F7F-7643-B250A1FDB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6350" y="1536700"/>
            <a:ext cx="5739300" cy="473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3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B24F-F051-FD47-6761-FE3A49E74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幻觉的相关概念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35F41-3413-4A83-1F77-7197AB0C4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似是而非</a:t>
            </a:r>
            <a:endParaRPr lang="en-US" altLang="zh-CN" dirty="0"/>
          </a:p>
          <a:p>
            <a:pPr lvl="1"/>
            <a:r>
              <a:rPr lang="zh-CN" altLang="en-US" sz="2800" dirty="0"/>
              <a:t>似是</a:t>
            </a:r>
            <a:endParaRPr lang="en-US" altLang="zh-CN" sz="2800" dirty="0"/>
          </a:p>
          <a:p>
            <a:pPr lvl="2"/>
            <a:r>
              <a:rPr lang="zh-CN" altLang="en-US" sz="2800" dirty="0"/>
              <a:t>回答顺畅，符合基本语法、说话习惯</a:t>
            </a:r>
            <a:endParaRPr lang="en-US" altLang="zh-CN" sz="2800" dirty="0"/>
          </a:p>
          <a:p>
            <a:pPr lvl="1"/>
            <a:r>
              <a:rPr lang="zh-CN" altLang="en-US" sz="2800" dirty="0"/>
              <a:t>而非</a:t>
            </a:r>
            <a:endParaRPr lang="en-US" altLang="zh-CN" sz="2800" dirty="0"/>
          </a:p>
          <a:p>
            <a:pPr lvl="2"/>
            <a:r>
              <a:rPr lang="zh-CN" altLang="en-US" sz="2800" dirty="0"/>
              <a:t>与事实冲突、</a:t>
            </a:r>
            <a:endParaRPr lang="en-US" altLang="zh-CN" sz="2800" dirty="0"/>
          </a:p>
          <a:p>
            <a:pPr lvl="2"/>
            <a:r>
              <a:rPr lang="zh-CN" altLang="en-US" sz="2800" dirty="0"/>
              <a:t>与输入冲突、</a:t>
            </a:r>
            <a:endParaRPr lang="en-US" altLang="zh-CN" sz="2800" dirty="0"/>
          </a:p>
          <a:p>
            <a:pPr lvl="2"/>
            <a:r>
              <a:rPr lang="zh-CN" altLang="en-US" sz="2800" dirty="0"/>
              <a:t>与上下文冲突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C8C8E-9C83-AE82-9E0F-7B81BCA7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C931-519B-4814-9F4C-408A2C858E6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91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B24F-F051-FD47-6761-FE3A49E74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我们要做什么？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35F41-3413-4A83-1F77-7197AB0C4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先会评测：评测人工智能生成内容包含非幻觉文本的能力</a:t>
            </a:r>
            <a:endParaRPr lang="en-US" altLang="zh-CN" sz="3200" dirty="0"/>
          </a:p>
          <a:p>
            <a:r>
              <a:rPr lang="zh-CN" altLang="en-US" sz="3200" dirty="0"/>
              <a:t>后会改进：根据统一的评测结果，改进现有的人工智能算法</a:t>
            </a:r>
            <a:endParaRPr lang="en-US" altLang="zh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C8C8E-9C83-AE82-9E0F-7B81BCA7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C931-519B-4814-9F4C-408A2C858E6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19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C6363-11F6-05ED-8985-41837D39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要怎么评测（一个简单的办法）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0CE79-A17D-BBBE-C9D7-1FF3A904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C931-519B-4814-9F4C-408A2C858E6F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D60061-D9ED-3FBB-6623-C508E0104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9150" y="3134770"/>
            <a:ext cx="6233700" cy="1539373"/>
          </a:xfrm>
        </p:spPr>
      </p:pic>
    </p:spTree>
    <p:extLst>
      <p:ext uri="{BB962C8B-B14F-4D97-AF65-F5344CB8AC3E}">
        <p14:creationId xmlns:p14="http://schemas.microsoft.com/office/powerpoint/2010/main" val="4222879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B24F-F051-FD47-6761-FE3A49E74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我们需要您做什么？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35F41-3413-4A83-1F77-7197AB0C4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为了实现检测，我们需要有待评测的文本，因此我们需要构造一个包含幻觉文本的数据集</a:t>
            </a:r>
            <a:endParaRPr lang="en-US" altLang="zh-CN" sz="3200" dirty="0"/>
          </a:p>
          <a:p>
            <a:r>
              <a:rPr lang="zh-CN" altLang="en-US" sz="3200" dirty="0"/>
              <a:t>我们需要您标注出来待评测文本是否真的有幻觉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但是，让您一个一个的查证文本是不是真有幻觉是个很痛苦的事情；</a:t>
            </a:r>
            <a:endParaRPr lang="en-US" altLang="zh-CN" sz="3200" dirty="0"/>
          </a:p>
          <a:p>
            <a:r>
              <a:rPr lang="zh-CN" altLang="en-US" sz="3200" dirty="0"/>
              <a:t>所以，我们预先让人工智能自己进行了预标注；</a:t>
            </a:r>
            <a:endParaRPr lang="en-US" altLang="zh-CN" sz="3200" dirty="0"/>
          </a:p>
          <a:p>
            <a:r>
              <a:rPr lang="zh-CN" altLang="en-US" sz="3200" dirty="0"/>
              <a:t>也因此，我们需要您做的就是判断机器标注的准确与否！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C8C8E-9C83-AE82-9E0F-7B81BCA7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C931-519B-4814-9F4C-408A2C858E6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41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405</Words>
  <Application>Microsoft Office PowerPoint</Application>
  <PresentationFormat>Widescreen</PresentationFormat>
  <Paragraphs>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Theme</vt:lpstr>
      <vt:lpstr>新闻领域 机器续写幻觉数据集 标注培训</vt:lpstr>
      <vt:lpstr>你用过ChatGPT吗？</vt:lpstr>
      <vt:lpstr>ChatGPT好用吗？</vt:lpstr>
      <vt:lpstr>幻觉的案例：找参考文献</vt:lpstr>
      <vt:lpstr>幻觉的案例：新闻续写</vt:lpstr>
      <vt:lpstr>幻觉的相关概念</vt:lpstr>
      <vt:lpstr>我们要做什么？</vt:lpstr>
      <vt:lpstr>要怎么评测（一个简单的办法）</vt:lpstr>
      <vt:lpstr>我们需要您做什么？</vt:lpstr>
      <vt:lpstr>具体而言（介绍标注界面+了解怎么标注）</vt:lpstr>
      <vt:lpstr>案例+1（不满足“似是”，即衔接不流畅，应直接Skip）</vt:lpstr>
      <vt:lpstr>案例+2（标注合理，直接Submit）</vt:lpstr>
      <vt:lpstr>案例+3（有错误，进行错误标注+Submit）</vt:lpstr>
      <vt:lpstr>案例+4（句子被截断，正常标注，不算衔接不流畅）</vt:lpstr>
      <vt:lpstr>案例+5（不满足“似是”，即衔接不流畅，应直接Skip ）</vt:lpstr>
      <vt:lpstr>再来复习下</vt:lpstr>
      <vt:lpstr>再来复习下</vt:lpstr>
      <vt:lpstr>请注意</vt:lpstr>
      <vt:lpstr>标注界面的使用（操作演示）</vt:lpstr>
      <vt:lpstr>最后</vt:lpstr>
      <vt:lpstr>谢谢大家😀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大模型的幻觉以及缓解</dc:title>
  <dc:creator>Shichao Song</dc:creator>
  <cp:lastModifiedBy>Shichao Song</cp:lastModifiedBy>
  <cp:revision>26</cp:revision>
  <dcterms:created xsi:type="dcterms:W3CDTF">2023-09-24T02:05:14Z</dcterms:created>
  <dcterms:modified xsi:type="dcterms:W3CDTF">2023-10-15T11:34:32Z</dcterms:modified>
</cp:coreProperties>
</file>