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55" r:id="rId2"/>
  </p:sldMasterIdLst>
  <p:notesMasterIdLst>
    <p:notesMasterId r:id="rId19"/>
  </p:notesMasterIdLst>
  <p:handoutMasterIdLst>
    <p:handoutMasterId r:id="rId20"/>
  </p:handoutMasterIdLst>
  <p:sldIdLst>
    <p:sldId id="256" r:id="rId3"/>
    <p:sldId id="445" r:id="rId4"/>
    <p:sldId id="457" r:id="rId5"/>
    <p:sldId id="447" r:id="rId6"/>
    <p:sldId id="448" r:id="rId7"/>
    <p:sldId id="456" r:id="rId8"/>
    <p:sldId id="444" r:id="rId9"/>
    <p:sldId id="446" r:id="rId10"/>
    <p:sldId id="453" r:id="rId11"/>
    <p:sldId id="454" r:id="rId12"/>
    <p:sldId id="455" r:id="rId13"/>
    <p:sldId id="449" r:id="rId14"/>
    <p:sldId id="450" r:id="rId15"/>
    <p:sldId id="451" r:id="rId16"/>
    <p:sldId id="452" r:id="rId17"/>
    <p:sldId id="288" r:id="rId18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 Ref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C7EEAA"/>
    <a:srgbClr val="B4E5F6"/>
    <a:srgbClr val="A7D389"/>
    <a:srgbClr val="6CA14F"/>
    <a:srgbClr val="C9E5B9"/>
    <a:srgbClr val="FBBCB7"/>
    <a:srgbClr val="0000FF"/>
    <a:srgbClr val="0066FF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32" autoAdjust="0"/>
    <p:restoredTop sz="87379" autoAdjust="0"/>
  </p:normalViewPr>
  <p:slideViewPr>
    <p:cSldViewPr>
      <p:cViewPr varScale="1">
        <p:scale>
          <a:sx n="113" d="100"/>
          <a:sy n="113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A9D2161C-4131-412D-881C-FA5FEBDEB5BF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Textmasterformate durch Klicken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2" tIns="47377" rIns="94752" bIns="47377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ADF802BA-80DC-447B-B627-C6FA9EF664D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72475-D8DB-43AF-BAD0-AD3468F0435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B2C9B-9B13-4773-9427-6F0DE06D4036}" type="slidenum">
              <a:rPr lang="en-US"/>
              <a:pPr/>
              <a:t>2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A50EB-04C3-46F5-8D39-24845D55940E}" type="slidenum">
              <a:rPr lang="en-US"/>
              <a:pPr/>
              <a:t>7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DA168-9B3F-47BE-B809-DE6B1F5D1A40}" type="slidenum">
              <a:rPr lang="en-US"/>
              <a:pPr/>
              <a:t>16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0"/>
            <a:ext cx="9144000" cy="4191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228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673258" y="4570413"/>
            <a:ext cx="57974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000000"/>
                </a:solidFill>
              </a:rPr>
              <a:t>Modood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Alvi</a:t>
            </a:r>
            <a:r>
              <a:rPr lang="en-US" sz="1800" dirty="0" smtClean="0">
                <a:solidFill>
                  <a:srgbClr val="000000"/>
                </a:solidFill>
              </a:rPr>
              <a:t> – </a:t>
            </a:r>
            <a:r>
              <a:rPr lang="en-US" sz="1800" baseline="0" dirty="0" smtClean="0">
                <a:solidFill>
                  <a:srgbClr val="000000"/>
                </a:solidFill>
              </a:rPr>
              <a:t>Johannes </a:t>
            </a:r>
            <a:r>
              <a:rPr lang="en-US" sz="1800" baseline="0" dirty="0" err="1" smtClean="0">
                <a:solidFill>
                  <a:srgbClr val="000000"/>
                </a:solidFill>
              </a:rPr>
              <a:t>Engelhardt</a:t>
            </a:r>
            <a:r>
              <a:rPr lang="en-US" sz="1800" baseline="0" dirty="0" smtClean="0">
                <a:solidFill>
                  <a:srgbClr val="000000"/>
                </a:solidFill>
              </a:rPr>
              <a:t> – Geoffrey </a:t>
            </a:r>
            <a:r>
              <a:rPr lang="en-US" sz="1800" baseline="0" dirty="0" err="1" smtClean="0">
                <a:solidFill>
                  <a:srgbClr val="000000"/>
                </a:solidFill>
              </a:rPr>
              <a:t>Heinze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84F9F8-0C0B-46B9-AF2C-60AC5069153F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00850" y="95250"/>
            <a:ext cx="2190750" cy="65341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8600" y="95250"/>
            <a:ext cx="6419850" cy="65341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755E86-A650-4D1E-91DE-D34C23D79C9B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86D6CF-05DD-45E3-ABA0-91E15D21EE8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4650" y="1600200"/>
            <a:ext cx="2190750" cy="45259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400" y="1600200"/>
            <a:ext cx="64198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F18BA-3414-4E82-92E8-673178B8ABBA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1529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41529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7AF842-46FD-44FF-9A0A-D4B03AF5E95A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47AD07-01E9-486B-B2C0-3BDB88731B0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7E2165-5F73-4B2B-A27A-876107FCC11D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12EC2C-EDF5-45B5-9BB0-995861BA678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438555-C492-4F08-BEAE-F4B772603C28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01B927-531A-477B-A5ED-478F6D51D55D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9525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72250"/>
            <a:ext cx="533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900" b="1"/>
            </a:lvl1pPr>
          </a:lstStyle>
          <a:p>
            <a:fld id="{1D83BC68-263D-4FA8-A1EC-FCC307A83239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45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FFFCC"/>
          </a:solidFill>
          <a:latin typeface="Verdana Ref" pitchFamily="34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rgbClr val="000000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5908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500">
          <a:solidFill>
            <a:schemeClr val="accent1"/>
          </a:solidFill>
          <a:latin typeface="Verdana Ref" pitchFamily="34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400">
          <a:solidFill>
            <a:srgbClr val="000000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000">
          <a:solidFill>
            <a:srgbClr val="000000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16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12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Tool Technology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DWDL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400" dirty="0" smtClean="0"/>
              <a:t>                     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Please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your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here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hint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&gt;Firstname,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hint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homework-sheet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&gt;Upload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your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hint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Only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PDF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files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please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hint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&lt;/form&gt;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invokeNode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forEachNode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"3"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counterVariable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"$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students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counterName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"p"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yes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graphics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300"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200"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400"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arcId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"101"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arcId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"102"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invokeNode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"31"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Homework-Assignment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activity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"HumanTask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graphics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560"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623"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/&gt;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&lt;inputVariable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"$p"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outputVarialbe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"$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assignmentForm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400" dirty="0" smtClean="0"/>
              <a:t>                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DWDL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&lt;form&gt;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Please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your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here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hint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&gt;Firstname,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hint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homework-sheet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&gt;Upload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your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fiel&lt;/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label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&lt;/form&gt;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invokeNode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forEachNode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endNode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"4"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"end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graphics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500"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700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arcId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"101"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endNode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arcs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arc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"100"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sourceNode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targetNode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"2"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arc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"101"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sourceNode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"2"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targetNode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"3"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arc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"102"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sourceNode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"3"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targetNode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"4"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arcs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workflow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DWDL2BPEL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DWDL2BPEL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304800" y="2590800"/>
            <a:ext cx="3429000" cy="1752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endParaRPr lang="de-DE" sz="1800" dirty="0">
              <a:latin typeface="Calibri" pitchFamily="34" charset="0"/>
            </a:endParaRPr>
          </a:p>
        </p:txBody>
      </p:sp>
      <p:sp>
        <p:nvSpPr>
          <p:cNvPr id="13" name="Flussdiagramm: Dokument 12"/>
          <p:cNvSpPr/>
          <p:nvPr/>
        </p:nvSpPr>
        <p:spPr bwMode="auto">
          <a:xfrm>
            <a:off x="416963" y="1371600"/>
            <a:ext cx="920445" cy="458629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800" dirty="0" smtClean="0">
                <a:latin typeface="Calibri" pitchFamily="34" charset="0"/>
              </a:rPr>
              <a:t>Schema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419985" y="2971800"/>
            <a:ext cx="914400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Binding </a:t>
            </a:r>
          </a:p>
          <a:p>
            <a:pPr algn="ctr"/>
            <a:r>
              <a:rPr lang="de-DE" sz="1800" dirty="0" smtClean="0">
                <a:latin typeface="Calibri" pitchFamily="34" charset="0"/>
              </a:rPr>
              <a:t>Compiler</a:t>
            </a:r>
            <a:endParaRPr lang="de-DE" sz="1800" dirty="0">
              <a:latin typeface="Calibri" pitchFamily="34" charset="0"/>
            </a:endParaRPr>
          </a:p>
        </p:txBody>
      </p:sp>
      <p:sp>
        <p:nvSpPr>
          <p:cNvPr id="35" name="Flussdiagramm: Mehrere Dokumente 34"/>
          <p:cNvSpPr/>
          <p:nvPr/>
        </p:nvSpPr>
        <p:spPr bwMode="auto">
          <a:xfrm>
            <a:off x="306570" y="5439549"/>
            <a:ext cx="988830" cy="808851"/>
          </a:xfrm>
          <a:prstGeom prst="flowChartMulti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Java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Classes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7" name="Gerade Verbindung mit Pfeil 36"/>
          <p:cNvCxnSpPr>
            <a:stCxn id="13" idx="2"/>
            <a:endCxn id="33" idx="0"/>
          </p:cNvCxnSpPr>
          <p:nvPr/>
        </p:nvCxnSpPr>
        <p:spPr bwMode="auto">
          <a:xfrm rot="5400000">
            <a:off x="291241" y="2385854"/>
            <a:ext cx="117189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33" idx="2"/>
            <a:endCxn id="35" idx="0"/>
          </p:cNvCxnSpPr>
          <p:nvPr/>
        </p:nvCxnSpPr>
        <p:spPr bwMode="auto">
          <a:xfrm rot="5400000">
            <a:off x="-36925" y="4525438"/>
            <a:ext cx="1820049" cy="81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1" name="Flussdiagramm: Dokument 40"/>
          <p:cNvSpPr/>
          <p:nvPr/>
        </p:nvSpPr>
        <p:spPr bwMode="auto">
          <a:xfrm>
            <a:off x="2438400" y="1371600"/>
            <a:ext cx="599844" cy="458629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800" dirty="0" smtClean="0">
                <a:latin typeface="Calibri" pitchFamily="34" charset="0"/>
              </a:rPr>
              <a:t>XML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2362200" y="3162300"/>
            <a:ext cx="914400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JAXB</a:t>
            </a:r>
          </a:p>
          <a:p>
            <a:pPr algn="ctr"/>
            <a:r>
              <a:rPr lang="de-DE" sz="1800" dirty="0" smtClean="0">
                <a:latin typeface="Calibri" pitchFamily="34" charset="0"/>
              </a:rPr>
              <a:t>API</a:t>
            </a:r>
            <a:endParaRPr lang="de-DE" sz="1800" dirty="0">
              <a:latin typeface="Calibri" pitchFamily="34" charset="0"/>
            </a:endParaRPr>
          </a:p>
        </p:txBody>
      </p:sp>
      <p:grpSp>
        <p:nvGrpSpPr>
          <p:cNvPr id="81" name="Gruppieren 80"/>
          <p:cNvGrpSpPr/>
          <p:nvPr/>
        </p:nvGrpSpPr>
        <p:grpSpPr>
          <a:xfrm>
            <a:off x="2133600" y="5334000"/>
            <a:ext cx="1981200" cy="1143000"/>
            <a:chOff x="1981200" y="5334000"/>
            <a:chExt cx="1981200" cy="1143000"/>
          </a:xfrm>
        </p:grpSpPr>
        <p:sp>
          <p:nvSpPr>
            <p:cNvPr id="46" name="Flussdiagramm: Prozess 45"/>
            <p:cNvSpPr/>
            <p:nvPr/>
          </p:nvSpPr>
          <p:spPr bwMode="auto">
            <a:xfrm>
              <a:off x="1981200" y="5334000"/>
              <a:ext cx="1981200" cy="1143000"/>
            </a:xfrm>
            <a:prstGeom prst="flowChartProcess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 Ref" pitchFamily="34" charset="0"/>
              </a:endParaRPr>
            </a:p>
          </p:txBody>
        </p:sp>
        <p:grpSp>
          <p:nvGrpSpPr>
            <p:cNvPr id="57" name="Gruppieren 56"/>
            <p:cNvGrpSpPr/>
            <p:nvPr/>
          </p:nvGrpSpPr>
          <p:grpSpPr>
            <a:xfrm>
              <a:off x="2362200" y="5867400"/>
              <a:ext cx="965400" cy="525001"/>
              <a:chOff x="2362200" y="5647199"/>
              <a:chExt cx="965400" cy="525001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7" name="Flussdiagramm: Prozess 46"/>
              <p:cNvSpPr/>
              <p:nvPr/>
            </p:nvSpPr>
            <p:spPr bwMode="auto">
              <a:xfrm>
                <a:off x="2895600" y="6028200"/>
                <a:ext cx="432000" cy="144000"/>
              </a:xfrm>
              <a:prstGeom prst="flowChartProcess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 Ref" pitchFamily="34" charset="0"/>
                </a:endParaRPr>
              </a:p>
            </p:txBody>
          </p:sp>
          <p:sp>
            <p:nvSpPr>
              <p:cNvPr id="50" name="Flussdiagramm: Prozess 49"/>
              <p:cNvSpPr/>
              <p:nvPr/>
            </p:nvSpPr>
            <p:spPr bwMode="auto">
              <a:xfrm>
                <a:off x="2362200" y="6028199"/>
                <a:ext cx="432000" cy="144000"/>
              </a:xfrm>
              <a:prstGeom prst="flowChartProcess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 Ref" pitchFamily="34" charset="0"/>
                </a:endParaRPr>
              </a:p>
            </p:txBody>
          </p:sp>
          <p:sp>
            <p:nvSpPr>
              <p:cNvPr id="51" name="Flussdiagramm: Prozess 50"/>
              <p:cNvSpPr/>
              <p:nvPr/>
            </p:nvSpPr>
            <p:spPr bwMode="auto">
              <a:xfrm>
                <a:off x="2590800" y="5647199"/>
                <a:ext cx="432000" cy="144000"/>
              </a:xfrm>
              <a:prstGeom prst="flowChartProcess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 Ref" pitchFamily="34" charset="0"/>
                </a:endParaRPr>
              </a:p>
            </p:txBody>
          </p:sp>
          <p:cxnSp>
            <p:nvCxnSpPr>
              <p:cNvPr id="53" name="Gewinkelte Verbindung 52"/>
              <p:cNvCxnSpPr>
                <a:stCxn id="51" idx="2"/>
                <a:endCxn id="47" idx="0"/>
              </p:cNvCxnSpPr>
              <p:nvPr/>
            </p:nvCxnSpPr>
            <p:spPr bwMode="auto">
              <a:xfrm rot="16200000" flipH="1">
                <a:off x="2840700" y="5757299"/>
                <a:ext cx="237001" cy="304800"/>
              </a:xfrm>
              <a:prstGeom prst="bentConnector3">
                <a:avLst>
                  <a:gd name="adj1" fmla="val 50000"/>
                </a:avLst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Gewinkelte Verbindung 54"/>
              <p:cNvCxnSpPr>
                <a:stCxn id="51" idx="2"/>
                <a:endCxn id="50" idx="0"/>
              </p:cNvCxnSpPr>
              <p:nvPr/>
            </p:nvCxnSpPr>
            <p:spPr bwMode="auto">
              <a:xfrm rot="5400000">
                <a:off x="2574000" y="5795399"/>
                <a:ext cx="237000" cy="228600"/>
              </a:xfrm>
              <a:prstGeom prst="bentConnector3">
                <a:avLst>
                  <a:gd name="adj1" fmla="val 50000"/>
                </a:avLst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6" name="Textfeld 55"/>
            <p:cNvSpPr txBox="1"/>
            <p:nvPr/>
          </p:nvSpPr>
          <p:spPr>
            <a:xfrm>
              <a:off x="2057400" y="53340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de-DE" sz="1800" dirty="0" smtClean="0">
                  <a:latin typeface="Calibri" pitchFamily="34" charset="0"/>
                </a:rPr>
                <a:t>Contents Objects</a:t>
              </a:r>
              <a:endParaRPr lang="de-DE" sz="1800" dirty="0">
                <a:latin typeface="Calibri" pitchFamily="34" charset="0"/>
              </a:endParaRPr>
            </a:p>
          </p:txBody>
        </p:sp>
      </p:grpSp>
      <p:cxnSp>
        <p:nvCxnSpPr>
          <p:cNvPr id="63" name="Gewinkelte Verbindung 62"/>
          <p:cNvCxnSpPr>
            <a:stCxn id="35" idx="3"/>
            <a:endCxn id="33" idx="1"/>
          </p:cNvCxnSpPr>
          <p:nvPr/>
        </p:nvCxnSpPr>
        <p:spPr bwMode="auto">
          <a:xfrm flipH="1" flipV="1">
            <a:off x="419985" y="3295650"/>
            <a:ext cx="875415" cy="2548325"/>
          </a:xfrm>
          <a:prstGeom prst="bentConnector5">
            <a:avLst>
              <a:gd name="adj1" fmla="val -26113"/>
              <a:gd name="adj2" fmla="val 51581"/>
              <a:gd name="adj3" fmla="val 1261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Gewinkelte Verbindung 70"/>
          <p:cNvCxnSpPr>
            <a:stCxn id="41" idx="2"/>
            <a:endCxn id="44" idx="0"/>
          </p:cNvCxnSpPr>
          <p:nvPr/>
        </p:nvCxnSpPr>
        <p:spPr bwMode="auto">
          <a:xfrm rot="16200000" flipH="1">
            <a:off x="2097666" y="2440565"/>
            <a:ext cx="1362391" cy="810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Gewinkelte Verbindung 72"/>
          <p:cNvCxnSpPr>
            <a:stCxn id="44" idx="0"/>
            <a:endCxn id="41" idx="2"/>
          </p:cNvCxnSpPr>
          <p:nvPr/>
        </p:nvCxnSpPr>
        <p:spPr bwMode="auto">
          <a:xfrm rot="16200000" flipV="1">
            <a:off x="2097666" y="2440566"/>
            <a:ext cx="1362391" cy="810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Gewinkelte Verbindung 74"/>
          <p:cNvCxnSpPr>
            <a:stCxn id="44" idx="2"/>
          </p:cNvCxnSpPr>
          <p:nvPr/>
        </p:nvCxnSpPr>
        <p:spPr bwMode="auto">
          <a:xfrm rot="16200000" flipH="1">
            <a:off x="2209800" y="4419600"/>
            <a:ext cx="1524000" cy="304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Gewinkelte Verbindung 76"/>
          <p:cNvCxnSpPr>
            <a:endCxn id="44" idx="2"/>
          </p:cNvCxnSpPr>
          <p:nvPr/>
        </p:nvCxnSpPr>
        <p:spPr bwMode="auto">
          <a:xfrm rot="16200000" flipV="1">
            <a:off x="2209800" y="4419600"/>
            <a:ext cx="1524000" cy="304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9" name="Flussdiagramm: Dokument 78"/>
          <p:cNvSpPr/>
          <p:nvPr/>
        </p:nvSpPr>
        <p:spPr bwMode="auto">
          <a:xfrm>
            <a:off x="6553200" y="990600"/>
            <a:ext cx="771365" cy="458629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800" dirty="0" smtClean="0">
                <a:latin typeface="Calibri" pitchFamily="34" charset="0"/>
              </a:rPr>
              <a:t>DWDL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0" name="AutoShape 29"/>
          <p:cNvSpPr>
            <a:spLocks noChangeArrowheads="1"/>
          </p:cNvSpPr>
          <p:nvPr/>
        </p:nvSpPr>
        <p:spPr bwMode="auto">
          <a:xfrm>
            <a:off x="7696200" y="968375"/>
            <a:ext cx="1150938" cy="936625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9525">
            <a:solidFill>
              <a:schemeClr val="accent4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WSDL</a:t>
            </a:r>
            <a:endParaRPr lang="de-DE" sz="1800" dirty="0">
              <a:latin typeface="Calibri" pitchFamily="34" charset="0"/>
            </a:endParaRPr>
          </a:p>
        </p:txBody>
      </p:sp>
      <p:sp>
        <p:nvSpPr>
          <p:cNvPr id="83" name="Flussdiagramm: Dokument 82"/>
          <p:cNvSpPr/>
          <p:nvPr/>
        </p:nvSpPr>
        <p:spPr bwMode="auto">
          <a:xfrm>
            <a:off x="4572000" y="990600"/>
            <a:ext cx="1371600" cy="1146572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800" dirty="0" smtClean="0">
                <a:latin typeface="Calibri" pitchFamily="34" charset="0"/>
              </a:rPr>
              <a:t>DWDL2BPEL Mapping Rules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1" name="Rectangle 21"/>
          <p:cNvSpPr>
            <a:spLocks noChangeArrowheads="1"/>
          </p:cNvSpPr>
          <p:nvPr/>
        </p:nvSpPr>
        <p:spPr bwMode="auto">
          <a:xfrm>
            <a:off x="5029200" y="2819400"/>
            <a:ext cx="3733800" cy="28194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endParaRPr lang="de-DE" sz="1800" dirty="0">
              <a:latin typeface="Calibri" pitchFamily="34" charset="0"/>
            </a:endParaRPr>
          </a:p>
        </p:txBody>
      </p:sp>
      <p:sp>
        <p:nvSpPr>
          <p:cNvPr id="102" name="Rectangle 21"/>
          <p:cNvSpPr>
            <a:spLocks noChangeArrowheads="1"/>
          </p:cNvSpPr>
          <p:nvPr/>
        </p:nvSpPr>
        <p:spPr bwMode="auto">
          <a:xfrm>
            <a:off x="5257800" y="3238500"/>
            <a:ext cx="1295400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de-DE" sz="1800" dirty="0" smtClean="0">
                <a:latin typeface="Calibri" pitchFamily="34" charset="0"/>
              </a:rPr>
              <a:t>Apache </a:t>
            </a:r>
          </a:p>
          <a:p>
            <a:r>
              <a:rPr lang="de-DE" sz="1800" dirty="0" err="1" smtClean="0">
                <a:latin typeface="Calibri" pitchFamily="34" charset="0"/>
              </a:rPr>
              <a:t>Digester</a:t>
            </a:r>
            <a:r>
              <a:rPr lang="de-DE" sz="1800" dirty="0" smtClean="0">
                <a:latin typeface="Calibri" pitchFamily="34" charset="0"/>
              </a:rPr>
              <a:t> </a:t>
            </a:r>
          </a:p>
        </p:txBody>
      </p:sp>
      <p:cxnSp>
        <p:nvCxnSpPr>
          <p:cNvPr id="104" name="Gewinkelte Verbindung 103"/>
          <p:cNvCxnSpPr>
            <a:stCxn id="79" idx="2"/>
            <a:endCxn id="102" idx="0"/>
          </p:cNvCxnSpPr>
          <p:nvPr/>
        </p:nvCxnSpPr>
        <p:spPr bwMode="auto">
          <a:xfrm rot="5400000">
            <a:off x="5512397" y="1812013"/>
            <a:ext cx="1819591" cy="103338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6" name="Gewinkelte Verbindung 105"/>
          <p:cNvCxnSpPr>
            <a:stCxn id="83" idx="2"/>
            <a:endCxn id="102" idx="0"/>
          </p:cNvCxnSpPr>
          <p:nvPr/>
        </p:nvCxnSpPr>
        <p:spPr bwMode="auto">
          <a:xfrm rot="16200000" flipH="1">
            <a:off x="4993086" y="2326085"/>
            <a:ext cx="1177129" cy="647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09" name="Rectangle 21"/>
          <p:cNvSpPr>
            <a:spLocks noChangeArrowheads="1"/>
          </p:cNvSpPr>
          <p:nvPr/>
        </p:nvSpPr>
        <p:spPr bwMode="auto">
          <a:xfrm>
            <a:off x="5867400" y="4724400"/>
            <a:ext cx="914400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JAXB</a:t>
            </a:r>
          </a:p>
          <a:p>
            <a:pPr algn="ctr"/>
            <a:r>
              <a:rPr lang="de-DE" sz="1800" dirty="0" smtClean="0">
                <a:latin typeface="Calibri" pitchFamily="34" charset="0"/>
              </a:rPr>
              <a:t>API</a:t>
            </a:r>
            <a:endParaRPr lang="de-DE" sz="1800" dirty="0">
              <a:latin typeface="Calibri" pitchFamily="34" charset="0"/>
            </a:endParaRPr>
          </a:p>
        </p:txBody>
      </p:sp>
      <p:cxnSp>
        <p:nvCxnSpPr>
          <p:cNvPr id="122" name="Gewinkelte Verbindung 121"/>
          <p:cNvCxnSpPr>
            <a:stCxn id="102" idx="2"/>
            <a:endCxn id="109" idx="0"/>
          </p:cNvCxnSpPr>
          <p:nvPr/>
        </p:nvCxnSpPr>
        <p:spPr bwMode="auto">
          <a:xfrm rot="16200000" flipH="1">
            <a:off x="5695950" y="4095750"/>
            <a:ext cx="838200" cy="419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23" name="Flussdiagramm: Dokument 122"/>
          <p:cNvSpPr/>
          <p:nvPr/>
        </p:nvSpPr>
        <p:spPr bwMode="auto">
          <a:xfrm>
            <a:off x="5562600" y="6096000"/>
            <a:ext cx="638316" cy="458629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800" dirty="0" smtClean="0">
                <a:latin typeface="Calibri" pitchFamily="34" charset="0"/>
              </a:rPr>
              <a:t>BPEL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4" name="Flussdiagramm: Dokument 123"/>
          <p:cNvSpPr/>
          <p:nvPr/>
        </p:nvSpPr>
        <p:spPr bwMode="auto">
          <a:xfrm>
            <a:off x="7086600" y="6096000"/>
            <a:ext cx="734945" cy="458629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800" dirty="0" smtClean="0">
                <a:latin typeface="Calibri" pitchFamily="34" charset="0"/>
              </a:rPr>
              <a:t>WSDL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5" name="Rectangle 21"/>
          <p:cNvSpPr>
            <a:spLocks noChangeArrowheads="1"/>
          </p:cNvSpPr>
          <p:nvPr/>
        </p:nvSpPr>
        <p:spPr bwMode="auto">
          <a:xfrm>
            <a:off x="7010400" y="3276600"/>
            <a:ext cx="1447800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WSDL</a:t>
            </a:r>
          </a:p>
          <a:p>
            <a:pPr algn="ctr"/>
            <a:r>
              <a:rPr lang="de-DE" sz="1800" dirty="0" err="1" smtClean="0">
                <a:latin typeface="Calibri" pitchFamily="34" charset="0"/>
              </a:rPr>
              <a:t>Creator</a:t>
            </a:r>
            <a:endParaRPr lang="de-DE" sz="1800" dirty="0">
              <a:latin typeface="Calibri" pitchFamily="34" charset="0"/>
            </a:endParaRPr>
          </a:p>
        </p:txBody>
      </p:sp>
      <p:cxnSp>
        <p:nvCxnSpPr>
          <p:cNvPr id="130" name="Gewinkelte Verbindung 129"/>
          <p:cNvCxnSpPr>
            <a:stCxn id="109" idx="2"/>
            <a:endCxn id="123" idx="0"/>
          </p:cNvCxnSpPr>
          <p:nvPr/>
        </p:nvCxnSpPr>
        <p:spPr bwMode="auto">
          <a:xfrm rot="5400000">
            <a:off x="5741229" y="5512629"/>
            <a:ext cx="723900" cy="4428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31" name="Rectangle 21"/>
          <p:cNvSpPr>
            <a:spLocks noChangeArrowheads="1"/>
          </p:cNvSpPr>
          <p:nvPr/>
        </p:nvSpPr>
        <p:spPr bwMode="auto">
          <a:xfrm>
            <a:off x="7391400" y="4724400"/>
            <a:ext cx="914400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JAXB</a:t>
            </a:r>
          </a:p>
          <a:p>
            <a:pPr algn="ctr"/>
            <a:r>
              <a:rPr lang="de-DE" sz="1800" dirty="0" smtClean="0">
                <a:latin typeface="Calibri" pitchFamily="34" charset="0"/>
              </a:rPr>
              <a:t>API</a:t>
            </a:r>
            <a:endParaRPr lang="de-DE" sz="1800" dirty="0">
              <a:latin typeface="Calibri" pitchFamily="34" charset="0"/>
            </a:endParaRPr>
          </a:p>
        </p:txBody>
      </p:sp>
      <p:cxnSp>
        <p:nvCxnSpPr>
          <p:cNvPr id="133" name="Gewinkelte Verbindung 132"/>
          <p:cNvCxnSpPr>
            <a:stCxn id="80" idx="3"/>
            <a:endCxn id="125" idx="0"/>
          </p:cNvCxnSpPr>
          <p:nvPr/>
        </p:nvCxnSpPr>
        <p:spPr bwMode="auto">
          <a:xfrm rot="5400000">
            <a:off x="7317185" y="2322116"/>
            <a:ext cx="1371600" cy="5373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6" name="Gewinkelte Verbindung 135"/>
          <p:cNvCxnSpPr>
            <a:stCxn id="79" idx="2"/>
            <a:endCxn id="125" idx="0"/>
          </p:cNvCxnSpPr>
          <p:nvPr/>
        </p:nvCxnSpPr>
        <p:spPr bwMode="auto">
          <a:xfrm rot="16200000" flipH="1">
            <a:off x="6407746" y="1950045"/>
            <a:ext cx="1857691" cy="79541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8" name="Gewinkelte Verbindung 137"/>
          <p:cNvCxnSpPr>
            <a:stCxn id="125" idx="2"/>
            <a:endCxn id="131" idx="0"/>
          </p:cNvCxnSpPr>
          <p:nvPr/>
        </p:nvCxnSpPr>
        <p:spPr bwMode="auto">
          <a:xfrm rot="16200000" flipH="1">
            <a:off x="7391400" y="4267200"/>
            <a:ext cx="800100" cy="1143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40" name="Gewinkelte Verbindung 139"/>
          <p:cNvCxnSpPr>
            <a:stCxn id="131" idx="2"/>
            <a:endCxn id="124" idx="0"/>
          </p:cNvCxnSpPr>
          <p:nvPr/>
        </p:nvCxnSpPr>
        <p:spPr bwMode="auto">
          <a:xfrm rot="5400000">
            <a:off x="7289387" y="5536787"/>
            <a:ext cx="723900" cy="3945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</a:t>
            </a:r>
            <a:r>
              <a:rPr lang="de-DE" dirty="0" err="1" smtClean="0"/>
              <a:t>Deployment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</a:t>
            </a:r>
            <a:r>
              <a:rPr lang="de-DE" dirty="0" err="1" smtClean="0"/>
              <a:t>Launcher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828800"/>
            <a:ext cx="6324600" cy="47244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31895" y="2386012"/>
            <a:ext cx="1512888" cy="738188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>
                <a:latin typeface="Calibri" pitchFamily="34" charset="0"/>
              </a:rPr>
              <a:t>XML Parser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39044" y="2157412"/>
            <a:ext cx="1512887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>
                <a:latin typeface="Calibri" pitchFamily="34" charset="0"/>
              </a:rPr>
              <a:t>SOAP</a:t>
            </a:r>
          </a:p>
          <a:p>
            <a:pPr algn="ctr"/>
            <a:r>
              <a:rPr lang="de-DE" sz="1800" dirty="0">
                <a:latin typeface="Calibri" pitchFamily="34" charset="0"/>
              </a:rPr>
              <a:t>Generator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173912" y="2794000"/>
            <a:ext cx="1512888" cy="8636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DWDL2BPEL</a:t>
            </a:r>
            <a:endParaRPr lang="de-DE" sz="1800" dirty="0">
              <a:latin typeface="Calibri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429000" y="3657600"/>
            <a:ext cx="1512888" cy="649287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 err="1">
                <a:latin typeface="Calibri" pitchFamily="34" charset="0"/>
              </a:rPr>
              <a:t>Deployment</a:t>
            </a:r>
            <a:endParaRPr lang="de-DE" sz="1800" dirty="0">
              <a:latin typeface="Calibri" pitchFamily="34" charset="0"/>
            </a:endParaRPr>
          </a:p>
          <a:p>
            <a:pPr algn="ctr"/>
            <a:r>
              <a:rPr lang="de-DE" sz="1800" dirty="0">
                <a:latin typeface="Calibri" pitchFamily="34" charset="0"/>
              </a:rPr>
              <a:t>Generator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429000" y="5735638"/>
            <a:ext cx="2736850" cy="360362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dirty="0">
                <a:latin typeface="Calibri" pitchFamily="34" charset="0"/>
              </a:rPr>
              <a:t>File Writer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239044" y="5715000"/>
            <a:ext cx="1512887" cy="647700"/>
          </a:xfrm>
          <a:prstGeom prst="rect">
            <a:avLst/>
          </a:prstGeom>
          <a:solidFill>
            <a:srgbClr val="F9A099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>
                <a:latin typeface="Calibri" pitchFamily="34" charset="0"/>
              </a:rPr>
              <a:t>SOAP</a:t>
            </a:r>
          </a:p>
          <a:p>
            <a:pPr algn="ctr"/>
            <a:r>
              <a:rPr lang="de-DE" sz="1800">
                <a:latin typeface="Calibri" pitchFamily="34" charset="0"/>
              </a:rPr>
              <a:t>Execution</a:t>
            </a: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7383462" y="968375"/>
            <a:ext cx="1150938" cy="936625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9525">
            <a:solidFill>
              <a:schemeClr val="accent4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none" anchor="ctr"/>
          <a:lstStyle/>
          <a:p>
            <a:pPr algn="ctr"/>
            <a:r>
              <a:rPr lang="de-DE" sz="1800" dirty="0" smtClean="0">
                <a:latin typeface="Calibri" pitchFamily="34" charset="0"/>
              </a:rPr>
              <a:t>WSDL</a:t>
            </a:r>
            <a:endParaRPr lang="de-DE" sz="1800" dirty="0">
              <a:latin typeface="Calibri" pitchFamily="34" charset="0"/>
            </a:endParaRPr>
          </a:p>
        </p:txBody>
      </p:sp>
      <p:sp>
        <p:nvSpPr>
          <p:cNvPr id="34" name="Flussdiagramm: Dokument 33"/>
          <p:cNvSpPr/>
          <p:nvPr/>
        </p:nvSpPr>
        <p:spPr bwMode="auto">
          <a:xfrm>
            <a:off x="4102657" y="989171"/>
            <a:ext cx="771365" cy="458629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800" dirty="0" smtClean="0">
                <a:latin typeface="Calibri" pitchFamily="34" charset="0"/>
              </a:rPr>
              <a:t>DWDL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Flussdiagramm: Dokument 35"/>
          <p:cNvSpPr/>
          <p:nvPr/>
        </p:nvSpPr>
        <p:spPr bwMode="auto">
          <a:xfrm>
            <a:off x="1686525" y="990600"/>
            <a:ext cx="617925" cy="458629"/>
          </a:xfrm>
          <a:prstGeom prst="flowChartDocumen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WSC</a:t>
            </a:r>
          </a:p>
        </p:txBody>
      </p:sp>
      <p:cxnSp>
        <p:nvCxnSpPr>
          <p:cNvPr id="40" name="Gewinkelte Verbindung 39"/>
          <p:cNvCxnSpPr>
            <a:stCxn id="27" idx="2"/>
            <a:endCxn id="13" idx="3"/>
          </p:cNvCxnSpPr>
          <p:nvPr/>
        </p:nvCxnSpPr>
        <p:spPr bwMode="auto">
          <a:xfrm rot="10800000" flipV="1">
            <a:off x="4941888" y="1436688"/>
            <a:ext cx="2441574" cy="25455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3" name="Gerade Verbindung mit Pfeil 42"/>
          <p:cNvCxnSpPr>
            <a:stCxn id="36" idx="2"/>
            <a:endCxn id="7" idx="0"/>
          </p:cNvCxnSpPr>
          <p:nvPr/>
        </p:nvCxnSpPr>
        <p:spPr bwMode="auto">
          <a:xfrm rot="5400000">
            <a:off x="1626237" y="1788160"/>
            <a:ext cx="738503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5" name="Gerade Verbindung mit Pfeil 44"/>
          <p:cNvCxnSpPr>
            <a:stCxn id="7" idx="2"/>
            <a:endCxn id="20" idx="0"/>
          </p:cNvCxnSpPr>
          <p:nvPr/>
        </p:nvCxnSpPr>
        <p:spPr bwMode="auto">
          <a:xfrm rot="5400000">
            <a:off x="540544" y="4260056"/>
            <a:ext cx="29098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0" name="Gerade Verbindung mit Pfeil 49"/>
          <p:cNvCxnSpPr>
            <a:stCxn id="34" idx="2"/>
            <a:endCxn id="6" idx="0"/>
          </p:cNvCxnSpPr>
          <p:nvPr/>
        </p:nvCxnSpPr>
        <p:spPr bwMode="auto">
          <a:xfrm rot="5400000">
            <a:off x="4004074" y="1901746"/>
            <a:ext cx="96853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6" name="Gewinkelte Verbindung 55"/>
          <p:cNvCxnSpPr>
            <a:stCxn id="6" idx="2"/>
            <a:endCxn id="13" idx="0"/>
          </p:cNvCxnSpPr>
          <p:nvPr/>
        </p:nvCxnSpPr>
        <p:spPr bwMode="auto">
          <a:xfrm rot="5400000">
            <a:off x="4070192" y="3239453"/>
            <a:ext cx="533400" cy="30289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2" name="Gewinkelte Verbindung 61"/>
          <p:cNvCxnSpPr>
            <a:stCxn id="34" idx="2"/>
            <a:endCxn id="11" idx="0"/>
          </p:cNvCxnSpPr>
          <p:nvPr/>
        </p:nvCxnSpPr>
        <p:spPr bwMode="auto">
          <a:xfrm rot="16200000" flipH="1">
            <a:off x="5521088" y="384732"/>
            <a:ext cx="1376520" cy="3442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6" name="Gewinkelte Verbindung 65"/>
          <p:cNvCxnSpPr>
            <a:stCxn id="11" idx="2"/>
            <a:endCxn id="15" idx="3"/>
          </p:cNvCxnSpPr>
          <p:nvPr/>
        </p:nvCxnSpPr>
        <p:spPr bwMode="auto">
          <a:xfrm rot="5400000">
            <a:off x="5918994" y="3904456"/>
            <a:ext cx="2258219" cy="176450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68" name="Gewinkelte Verbindung 67"/>
          <p:cNvCxnSpPr>
            <a:stCxn id="13" idx="2"/>
            <a:endCxn id="15" idx="0"/>
          </p:cNvCxnSpPr>
          <p:nvPr/>
        </p:nvCxnSpPr>
        <p:spPr bwMode="auto">
          <a:xfrm rot="16200000" flipH="1">
            <a:off x="3777059" y="4715271"/>
            <a:ext cx="1428751" cy="6119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Form 70"/>
          <p:cNvCxnSpPr>
            <a:stCxn id="15" idx="2"/>
            <a:endCxn id="20" idx="3"/>
          </p:cNvCxnSpPr>
          <p:nvPr/>
        </p:nvCxnSpPr>
        <p:spPr bwMode="auto">
          <a:xfrm rot="5400000" flipH="1">
            <a:off x="3746103" y="5044678"/>
            <a:ext cx="57150" cy="2045494"/>
          </a:xfrm>
          <a:prstGeom prst="bentConnector4">
            <a:avLst>
              <a:gd name="adj1" fmla="val -400000"/>
              <a:gd name="adj2" fmla="val 834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339850" y="2743200"/>
            <a:ext cx="7042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6000" b="1">
                <a:solidFill>
                  <a:schemeClr val="accent2"/>
                </a:solidFill>
                <a:latin typeface="Courier New" pitchFamily="49" charset="0"/>
              </a:rPr>
              <a:t>End Of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B45FD-CB72-40BB-8D3F-1AA339E26FB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Workflow Model Editor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DWDL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DWDL2BPEL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Workflow Deployment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auto">
          <a:xfrm>
            <a:off x="381000" y="3657600"/>
            <a:ext cx="8382000" cy="28194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hteck 4"/>
          <p:cNvSpPr/>
          <p:nvPr/>
        </p:nvSpPr>
        <p:spPr bwMode="auto">
          <a:xfrm>
            <a:off x="5334000" y="5486400"/>
            <a:ext cx="26670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DWDL2BPEL</a:t>
            </a:r>
          </a:p>
        </p:txBody>
      </p:sp>
      <p:sp>
        <p:nvSpPr>
          <p:cNvPr id="6" name="Flussdiagramm: Magnetplattenspeicher 5"/>
          <p:cNvSpPr/>
          <p:nvPr/>
        </p:nvSpPr>
        <p:spPr bwMode="auto">
          <a:xfrm>
            <a:off x="5257800" y="3886200"/>
            <a:ext cx="1295400" cy="1066800"/>
          </a:xfrm>
          <a:prstGeom prst="flowChartMagneticDisk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8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DWDL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Flussdiagramm: Magnetplattenspeicher 8"/>
          <p:cNvSpPr/>
          <p:nvPr/>
        </p:nvSpPr>
        <p:spPr bwMode="auto">
          <a:xfrm>
            <a:off x="6705600" y="3886200"/>
            <a:ext cx="1295400" cy="1066800"/>
          </a:xfrm>
          <a:prstGeom prst="flowChartMagneticDisk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8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WSDL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Flussdiagramm: Magnetplattenspeicher 9"/>
          <p:cNvSpPr/>
          <p:nvPr/>
        </p:nvSpPr>
        <p:spPr bwMode="auto">
          <a:xfrm>
            <a:off x="2590800" y="3886200"/>
            <a:ext cx="1295400" cy="1066800"/>
          </a:xfrm>
          <a:prstGeom prst="flowChartMagneticDisk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8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WSC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2286000" y="5486400"/>
            <a:ext cx="19050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Workflow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Launcher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Pfeil nach unten 12"/>
          <p:cNvSpPr/>
          <p:nvPr/>
        </p:nvSpPr>
        <p:spPr bwMode="auto">
          <a:xfrm>
            <a:off x="5638800" y="4876800"/>
            <a:ext cx="533400" cy="685800"/>
          </a:xfrm>
          <a:prstGeom prst="downArrow">
            <a:avLst/>
          </a:prstGeom>
          <a:gradFill>
            <a:gsLst>
              <a:gs pos="0">
                <a:schemeClr val="tx2"/>
              </a:gs>
              <a:gs pos="54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14" name="Pfeil nach unten 13"/>
          <p:cNvSpPr/>
          <p:nvPr/>
        </p:nvSpPr>
        <p:spPr bwMode="auto">
          <a:xfrm>
            <a:off x="7086600" y="4876800"/>
            <a:ext cx="533400" cy="685800"/>
          </a:xfrm>
          <a:prstGeom prst="downArrow">
            <a:avLst/>
          </a:prstGeom>
          <a:gradFill>
            <a:gsLst>
              <a:gs pos="0">
                <a:schemeClr val="tx2"/>
              </a:gs>
              <a:gs pos="54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15" name="Pfeil nach unten 14"/>
          <p:cNvSpPr/>
          <p:nvPr/>
        </p:nvSpPr>
        <p:spPr bwMode="auto">
          <a:xfrm rot="5400000">
            <a:off x="4457700" y="5219700"/>
            <a:ext cx="533400" cy="1371600"/>
          </a:xfrm>
          <a:prstGeom prst="downArrow">
            <a:avLst/>
          </a:prstGeom>
          <a:gradFill>
            <a:gsLst>
              <a:gs pos="0">
                <a:schemeClr val="tx2"/>
              </a:gs>
              <a:gs pos="54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16" name="Pfeil nach unten 15"/>
          <p:cNvSpPr/>
          <p:nvPr/>
        </p:nvSpPr>
        <p:spPr bwMode="auto">
          <a:xfrm>
            <a:off x="2971800" y="4876800"/>
            <a:ext cx="533400" cy="685800"/>
          </a:xfrm>
          <a:prstGeom prst="downArrow">
            <a:avLst/>
          </a:prstGeom>
          <a:gradFill>
            <a:gsLst>
              <a:gs pos="0">
                <a:schemeClr val="tx2"/>
              </a:gs>
              <a:gs pos="54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3400" y="3962400"/>
            <a:ext cx="1640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1" dirty="0" smtClean="0">
                <a:latin typeface="Calibri" pitchFamily="34" charset="0"/>
              </a:rPr>
              <a:t>DecidR</a:t>
            </a:r>
          </a:p>
          <a:p>
            <a:pPr algn="l"/>
            <a:r>
              <a:rPr lang="de-DE" b="1" dirty="0" err="1" smtClean="0">
                <a:latin typeface="Calibri" pitchFamily="34" charset="0"/>
              </a:rPr>
              <a:t>Application</a:t>
            </a:r>
            <a:endParaRPr lang="de-DE" b="1" dirty="0">
              <a:latin typeface="Calibri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381000" y="2286000"/>
            <a:ext cx="8382000" cy="1143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 smtClean="0">
              <a:solidFill>
                <a:schemeClr val="tx1"/>
              </a:solidFill>
              <a:latin typeface="Verdana Ref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81000" y="1143000"/>
            <a:ext cx="8382000" cy="9144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Modeling Tool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33400" y="2445603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1" dirty="0" smtClean="0">
                <a:latin typeface="Calibri" pitchFamily="34" charset="0"/>
              </a:rPr>
              <a:t>DecidR</a:t>
            </a:r>
          </a:p>
          <a:p>
            <a:pPr algn="l"/>
            <a:r>
              <a:rPr lang="de-DE" b="1" dirty="0" smtClean="0">
                <a:latin typeface="Calibri" pitchFamily="34" charset="0"/>
              </a:rPr>
              <a:t>GUI</a:t>
            </a:r>
            <a:endParaRPr lang="de-DE" b="1" dirty="0">
              <a:latin typeface="Calibri" pitchFamily="34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4953000" y="2438400"/>
            <a:ext cx="19050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Servlet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10800000">
            <a:off x="5334001" y="3200400"/>
            <a:ext cx="533400" cy="762000"/>
          </a:xfrm>
          <a:prstGeom prst="downArrow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23" name="Pfeil nach unten 22"/>
          <p:cNvSpPr/>
          <p:nvPr/>
        </p:nvSpPr>
        <p:spPr bwMode="auto">
          <a:xfrm>
            <a:off x="5943600" y="3200400"/>
            <a:ext cx="533400" cy="762000"/>
          </a:xfrm>
          <a:prstGeom prst="downArrow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25" name="Pfeil nach unten 24"/>
          <p:cNvSpPr/>
          <p:nvPr/>
        </p:nvSpPr>
        <p:spPr bwMode="auto">
          <a:xfrm rot="10800000">
            <a:off x="5334000" y="1905000"/>
            <a:ext cx="533400" cy="609600"/>
          </a:xfrm>
          <a:prstGeom prst="downArrow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  <p:sp>
        <p:nvSpPr>
          <p:cNvPr id="26" name="Pfeil nach unten 25"/>
          <p:cNvSpPr/>
          <p:nvPr/>
        </p:nvSpPr>
        <p:spPr bwMode="auto">
          <a:xfrm>
            <a:off x="5943600" y="1905000"/>
            <a:ext cx="533400" cy="609600"/>
          </a:xfrm>
          <a:prstGeom prst="downArrow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 Ref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Model Editor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381000" y="990600"/>
            <a:ext cx="8305800" cy="1752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DecidR-UI</a:t>
            </a:r>
            <a:endParaRPr lang="de-DE" sz="1800" b="1" dirty="0">
              <a:latin typeface="Calibri" pitchFamily="34" charset="0"/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381000" y="4648200"/>
            <a:ext cx="8305800" cy="175260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Modeling Tool</a:t>
            </a:r>
          </a:p>
          <a:p>
            <a:pPr algn="ctr"/>
            <a:r>
              <a:rPr lang="de-DE" sz="1600" dirty="0" err="1" smtClean="0">
                <a:latin typeface="Calibri" pitchFamily="34" charset="0"/>
              </a:rPr>
              <a:t>Javascript</a:t>
            </a:r>
            <a:r>
              <a:rPr lang="de-DE" sz="1600" dirty="0" smtClean="0">
                <a:latin typeface="Calibri" pitchFamily="34" charset="0"/>
              </a:rPr>
              <a:t>, </a:t>
            </a:r>
            <a:r>
              <a:rPr lang="de-DE" sz="1600" dirty="0" err="1" smtClean="0">
                <a:latin typeface="Calibri" pitchFamily="34" charset="0"/>
              </a:rPr>
              <a:t>clientseitig</a:t>
            </a:r>
            <a:endParaRPr lang="de-DE" sz="1600" dirty="0" smtClean="0">
              <a:latin typeface="Calibri" pitchFamily="34" charset="0"/>
            </a:endParaRPr>
          </a:p>
          <a:p>
            <a:pPr algn="ctr"/>
            <a:endParaRPr lang="de-DE" sz="1800" dirty="0" smtClean="0">
              <a:latin typeface="Calibri" pitchFamily="34" charset="0"/>
            </a:endParaRPr>
          </a:p>
          <a:p>
            <a:pPr algn="ctr"/>
            <a:endParaRPr lang="de-DE" sz="1800" dirty="0" smtClean="0">
              <a:latin typeface="Calibri" pitchFamily="34" charset="0"/>
            </a:endParaRPr>
          </a:p>
          <a:p>
            <a:pPr algn="ctr"/>
            <a:endParaRPr lang="de-DE" sz="1800" dirty="0">
              <a:latin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Model Editor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00034" y="3000372"/>
            <a:ext cx="8143932" cy="1214446"/>
          </a:xfrm>
          <a:prstGeom prst="rect">
            <a:avLst/>
          </a:prstGeom>
          <a:solidFill>
            <a:srgbClr val="C9E5B9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Ajax-</a:t>
            </a:r>
            <a:r>
              <a:rPr lang="de-DE" sz="1800" b="1" dirty="0" err="1" smtClean="0">
                <a:latin typeface="Calibri" pitchFamily="34" charset="0"/>
              </a:rPr>
              <a:t>Requests</a:t>
            </a:r>
            <a:endParaRPr lang="de-DE" sz="1800" b="1" dirty="0" smtClean="0">
              <a:latin typeface="Calibri" pitchFamily="34" charset="0"/>
            </a:endParaRPr>
          </a:p>
          <a:p>
            <a:pPr algn="ctr"/>
            <a:r>
              <a:rPr lang="de-DE" sz="1600" dirty="0" smtClean="0">
                <a:latin typeface="Calibri" pitchFamily="34" charset="0"/>
              </a:rPr>
              <a:t>= asynchrone HTTP-</a:t>
            </a:r>
            <a:r>
              <a:rPr lang="de-DE" sz="1600" dirty="0" err="1" smtClean="0">
                <a:latin typeface="Calibri" pitchFamily="34" charset="0"/>
              </a:rPr>
              <a:t>Requests</a:t>
            </a:r>
            <a:endParaRPr lang="de-DE" sz="1600" dirty="0">
              <a:latin typeface="Calibri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42910" y="4957754"/>
            <a:ext cx="2571768" cy="1214446"/>
          </a:xfrm>
          <a:prstGeom prst="rect">
            <a:avLst/>
          </a:prstGeom>
          <a:solidFill>
            <a:srgbClr val="F9A0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DWDL-Parser</a:t>
            </a:r>
          </a:p>
          <a:p>
            <a:pPr algn="ctr"/>
            <a:r>
              <a:rPr lang="de-DE" sz="1600" dirty="0" smtClean="0">
                <a:latin typeface="Calibri" pitchFamily="34" charset="0"/>
              </a:rPr>
              <a:t>erstellt Zeichenobjekte</a:t>
            </a:r>
            <a:endParaRPr lang="de-DE" sz="1600" dirty="0">
              <a:latin typeface="Calibri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929322" y="4957754"/>
            <a:ext cx="2571768" cy="1214446"/>
          </a:xfrm>
          <a:prstGeom prst="rect">
            <a:avLst/>
          </a:prstGeom>
          <a:solidFill>
            <a:srgbClr val="F9A0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b="1" dirty="0" smtClean="0"/>
              <a:t>Zeichenobjekt-Parser</a:t>
            </a:r>
          </a:p>
          <a:p>
            <a:pPr algn="ctr"/>
            <a:r>
              <a:rPr lang="de-DE" sz="1600" dirty="0" smtClean="0">
                <a:latin typeface="Calibri" pitchFamily="34" charset="0"/>
              </a:rPr>
              <a:t>erstellt DWDL aus Zeichenobjekten</a:t>
            </a:r>
            <a:endParaRPr lang="de-DE" sz="1600" dirty="0">
              <a:latin typeface="Calibri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42910" y="1447800"/>
            <a:ext cx="2571768" cy="9096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JSP</a:t>
            </a:r>
          </a:p>
          <a:p>
            <a:r>
              <a:rPr lang="de-DE" sz="1600" dirty="0" smtClean="0">
                <a:latin typeface="Calibri" pitchFamily="34" charset="0"/>
              </a:rPr>
              <a:t>gibt WF-Model aus</a:t>
            </a:r>
          </a:p>
        </p:txBody>
      </p:sp>
      <p:sp>
        <p:nvSpPr>
          <p:cNvPr id="24" name="Pfeil nach unten 23"/>
          <p:cNvSpPr/>
          <p:nvPr/>
        </p:nvSpPr>
        <p:spPr>
          <a:xfrm rot="10800000">
            <a:off x="714347" y="2285992"/>
            <a:ext cx="1285884" cy="2819408"/>
          </a:xfrm>
          <a:prstGeom prst="downArrow">
            <a:avLst/>
          </a:prstGeom>
          <a:gradFill>
            <a:gsLst>
              <a:gs pos="0">
                <a:srgbClr val="92D050"/>
              </a:gs>
              <a:gs pos="50000">
                <a:srgbClr val="9CB86E"/>
              </a:gs>
              <a:gs pos="100000">
                <a:srgbClr val="92D050"/>
              </a:gs>
            </a:gsLst>
            <a:lin ang="16200000" scaled="0"/>
          </a:gradFill>
          <a:ln>
            <a:solidFill>
              <a:schemeClr val="accent3">
                <a:shade val="95000"/>
                <a:satMod val="10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Model-Request</a:t>
            </a:r>
            <a:endParaRPr lang="de-DE" sz="1800" b="1" dirty="0">
              <a:latin typeface="Calibri" pitchFamily="34" charset="0"/>
            </a:endParaRPr>
          </a:p>
        </p:txBody>
      </p:sp>
      <p:sp>
        <p:nvSpPr>
          <p:cNvPr id="25" name="Pfeil nach unten 24"/>
          <p:cNvSpPr/>
          <p:nvPr/>
        </p:nvSpPr>
        <p:spPr>
          <a:xfrm>
            <a:off x="1857356" y="2285992"/>
            <a:ext cx="1285884" cy="2819408"/>
          </a:xfrm>
          <a:prstGeom prst="downArrow">
            <a:avLst/>
          </a:prstGeom>
          <a:gradFill>
            <a:gsLst>
              <a:gs pos="0">
                <a:srgbClr val="92D050"/>
              </a:gs>
              <a:gs pos="50000">
                <a:srgbClr val="9CB86E"/>
              </a:gs>
              <a:gs pos="100000">
                <a:srgbClr val="92D050"/>
              </a:gs>
            </a:gsLst>
            <a:lin ang="16200000" scaled="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Workflow-Model</a:t>
            </a:r>
          </a:p>
          <a:p>
            <a:pPr algn="ctr"/>
            <a:r>
              <a:rPr lang="de-DE" sz="1800" b="1" dirty="0" smtClean="0">
                <a:latin typeface="Calibri" pitchFamily="34" charset="0"/>
              </a:rPr>
              <a:t>(DWDL)</a:t>
            </a:r>
            <a:endParaRPr lang="de-DE" sz="1800" b="1" dirty="0">
              <a:latin typeface="Calibri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357554" y="5529258"/>
            <a:ext cx="2428892" cy="642942"/>
          </a:xfrm>
          <a:prstGeom prst="rect">
            <a:avLst/>
          </a:prstGeom>
          <a:solidFill>
            <a:srgbClr val="F9A0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Grafische Darstellung</a:t>
            </a:r>
          </a:p>
          <a:p>
            <a:pPr algn="ctr"/>
            <a:r>
              <a:rPr lang="de-DE" sz="1600" dirty="0" smtClean="0">
                <a:latin typeface="Calibri" pitchFamily="34" charset="0"/>
              </a:rPr>
              <a:t>Draw2D-Framework</a:t>
            </a:r>
            <a:endParaRPr lang="de-DE" sz="1600" dirty="0">
              <a:latin typeface="Calibri" pitchFamily="34" charset="0"/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3071802" y="5616130"/>
            <a:ext cx="428628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>
            <a:off x="5643570" y="5616130"/>
            <a:ext cx="428628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943600" y="1447800"/>
            <a:ext cx="2571768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JSP</a:t>
            </a:r>
          </a:p>
          <a:p>
            <a:pPr algn="ctr"/>
            <a:r>
              <a:rPr lang="de-DE" sz="1600" dirty="0">
                <a:latin typeface="Calibri" pitchFamily="34" charset="0"/>
              </a:rPr>
              <a:t>n</a:t>
            </a:r>
            <a:r>
              <a:rPr lang="de-DE" sz="1600" dirty="0" smtClean="0">
                <a:latin typeface="Calibri" pitchFamily="34" charset="0"/>
              </a:rPr>
              <a:t>immt WF-Model entgegen</a:t>
            </a:r>
          </a:p>
        </p:txBody>
      </p:sp>
      <p:sp>
        <p:nvSpPr>
          <p:cNvPr id="27" name="Pfeil nach unten 26"/>
          <p:cNvSpPr/>
          <p:nvPr/>
        </p:nvSpPr>
        <p:spPr>
          <a:xfrm rot="10800000">
            <a:off x="6572265" y="2285992"/>
            <a:ext cx="1285884" cy="2819408"/>
          </a:xfrm>
          <a:prstGeom prst="downArrow">
            <a:avLst/>
          </a:prstGeom>
          <a:gradFill>
            <a:gsLst>
              <a:gs pos="0">
                <a:srgbClr val="92D050"/>
              </a:gs>
              <a:gs pos="50000">
                <a:srgbClr val="9CB86E"/>
              </a:gs>
              <a:gs pos="100000">
                <a:srgbClr val="92D050"/>
              </a:gs>
            </a:gsLst>
            <a:lin ang="16200000" scaled="0"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800" b="1" dirty="0" smtClean="0">
                <a:latin typeface="Calibri" pitchFamily="34" charset="0"/>
              </a:rPr>
              <a:t>Workflow-Modell</a:t>
            </a:r>
          </a:p>
          <a:p>
            <a:pPr algn="ctr"/>
            <a:r>
              <a:rPr lang="de-DE" sz="1800" b="1" dirty="0" smtClean="0">
                <a:latin typeface="Calibri" pitchFamily="34" charset="0"/>
              </a:rPr>
              <a:t>(DWDL)</a:t>
            </a:r>
            <a:endParaRPr lang="de-DE" sz="18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AJAX-Aufruf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334000"/>
          </a:xfrm>
        </p:spPr>
        <p:txBody>
          <a:bodyPr/>
          <a:lstStyle/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http;</a:t>
            </a:r>
          </a:p>
          <a:p>
            <a:pPr>
              <a:buNone/>
            </a:pP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window.XMLHttpRequest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http = 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de-DE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window.ActiveXObject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http = 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ActiveXObject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Microsoft.XMLHTTP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http.open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("GET", "load.jsp", 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http.onreadystatechange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http.readyState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== 4) {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e-DE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XMLLoader.prototype.parse.call</a:t>
            </a:r>
            <a:r>
              <a:rPr lang="de-DE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workflow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http.responseXML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http.send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DWDL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DWDL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workflow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homeworkAssignmentProcess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"84587575"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a sample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workflow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created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design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purpose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&lt;variables&gt;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&lt;variable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configurationVariable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&lt;variable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informant-name</a:t>
            </a:r>
            <a:r>
              <a:rPr lang="de-DE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configurationVariable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yes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&lt;variable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informant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-email"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configurationVariable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yes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&lt;variable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instruction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configurationVariable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&lt;variable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homework-file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configurationVarialbe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no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&lt;/variables&gt;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roles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role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teacher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actor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role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students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role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roles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faultHandler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faultMessage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An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has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occured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during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workflow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execution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faultMessage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informant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&gt;$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informant-name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&lt;email&gt;$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informant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-email&lt;/email&gt;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informant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1400" dirty="0" smtClean="0"/>
              <a:t>        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DWDL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6D6CF-05DD-45E3-ABA0-91E15D21EE8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informant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&gt;Peter Pan&lt;/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&lt;email&gt;peter.pan@never-land.nvl&lt;/email&gt;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informant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faultHandler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startNode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graphics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"10"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"10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arcId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"100"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startNode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invokeNode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"2"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Homework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-Upload"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activity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"HumanTask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graphics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150"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170"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arcId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"100"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targets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arcId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"101"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&lt;inputVariable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"$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teacher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>
              <a:buNone/>
            </a:pP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outputVarialbe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"$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uploadForm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2A3D7A"/>
      </a:dk2>
      <a:lt2>
        <a:srgbClr val="000000"/>
      </a:lt2>
      <a:accent1>
        <a:srgbClr val="FFFFCC"/>
      </a:accent1>
      <a:accent2>
        <a:srgbClr val="FAC164"/>
      </a:accent2>
      <a:accent3>
        <a:srgbClr val="FFFFFF"/>
      </a:accent3>
      <a:accent4>
        <a:srgbClr val="000000"/>
      </a:accent4>
      <a:accent5>
        <a:srgbClr val="FFFFE2"/>
      </a:accent5>
      <a:accent6>
        <a:srgbClr val="E3AF5A"/>
      </a:accent6>
      <a:hlink>
        <a:srgbClr val="B0AE6A"/>
      </a:hlink>
      <a:folHlink>
        <a:srgbClr val="C3E684"/>
      </a:folHlink>
    </a:clrScheme>
    <a:fontScheme name="1_Default Design">
      <a:majorFont>
        <a:latin typeface="Verdana Ref"/>
        <a:ea typeface=""/>
        <a:cs typeface=""/>
      </a:majorFont>
      <a:minorFont>
        <a:latin typeface="Verdana Re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 Re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 Ref" pitchFamily="34" charset="0"/>
          </a:defRPr>
        </a:defPPr>
      </a:lstStyle>
    </a:lnDef>
  </a:objectDefaults>
  <a:extraClrSchemeLst>
    <a:extraClrScheme>
      <a:clrScheme name="1_Default Design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parator">
  <a:themeElements>
    <a:clrScheme name="">
      <a:dk1>
        <a:srgbClr val="000000"/>
      </a:dk1>
      <a:lt1>
        <a:srgbClr val="FFFFFF"/>
      </a:lt1>
      <a:dk2>
        <a:srgbClr val="2A3D7A"/>
      </a:dk2>
      <a:lt2>
        <a:srgbClr val="000000"/>
      </a:lt2>
      <a:accent1>
        <a:srgbClr val="FFFFCC"/>
      </a:accent1>
      <a:accent2>
        <a:srgbClr val="FAC164"/>
      </a:accent2>
      <a:accent3>
        <a:srgbClr val="FFFFFF"/>
      </a:accent3>
      <a:accent4>
        <a:srgbClr val="000000"/>
      </a:accent4>
      <a:accent5>
        <a:srgbClr val="FFFFE2"/>
      </a:accent5>
      <a:accent6>
        <a:srgbClr val="E3AF5A"/>
      </a:accent6>
      <a:hlink>
        <a:srgbClr val="B0AE6A"/>
      </a:hlink>
      <a:folHlink>
        <a:srgbClr val="C3E684"/>
      </a:folHlink>
    </a:clrScheme>
    <a:fontScheme name="Separator">
      <a:majorFont>
        <a:latin typeface="Verdana Ref"/>
        <a:ea typeface=""/>
        <a:cs typeface=""/>
      </a:majorFont>
      <a:minorFont>
        <a:latin typeface="Verdana Re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 Ref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 Ref" pitchFamily="34" charset="0"/>
          </a:defRPr>
        </a:defPPr>
      </a:lstStyle>
    </a:lnDef>
  </a:objectDefaults>
  <a:extraClrSchemeLst>
    <a:extraClrScheme>
      <a:clrScheme name="Separator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arator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arator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arator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arator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923</Words>
  <Application>Microsoft PowerPoint</Application>
  <PresentationFormat>Bildschirmpräsentation (4:3)</PresentationFormat>
  <Paragraphs>214</Paragraphs>
  <Slides>16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1_Default Design</vt:lpstr>
      <vt:lpstr>Separator</vt:lpstr>
      <vt:lpstr>Modeling Tool Technology </vt:lpstr>
      <vt:lpstr>Overview</vt:lpstr>
      <vt:lpstr>Overview</vt:lpstr>
      <vt:lpstr>Workflow Model Editor</vt:lpstr>
      <vt:lpstr>Workflow Model Editor</vt:lpstr>
      <vt:lpstr>AJAX-Aufruf</vt:lpstr>
      <vt:lpstr>DWDL</vt:lpstr>
      <vt:lpstr>DWDL</vt:lpstr>
      <vt:lpstr>DWDL</vt:lpstr>
      <vt:lpstr>DWDL</vt:lpstr>
      <vt:lpstr>DWDL</vt:lpstr>
      <vt:lpstr>DWDL2BPEL</vt:lpstr>
      <vt:lpstr>DWDL2BPEL</vt:lpstr>
      <vt:lpstr>Workflow Deployment</vt:lpstr>
      <vt:lpstr>Workflow Launcher</vt:lpstr>
      <vt:lpstr>Folie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Saood</dc:creator>
  <cp:lastModifiedBy>Johannes Engelhardt</cp:lastModifiedBy>
  <cp:revision>545</cp:revision>
  <dcterms:created xsi:type="dcterms:W3CDTF">1601-01-01T00:00:00Z</dcterms:created>
  <dcterms:modified xsi:type="dcterms:W3CDTF">2009-04-08T11:14:52Z</dcterms:modified>
</cp:coreProperties>
</file>