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cal Map Reduce"/>
          <p:cNvSpPr txBox="1"/>
          <p:nvPr>
            <p:ph type="ctrTitle"/>
          </p:nvPr>
        </p:nvSpPr>
        <p:spPr>
          <a:xfrm>
            <a:off x="1463495" y="4140200"/>
            <a:ext cx="10077810" cy="1473200"/>
          </a:xfrm>
          <a:prstGeom prst="rect">
            <a:avLst/>
          </a:prstGeom>
        </p:spPr>
        <p:txBody>
          <a:bodyPr/>
          <a:lstStyle/>
          <a:p>
            <a:pPr/>
            <a:r>
              <a:t>Local Map Reduce</a:t>
            </a:r>
          </a:p>
        </p:txBody>
      </p:sp>
      <p:sp>
        <p:nvSpPr>
          <p:cNvPr id="120" name="2018/1/15"/>
          <p:cNvSpPr txBox="1"/>
          <p:nvPr/>
        </p:nvSpPr>
        <p:spPr>
          <a:xfrm>
            <a:off x="5739027" y="8634069"/>
            <a:ext cx="15267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2018/1/15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測試加上Reducer會跑出什麼！"/>
          <p:cNvSpPr txBox="1"/>
          <p:nvPr/>
        </p:nvSpPr>
        <p:spPr>
          <a:xfrm>
            <a:off x="-290217" y="734641"/>
            <a:ext cx="13585233" cy="126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測試加上Reducer會跑出什麼！</a:t>
            </a:r>
          </a:p>
        </p:txBody>
      </p:sp>
      <p:pic>
        <p:nvPicPr>
          <p:cNvPr id="159" name="螢幕快照 2018-01-12 上午11.18.40.png" descr="螢幕快照 2018-01-12 上午11.18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989" y="3631319"/>
            <a:ext cx="12438823" cy="249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echo 'aaa bbb ccc\naaa bbb aaa' | python map.py | sort -k 1,1 -t $'\t' | python reducer.py"/>
          <p:cNvSpPr txBox="1"/>
          <p:nvPr/>
        </p:nvSpPr>
        <p:spPr>
          <a:xfrm>
            <a:off x="1453911" y="8815023"/>
            <a:ext cx="957704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36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5CC5"/>
                </a:solidFill>
              </a:rPr>
              <a:t>echo</a:t>
            </a:r>
            <a:r>
              <a:rPr>
                <a:solidFill>
                  <a:srgbClr val="24292E"/>
                </a:solidFill>
              </a:rPr>
              <a:t> </a:t>
            </a:r>
            <a:r>
              <a:t>'aaa bbb ccc\naaa bbb aaa'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python map.py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sort -k 1,1 -t </a:t>
            </a:r>
            <a:r>
              <a:t>$'\t'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python reducer.py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螢幕快照 2018-01-12 上午11.18.32.png" descr="螢幕快照 2018-01-12 上午11.1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480" y="1751453"/>
            <a:ext cx="11305839" cy="446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螢幕快照 2018-01-12 上午11.18.40.png" descr="螢幕快照 2018-01-12 上午11.18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989" y="6521276"/>
            <a:ext cx="12438823" cy="249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看看Reducer的作用～"/>
          <p:cNvSpPr txBox="1"/>
          <p:nvPr/>
        </p:nvSpPr>
        <p:spPr>
          <a:xfrm>
            <a:off x="1630138" y="219164"/>
            <a:ext cx="9744523" cy="141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看看Reducer的作用～</a:t>
            </a:r>
          </a:p>
        </p:txBody>
      </p:sp>
      <p:sp>
        <p:nvSpPr>
          <p:cNvPr id="165" name="橢圓形"/>
          <p:cNvSpPr/>
          <p:nvPr/>
        </p:nvSpPr>
        <p:spPr>
          <a:xfrm>
            <a:off x="839466" y="2138235"/>
            <a:ext cx="1340845" cy="496375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6" name="橢圓形"/>
          <p:cNvSpPr/>
          <p:nvPr/>
        </p:nvSpPr>
        <p:spPr>
          <a:xfrm>
            <a:off x="839466" y="4345630"/>
            <a:ext cx="1340845" cy="496375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7" name="橢圓形"/>
          <p:cNvSpPr/>
          <p:nvPr/>
        </p:nvSpPr>
        <p:spPr>
          <a:xfrm>
            <a:off x="155509" y="6673892"/>
            <a:ext cx="1340846" cy="496375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螢幕快照 2018-01-14 下午5.59.58.png" descr="螢幕快照 2018-01-14 下午5.59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850" y="2165832"/>
            <a:ext cx="10071101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螢幕快照 2018-01-14 下午6.00.05.png" descr="螢幕快照 2018-01-14 下午6.00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" y="6322886"/>
            <a:ext cx="10782301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ingle process"/>
          <p:cNvSpPr txBox="1"/>
          <p:nvPr/>
        </p:nvSpPr>
        <p:spPr>
          <a:xfrm>
            <a:off x="4844380" y="727032"/>
            <a:ext cx="3316040" cy="826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 sz="3600">
                <a:solidFill>
                  <a:srgbClr val="24292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single process</a:t>
            </a:r>
          </a:p>
        </p:txBody>
      </p:sp>
      <p:sp>
        <p:nvSpPr>
          <p:cNvPr id="172" name="Local-map reduce"/>
          <p:cNvSpPr txBox="1"/>
          <p:nvPr/>
        </p:nvSpPr>
        <p:spPr>
          <a:xfrm>
            <a:off x="4488867" y="5067711"/>
            <a:ext cx="4027066" cy="826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 sz="3600">
                <a:solidFill>
                  <a:srgbClr val="24292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Local-map reduce</a:t>
            </a:r>
          </a:p>
        </p:txBody>
      </p:sp>
      <p:sp>
        <p:nvSpPr>
          <p:cNvPr id="173" name="橢圓形"/>
          <p:cNvSpPr/>
          <p:nvPr/>
        </p:nvSpPr>
        <p:spPr>
          <a:xfrm>
            <a:off x="2218583" y="2419680"/>
            <a:ext cx="1340845" cy="496375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4" name="橢圓形"/>
          <p:cNvSpPr/>
          <p:nvPr/>
        </p:nvSpPr>
        <p:spPr>
          <a:xfrm>
            <a:off x="1705313" y="6443104"/>
            <a:ext cx="1340845" cy="496375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5" name="線條"/>
          <p:cNvSpPr/>
          <p:nvPr/>
        </p:nvSpPr>
        <p:spPr>
          <a:xfrm flipV="1">
            <a:off x="2546926" y="2991906"/>
            <a:ext cx="99959" cy="16589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線條"/>
          <p:cNvSpPr/>
          <p:nvPr/>
        </p:nvSpPr>
        <p:spPr>
          <a:xfrm flipV="1">
            <a:off x="2375734" y="5083891"/>
            <a:ext cx="2" cy="12065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時間相差五倍！！"/>
          <p:cNvSpPr txBox="1"/>
          <p:nvPr/>
        </p:nvSpPr>
        <p:spPr>
          <a:xfrm>
            <a:off x="1478699" y="4530724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時間相差五倍！！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n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螢幕快照 2018-01-12 上午11.04.37.png" descr="螢幕快照 2018-01-12 上午11.0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514" y="1691396"/>
            <a:ext cx="8293771" cy="78186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Map Reduce 是什麼？"/>
          <p:cNvSpPr txBox="1"/>
          <p:nvPr/>
        </p:nvSpPr>
        <p:spPr>
          <a:xfrm>
            <a:off x="1396628" y="248654"/>
            <a:ext cx="10211545" cy="141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Map Reduce 是什麼？</a:t>
            </a:r>
          </a:p>
        </p:txBody>
      </p:sp>
      <p:sp>
        <p:nvSpPr>
          <p:cNvPr id="124" name="橢圓形"/>
          <p:cNvSpPr/>
          <p:nvPr/>
        </p:nvSpPr>
        <p:spPr>
          <a:xfrm>
            <a:off x="5041698" y="5072426"/>
            <a:ext cx="1270003" cy="1348627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5" name="橢圓形"/>
          <p:cNvSpPr/>
          <p:nvPr/>
        </p:nvSpPr>
        <p:spPr>
          <a:xfrm>
            <a:off x="7793249" y="5072426"/>
            <a:ext cx="1270003" cy="1348627"/>
          </a:xfrm>
          <a:prstGeom prst="ellips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螢幕快照 2018-01-14 下午2.24.34.png" descr="螢幕快照 2018-01-14 下午2.2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0415" y="1012075"/>
            <a:ext cx="9303969" cy="772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線條" descr="線條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900000">
            <a:off x="6614024" y="2851150"/>
            <a:ext cx="1872253" cy="7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p"/>
          <p:cNvSpPr txBox="1"/>
          <p:nvPr/>
        </p:nvSpPr>
        <p:spPr>
          <a:xfrm>
            <a:off x="8342579" y="1795120"/>
            <a:ext cx="75194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Map</a:t>
            </a:r>
          </a:p>
        </p:txBody>
      </p:sp>
      <p:pic>
        <p:nvPicPr>
          <p:cNvPr id="130" name="線條" descr="線條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537906">
            <a:off x="6796623" y="7090891"/>
            <a:ext cx="1710750" cy="7620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duce"/>
          <p:cNvSpPr txBox="1"/>
          <p:nvPr/>
        </p:nvSpPr>
        <p:spPr>
          <a:xfrm>
            <a:off x="8537244" y="7294219"/>
            <a:ext cx="12262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p Reduce Excample 1:…"/>
          <p:cNvSpPr txBox="1"/>
          <p:nvPr>
            <p:ph type="ctrTitle"/>
          </p:nvPr>
        </p:nvSpPr>
        <p:spPr>
          <a:xfrm>
            <a:off x="723410" y="2067075"/>
            <a:ext cx="11557980" cy="2444449"/>
          </a:xfrm>
          <a:prstGeom prst="rect">
            <a:avLst/>
          </a:prstGeom>
        </p:spPr>
        <p:txBody>
          <a:bodyPr/>
          <a:lstStyle/>
          <a:p>
            <a:pPr defTabSz="554990">
              <a:defRPr sz="7600"/>
            </a:pPr>
            <a:r>
              <a:t>Map Reduce Excample 1:</a:t>
            </a:r>
          </a:p>
          <a:p>
            <a:pPr defTabSz="554990">
              <a:defRPr sz="7600"/>
            </a:pPr>
            <a:r>
              <a:t>Word 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螢幕快照 2018-01-12 上午9.59.16.png" descr="螢幕快照 2018-01-12 上午9.5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112" y="2167393"/>
            <a:ext cx="10950576" cy="224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先來個 Wordcount !!"/>
          <p:cNvSpPr txBox="1"/>
          <p:nvPr/>
        </p:nvSpPr>
        <p:spPr>
          <a:xfrm>
            <a:off x="1771898" y="425590"/>
            <a:ext cx="9461005" cy="141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先來個 Wordcount !!</a:t>
            </a:r>
          </a:p>
        </p:txBody>
      </p:sp>
      <p:pic>
        <p:nvPicPr>
          <p:cNvPr id="137" name="螢幕快照 2018-01-12 上午10.09.59.png" descr="螢幕快照 2018-01-12 上午10.09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8156" y="6023304"/>
            <a:ext cx="5128488" cy="69219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解釋："/>
          <p:cNvSpPr txBox="1"/>
          <p:nvPr/>
        </p:nvSpPr>
        <p:spPr>
          <a:xfrm>
            <a:off x="5988048" y="4896598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解釋：</a:t>
            </a:r>
          </a:p>
        </p:txBody>
      </p:sp>
      <p:sp>
        <p:nvSpPr>
          <p:cNvPr id="139" name="將連續的字母內容轉換成迴圈，就是將單詞分行輸出。"/>
          <p:cNvSpPr txBox="1"/>
          <p:nvPr/>
        </p:nvSpPr>
        <p:spPr>
          <a:xfrm>
            <a:off x="1297530" y="7013991"/>
            <a:ext cx="11087101" cy="8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000"/>
              </a:lnSpc>
              <a:defRPr sz="3600" u="sng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將連續的字母內容轉換成迴圈，就是將單詞分行輸出。</a:t>
            </a:r>
          </a:p>
        </p:txBody>
      </p:sp>
      <p:sp>
        <p:nvSpPr>
          <p:cNvPr id="140" name="echo 'aaa bbb ccc\naaa bbb aaa' | tr -sc &quot;a-zA-Z&quot; &quot;\n&quot;"/>
          <p:cNvSpPr txBox="1"/>
          <p:nvPr/>
        </p:nvSpPr>
        <p:spPr>
          <a:xfrm>
            <a:off x="3036346" y="9090366"/>
            <a:ext cx="760946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5CC5"/>
                </a:solidFill>
              </a:rPr>
              <a:t>echo</a:t>
            </a:r>
            <a:r>
              <a:rPr>
                <a:solidFill>
                  <a:srgbClr val="24292E"/>
                </a:solidFill>
              </a:rPr>
              <a:t> </a:t>
            </a:r>
            <a:r>
              <a:t>'aaa bbb ccc\naaa bbb aaa'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tr -sc </a:t>
            </a:r>
            <a:r>
              <a:t>"a-zA-Z"</a:t>
            </a:r>
            <a:r>
              <a:rPr>
                <a:solidFill>
                  <a:srgbClr val="24292E"/>
                </a:solidFill>
              </a:rPr>
              <a:t> </a:t>
            </a:r>
            <a:r>
              <a:t>"\n"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ordcount(計次) !!…"/>
          <p:cNvSpPr txBox="1"/>
          <p:nvPr/>
        </p:nvSpPr>
        <p:spPr>
          <a:xfrm>
            <a:off x="59927" y="296481"/>
            <a:ext cx="12884945" cy="2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Wordcount(計次) !!</a:t>
            </a:r>
          </a:p>
          <a:p>
            <a:pPr>
              <a:defRPr sz="64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(類似於mapreduce中的reduce)</a:t>
            </a:r>
          </a:p>
        </p:txBody>
      </p:sp>
      <p:pic>
        <p:nvPicPr>
          <p:cNvPr id="143" name="螢幕快照 2018-01-12 上午10.56.19.png" descr="螢幕快照 2018-01-12 上午10.5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4" y="3174409"/>
            <a:ext cx="12798251" cy="1229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echo 'aaa bbb ccc\naaa bbb aaa' | tr -sc &quot;a-zA-Z&quot; &quot;\n&quot; | sort -k 1,1 -t $'\t' | uniq -c"/>
          <p:cNvSpPr txBox="1"/>
          <p:nvPr/>
        </p:nvSpPr>
        <p:spPr>
          <a:xfrm>
            <a:off x="1735286" y="8776491"/>
            <a:ext cx="953422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4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5CC5"/>
                </a:solidFill>
              </a:rPr>
              <a:t>echo</a:t>
            </a:r>
            <a:r>
              <a:rPr>
                <a:solidFill>
                  <a:srgbClr val="24292E"/>
                </a:solidFill>
              </a:rPr>
              <a:t> </a:t>
            </a:r>
            <a:r>
              <a:t>'aaa bbb ccc\naaa bbb aaa'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tr -sc </a:t>
            </a:r>
            <a:r>
              <a:t>"a-zA-Z"</a:t>
            </a:r>
            <a:r>
              <a:rPr>
                <a:solidFill>
                  <a:srgbClr val="24292E"/>
                </a:solidFill>
              </a:rPr>
              <a:t> </a:t>
            </a:r>
            <a:r>
              <a:t>"\n"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sort -k 1,1 -t </a:t>
            </a:r>
            <a:r>
              <a:t>$'\t'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uniq -c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ap Reduce Excample 2:…"/>
          <p:cNvSpPr txBox="1"/>
          <p:nvPr>
            <p:ph type="ctrTitle"/>
          </p:nvPr>
        </p:nvSpPr>
        <p:spPr>
          <a:xfrm>
            <a:off x="723410" y="1638300"/>
            <a:ext cx="11557980" cy="3302000"/>
          </a:xfrm>
          <a:prstGeom prst="rect">
            <a:avLst/>
          </a:prstGeom>
        </p:spPr>
        <p:txBody>
          <a:bodyPr/>
          <a:lstStyle/>
          <a:p>
            <a:pPr defTabSz="554990">
              <a:defRPr sz="7600"/>
            </a:pPr>
            <a:r>
              <a:t>Map Reduce Excample 2:</a:t>
            </a:r>
          </a:p>
          <a:p>
            <a:pPr defTabSz="554990">
              <a:defRPr sz="7600"/>
            </a:pPr>
            <a:r>
              <a:t>N-gram count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首先～要準備兩個檔案分別為…"/>
          <p:cNvSpPr txBox="1"/>
          <p:nvPr/>
        </p:nvSpPr>
        <p:spPr>
          <a:xfrm>
            <a:off x="349174" y="136300"/>
            <a:ext cx="12306450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首先～要準備兩個檔案分別為</a:t>
            </a:r>
          </a:p>
          <a:p>
            <a:pPr>
              <a:defRPr sz="7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1.map.py</a:t>
            </a:r>
          </a:p>
          <a:p>
            <a:pPr>
              <a:defRPr sz="72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2.reducer.py</a:t>
            </a:r>
          </a:p>
        </p:txBody>
      </p:sp>
      <p:pic>
        <p:nvPicPr>
          <p:cNvPr id="149" name="螢幕快照 2018-01-12 上午11.08.14.png" descr="螢幕快照 2018-01-12 上午11.0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169" y="5455253"/>
            <a:ext cx="6489702" cy="3797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螢幕快照 2018-01-12 上午11.08.06.png" descr="螢幕快照 2018-01-12 上午11.08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333" y="5454289"/>
            <a:ext cx="6235703" cy="332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map.py"/>
          <p:cNvSpPr txBox="1"/>
          <p:nvPr/>
        </p:nvSpPr>
        <p:spPr>
          <a:xfrm>
            <a:off x="2815620" y="4646269"/>
            <a:ext cx="11807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map.py</a:t>
            </a:r>
          </a:p>
        </p:txBody>
      </p:sp>
      <p:sp>
        <p:nvSpPr>
          <p:cNvPr id="152" name="reducer.py"/>
          <p:cNvSpPr txBox="1"/>
          <p:nvPr/>
        </p:nvSpPr>
        <p:spPr>
          <a:xfrm>
            <a:off x="9044729" y="4778971"/>
            <a:ext cx="16389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reducer.py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測試map.py會跑出什麼！"/>
          <p:cNvSpPr txBox="1"/>
          <p:nvPr/>
        </p:nvSpPr>
        <p:spPr>
          <a:xfrm>
            <a:off x="995238" y="455080"/>
            <a:ext cx="11014324" cy="141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測試map.py會跑出什麼！</a:t>
            </a:r>
          </a:p>
        </p:txBody>
      </p:sp>
      <p:pic>
        <p:nvPicPr>
          <p:cNvPr id="155" name="螢幕快照 2018-01-12 上午11.18.32.png" descr="螢幕快照 2018-01-12 上午11.1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480" y="3369853"/>
            <a:ext cx="11305839" cy="446169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echo 'aaa bbb ccc\naaa bbb aaa' | python map.py"/>
          <p:cNvSpPr txBox="1"/>
          <p:nvPr/>
        </p:nvSpPr>
        <p:spPr>
          <a:xfrm>
            <a:off x="3793601" y="9027151"/>
            <a:ext cx="51056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36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5CC5"/>
                </a:solidFill>
              </a:rPr>
              <a:t>echo</a:t>
            </a:r>
            <a:r>
              <a:rPr>
                <a:solidFill>
                  <a:srgbClr val="24292E"/>
                </a:solidFill>
              </a:rPr>
              <a:t> </a:t>
            </a:r>
            <a:r>
              <a:t>'aaa bbb ccc\naaa bbb aaa'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|</a:t>
            </a:r>
            <a:r>
              <a:rPr>
                <a:solidFill>
                  <a:srgbClr val="24292E"/>
                </a:solidFill>
              </a:rPr>
              <a:t> python map.py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