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12"/>
  </p:notesMasterIdLst>
  <p:sldIdLst>
    <p:sldId id="326" r:id="rId5"/>
    <p:sldId id="324" r:id="rId6"/>
    <p:sldId id="327" r:id="rId7"/>
    <p:sldId id="328" r:id="rId8"/>
    <p:sldId id="329" r:id="rId9"/>
    <p:sldId id="330" r:id="rId10"/>
    <p:sldId id="2147480222" r:id="rId11"/>
  </p:sldIdLst>
  <p:sldSz cx="12192000" cy="6858000"/>
  <p:notesSz cx="6858000" cy="9144000"/>
  <p:embeddedFontLst>
    <p:embeddedFont>
      <p:font typeface="Ventura" panose="020B0503030300000000" pitchFamily="34" charset="0"/>
      <p:regular r:id="rId13"/>
      <p:bold r:id="rId14"/>
      <p:italic r:id="rId15"/>
      <p:boldItalic r:id="rId16"/>
    </p:embeddedFont>
    <p:embeddedFont>
      <p:font typeface="Ventura Medium" panose="020B0603030300000000" pitchFamily="34" charset="0"/>
      <p:regular r:id="rId17"/>
      <p:italic r:id="rId18"/>
    </p:embeddedFont>
    <p:embeddedFont>
      <p:font typeface="Ventura Narrow" panose="020B0506030300000000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26"/>
    <a:srgbClr val="FFE4A9"/>
    <a:srgbClr val="111462"/>
    <a:srgbClr val="121462"/>
    <a:srgbClr val="ADE2FF"/>
    <a:srgbClr val="0372E2"/>
    <a:srgbClr val="00584C"/>
    <a:srgbClr val="C5F9EE"/>
    <a:srgbClr val="541246"/>
    <a:srgbClr val="EED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4731E-4156-C44C-9489-BEDD79B65F24}" v="104" dt="2025-01-09T06:41:0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470"/>
    <p:restoredTop sz="94881"/>
  </p:normalViewPr>
  <p:slideViewPr>
    <p:cSldViewPr snapToGrid="0">
      <p:cViewPr varScale="1">
        <p:scale>
          <a:sx n="161" d="100"/>
          <a:sy n="161" d="100"/>
        </p:scale>
        <p:origin x="19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91C16C1E-FEE2-294C-9E14-46B851FD2875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7E38D960-7529-9548-B152-75665B79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8D960-7529-9548-B152-75665B792C5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8D960-7529-9548-B152-75665B792C5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8D960-7529-9548-B152-75665B792C5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BLUE SKY COVER 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BF7A7BA-14A8-434E-65FE-1C2394660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663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 userDrawn="1"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43291-C7A7-C1B2-5F8C-254AF9A09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77443-0D84-4B01-8EC3-53A40E03A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HITE BORDER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4" y="1016253"/>
            <a:ext cx="5663877" cy="6601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D7A7-0E09-833E-2E8E-20D8BB75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TTD BL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EFED-2CDB-A06E-2081-D4EDDA448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STY">
    <p:bg>
      <p:bgPr>
        <a:solidFill>
          <a:srgbClr val="AD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rgbClr val="11146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10292-A9E1-9026-1E97-5AC295014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DNIGHT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1692-FB55-A47D-6E06-F527FEBA6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GREEN PICKL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613D-215A-14A5-65D7-75B636CA1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ORANGE SUNSE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6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D2D5-1A87-7D0B-3F84-5E01D911C8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AW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DB1B-730A-2BC1-BDC4-7C14DD973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-BLACK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6944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OVER O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B12C1-2E89-CFF4-A833-1EA39470F6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D63A06B3-AC3E-1ED2-652B-8C589675E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A8E8D9-E44A-326D-4F90-55479C2437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8694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_BLU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288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08" y="4288547"/>
            <a:ext cx="2234784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chemeClr val="bg2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826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WHI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10" y="4288547"/>
            <a:ext cx="2234780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rgbClr val="0C0C26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321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9014D26-C2AE-B702-5514-2E6E3DF806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ENTERED CATEGOR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EA3A5-3198-1AD0-04A2-C62A298814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ACC05-1D65-D1B1-C2AC-6B307374A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ENTERED CATEGO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939A-66B9-4EC7-F8EA-FCAD719BB3E4}"/>
              </a:ext>
            </a:extLst>
          </p:cNvPr>
          <p:cNvSpPr txBox="1"/>
          <p:nvPr userDrawn="1"/>
        </p:nvSpPr>
        <p:spPr>
          <a:xfrm>
            <a:off x="15707637" y="1653436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4B4291-B81E-61CC-D7DF-A1EBE7C01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03D0ED3-F2A8-69A6-D3C2-22F8DB2A84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8FCEAE-88DB-2535-6BA6-94922920BC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5A47-49EC-3B47-4744-5FE356D2E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SKY BLUE CENTERED CATEGO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82B28B-238F-4F09-5ACC-D8A66B95D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194B0A3-A26E-3B1E-EE06-CD77509BA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5B1064-2F93-FFFB-2E40-8DE0D242E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B49D-4CBB-2364-A0DE-3FB2B3A33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OVER O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7743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NK CENTERED CATEGO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1FA6-940C-40A9-58BA-CC7AFEE8D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EY CENTERED CATEGO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20AE0-8524-C590-4ECF-B4F5D3E19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3F1BE-CD1A-080F-72C0-2A9845991B37}"/>
              </a:ext>
            </a:extLst>
          </p:cNvPr>
          <p:cNvCxnSpPr>
            <a:cxnSpLocks/>
          </p:cNvCxnSpPr>
          <p:nvPr userDrawn="1"/>
        </p:nvCxnSpPr>
        <p:spPr>
          <a:xfrm>
            <a:off x="6119445" y="1312985"/>
            <a:ext cx="0" cy="4595446"/>
          </a:xfrm>
          <a:prstGeom prst="line">
            <a:avLst/>
          </a:prstGeom>
          <a:ln w="25400" cap="rnd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F18B60-857E-2EF2-064C-13E10AF8D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TT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236F3-9ADB-F2FD-354B-98E900921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SCATTER COV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1" y="0"/>
            <a:ext cx="2781300" cy="2325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CA14898-1F93-5E3E-8176-3C7C3F731E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77402" y="1493641"/>
            <a:ext cx="2171700" cy="25699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33BE479-7C48-B9E2-58F4-D49E819C5F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2" y="4892070"/>
            <a:ext cx="1866900" cy="14325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9587DE9-B5DD-A24E-D27D-64463541A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62301" y="5344348"/>
            <a:ext cx="3710940" cy="15136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3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50" y="0"/>
            <a:ext cx="1218085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9BD4B-A5D0-3166-EDC9-20255077C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WN COVER O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4688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UE HALF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DNIGHT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6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STY HALF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53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ALF PEA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4062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1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C6250C-6716-DE91-5776-29311C04E5F4}"/>
              </a:ext>
            </a:extLst>
          </p:cNvPr>
          <p:cNvSpPr/>
          <p:nvPr userDrawn="1"/>
        </p:nvSpPr>
        <p:spPr>
          <a:xfrm>
            <a:off x="6096001" y="2540"/>
            <a:ext cx="6096002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572BD-6764-544A-C581-9F055D90E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15EE732-87F1-1F65-DA7A-C1B153360C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FCDF6-F841-074C-EB95-AB7BB76A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B6E72-2E0F-3DFB-41EE-33FB0430E768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E5152-E269-AC32-748E-BACFD2CA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676DED0-67D7-124F-82EC-6E8A6E443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5993FD4-DBCA-A874-1CE2-D670E51B1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D260CF-8839-4FAC-7003-6A24E628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6569C-DA6E-DF09-B39A-18B83E88EC92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F4BBB-C6D3-1935-B8AC-3F78EE67C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DF9F523-B64B-69D2-83C5-FBEF3082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4B09BD2-79EB-0816-484D-3593ED70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5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C59EBE-72DF-EB06-3A88-791B66642D64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6F55A-B216-0A56-FF99-CF491815E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3CFC-6DC2-0B3C-39C3-23DE824A8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53FDE32-077B-2195-A075-7ECB59B7E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7F8C84A-ED71-CE25-B9C6-30CA8806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5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C444B4-17FE-290E-A905-77435A317347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30AAF-7CFD-9BDA-C721-828AA7050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3C70220-C472-770D-0204-1A9105F513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4F62D7C-ECE3-9279-2863-6C31FFC6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2BF9DA-55B0-62E1-C83E-0FF5C8029AFA}"/>
              </a:ext>
            </a:extLst>
          </p:cNvPr>
          <p:cNvSpPr/>
          <p:nvPr userDrawn="1"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0F45-B4FA-F6CB-1CA2-BD3E0A8E8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DB1E-0E0B-350C-A206-C6E5B56A4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777A6AF-B0FC-E713-7D0A-6FC57B6EF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D9B60E-1E09-3B0D-58CC-334D3245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PICKLES COVER O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E10E-1F14-5A29-6281-EE55CBA31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92D96659-46E9-A719-6D39-08B2D7EDC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3C1F2-0C94-48E3-359D-5C4D8C68C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709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DB37EE-9627-3746-EC43-A396BE533600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3EAD1-30D9-1ABD-F2F1-744A3DB23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C6E6871-E877-F915-ACD1-FE453A14AA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0EF58E9-1E12-3A0D-B21E-F3407DDB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 userDrawn="1"/>
        </p:nvSpPr>
        <p:spPr>
          <a:xfrm>
            <a:off x="1" y="0"/>
            <a:ext cx="5943600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F6FF-EA57-FBAB-3D26-CF2B627F6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E6AA-0A1C-D879-C51C-3E39CF49A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82AA217-B71B-2412-118B-4500236CFB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9ACE82C-2677-F400-9AAB-174791F1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1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252E5-D164-0D8D-9CEA-0E312E4C8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1" y="4037448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2" y="40321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4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59D7F2-81AB-B3AC-1DCA-FA602C016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5" y="3111191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1"/>
            <a:ext cx="225661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1"/>
            <a:ext cx="225207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5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6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5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1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7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5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9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6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5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4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3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237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7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8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6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5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46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9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70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8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7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4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46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2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50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7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7FCFD6-A463-50C3-611C-99FAEF51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0" y="685802"/>
            <a:ext cx="1142566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564BB1-39F3-957D-843F-AA56DAF797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D201D7F-B9D0-2543-1953-1951FF73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142566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4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2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2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16" y="116241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6A6D62-8B17-82D5-4113-CFF217FC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4061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CDA7A51-3A6D-3F12-E430-C75849536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3" y="685802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D205542-7D52-C77F-C68E-D297F83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1" y="685801"/>
            <a:ext cx="11425659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F4228BE-91A1-BE07-2836-3F8675962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099" y="2116271"/>
            <a:ext cx="11430002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14300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2E63D0-0212-3EE7-217F-3B2C40922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2352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3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EF71C9-9DE4-731E-81D7-7DFBC5CBC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101" y="2116271"/>
            <a:ext cx="10820400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D48C6-822D-B4C3-C334-9D7C7D53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596342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3">
            <a:extLst>
              <a:ext uri="{FF2B5EF4-FFF2-40B4-BE49-F238E27FC236}">
                <a16:creationId xmlns:a16="http://schemas.microsoft.com/office/drawing/2014/main" id="{465EF9BC-E504-53CB-26DF-3A965BDA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6" y="533400"/>
            <a:ext cx="10322206" cy="533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7" r:id="rId3"/>
    <p:sldLayoutId id="2147483742" r:id="rId4"/>
    <p:sldLayoutId id="2147483743" r:id="rId5"/>
    <p:sldLayoutId id="2147483664" r:id="rId6"/>
    <p:sldLayoutId id="2147483731" r:id="rId7"/>
    <p:sldLayoutId id="2147483667" r:id="rId8"/>
    <p:sldLayoutId id="2147483748" r:id="rId9"/>
    <p:sldLayoutId id="2147483669" r:id="rId10"/>
    <p:sldLayoutId id="2147483670" r:id="rId11"/>
    <p:sldLayoutId id="2147483671" r:id="rId12"/>
    <p:sldLayoutId id="2147483675" r:id="rId13"/>
    <p:sldLayoutId id="2147483736" r:id="rId14"/>
    <p:sldLayoutId id="2147483735" r:id="rId15"/>
    <p:sldLayoutId id="2147483746" r:id="rId16"/>
    <p:sldLayoutId id="2147483744" r:id="rId17"/>
    <p:sldLayoutId id="2147483745" r:id="rId18"/>
    <p:sldLayoutId id="2147483747" r:id="rId19"/>
    <p:sldLayoutId id="2147483676" r:id="rId20"/>
    <p:sldLayoutId id="2147483677" r:id="rId21"/>
    <p:sldLayoutId id="2147483733" r:id="rId22"/>
    <p:sldLayoutId id="2147483679" r:id="rId23"/>
    <p:sldLayoutId id="2147483754" r:id="rId24"/>
    <p:sldLayoutId id="2147483684" r:id="rId25"/>
    <p:sldLayoutId id="2147483755" r:id="rId26"/>
    <p:sldLayoutId id="2147483698" r:id="rId27"/>
    <p:sldLayoutId id="2147483702" r:id="rId28"/>
    <p:sldLayoutId id="2147483701" r:id="rId29"/>
    <p:sldLayoutId id="2147483704" r:id="rId30"/>
    <p:sldLayoutId id="2147483760" r:id="rId31"/>
    <p:sldLayoutId id="2147483709" r:id="rId32"/>
    <p:sldLayoutId id="2147483763" r:id="rId33"/>
    <p:sldLayoutId id="2147483759" r:id="rId34"/>
    <p:sldLayoutId id="2147483756" r:id="rId35"/>
    <p:sldLayoutId id="2147483757" r:id="rId36"/>
    <p:sldLayoutId id="214748375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64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Ventura" panose="020B0503030300000000" pitchFamily="34" charset="0"/>
          <a:ea typeface="+mj-ea"/>
          <a:cs typeface="+mj-cs"/>
        </a:defRPr>
      </a:lvl1pPr>
    </p:titleStyle>
    <p:bodyStyle>
      <a:lvl1pPr marL="234952" indent="-163515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1pPr>
      <a:lvl2pPr marL="415931" indent="-180976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2pPr>
      <a:lvl3pPr marL="635009" indent="-21907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3pPr>
      <a:lvl4pPr marL="857260" indent="-222253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4pPr>
      <a:lvl5pPr marL="1146189" indent="-28892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265" userDrawn="1">
          <p15:clr>
            <a:srgbClr val="F26B43"/>
          </p15:clr>
        </p15:guide>
        <p15:guide id="3" pos="6096" userDrawn="1">
          <p15:clr>
            <a:srgbClr val="F26B43"/>
          </p15:clr>
        </p15:guide>
        <p15:guide id="5" pos="5520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orient="horz" pos="3984" userDrawn="1">
          <p15:clr>
            <a:srgbClr val="F26B43"/>
          </p15:clr>
        </p15:guide>
        <p15:guide id="11" orient="horz" pos="984" userDrawn="1">
          <p15:clr>
            <a:srgbClr val="F26B43"/>
          </p15:clr>
        </p15:guide>
        <p15:guide id="13" orient="horz" pos="624" userDrawn="1">
          <p15:clr>
            <a:srgbClr val="F26B43"/>
          </p15:clr>
        </p15:guide>
        <p15:guide id="16" pos="3168" userDrawn="1">
          <p15:clr>
            <a:srgbClr val="F26B43"/>
          </p15:clr>
        </p15:guide>
        <p15:guide id="23" pos="4921" userDrawn="1">
          <p15:clr>
            <a:srgbClr val="F26B43"/>
          </p15:clr>
        </p15:guide>
        <p15:guide id="24" pos="1417" userDrawn="1">
          <p15:clr>
            <a:srgbClr val="F26B43"/>
          </p15:clr>
        </p15:guide>
        <p15:guide id="25" pos="3744" userDrawn="1">
          <p15:clr>
            <a:srgbClr val="F26B43"/>
          </p15:clr>
        </p15:guide>
        <p15:guide id="26" pos="4320" userDrawn="1">
          <p15:clr>
            <a:srgbClr val="F26B43"/>
          </p15:clr>
        </p15:guide>
        <p15:guide id="27" pos="1993" userDrawn="1">
          <p15:clr>
            <a:srgbClr val="F26B43"/>
          </p15:clr>
        </p15:guide>
        <p15:guide id="28" pos="841" userDrawn="1">
          <p15:clr>
            <a:srgbClr val="F26B43"/>
          </p15:clr>
        </p15:guide>
        <p15:guide id="29" pos="6697" userDrawn="1">
          <p15:clr>
            <a:srgbClr val="F26B43"/>
          </p15:clr>
        </p15:guide>
        <p15:guide id="30" pos="7273" userDrawn="1">
          <p15:clr>
            <a:srgbClr val="F26B43"/>
          </p15:clr>
        </p15:guide>
        <p15:guide id="31" pos="7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iedid.com/docs/guides/publisher-client-side" TargetMode="External"/><Relationship Id="rId2" Type="http://schemas.openxmlformats.org/officeDocument/2006/relationships/hyperlink" Target="https://unifiedid.com/docs/guides/integration-prebid-client-sid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ifiedid.com/docs/endpoints/post-token-refresh" TargetMode="External"/><Relationship Id="rId5" Type="http://schemas.openxmlformats.org/officeDocument/2006/relationships/hyperlink" Target="https://unifiedid.com/docs/endpoints/post-token-generate" TargetMode="External"/><Relationship Id="rId4" Type="http://schemas.openxmlformats.org/officeDocument/2006/relationships/hyperlink" Target="https://unifiedid.com/docs/guides/integration-javascript-server-sid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nifiedid.com/docs/endpoints/post-token-refresh" TargetMode="External"/><Relationship Id="rId3" Type="http://schemas.openxmlformats.org/officeDocument/2006/relationships/hyperlink" Target="https://unifiedid.com/docs/guides/integration-mobile-client-side" TargetMode="External"/><Relationship Id="rId7" Type="http://schemas.openxmlformats.org/officeDocument/2006/relationships/hyperlink" Target="https://unifiedid.com/docs/endpoints/post-token-gener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nifiedid.com/docs/guides/integration-mobile-client-side#optional-uid2-prebid-mobile-sdk-integration" TargetMode="External"/><Relationship Id="rId5" Type="http://schemas.openxmlformats.org/officeDocument/2006/relationships/hyperlink" Target="https://unifiedid.com/docs/sdks/uid2-sdk-ref-android" TargetMode="External"/><Relationship Id="rId4" Type="http://schemas.openxmlformats.org/officeDocument/2006/relationships/hyperlink" Target="https://unifiedid.com/docs/sdks/uid2-sdk-ref-i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rebid.org/dev-docs/modules/userid-submodules/unified2.html" TargetMode="External"/><Relationship Id="rId2" Type="http://schemas.openxmlformats.org/officeDocument/2006/relationships/hyperlink" Target="https://unifiedid.com/docs/guides/google-ss-integratio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artner.thetradedesk.com/v3/portal/ssp/doc/InventoryUIDImplementation" TargetMode="External"/><Relationship Id="rId4" Type="http://schemas.openxmlformats.org/officeDocument/2006/relationships/hyperlink" Target="https://resources.rubiconproject.com/resource/publisher-resources/demand-manager/control-cent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fiedid.com/docs/category/google-ad-manag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artner.thetradedesk.com/v3/portal/ssp/doc/InventoryUIDImplement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ct-us.mimecast.com/s/JZL1CmZnqMS526JlIOO1lH?domain=dash.applovin.com" TargetMode="External"/><Relationship Id="rId2" Type="http://schemas.openxmlformats.org/officeDocument/2006/relationships/hyperlink" Target="https://protect-us.mimecast.com/s/mFmyClYmRMUo7knEFGSbm4?domain=dash.applovin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adsbynimbus.com/docs/extended-documentation/unified-id-2.0-the-trade-desk" TargetMode="External"/><Relationship Id="rId4" Type="http://schemas.openxmlformats.org/officeDocument/2006/relationships/hyperlink" Target="https://protect-us.mimecast.com/s/uaslCn5oRNHG5xODINaa04?domain=dash.applovi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E09BC-B532-5B87-3003-50C4E1A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4009"/>
            <a:ext cx="10820400" cy="457200"/>
          </a:xfrm>
        </p:spPr>
        <p:txBody>
          <a:bodyPr lIns="0" tIns="0" rIns="0" bIns="0" anchor="t">
            <a:noAutofit/>
          </a:bodyPr>
          <a:lstStyle/>
          <a:p>
            <a:r>
              <a:rPr lang="en-GB"/>
              <a:t>UID2 /token/generate Hashing and Encryption Layers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B13C8-2C20-B01D-1243-CA09711C7AB6}"/>
              </a:ext>
            </a:extLst>
          </p:cNvPr>
          <p:cNvSpPr/>
          <p:nvPr/>
        </p:nvSpPr>
        <p:spPr>
          <a:xfrm>
            <a:off x="959431" y="3267927"/>
            <a:ext cx="3208138" cy="22808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0" i="0" err="1">
                <a:solidFill>
                  <a:schemeClr val="bg1"/>
                </a:solidFill>
                <a:effectLst/>
              </a:rPr>
              <a:t>user@example.com</a:t>
            </a:r>
            <a:endParaRPr lang="en-SG" sz="1600" b="0" i="0">
              <a:solidFill>
                <a:schemeClr val="bg1"/>
              </a:solidFill>
              <a:effectLst/>
            </a:endParaRPr>
          </a:p>
          <a:p>
            <a:pPr algn="ctr"/>
            <a:r>
              <a:rPr lang="en-SG" sz="1600" b="0" i="0">
                <a:solidFill>
                  <a:schemeClr val="bg1"/>
                </a:solidFill>
                <a:effectLst/>
              </a:rPr>
              <a:t>↓</a:t>
            </a:r>
          </a:p>
          <a:p>
            <a:pPr algn="ctr"/>
            <a:r>
              <a:rPr lang="en-SG" sz="1600" b="0" i="0">
                <a:solidFill>
                  <a:schemeClr val="bg1"/>
                </a:solidFill>
                <a:effectLst/>
              </a:rPr>
              <a:t>tMmiiTI7IaAcPpQPFQ65uMVCWH8av9jw4cwf/F5HVRQ=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F01DC-7849-CF67-8D6B-05F2BFB2C662}"/>
              </a:ext>
            </a:extLst>
          </p:cNvPr>
          <p:cNvSpPr/>
          <p:nvPr/>
        </p:nvSpPr>
        <p:spPr>
          <a:xfrm>
            <a:off x="959431" y="2431476"/>
            <a:ext cx="3208136" cy="72815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/>
              <a:t>1</a:t>
            </a:r>
            <a:r>
              <a:rPr lang="en-US" sz="1200" b="1" u="sng" baseline="30000"/>
              <a:t>st</a:t>
            </a:r>
            <a:r>
              <a:rPr lang="en-US" sz="1200" b="1" u="sng"/>
              <a:t> Layer Hash</a:t>
            </a:r>
          </a:p>
          <a:p>
            <a:pPr algn="ctr"/>
            <a:r>
              <a:rPr lang="en-US" sz="1400"/>
              <a:t>Base64-encoded SHA-256 hash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CCFC5-6573-4BE3-1B0B-5C0A36B3D24A}"/>
              </a:ext>
            </a:extLst>
          </p:cNvPr>
          <p:cNvSpPr/>
          <p:nvPr/>
        </p:nvSpPr>
        <p:spPr>
          <a:xfrm>
            <a:off x="4339530" y="3267927"/>
            <a:ext cx="3208138" cy="22808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tMmiiTI7IaAcPpQPFQ65uMVCWH8av9jw4cwf/F5HVRQ=</a:t>
            </a:r>
          </a:p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↓</a:t>
            </a:r>
          </a:p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AdvIvSiaum0P5s3X/7X8h8sz+OhF2IG8DNbEnkWSbYM=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FDE6D-5AC6-735F-9D7E-A14C582CB585}"/>
              </a:ext>
            </a:extLst>
          </p:cNvPr>
          <p:cNvSpPr/>
          <p:nvPr/>
        </p:nvSpPr>
        <p:spPr>
          <a:xfrm>
            <a:off x="4339530" y="2431476"/>
            <a:ext cx="3208136" cy="72815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/>
              <a:t>2</a:t>
            </a:r>
            <a:r>
              <a:rPr lang="en-US" sz="1200" b="1" u="sng" baseline="30000"/>
              <a:t>nd</a:t>
            </a:r>
            <a:r>
              <a:rPr lang="en-US" sz="1200" b="1" u="sng"/>
              <a:t> Layer Hash &amp; Salt</a:t>
            </a:r>
          </a:p>
          <a:p>
            <a:pPr algn="ctr"/>
            <a:r>
              <a:rPr lang="en-US" sz="1400"/>
              <a:t>Raw UID2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6A3A-CAC1-1580-8357-E4322F27316F}"/>
              </a:ext>
            </a:extLst>
          </p:cNvPr>
          <p:cNvSpPr/>
          <p:nvPr/>
        </p:nvSpPr>
        <p:spPr>
          <a:xfrm>
            <a:off x="7678067" y="3267927"/>
            <a:ext cx="3208138" cy="228082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+mn-lt"/>
                <a:cs typeface="+mn-lt"/>
              </a:rPr>
              <a:t>AdvIvSiaum0P5s3X/7X8h8sz+OhF2IG8DNbEnkWSbYM= </a:t>
            </a:r>
            <a:endParaRPr lang="en-US" dirty="0"/>
          </a:p>
          <a:p>
            <a:pPr algn="ctr"/>
            <a:r>
              <a:rPr lang="en-SG" sz="1200" b="0" i="0">
                <a:solidFill>
                  <a:schemeClr val="bg1"/>
                </a:solidFill>
                <a:effectLst/>
              </a:rPr>
              <a:t>↓</a:t>
            </a:r>
            <a:endParaRPr lang="en-US"/>
          </a:p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AdvertisingTokenmZ4dZgeuXXl6DhoXqbRXQbHlHhA96leN94U1uavZVspwKXlfWETZ3b/besPFFvJxNLLySg4QEYHUAiyUrNncgnm7ppu0mi6wU2CW6hssiuEkKfstbo9XWgRUbWNTM+ewMzXXM8G9j8Q=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B4C0E-8E3B-9703-2495-62B9B5B6E601}"/>
              </a:ext>
            </a:extLst>
          </p:cNvPr>
          <p:cNvSpPr/>
          <p:nvPr/>
        </p:nvSpPr>
        <p:spPr>
          <a:xfrm>
            <a:off x="7678067" y="2431476"/>
            <a:ext cx="3208136" cy="72815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/>
              <a:t>3</a:t>
            </a:r>
            <a:r>
              <a:rPr lang="en-US" sz="1200" b="1" u="sng" baseline="30000"/>
              <a:t>rd</a:t>
            </a:r>
            <a:r>
              <a:rPr lang="en-US" sz="1200" b="1" u="sng"/>
              <a:t> Layer Encryption</a:t>
            </a:r>
          </a:p>
          <a:p>
            <a:pPr algn="ctr"/>
            <a:r>
              <a:rPr lang="en-US" sz="1400"/>
              <a:t>UID2 Token</a:t>
            </a:r>
          </a:p>
        </p:txBody>
      </p:sp>
      <p:sp>
        <p:nvSpPr>
          <p:cNvPr id="11" name="Rectangle: Diagonal Corners Snipped 6">
            <a:extLst>
              <a:ext uri="{FF2B5EF4-FFF2-40B4-BE49-F238E27FC236}">
                <a16:creationId xmlns:a16="http://schemas.microsoft.com/office/drawing/2014/main" id="{07B94B67-0FCE-E4DE-71D4-A2B9F7DB8016}"/>
              </a:ext>
            </a:extLst>
          </p:cNvPr>
          <p:cNvSpPr/>
          <p:nvPr/>
        </p:nvSpPr>
        <p:spPr>
          <a:xfrm>
            <a:off x="959431" y="5078900"/>
            <a:ext cx="3208136" cy="469850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>
                <a:solidFill>
                  <a:schemeClr val="bg1"/>
                </a:solidFill>
              </a:rPr>
              <a:t>* Can be done by publisher or </a:t>
            </a:r>
            <a:br>
              <a:rPr lang="en-GB" sz="1200" i="1">
                <a:solidFill>
                  <a:schemeClr val="bg1"/>
                </a:solidFill>
              </a:rPr>
            </a:br>
            <a:r>
              <a:rPr lang="en-GB" sz="1200" i="1">
                <a:solidFill>
                  <a:schemeClr val="bg1"/>
                </a:solidFill>
              </a:rPr>
              <a:t>API (send request in plain text)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F1C53-37B1-05B4-2DB2-E143D9D568D9}"/>
              </a:ext>
            </a:extLst>
          </p:cNvPr>
          <p:cNvSpPr/>
          <p:nvPr/>
        </p:nvSpPr>
        <p:spPr>
          <a:xfrm>
            <a:off x="779318" y="2234048"/>
            <a:ext cx="10338955" cy="3501736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CCBCE1-5DEE-2901-6CB4-C055B2CBCB96}"/>
              </a:ext>
            </a:extLst>
          </p:cNvPr>
          <p:cNvSpPr/>
          <p:nvPr/>
        </p:nvSpPr>
        <p:spPr>
          <a:xfrm>
            <a:off x="5616283" y="1761277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1536-4C75-9AFC-0AF1-865404C86C8D}"/>
              </a:ext>
            </a:extLst>
          </p:cNvPr>
          <p:cNvSpPr/>
          <p:nvPr/>
        </p:nvSpPr>
        <p:spPr>
          <a:xfrm>
            <a:off x="4186721" y="1162196"/>
            <a:ext cx="3491346" cy="562726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>
                <a:solidFill>
                  <a:schemeClr val="tx1"/>
                </a:solidFill>
              </a:rPr>
              <a:t>Data In-transit</a:t>
            </a:r>
            <a:br>
              <a:rPr lang="en-GB" sz="1400">
                <a:solidFill>
                  <a:schemeClr val="tx1"/>
                </a:solidFill>
              </a:rPr>
            </a:br>
            <a:r>
              <a:rPr lang="en-GB" sz="1400">
                <a:solidFill>
                  <a:schemeClr val="tx1"/>
                </a:solidFill>
              </a:rPr>
              <a:t>API Request Encryption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7DC19C-557B-5A41-3DEA-5100C5820387}"/>
              </a:ext>
            </a:extLst>
          </p:cNvPr>
          <p:cNvSpPr/>
          <p:nvPr/>
        </p:nvSpPr>
        <p:spPr>
          <a:xfrm>
            <a:off x="5616283" y="5787736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46322-4862-7912-6A23-008DB159580E}"/>
              </a:ext>
            </a:extLst>
          </p:cNvPr>
          <p:cNvSpPr/>
          <p:nvPr/>
        </p:nvSpPr>
        <p:spPr>
          <a:xfrm>
            <a:off x="4197924" y="6208555"/>
            <a:ext cx="3491346" cy="562726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>
                <a:solidFill>
                  <a:schemeClr val="tx1"/>
                </a:solidFill>
              </a:rPr>
              <a:t>Data In-transit</a:t>
            </a:r>
            <a:br>
              <a:rPr lang="en-GB" sz="1400">
                <a:solidFill>
                  <a:schemeClr val="tx1"/>
                </a:solidFill>
              </a:rPr>
            </a:br>
            <a:r>
              <a:rPr lang="en-GB" sz="1400">
                <a:solidFill>
                  <a:schemeClr val="tx1"/>
                </a:solidFill>
              </a:rPr>
              <a:t>API Response Decryption</a:t>
            </a:r>
          </a:p>
        </p:txBody>
      </p:sp>
    </p:spTree>
    <p:extLst>
      <p:ext uri="{BB962C8B-B14F-4D97-AF65-F5344CB8AC3E}">
        <p14:creationId xmlns:p14="http://schemas.microsoft.com/office/powerpoint/2010/main" val="21766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CB8C-1561-2C9B-64A7-508B31D7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UID2 Workstreams Overview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6F07AAD-AA56-001E-05FC-62FFEB36207A}"/>
              </a:ext>
            </a:extLst>
          </p:cNvPr>
          <p:cNvSpPr/>
          <p:nvPr/>
        </p:nvSpPr>
        <p:spPr>
          <a:xfrm>
            <a:off x="191343" y="1844824"/>
            <a:ext cx="3888433" cy="4032448"/>
          </a:xfrm>
          <a:prstGeom prst="round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C2D0F-5297-9713-0250-68EDE885863C}"/>
              </a:ext>
            </a:extLst>
          </p:cNvPr>
          <p:cNvSpPr txBox="1"/>
          <p:nvPr/>
        </p:nvSpPr>
        <p:spPr>
          <a:xfrm>
            <a:off x="311122" y="2519647"/>
            <a:ext cx="3518593" cy="2961636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40640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chemeClr val="tx1"/>
                </a:solidFill>
              </a:rPr>
              <a:t>Normalise</a:t>
            </a:r>
            <a:r>
              <a:rPr lang="en-US" sz="1200">
                <a:solidFill>
                  <a:schemeClr val="tx1"/>
                </a:solidFill>
              </a:rPr>
              <a:t> emails</a:t>
            </a:r>
          </a:p>
          <a:p>
            <a:pPr marL="40640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Generate </a:t>
            </a:r>
            <a:r>
              <a:rPr lang="en-US" sz="1200"/>
              <a:t>UID2 tokens: 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Server-side (API)</a:t>
            </a:r>
            <a:endParaRPr lang="en-US" sz="1200"/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Client-side (Web &amp; App)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/>
          </a:p>
          <a:p>
            <a:pPr marL="5207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Refresh UID2 tokens: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Server-side (API)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Client-side (Web &amp; App)</a:t>
            </a:r>
            <a:endParaRPr lang="en-US" sz="1200"/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C237E-F3ED-3CCB-D1EE-A4B90805C4AF}"/>
              </a:ext>
            </a:extLst>
          </p:cNvPr>
          <p:cNvSpPr txBox="1"/>
          <p:nvPr/>
        </p:nvSpPr>
        <p:spPr>
          <a:xfrm>
            <a:off x="972246" y="1339652"/>
            <a:ext cx="2196347" cy="56167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3600">
                <a:solidFill>
                  <a:schemeClr val="accent2"/>
                </a:solidFill>
              </a:rPr>
              <a:t>Phase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81EDF99-9A64-AE09-091E-B3D4EA33A32E}"/>
              </a:ext>
            </a:extLst>
          </p:cNvPr>
          <p:cNvSpPr/>
          <p:nvPr/>
        </p:nvSpPr>
        <p:spPr>
          <a:xfrm>
            <a:off x="4162913" y="1844824"/>
            <a:ext cx="3888433" cy="4032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E158B-3AE2-A036-DD2A-D96BDE74D7BD}"/>
              </a:ext>
            </a:extLst>
          </p:cNvPr>
          <p:cNvSpPr txBox="1"/>
          <p:nvPr/>
        </p:nvSpPr>
        <p:spPr>
          <a:xfrm>
            <a:off x="4250473" y="2420888"/>
            <a:ext cx="3713311" cy="316835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40640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Non-Google SSPs: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Header bidding (via User ID module, </a:t>
            </a:r>
            <a:r>
              <a:rPr lang="en-US" sz="1200" err="1"/>
              <a:t>eids</a:t>
            </a:r>
            <a:r>
              <a:rPr lang="en-US" sz="1200"/>
              <a:t> parameter) 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err="1"/>
              <a:t>oRTB</a:t>
            </a:r>
            <a:r>
              <a:rPr lang="en-US" sz="1200"/>
              <a:t> (</a:t>
            </a:r>
            <a:r>
              <a:rPr lang="en-US" sz="1200" err="1"/>
              <a:t>eids</a:t>
            </a:r>
            <a:r>
              <a:rPr lang="en-US" sz="1200"/>
              <a:t> parameter)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/>
              <a:t>Tag-based (Only for non-GAM publishers via macro) 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/>
          </a:p>
          <a:p>
            <a:pPr marL="406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Google </a:t>
            </a:r>
            <a:r>
              <a:rPr lang="en-US" sz="1200" err="1"/>
              <a:t>AdX</a:t>
            </a:r>
            <a:r>
              <a:rPr lang="en-US" sz="1200"/>
              <a:t> (Via Secure Signals)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Web (enable on UI)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App (enable on UI + UID2 SDK + GMA/IMA Plugins)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DD1B57-BD38-3BD5-10C7-95D7B23E9ADA}"/>
              </a:ext>
            </a:extLst>
          </p:cNvPr>
          <p:cNvSpPr txBox="1"/>
          <p:nvPr/>
        </p:nvSpPr>
        <p:spPr>
          <a:xfrm>
            <a:off x="5061388" y="1338555"/>
            <a:ext cx="2196347" cy="56167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3600">
                <a:solidFill>
                  <a:schemeClr val="accent2"/>
                </a:solidFill>
              </a:rPr>
              <a:t>Phase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C4AD3-47FF-9CF5-99A3-9D5938989A44}"/>
              </a:ext>
            </a:extLst>
          </p:cNvPr>
          <p:cNvSpPr txBox="1"/>
          <p:nvPr/>
        </p:nvSpPr>
        <p:spPr>
          <a:xfrm>
            <a:off x="203060" y="1794290"/>
            <a:ext cx="3855590" cy="686057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400">
                <a:solidFill>
                  <a:schemeClr val="accent1"/>
                </a:solidFill>
              </a:rPr>
              <a:t>Generating &amp; Refreshing UID2 Tokens</a:t>
            </a:r>
          </a:p>
          <a:p>
            <a:pPr algn="ctr">
              <a:spcAft>
                <a:spcPts val="700"/>
              </a:spcAft>
            </a:pPr>
            <a:r>
              <a:rPr lang="en-US" sz="1400">
                <a:solidFill>
                  <a:schemeClr val="accent1"/>
                </a:solidFill>
              </a:rPr>
              <a:t>Owners: Developers / Engineers / IT / Tech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697AE9-6A2D-1321-BCDA-FB79AA445E1A}"/>
              </a:ext>
            </a:extLst>
          </p:cNvPr>
          <p:cNvSpPr txBox="1"/>
          <p:nvPr/>
        </p:nvSpPr>
        <p:spPr>
          <a:xfrm>
            <a:off x="4206728" y="1799410"/>
            <a:ext cx="3844617" cy="60708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400">
                <a:solidFill>
                  <a:schemeClr val="accent1"/>
                </a:solidFill>
              </a:rPr>
              <a:t>Passing UID2 Tokens to SSPs</a:t>
            </a:r>
          </a:p>
          <a:p>
            <a:pPr algn="ctr">
              <a:spcAft>
                <a:spcPts val="700"/>
              </a:spcAft>
            </a:pPr>
            <a:r>
              <a:rPr lang="en-US" sz="1400">
                <a:solidFill>
                  <a:schemeClr val="accent1"/>
                </a:solidFill>
              </a:rPr>
              <a:t>Owners: Ad Ops / Programmatic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FC7C93B-267F-1F42-BE3A-4169B49470E5}"/>
              </a:ext>
            </a:extLst>
          </p:cNvPr>
          <p:cNvSpPr/>
          <p:nvPr/>
        </p:nvSpPr>
        <p:spPr>
          <a:xfrm>
            <a:off x="8133521" y="1844824"/>
            <a:ext cx="3888433" cy="40324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9812E2-A5B3-851E-F62B-5EEE38574EE5}"/>
              </a:ext>
            </a:extLst>
          </p:cNvPr>
          <p:cNvSpPr txBox="1"/>
          <p:nvPr/>
        </p:nvSpPr>
        <p:spPr>
          <a:xfrm>
            <a:off x="8260473" y="2523070"/>
            <a:ext cx="3620405" cy="2961636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noAutofit/>
          </a:bodyPr>
          <a:lstStyle/>
          <a:p>
            <a:pPr marL="40640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Expiry Rate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Refresh every 24 hours</a:t>
            </a:r>
          </a:p>
          <a:p>
            <a:pPr marL="40640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/>
          </a:p>
          <a:p>
            <a:pPr marL="40640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Increase UID2 Supply 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ea typeface="+mn-lt"/>
                <a:cs typeface="+mn-lt"/>
              </a:rPr>
              <a:t>Activate all SSPs</a:t>
            </a:r>
            <a:endParaRPr lang="en-US" sz="1200"/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Opt-in users (newsletters)</a:t>
            </a:r>
            <a:endParaRPr lang="en-US"/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Retrieve all profiles from SSOs 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Activate all environments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Explore ways to increase login rate</a:t>
            </a:r>
          </a:p>
          <a:p>
            <a:pPr marL="86360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/>
          </a:p>
          <a:p>
            <a:pPr marL="40640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Campaign Execution: Run on UID2-live SSPs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9849A-D8DF-1023-1D76-C45015BC4021}"/>
              </a:ext>
            </a:extLst>
          </p:cNvPr>
          <p:cNvSpPr txBox="1"/>
          <p:nvPr/>
        </p:nvSpPr>
        <p:spPr>
          <a:xfrm>
            <a:off x="9150530" y="1338555"/>
            <a:ext cx="2196347" cy="56167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3600">
                <a:solidFill>
                  <a:schemeClr val="accent2"/>
                </a:solidFill>
              </a:rPr>
              <a:t>Phase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1FEE-203D-1352-0E5A-7E7D205889E1}"/>
              </a:ext>
            </a:extLst>
          </p:cNvPr>
          <p:cNvSpPr txBox="1"/>
          <p:nvPr/>
        </p:nvSpPr>
        <p:spPr>
          <a:xfrm>
            <a:off x="8260473" y="1799410"/>
            <a:ext cx="3728467" cy="621478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400" err="1">
                <a:solidFill>
                  <a:schemeClr val="accent1"/>
                </a:solidFill>
              </a:rPr>
              <a:t>Optimisation</a:t>
            </a:r>
            <a:r>
              <a:rPr lang="en-US" sz="1400">
                <a:solidFill>
                  <a:schemeClr val="accent1"/>
                </a:solidFill>
              </a:rPr>
              <a:t>, Expansion &amp; Monitoring</a:t>
            </a:r>
          </a:p>
          <a:p>
            <a:pPr algn="ctr">
              <a:spcAft>
                <a:spcPts val="700"/>
              </a:spcAft>
            </a:pPr>
            <a:r>
              <a:rPr lang="en-US" sz="1400">
                <a:solidFill>
                  <a:schemeClr val="accent1"/>
                </a:solidFill>
              </a:rPr>
              <a:t>Owners: Various</a:t>
            </a:r>
          </a:p>
        </p:txBody>
      </p:sp>
    </p:spTree>
    <p:extLst>
      <p:ext uri="{BB962C8B-B14F-4D97-AF65-F5344CB8AC3E}">
        <p14:creationId xmlns:p14="http://schemas.microsoft.com/office/powerpoint/2010/main" val="98267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79E-DEAF-CC53-08E1-06D25A4D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1: Generate &amp; refresh token (Web)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E84521-C091-68D4-80B1-920AA3663B5F}"/>
              </a:ext>
            </a:extLst>
          </p:cNvPr>
          <p:cNvGraphicFramePr>
            <a:graphicFrameLocks noGrp="1"/>
          </p:cNvGraphicFramePr>
          <p:nvPr/>
        </p:nvGraphicFramePr>
        <p:xfrm>
          <a:off x="425298" y="1978925"/>
          <a:ext cx="11256377" cy="2900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37373">
                  <a:extLst>
                    <a:ext uri="{9D8B030D-6E8A-4147-A177-3AD203B41FA5}">
                      <a16:colId xmlns:a16="http://schemas.microsoft.com/office/drawing/2014/main" val="1951707683"/>
                    </a:ext>
                  </a:extLst>
                </a:gridCol>
                <a:gridCol w="1774329">
                  <a:extLst>
                    <a:ext uri="{9D8B030D-6E8A-4147-A177-3AD203B41FA5}">
                      <a16:colId xmlns:a16="http://schemas.microsoft.com/office/drawing/2014/main" val="1840346759"/>
                    </a:ext>
                  </a:extLst>
                </a:gridCol>
                <a:gridCol w="2059260">
                  <a:extLst>
                    <a:ext uri="{9D8B030D-6E8A-4147-A177-3AD203B41FA5}">
                      <a16:colId xmlns:a16="http://schemas.microsoft.com/office/drawing/2014/main" val="1656706941"/>
                    </a:ext>
                  </a:extLst>
                </a:gridCol>
                <a:gridCol w="1569155">
                  <a:extLst>
                    <a:ext uri="{9D8B030D-6E8A-4147-A177-3AD203B41FA5}">
                      <a16:colId xmlns:a16="http://schemas.microsoft.com/office/drawing/2014/main" val="2039958688"/>
                    </a:ext>
                  </a:extLst>
                </a:gridCol>
                <a:gridCol w="3716260">
                  <a:extLst>
                    <a:ext uri="{9D8B030D-6E8A-4147-A177-3AD203B41FA5}">
                      <a16:colId xmlns:a16="http://schemas.microsoft.com/office/drawing/2014/main" val="1011461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Client/Server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Technology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Functions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/>
                        <a:t>Supporting Docs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432544"/>
                  </a:ext>
                </a:extLst>
              </a:tr>
              <a:tr h="2096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Generate Token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Refresh Token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Prebid.js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UID2 Client-Side Integration Guide for Prebid.js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79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Client-side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Javascript</a:t>
                      </a:r>
                      <a:r>
                        <a:rPr lang="en-US" sz="1400"/>
                        <a:t> SDK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Client-Side Integration Guide for JavaScript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48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Client – JS SDK</a:t>
                      </a:r>
                      <a:br>
                        <a:rPr lang="en-US" sz="1400"/>
                      </a:br>
                      <a:r>
                        <a:rPr lang="en-US" sz="1400"/>
                        <a:t>Server – Direct API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C0C27"/>
                          </a:solidFill>
                          <a:latin typeface="Ventura"/>
                        </a:rPr>
                        <a:t>Combination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✅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✅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Server-Side Integration Guide for JavaScript</a:t>
                      </a:r>
                      <a:endParaRPr lang="en-SG" sz="1400" b="0" i="0" u="none" strike="noStrike" kern="1200" noProof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248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Direct API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20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POST</a:t>
                      </a:r>
                      <a:r>
                        <a:rPr lang="en-SG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/token/generate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759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C0C27"/>
                          </a:solidFill>
                          <a:latin typeface="Ventura"/>
                        </a:rPr>
                        <a:t>Direct API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✅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POST</a:t>
                      </a:r>
                      <a:r>
                        <a:rPr lang="en-SG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/token/refresh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33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96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79E-DEAF-CC53-08E1-06D25A4D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Generate &amp; refresh token (App / CTV)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059A2-905E-EBBF-34FF-4F4B776F1636}"/>
              </a:ext>
            </a:extLst>
          </p:cNvPr>
          <p:cNvSpPr txBox="1"/>
          <p:nvPr/>
        </p:nvSpPr>
        <p:spPr>
          <a:xfrm>
            <a:off x="-2043953" y="1839558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FD15EC-B883-4750-509C-0B2566285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57441"/>
              </p:ext>
            </p:extLst>
          </p:nvPr>
        </p:nvGraphicFramePr>
        <p:xfrm>
          <a:off x="425298" y="2178756"/>
          <a:ext cx="11140169" cy="302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15309">
                  <a:extLst>
                    <a:ext uri="{9D8B030D-6E8A-4147-A177-3AD203B41FA5}">
                      <a16:colId xmlns:a16="http://schemas.microsoft.com/office/drawing/2014/main" val="1951707683"/>
                    </a:ext>
                  </a:extLst>
                </a:gridCol>
                <a:gridCol w="2373110">
                  <a:extLst>
                    <a:ext uri="{9D8B030D-6E8A-4147-A177-3AD203B41FA5}">
                      <a16:colId xmlns:a16="http://schemas.microsoft.com/office/drawing/2014/main" val="1840346759"/>
                    </a:ext>
                  </a:extLst>
                </a:gridCol>
                <a:gridCol w="1671201">
                  <a:extLst>
                    <a:ext uri="{9D8B030D-6E8A-4147-A177-3AD203B41FA5}">
                      <a16:colId xmlns:a16="http://schemas.microsoft.com/office/drawing/2014/main" val="1656706941"/>
                    </a:ext>
                  </a:extLst>
                </a:gridCol>
                <a:gridCol w="2067099">
                  <a:extLst>
                    <a:ext uri="{9D8B030D-6E8A-4147-A177-3AD203B41FA5}">
                      <a16:colId xmlns:a16="http://schemas.microsoft.com/office/drawing/2014/main" val="2039958688"/>
                    </a:ext>
                  </a:extLst>
                </a:gridCol>
                <a:gridCol w="2913450">
                  <a:extLst>
                    <a:ext uri="{9D8B030D-6E8A-4147-A177-3AD203B41FA5}">
                      <a16:colId xmlns:a16="http://schemas.microsoft.com/office/drawing/2014/main" val="1011461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Client/Server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Technology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Functions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/>
                        <a:t>Supporting Docs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432544"/>
                  </a:ext>
                </a:extLst>
              </a:tr>
              <a:tr h="209664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Generate Token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Refresh Token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00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Client-side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UID2 SDK for iOS and Android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UID2 Client-Side Integration Guide for Mobile</a:t>
                      </a:r>
                      <a:endParaRPr lang="en-SG" sz="14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79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C0C27"/>
                          </a:solidFill>
                        </a:rPr>
                        <a:t>UID2 SDK for iOS and Android</a:t>
                      </a:r>
                      <a:r>
                        <a:rPr lang="en-US" sz="1400" b="0" i="0" u="none" strike="noStrike" baseline="30000" noProof="0" dirty="0">
                          <a:solidFill>
                            <a:srgbClr val="0C0C27"/>
                          </a:solidFill>
                          <a:latin typeface="Ventura"/>
                        </a:rPr>
                        <a:t>#</a:t>
                      </a:r>
                      <a:endParaRPr lang="en-US" sz="1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UID2 SDK for iOS</a:t>
                      </a:r>
                      <a:endParaRPr lang="en-SG" sz="1400" b="0" i="0" u="none" strike="noStrike" kern="1200" noProof="0">
                        <a:solidFill>
                          <a:srgbClr val="0C0C27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SG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UID2 SDSK for Android</a:t>
                      </a:r>
                      <a:endParaRPr lang="en-SG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4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kern="1200" baseline="0" dirty="0">
                          <a:solidFill>
                            <a:srgbClr val="0C0C27"/>
                          </a:solidFill>
                          <a:latin typeface="+mn-lt"/>
                          <a:ea typeface="+mn-ea"/>
                          <a:cs typeface="+mn-cs"/>
                        </a:rPr>
                        <a:t>Prebid Mobile SDK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2000" dirty="0">
                          <a:effectLst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UID2 Prebid Mobile SDK Integration</a:t>
                      </a:r>
                      <a:r>
                        <a:rPr lang="en-SG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00393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Direct API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20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POST</a:t>
                      </a:r>
                      <a:r>
                        <a:rPr lang="en-SG" sz="1400" b="0" i="0" u="none" strike="noStrike" kern="1200" noProof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/token/generate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2759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C0C27"/>
                          </a:solidFill>
                          <a:latin typeface="Ventura"/>
                        </a:rPr>
                        <a:t>Direct API 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>
                          <a:effectLst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20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✅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POST</a:t>
                      </a:r>
                      <a:r>
                        <a:rPr lang="en-SG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/token/refresh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3360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52F4AC-E08B-5EFF-C1A1-47875BC66797}"/>
              </a:ext>
            </a:extLst>
          </p:cNvPr>
          <p:cNvSpPr txBox="1"/>
          <p:nvPr/>
        </p:nvSpPr>
        <p:spPr>
          <a:xfrm>
            <a:off x="423443" y="5277555"/>
            <a:ext cx="73264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700"/>
              </a:spcAft>
            </a:pPr>
            <a:r>
              <a:rPr lang="en-US" sz="1400" dirty="0"/>
              <a:t># </a:t>
            </a:r>
            <a:r>
              <a:rPr lang="en-US" sz="1400" dirty="0">
                <a:ea typeface="+mn-lt"/>
                <a:cs typeface="+mn-lt"/>
              </a:rPr>
              <a:t>Android &amp; iOS Mobile SDK can also be used to manage refresh only</a:t>
            </a:r>
            <a:endParaRPr lang="en-US" sz="900" baseline="30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20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79E-DEAF-CC53-08E1-06D25A4D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ntura"/>
              </a:rPr>
              <a:t>Phase 2: Passing UID2 Tokens to SSPs (Web) 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24C5A4-BC4B-707A-1B32-4D5394631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62264"/>
              </p:ext>
            </p:extLst>
          </p:nvPr>
        </p:nvGraphicFramePr>
        <p:xfrm>
          <a:off x="423443" y="1389614"/>
          <a:ext cx="11253550" cy="47825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51556">
                  <a:extLst>
                    <a:ext uri="{9D8B030D-6E8A-4147-A177-3AD203B41FA5}">
                      <a16:colId xmlns:a16="http://schemas.microsoft.com/office/drawing/2014/main" val="1389883616"/>
                    </a:ext>
                  </a:extLst>
                </a:gridCol>
                <a:gridCol w="1464982">
                  <a:extLst>
                    <a:ext uri="{9D8B030D-6E8A-4147-A177-3AD203B41FA5}">
                      <a16:colId xmlns:a16="http://schemas.microsoft.com/office/drawing/2014/main" val="1951707683"/>
                    </a:ext>
                  </a:extLst>
                </a:gridCol>
                <a:gridCol w="4058626">
                  <a:extLst>
                    <a:ext uri="{9D8B030D-6E8A-4147-A177-3AD203B41FA5}">
                      <a16:colId xmlns:a16="http://schemas.microsoft.com/office/drawing/2014/main" val="1656706941"/>
                    </a:ext>
                  </a:extLst>
                </a:gridCol>
                <a:gridCol w="2978386">
                  <a:extLst>
                    <a:ext uri="{9D8B030D-6E8A-4147-A177-3AD203B41FA5}">
                      <a16:colId xmlns:a16="http://schemas.microsoft.com/office/drawing/2014/main" val="1011461424"/>
                    </a:ext>
                  </a:extLst>
                </a:gridCol>
              </a:tblGrid>
              <a:tr h="56148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Integration Type</a:t>
                      </a:r>
                    </a:p>
                    <a:p>
                      <a:pPr algn="ctr"/>
                      <a:r>
                        <a:rPr lang="en-US" sz="1100"/>
                        <a:t>(Between Publisher &amp; SSP)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Supporting Docs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432544"/>
                  </a:ext>
                </a:extLst>
              </a:tr>
              <a:tr h="25267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00248"/>
                  </a:ext>
                </a:extLst>
              </a:tr>
              <a:tr h="7580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Google Secure Signals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>
                          <a:effectLst/>
                        </a:rPr>
                        <a:t>Enable it on GAM UI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SG" sz="1200"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SG" sz="1200">
                          <a:effectLst/>
                        </a:rPr>
                        <a:t>Configure </a:t>
                      </a:r>
                      <a:r>
                        <a:rPr lang="en-SG" sz="1200" b="0" i="0" u="none" strike="noStrike" noProof="0">
                          <a:effectLst/>
                          <a:latin typeface="Ventura"/>
                        </a:rPr>
                        <a:t>window.getUid2AdvertisingToken function if not using JS SDK</a:t>
                      </a:r>
                      <a:endParaRPr lang="en-SG" sz="12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Ventura"/>
                          <a:hlinkClick r:id="rId2"/>
                        </a:rPr>
                        <a:t>https://unifiedid.com/docs/guides/google-ss-integration</a:t>
                      </a:r>
                      <a:r>
                        <a:rPr lang="en-US" sz="1200" b="0" i="0" u="none" strike="noStrike" noProof="0">
                          <a:latin typeface="Ventura"/>
                        </a:rPr>
                        <a:t>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111129"/>
                  </a:ext>
                </a:extLst>
              </a:tr>
              <a:tr h="5895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Prebid.js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Header Bidding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>
                          <a:effectLst/>
                        </a:rPr>
                        <a:t>Automatic via User ID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hlinkClick r:id="rId3"/>
                        </a:rPr>
                        <a:t>https://docs.prebid.org/dev-docs/modules/userid-submodules/unified2.html</a:t>
                      </a:r>
                      <a:r>
                        <a:rPr lang="en-US" sz="1200"/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790996"/>
                  </a:ext>
                </a:extLst>
              </a:tr>
              <a:tr h="58956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PubMatic </a:t>
                      </a:r>
                      <a:r>
                        <a:rPr lang="en-US" sz="1200" err="1"/>
                        <a:t>Openwrap</a:t>
                      </a:r>
                      <a:r>
                        <a:rPr lang="en-US" sz="1200"/>
                        <a:t> for 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Header Bidding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 sz="1200">
                          <a:effectLst/>
                        </a:rPr>
                        <a:t>Enable UID2 as Identity Partner on </a:t>
                      </a:r>
                      <a:r>
                        <a:rPr lang="en-SG" sz="1200" err="1">
                          <a:effectLst/>
                        </a:rPr>
                        <a:t>Pubmatic</a:t>
                      </a:r>
                      <a:r>
                        <a:rPr lang="en-SG" sz="1200">
                          <a:effectLst/>
                        </a:rPr>
                        <a:t> UI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SG" sz="1200"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 sz="1200">
                          <a:effectLst/>
                        </a:rPr>
                        <a:t>Set 1P Cookie named "__uid2_advertising_token"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 share separate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062192"/>
                  </a:ext>
                </a:extLst>
              </a:tr>
              <a:tr h="5895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Magnite Demand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Header Bidding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2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Enable UID2 in Control </a:t>
                      </a:r>
                      <a:r>
                        <a:rPr lang="en-SG" sz="1200" b="0" i="0" u="none" strike="noStrike" noProof="0" err="1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Center</a:t>
                      </a:r>
                      <a:r>
                        <a:rPr lang="en-SG" sz="12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https://resources.rubiconproject.com/resource/publisher-resources/demand-manager/control-center/</a:t>
                      </a:r>
                      <a:r>
                        <a:rPr lang="en-SG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447651"/>
                  </a:ext>
                </a:extLst>
              </a:tr>
              <a:tr h="69826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Prebid Server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Server-side Header Bidding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dirty="0">
                          <a:effectLst/>
                        </a:rPr>
                        <a:t>Append UID2 to the right parameter as per SSP’s guideline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Ventura"/>
                          <a:hlinkClick r:id="rId5"/>
                        </a:rPr>
                        <a:t>https://partner.thetradedesk.com/v3/portal/ssp/doc/InventoryUIDImplementation</a:t>
                      </a:r>
                      <a:r>
                        <a:rPr lang="en-US" sz="1200" b="0" i="0" u="none" strike="noStrike" noProof="0">
                          <a:latin typeface="Ventura"/>
                        </a:rPr>
                        <a:t>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398871"/>
                  </a:ext>
                </a:extLst>
              </a:tr>
              <a:tr h="421117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Key-value Pair on Google Ad Manager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Tag-Based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dirty="0">
                          <a:effectLst/>
                        </a:rPr>
                        <a:t>Append a UID2 parameter on VAST Tag and create new key value pair. Supported by majority SSPs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To share separate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579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79E-DEAF-CC53-08E1-06D25A4D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ntura"/>
              </a:rPr>
              <a:t>Phase 2: Passing UID2 Tokens to SSPs (App / CTV) 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24C5A4-BC4B-707A-1B32-4D5394631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39512"/>
              </p:ext>
            </p:extLst>
          </p:nvPr>
        </p:nvGraphicFramePr>
        <p:xfrm>
          <a:off x="423443" y="1396487"/>
          <a:ext cx="11135489" cy="45567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06470">
                  <a:extLst>
                    <a:ext uri="{9D8B030D-6E8A-4147-A177-3AD203B41FA5}">
                      <a16:colId xmlns:a16="http://schemas.microsoft.com/office/drawing/2014/main" val="1389883616"/>
                    </a:ext>
                  </a:extLst>
                </a:gridCol>
                <a:gridCol w="2204745">
                  <a:extLst>
                    <a:ext uri="{9D8B030D-6E8A-4147-A177-3AD203B41FA5}">
                      <a16:colId xmlns:a16="http://schemas.microsoft.com/office/drawing/2014/main" val="1951707683"/>
                    </a:ext>
                  </a:extLst>
                </a:gridCol>
                <a:gridCol w="3214190">
                  <a:extLst>
                    <a:ext uri="{9D8B030D-6E8A-4147-A177-3AD203B41FA5}">
                      <a16:colId xmlns:a16="http://schemas.microsoft.com/office/drawing/2014/main" val="1656706941"/>
                    </a:ext>
                  </a:extLst>
                </a:gridCol>
                <a:gridCol w="2710084">
                  <a:extLst>
                    <a:ext uri="{9D8B030D-6E8A-4147-A177-3AD203B41FA5}">
                      <a16:colId xmlns:a16="http://schemas.microsoft.com/office/drawing/2014/main" val="1011461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Integration Type</a:t>
                      </a:r>
                    </a:p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(Between Publisher &amp; SSP)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Supporting Docs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432544"/>
                  </a:ext>
                </a:extLst>
              </a:tr>
              <a:tr h="209664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002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C0C27"/>
                          </a:solidFill>
                          <a:latin typeface="Ventura"/>
                        </a:rPr>
                        <a:t>Google Secure 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GAM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Enable it on GAM UI</a:t>
                      </a:r>
                    </a:p>
                    <a:p>
                      <a:pPr lvl="0" algn="ctr">
                        <a:buNone/>
                      </a:pPr>
                      <a:r>
                        <a:rPr lang="en-SG" sz="12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Install UID2 Android/iOS SDK*</a:t>
                      </a:r>
                      <a:br>
                        <a:rPr lang="en-SG" sz="12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</a:br>
                      <a:r>
                        <a:rPr lang="en-SG" sz="1200" b="0" i="0" u="none" strike="noStrike" noProof="0">
                          <a:solidFill>
                            <a:srgbClr val="0C0C27"/>
                          </a:solidFill>
                          <a:effectLst/>
                          <a:latin typeface="Ventura"/>
                        </a:rPr>
                        <a:t>Install GMA or IMA plugin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Ventura"/>
                          <a:hlinkClick r:id="rId3"/>
                        </a:rPr>
                        <a:t>https://unifiedid.com/docs/category/google-ad-manager</a:t>
                      </a:r>
                      <a:r>
                        <a:rPr lang="en-US" sz="1200" b="0" i="0" u="none" strike="noStrike" noProof="0">
                          <a:latin typeface="Ventura"/>
                        </a:rPr>
                        <a:t>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48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Prebid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C0C27"/>
                          </a:solidFill>
                          <a:latin typeface="Ventura"/>
                        </a:rPr>
                        <a:t>Server-side Header Bidding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 dirty="0">
                        <a:solidFill>
                          <a:srgbClr val="0C0C27"/>
                        </a:solidFill>
                        <a:latin typeface="Ventura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C0C27"/>
                          </a:solidFill>
                          <a:latin typeface="Ventura"/>
                        </a:rPr>
                        <a:t>Or client-side (Mobile SDK)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dirty="0">
                          <a:effectLst/>
                        </a:rPr>
                        <a:t>Append UID2 to the right parameter as per SSP’s guideline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dirty="0"/>
                        <a:t>2nd Option: Prebid Mobile SDK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Ventura"/>
                          <a:hlinkClick r:id="rId4"/>
                        </a:rPr>
                        <a:t>https://partner.thetradedesk.com/v3/portal/ssp/doc/InventoryUIDImplementation</a:t>
                      </a:r>
                      <a:r>
                        <a:rPr lang="en-US" sz="1200" b="0" i="0" u="none" strike="noStrike" noProof="0" dirty="0">
                          <a:latin typeface="Ventura"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79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PubMatic Openwrap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rgbClr val="0C0C27"/>
                          </a:solidFill>
                          <a:latin typeface="Ventura"/>
                        </a:rPr>
                        <a:t>Pubmatic</a:t>
                      </a:r>
                      <a:r>
                        <a:rPr lang="en-US" sz="1200" b="0" i="0" u="none" strike="noStrike" noProof="0">
                          <a:solidFill>
                            <a:srgbClr val="0C0C27"/>
                          </a:solidFill>
                          <a:latin typeface="Ventura"/>
                        </a:rPr>
                        <a:t> SDK or API</a:t>
                      </a:r>
                    </a:p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dirty="0">
                          <a:effectLst/>
                        </a:rPr>
                        <a:t>Append UID2 to the right parameter as per SSP’s guideline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dirty="0">
                          <a:latin typeface="Ventura"/>
                          <a:hlinkClick r:id="rId4"/>
                        </a:rPr>
                        <a:t>https://partner.thetradedesk.com/v3/portal/ssp/doc/InventoryUIDImplementation</a:t>
                      </a:r>
                      <a:r>
                        <a:rPr lang="en-US" sz="1200" b="0" i="0" u="none" strike="noStrike" noProof="0" dirty="0">
                          <a:latin typeface="Ventura"/>
                        </a:rPr>
                        <a:t>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306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Magnite Demand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err="1"/>
                        <a:t>Magnite</a:t>
                      </a:r>
                      <a:r>
                        <a:rPr lang="en-US" sz="1200"/>
                        <a:t> SDK or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SG" sz="1200" dirty="0">
                          <a:effectLst/>
                        </a:rPr>
                        <a:t>Append UID2 to the right parameter as per SSP’s guideline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latin typeface="Ventura"/>
                          <a:hlinkClick r:id="rId4"/>
                        </a:rPr>
                        <a:t>https://partner.thetradedesk.com/v3/portal/ssp/doc/InventoryUIDImplementation</a:t>
                      </a:r>
                      <a:r>
                        <a:rPr lang="en-US" sz="1200" b="0" i="0" u="none" strike="noStrike" noProof="0">
                          <a:latin typeface="Ventura"/>
                        </a:rPr>
                        <a:t> </a:t>
                      </a:r>
                      <a:endParaRPr lang="en-US" noProof="0">
                        <a:latin typeface="Ventur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44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err="1"/>
                        <a:t>SpringServe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err="1"/>
                        <a:t>SpringServe</a:t>
                      </a:r>
                      <a:r>
                        <a:rPr lang="en-US" sz="1200"/>
                        <a:t> 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effectLst/>
                        </a:rPr>
                        <a:t>Publishers need to pass the uid2 via </a:t>
                      </a:r>
                      <a:r>
                        <a:rPr lang="en-SG" sz="1200" dirty="0" err="1">
                          <a:effectLst/>
                        </a:rPr>
                        <a:t>SpringServe's</a:t>
                      </a:r>
                      <a:r>
                        <a:rPr lang="en-SG" sz="1200" dirty="0">
                          <a:effectLst/>
                        </a:rPr>
                        <a:t> macro, ttd_uid2.</a:t>
                      </a:r>
                    </a:p>
                    <a:p>
                      <a:pPr algn="ctr" fontAlgn="t"/>
                      <a:endParaRPr lang="en-SG" sz="1200" dirty="0">
                        <a:effectLst/>
                      </a:endParaRPr>
                    </a:p>
                    <a:p>
                      <a:pPr algn="ctr" fontAlgn="t"/>
                      <a:r>
                        <a:rPr lang="en-SG" sz="1200" dirty="0">
                          <a:effectLst/>
                        </a:rPr>
                        <a:t>OR send via user object in </a:t>
                      </a:r>
                      <a:r>
                        <a:rPr lang="en-SG" sz="1200" dirty="0" err="1">
                          <a:effectLst/>
                        </a:rPr>
                        <a:t>oRTB</a:t>
                      </a:r>
                      <a:r>
                        <a:rPr lang="en-SG" sz="1200" dirty="0">
                          <a:effectLst/>
                        </a:rPr>
                        <a:t> 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Reach out to your </a:t>
                      </a:r>
                      <a:r>
                        <a:rPr lang="en-US" sz="1200" err="1"/>
                        <a:t>SpringServe</a:t>
                      </a:r>
                      <a:r>
                        <a:rPr lang="en-US" sz="1200"/>
                        <a:t> AM or TTD can help to initiate thread if you provide us with your </a:t>
                      </a:r>
                      <a:r>
                        <a:rPr lang="en-US" sz="1200" err="1"/>
                        <a:t>SpringServe</a:t>
                      </a:r>
                      <a:r>
                        <a:rPr lang="en-US" sz="1200"/>
                        <a:t> POC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18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Key-value Pair on Google Ad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Tag-Based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dirty="0">
                          <a:effectLst/>
                        </a:rPr>
                        <a:t>Append a UID2 parameter on VAST Tag and create new key value </a:t>
                      </a:r>
                      <a:r>
                        <a:rPr lang="en-SG" sz="1200">
                          <a:effectLst/>
                        </a:rPr>
                        <a:t>pair </a:t>
                      </a:r>
                      <a:endParaRPr lang="en-SG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To share separate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7979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C80960-6EAD-D3FC-6E3B-EBC594731358}"/>
              </a:ext>
            </a:extLst>
          </p:cNvPr>
          <p:cNvSpPr txBox="1"/>
          <p:nvPr/>
        </p:nvSpPr>
        <p:spPr>
          <a:xfrm>
            <a:off x="2170400" y="6310883"/>
            <a:ext cx="732648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700"/>
              </a:spcAft>
            </a:pPr>
            <a:r>
              <a:rPr lang="en-US" sz="1050"/>
              <a:t>* Secure Signal Plugins require the UID2 SDK</a:t>
            </a:r>
            <a:endParaRPr lang="en-US" sz="600" baseline="30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92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79E-DEAF-CC53-08E1-06D25A4D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ntura"/>
              </a:rPr>
              <a:t>Phase 2: Passing UID2 Tokens to SSPs (App - Gaming) 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24C5A4-BC4B-707A-1B32-4D5394631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47265"/>
              </p:ext>
            </p:extLst>
          </p:nvPr>
        </p:nvGraphicFramePr>
        <p:xfrm>
          <a:off x="423443" y="1450917"/>
          <a:ext cx="11135489" cy="2555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006470">
                  <a:extLst>
                    <a:ext uri="{9D8B030D-6E8A-4147-A177-3AD203B41FA5}">
                      <a16:colId xmlns:a16="http://schemas.microsoft.com/office/drawing/2014/main" val="1389883616"/>
                    </a:ext>
                  </a:extLst>
                </a:gridCol>
                <a:gridCol w="2204745">
                  <a:extLst>
                    <a:ext uri="{9D8B030D-6E8A-4147-A177-3AD203B41FA5}">
                      <a16:colId xmlns:a16="http://schemas.microsoft.com/office/drawing/2014/main" val="1951707683"/>
                    </a:ext>
                  </a:extLst>
                </a:gridCol>
                <a:gridCol w="3214190">
                  <a:extLst>
                    <a:ext uri="{9D8B030D-6E8A-4147-A177-3AD203B41FA5}">
                      <a16:colId xmlns:a16="http://schemas.microsoft.com/office/drawing/2014/main" val="1656706941"/>
                    </a:ext>
                  </a:extLst>
                </a:gridCol>
                <a:gridCol w="2710084">
                  <a:extLst>
                    <a:ext uri="{9D8B030D-6E8A-4147-A177-3AD203B41FA5}">
                      <a16:colId xmlns:a16="http://schemas.microsoft.com/office/drawing/2014/main" val="1011461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Integration Type</a:t>
                      </a:r>
                    </a:p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(Between Publisher &amp; SSP)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Supporting Docs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432544"/>
                  </a:ext>
                </a:extLst>
              </a:tr>
              <a:tr h="20966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90024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All methods (from previous slide) to pass UID2 within App environment applies to Gaming publishers too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SG" sz="12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6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Applovin</a:t>
                      </a:r>
                      <a:r>
                        <a:rPr lang="en-US" sz="1200" dirty="0"/>
                        <a:t>’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MAX SDK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dirty="0">
                          <a:effectLst/>
                        </a:rPr>
                        <a:t>Adding a code depending on the OS:</a:t>
                      </a:r>
                      <a:br>
                        <a:rPr lang="en-SG" sz="1200" dirty="0">
                          <a:effectLst/>
                        </a:rPr>
                      </a:br>
                      <a:r>
                        <a:rPr lang="en-SG" sz="1200" dirty="0" err="1">
                          <a:effectLst/>
                        </a:rPr>
                        <a:t>SetExtraParameter</a:t>
                      </a:r>
                      <a:r>
                        <a:rPr lang="en-SG" sz="1200" dirty="0">
                          <a:effectLst/>
                        </a:rPr>
                        <a:t>("uid2_token", "«value»");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Unity</a:t>
                      </a:r>
                      <a:r>
                        <a:rPr lang="en-SG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SG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Android</a:t>
                      </a:r>
                      <a:r>
                        <a:rPr lang="en-SG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SG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iOS</a:t>
                      </a:r>
                      <a:endParaRPr 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79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Unity </a:t>
                      </a:r>
                      <a:r>
                        <a:rPr lang="en-US" sz="1200" dirty="0" err="1"/>
                        <a:t>LevelPlay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dirty="0">
                          <a:effectLst/>
                        </a:rPr>
                        <a:t>To add a bridging code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 be added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59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Nimbus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Nimbus SDK or S2S (via Mediation)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dirty="0">
                          <a:effectLst/>
                        </a:rPr>
                        <a:t>Nimbus SDK provides a helper function to enable adding the token as an EID to the ad request.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hlinkClick r:id="rId5"/>
                        </a:rPr>
                        <a:t>https://docs.adsbynimbus.com/docs/extended-documentation/unified-id-2.0-the-trade-desk</a:t>
                      </a:r>
                      <a:r>
                        <a:rPr lang="en-US" sz="12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01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0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">
  <a:themeElements>
    <a:clrScheme name="TTD Palette">
      <a:dk1>
        <a:srgbClr val="0C0C27"/>
      </a:dk1>
      <a:lt1>
        <a:srgbClr val="FFFFFF"/>
      </a:lt1>
      <a:dk2>
        <a:srgbClr val="121461"/>
      </a:dk2>
      <a:lt2>
        <a:srgbClr val="ADE3FF"/>
      </a:lt2>
      <a:accent1>
        <a:srgbClr val="0371E2"/>
      </a:accent1>
      <a:accent2>
        <a:srgbClr val="00564C"/>
      </a:accent2>
      <a:accent3>
        <a:srgbClr val="541346"/>
      </a:accent3>
      <a:accent4>
        <a:srgbClr val="E9D7F1"/>
      </a:accent4>
      <a:accent5>
        <a:srgbClr val="F45212"/>
      </a:accent5>
      <a:accent6>
        <a:srgbClr val="FCDDD0"/>
      </a:accent6>
      <a:hlink>
        <a:srgbClr val="0371E2"/>
      </a:hlink>
      <a:folHlink>
        <a:srgbClr val="121461"/>
      </a:folHlink>
    </a:clrScheme>
    <a:fontScheme name="V">
      <a:maj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_Template_APRIL2024" id="{F0EC4076-4453-1545-A126-7F1DD0D5D467}" vid="{CC2B1304-AD26-1F44-8729-4755E530A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B5D2F83D76C448A07B39BA1D0BE11" ma:contentTypeVersion="23" ma:contentTypeDescription="Create a new document." ma:contentTypeScope="" ma:versionID="5feb17c939512f52cd8f793c3130c307">
  <xsd:schema xmlns:xsd="http://www.w3.org/2001/XMLSchema" xmlns:xs="http://www.w3.org/2001/XMLSchema" xmlns:p="http://schemas.microsoft.com/office/2006/metadata/properties" xmlns:ns2="c9e1d374-2cc8-4ad7-ac57-672bd4719810" xmlns:ns3="d0219bc0-6c02-4013-9ac3-282d3151ce2e" targetNamespace="http://schemas.microsoft.com/office/2006/metadata/properties" ma:root="true" ma:fieldsID="dde59188cf093581f9e795560093f135" ns2:_="" ns3:_="">
    <xsd:import namespace="c9e1d374-2cc8-4ad7-ac57-672bd4719810"/>
    <xsd:import namespace="d0219bc0-6c02-4013-9ac3-282d3151ce2e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374-2cc8-4ad7-ac57-672bd4719810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9bc0-6c02-4013-9ac3-282d3151ce2e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0a2d1d24-17d6-400a-a051-e52451985548}" ma:internalName="TaxCatchAll" ma:showField="CatchAllData" ma:web="d0219bc0-6c02-4013-9ac3-282d3151ce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9e1d374-2cc8-4ad7-ac57-672bd4719810" xsi:nil="true"/>
    <MigrationWizIdDocumentLibraryPermissions xmlns="c9e1d374-2cc8-4ad7-ac57-672bd4719810" xsi:nil="true"/>
    <TaxCatchAll xmlns="d0219bc0-6c02-4013-9ac3-282d3151ce2e" xsi:nil="true"/>
    <MigrationWizId xmlns="c9e1d374-2cc8-4ad7-ac57-672bd4719810" xsi:nil="true"/>
    <MigrationWizIdPermissions xmlns="c9e1d374-2cc8-4ad7-ac57-672bd4719810" xsi:nil="true"/>
    <MigrationWizIdSecurityGroups xmlns="c9e1d374-2cc8-4ad7-ac57-672bd4719810" xsi:nil="true"/>
    <lcf76f155ced4ddcb4097134ff3c332f xmlns="c9e1d374-2cc8-4ad7-ac57-672bd471981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5A607-F60E-4151-B474-1B5027846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1d374-2cc8-4ad7-ac57-672bd4719810"/>
    <ds:schemaRef ds:uri="d0219bc0-6c02-4013-9ac3-282d3151c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EC2C38-69A0-4415-A7EB-C5A434241509}">
  <ds:schemaRefs>
    <ds:schemaRef ds:uri="http://schemas.microsoft.com/office/2006/documentManagement/types"/>
    <ds:schemaRef ds:uri="http://schemas.microsoft.com/office/infopath/2007/PartnerControls"/>
    <ds:schemaRef ds:uri="d0219bc0-6c02-4013-9ac3-282d3151ce2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e1d374-2cc8-4ad7-ac57-672bd4719810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2914FD8-4AD6-4C8A-BEBA-218A9873FF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</Template>
  <TotalTime>5319</TotalTime>
  <Words>1013</Words>
  <Application>Microsoft Office PowerPoint</Application>
  <PresentationFormat>Widescreen</PresentationFormat>
  <Paragraphs>214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Ventura Medium</vt:lpstr>
      <vt:lpstr>Ventura</vt:lpstr>
      <vt:lpstr>Courier New</vt:lpstr>
      <vt:lpstr>Ventura Narrow</vt:lpstr>
      <vt:lpstr>Arial</vt:lpstr>
      <vt:lpstr>TTD</vt:lpstr>
      <vt:lpstr>UID2 /token/generate Hashing and Encryption Layers</vt:lpstr>
      <vt:lpstr>UID2 Workstreams Overview</vt:lpstr>
      <vt:lpstr>Phase 1: Generate &amp; refresh token (Web)</vt:lpstr>
      <vt:lpstr>Phase 1: Generate &amp; refresh token (App / CTV)</vt:lpstr>
      <vt:lpstr>Phase 2: Passing UID2 Tokens to SSPs (Web) </vt:lpstr>
      <vt:lpstr>Phase 2: Passing UID2 Tokens to SSPs (App / CTV) </vt:lpstr>
      <vt:lpstr>Phase 2: Passing UID2 Tokens to SSPs (App - Gaming)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UID2 PLAYBOOK</dc:title>
  <dc:subject/>
  <dc:creator>Germaine Low</dc:creator>
  <cp:keywords/>
  <dc:description/>
  <cp:lastModifiedBy>Gen Whitt</cp:lastModifiedBy>
  <cp:revision>104</cp:revision>
  <cp:lastPrinted>2024-05-17T06:34:31Z</cp:lastPrinted>
  <dcterms:created xsi:type="dcterms:W3CDTF">2024-04-12T06:49:40Z</dcterms:created>
  <dcterms:modified xsi:type="dcterms:W3CDTF">2025-02-18T22:29:36Z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0x010100E48B5D2F83D76C448A07B39BA1D0BE11</vt:lpwstr>
  </property>
</Properties>
</file>