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E549E812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4"/>
  </p:sldMasterIdLst>
  <p:sldIdLst>
    <p:sldId id="256" r:id="rId5"/>
    <p:sldId id="259" r:id="rId6"/>
    <p:sldId id="260" r:id="rId7"/>
    <p:sldId id="257" r:id="rId8"/>
  </p:sldIdLst>
  <p:sldSz cx="12192000" cy="6858000"/>
  <p:notesSz cx="6858000" cy="9144000"/>
  <p:embeddedFontLst>
    <p:embeddedFont>
      <p:font typeface="Meiryo UI" panose="020B0604030504040204" pitchFamily="34" charset="-128"/>
      <p:regular r:id="rId9"/>
      <p:bold r:id="rId10"/>
      <p:italic r:id="rId11"/>
      <p:boldItalic r:id="rId12"/>
    </p:embeddedFont>
    <p:embeddedFont>
      <p:font typeface="Roboto Mono" pitchFamily="49" charset="0"/>
      <p:regular r:id="rId13"/>
    </p:embeddedFont>
    <p:embeddedFont>
      <p:font typeface="Segoe UI" panose="020B0502040204020203" pitchFamily="34" charset="0"/>
      <p:regular r:id="rId14"/>
      <p:bold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2DE971E-C496-61EF-5331-13CC01DEEFA0}" name="Rita Aleksanyan" initials="RA" userId="S::rita.aleksanyan@thetradedesk.com::1693ac88-3169-4d9e-a847-f7a4d44f1ee4" providerId="AD"/>
  <p188:author id="{7CF6BA38-19B2-ADCA-398E-AAEA40211DA1}" name="Gen Whitt" initials="GW" userId="S::gen.whitt@thetradedesk.com::db30c609-a160-40fc-8663-1d2eed761b7c" providerId="AD"/>
  <p188:author id="{8035EE43-C981-B273-210E-160A21BB1C76}" name="Ian Bird" initials="IB" userId="S::ian.bird@thetradedesk.com::56122729-f2b9-4f78-8bd4-d42deaee1571" providerId="AD"/>
  <p188:author id="{60053E6F-648C-B313-E5FC-68A90C662890}" name="Kristen Ruel" initials="KR" userId="S::kristen.ruel@thetradedesk.com::cf8d9084-4676-44b3-8491-2d2f321ae53e" providerId="AD"/>
  <p188:author id="{6F9CB5DC-D923-89DA-E9E0-C73925AAC86D}" name="宮一良彦" initials="宮一良彦" userId="宮一良彦" providerId="None"/>
  <p188:author id="{DCE742EE-89C5-151A-8DA9-FBC519FFEF36}" name="Sunny Wu" initials="SW" userId="S::sunny.wu@thetradedesk.com::f78c210d-0cec-4ee3-865b-fef61a8e240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D2DE"/>
    <a:srgbClr val="7085D4"/>
    <a:srgbClr val="0300A5"/>
    <a:srgbClr val="78CC00"/>
    <a:srgbClr val="002F87"/>
    <a:srgbClr val="0099FA"/>
    <a:srgbClr val="FFCE00"/>
    <a:srgbClr val="FF7B00"/>
    <a:srgbClr val="7FEB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6"/>
    <p:restoredTop sz="94658"/>
  </p:normalViewPr>
  <p:slideViewPr>
    <p:cSldViewPr snapToGrid="0">
      <p:cViewPr varScale="1">
        <p:scale>
          <a:sx n="116" d="100"/>
          <a:sy n="116" d="100"/>
        </p:scale>
        <p:origin x="7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3.fntdata"/><Relationship Id="rId5" Type="http://schemas.openxmlformats.org/officeDocument/2006/relationships/slide" Target="slides/slide1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comments/modernComment_100_E549E81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FA6758C-4119-4BE2-BA60-6A6746858060}" authorId="{62DE971E-C496-61EF-5331-13CC01DEEFA0}" created="2024-03-09T15:46:07.889">
    <pc:sldMkLst xmlns:pc="http://schemas.microsoft.com/office/powerpoint/2013/main/command">
      <pc:docMk/>
      <pc:sldMk cId="3846826002" sldId="256"/>
    </pc:sldMkLst>
    <p188:txBody>
      <a:bodyPr/>
      <a:lstStyle/>
      <a:p>
        <a:r>
          <a:rPr lang="en-US"/>
          <a:t>Suggestion: I chose random TTD colors, but maybe I make the legends for let's say operations performed by server-side SDK, native app's SDK, client-side SDK, ad SDK?</a:t>
        </a:r>
      </a:p>
    </p188:txBody>
  </p188:cm>
  <p188:cm id="{EC6B739D-CFBA-48C2-8399-28C74A0F2A5C}" authorId="{8035EE43-C981-B273-210E-160A21BB1C76}" status="resolved" created="2024-03-11T10:04:46.526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846826002" sldId="256"/>
      <ac:spMk id="9" creationId="{F5DFA644-FAF8-5B12-7A5C-FF3D2A3071ED}"/>
      <ac:txMk cp="17" len="7">
        <ac:context len="27" hash="4225478196"/>
      </ac:txMk>
    </ac:txMkLst>
    <p188:pos x="1179870" y="374854"/>
    <p188:replyLst>
      <p188:reply id="{26E4E10A-2460-4D68-BEEF-21A96799A690}" authorId="{62DE971E-C496-61EF-5331-13CC01DEEFA0}" created="2024-03-15T00:04:54.961">
        <p188:txBody>
          <a:bodyPr/>
          <a:lstStyle/>
          <a:p>
            <a:r>
              <a:rPr lang="en-US"/>
              <a:t>I changed it, thank you, Ian!</a:t>
            </a:r>
          </a:p>
        </p188:txBody>
      </p188:reply>
    </p188:replyLst>
    <p188:txBody>
      <a:bodyPr/>
      <a:lstStyle/>
      <a:p>
        <a:r>
          <a:rPr lang="en-US"/>
          <a:t>Technically, just `init(context)` now (to be simpler)</a:t>
        </a:r>
      </a:p>
    </p188:txBody>
    <p188:extLst>
      <p:ext xmlns:p="http://schemas.openxmlformats.org/presentationml/2006/main" uri="{57CB4572-C831-44C2-8A1C-0ADB6CCDFE69}">
        <p223:reactions xmlns:p223="http://schemas.microsoft.com/office/powerpoint/2022/03/main">
          <p223:rxn type="👍">
            <p223:instance time="2024-03-15T00:04:56.117" authorId="{62DE971E-C496-61EF-5331-13CC01DEEFA0}"/>
          </p223:rxn>
        </p223:reactions>
      </p:ext>
    </p188:extLst>
  </p188:cm>
  <p188:cm id="{AF217873-34C9-41D4-97BE-168B52F9503E}" authorId="{8035EE43-C981-B273-210E-160A21BB1C76}" created="2024-03-11T10:05:44.63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846826002" sldId="256"/>
      <ac:spMk id="197" creationId="{320BCC24-6871-8237-5EEF-CFF467899ED6}"/>
      <ac:txMk cp="0" len="30">
        <ac:context len="32" hash="1546487813"/>
      </ac:txMk>
    </ac:txMkLst>
    <p188:pos x="632951" y="491612"/>
    <p188:replyLst>
      <p188:reply id="{06192A21-D7D1-4E2A-9A17-357D022311B4}" authorId="{62DE971E-C496-61EF-5331-13CC01DEEFA0}" created="2024-03-15T00:04:25.819">
        <p188:txBody>
          <a:bodyPr/>
          <a:lstStyle/>
          <a:p>
            <a:r>
              <a:rPr lang="en-US"/>
              <a:t>what I need to change here? </a:t>
            </a:r>
          </a:p>
        </p188:txBody>
      </p188:reply>
    </p188:replyLst>
    <p188:txBody>
      <a:bodyPr/>
      <a:lstStyle/>
      <a:p>
        <a:r>
          <a:rPr lang="en-US"/>
          <a:t>As mentioned in the other doc, the default behaviour is to refresh the identity (when one is provided). We added this as a way to really allow the consumer to disable this behaviour, rather than enable.</a:t>
        </a:r>
      </a:p>
    </p188:txBody>
    <p188:extLst>
      <p:ext xmlns:p="http://schemas.openxmlformats.org/presentationml/2006/main" uri="{57CB4572-C831-44C2-8A1C-0ADB6CCDFE69}">
        <p223:reactions xmlns:p223="http://schemas.microsoft.com/office/powerpoint/2022/03/main">
          <p223:rxn type="👍">
            <p223:instance time="2024-03-15T00:04:57.398" authorId="{62DE971E-C496-61EF-5331-13CC01DEEFA0}"/>
          </p223:rxn>
        </p223:reactions>
      </p:ext>
    </p188:extLst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64C09-4DCD-2111-2E92-1823F85F1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7F060C-228A-9745-2008-CBF0668340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844C4-EEFC-4A10-1AAE-345A65BB8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445D4-6ECA-DA4A-AA52-A98E106F9ACF}" type="datetimeFigureOut">
              <a:rPr lang="en-US" smtClean="0"/>
              <a:t>7/3/24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2D72B-F93F-9D6D-BA29-A3D671102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3C54F-ABFA-B947-9FB4-4795F30B3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019E-A60E-0548-8C13-560B125B99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838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5D721-491D-BA83-36EC-FD2F380A5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79B8BF-6CE2-64AC-83F0-EC09B0ADB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ED66D-3237-8F81-2C9E-D3A2F3AE8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445D4-6ECA-DA4A-AA52-A98E106F9ACF}" type="datetimeFigureOut">
              <a:rPr lang="en-US" smtClean="0"/>
              <a:t>7/3/24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627E2-25C0-CC4F-D420-40DCDCF3A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5209F-2E2B-1AFF-6FF9-B2ABCA703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019E-A60E-0548-8C13-560B125B99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844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D7D444-726D-EE96-B13D-F0EFDAC68D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F75E4E-6ADB-EEFC-70BE-02BD6BDD3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FCF71-30FD-7445-A9D7-41053CEBA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445D4-6ECA-DA4A-AA52-A98E106F9ACF}" type="datetimeFigureOut">
              <a:rPr lang="en-US" smtClean="0"/>
              <a:t>7/3/24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3092A-DA0F-D45E-A9C5-C207C8487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53EF30-FA50-F2D9-928E-9BC34CD26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019E-A60E-0548-8C13-560B125B99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59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78F12-20F4-5C4C-F0EA-0EEC42A8F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AFD0B-8C62-2ACF-052A-07AEACF22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55820-86C4-7DB1-4FC2-E50D4EE43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445D4-6ECA-DA4A-AA52-A98E106F9ACF}" type="datetimeFigureOut">
              <a:rPr lang="en-US" smtClean="0"/>
              <a:t>7/3/24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BE57A-F90D-AB47-070D-35D1EB150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A87B1-FEA1-1EA5-B44F-3A756EEA6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019E-A60E-0548-8C13-560B125B99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611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D3ED4-CCB4-B5B8-06B1-CCDA8D37D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55379-D015-EA89-23F2-5B522EB6E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0945E-2281-83DA-2C04-9577BA2F3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445D4-6ECA-DA4A-AA52-A98E106F9ACF}" type="datetimeFigureOut">
              <a:rPr lang="en-US" smtClean="0"/>
              <a:t>7/3/24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A87DE-9595-49D6-E6BB-49F1E4E37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4D86D-31E7-435D-8339-D099B1211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019E-A60E-0548-8C13-560B125B99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1936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7685C-4934-7C38-7642-EDAA6C1BB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44D75-A72F-B3DA-4B8A-D6AFFF4542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107D7-E051-4D4F-F4E7-B4BBCD6B9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503E9F-84AB-C767-B049-EB7963289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445D4-6ECA-DA4A-AA52-A98E106F9ACF}" type="datetimeFigureOut">
              <a:rPr lang="en-US" smtClean="0"/>
              <a:t>7/3/24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5CD11-39B1-C3E5-AEF0-87C33B667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E1401-18C8-B7E6-7DA0-41D37A662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019E-A60E-0548-8C13-560B125B99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36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2155D-E1FF-C9EB-BC0B-F703EA56C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6D254-A4C7-8DC4-73FF-ACD262DE9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76D7B-A73C-9735-73D6-437433E80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FC89DC-BD24-E803-1326-4F091039D6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B43CF3-BB57-ADC9-70D2-2662295B3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744E4C-4108-CB69-FBBA-F02317434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445D4-6ECA-DA4A-AA52-A98E106F9ACF}" type="datetimeFigureOut">
              <a:rPr lang="en-US" smtClean="0"/>
              <a:t>7/3/24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C55348-7D3A-C4FB-0670-0921168F9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FD552C-0D8F-0555-CDC5-846CF434F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019E-A60E-0548-8C13-560B125B99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974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7C264-2F81-B6AE-0D67-5BCE06658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0B3EDF-743D-FCE0-6E2A-B30583818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445D4-6ECA-DA4A-AA52-A98E106F9ACF}" type="datetimeFigureOut">
              <a:rPr lang="en-US" smtClean="0"/>
              <a:t>7/3/24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F19AA8-9737-3539-5E8E-EFD9AFCEB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508E86-1A9C-7578-1FC9-F021A1524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019E-A60E-0548-8C13-560B125B99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856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6304E4-BC7D-2E20-660B-AB6C29314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445D4-6ECA-DA4A-AA52-A98E106F9ACF}" type="datetimeFigureOut">
              <a:rPr lang="en-US" smtClean="0"/>
              <a:t>7/3/24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428DE6-6081-804D-6A1E-63E0D7854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D02262-7CE0-5278-FAA2-5AF86C241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019E-A60E-0548-8C13-560B125B99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547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5F827-F883-3D5B-9938-B2956FC55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F1F93-8721-8333-E17A-910A13842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9E9CF7-0463-5942-6BA3-B5E2606DDD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3DE9F-B997-34C4-D5D6-4371643F9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445D4-6ECA-DA4A-AA52-A98E106F9ACF}" type="datetimeFigureOut">
              <a:rPr lang="en-US" smtClean="0"/>
              <a:t>7/3/24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51393-DB2A-1393-E8B2-635DADA5C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4E010D-88AC-C982-019E-7E4EA767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019E-A60E-0548-8C13-560B125B99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335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96F99-A0F0-54C6-1E91-EFCFDA99A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E3C51C-E4B9-76B4-8965-F2F9CB4D02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E6BA8-B1A4-9E14-3B3D-53F06867A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290BB-E221-14C2-C795-6CCC246D9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445D4-6ECA-DA4A-AA52-A98E106F9ACF}" type="datetimeFigureOut">
              <a:rPr lang="en-US" smtClean="0"/>
              <a:t>7/3/24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EA59C-4C64-AF7E-955C-912B92426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7B207-9AB3-9E3D-3BF2-CF5D1F2CC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019E-A60E-0548-8C13-560B125B99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091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0AB210-63A6-AC68-317B-9D5E7779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7E805-F76E-7D66-DC87-839B9AD1C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392A8-E38F-EE79-8976-E8370329D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445D4-6ECA-DA4A-AA52-A98E106F9ACF}" type="datetimeFigureOut">
              <a:rPr lang="en-US" smtClean="0"/>
              <a:t>7/3/24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4CC99-629D-FE91-FABC-32C35B23B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F2D7E1-1F6D-D2C1-F978-375A8ABA55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8019E-A60E-0548-8C13-560B125B99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96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svg"/><Relationship Id="rId2" Type="http://schemas.microsoft.com/office/2018/10/relationships/comments" Target="../comments/modernComment_100_E549E812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sv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Rounded Rectangle 217">
            <a:extLst>
              <a:ext uri="{FF2B5EF4-FFF2-40B4-BE49-F238E27FC236}">
                <a16:creationId xmlns:a16="http://schemas.microsoft.com/office/drawing/2014/main" id="{C1947DE8-A16A-FA14-B9A3-9ADA6791F9FE}"/>
              </a:ext>
            </a:extLst>
          </p:cNvPr>
          <p:cNvSpPr/>
          <p:nvPr/>
        </p:nvSpPr>
        <p:spPr>
          <a:xfrm>
            <a:off x="2581571" y="1854842"/>
            <a:ext cx="1346662" cy="309605"/>
          </a:xfrm>
          <a:prstGeom prst="roundRect">
            <a:avLst>
              <a:gd name="adj" fmla="val 10000"/>
            </a:avLst>
          </a:prstGeom>
          <a:solidFill>
            <a:srgbClr val="78CC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8" name="Down Arrow 4">
            <a:extLst>
              <a:ext uri="{FF2B5EF4-FFF2-40B4-BE49-F238E27FC236}">
                <a16:creationId xmlns:a16="http://schemas.microsoft.com/office/drawing/2014/main" id="{2EAECC4B-23AC-8AD3-CF5D-D588EACAC625}"/>
              </a:ext>
            </a:extLst>
          </p:cNvPr>
          <p:cNvSpPr txBox="1"/>
          <p:nvPr/>
        </p:nvSpPr>
        <p:spPr>
          <a:xfrm rot="16200000">
            <a:off x="1955418" y="2068641"/>
            <a:ext cx="89201" cy="70522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4450" tIns="44450" rIns="44450" bIns="44450" numCol="1" spcCol="1270" anchor="ctr" anchorCtr="0">
            <a:noAutofit/>
          </a:bodyPr>
          <a:lstStyle/>
          <a:p>
            <a:pPr marL="0" lvl="0" indent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500" kern="1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1885A-F63F-8485-AE6A-7141841FB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0428" y="228218"/>
            <a:ext cx="9144000" cy="4914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2F87"/>
                </a:solidFill>
              </a:rPr>
              <a:t>Data Flow for Client-Server Integration Guide for Android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09E987-5091-45E0-F23F-88559B357AE3}"/>
              </a:ext>
            </a:extLst>
          </p:cNvPr>
          <p:cNvSpPr txBox="1"/>
          <p:nvPr/>
        </p:nvSpPr>
        <p:spPr>
          <a:xfrm>
            <a:off x="205523" y="1326048"/>
            <a:ext cx="1571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Server-side </a:t>
            </a:r>
          </a:p>
          <a:p>
            <a:r>
              <a:rPr lang="en-US" sz="1200" dirty="0"/>
              <a:t>integration completed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3B3D6D-893A-D40F-BCD7-D04632B63464}"/>
              </a:ext>
            </a:extLst>
          </p:cNvPr>
          <p:cNvSpPr txBox="1"/>
          <p:nvPr/>
        </p:nvSpPr>
        <p:spPr>
          <a:xfrm>
            <a:off x="1556875" y="2459204"/>
            <a:ext cx="961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UID2 Manager </a:t>
            </a:r>
          </a:p>
          <a:p>
            <a:r>
              <a:rPr lang="en-US" sz="1200" dirty="0"/>
              <a:t>Initialized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DFA644-FAF8-5B12-7A5C-FF3D2A3071ED}"/>
              </a:ext>
            </a:extLst>
          </p:cNvPr>
          <p:cNvSpPr txBox="1"/>
          <p:nvPr/>
        </p:nvSpPr>
        <p:spPr>
          <a:xfrm>
            <a:off x="953158" y="2917183"/>
            <a:ext cx="1771011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800" b="0" i="0" dirty="0">
                <a:solidFill>
                  <a:srgbClr val="002F87"/>
                </a:solidFill>
                <a:effectLst/>
                <a:latin typeface="Roboto Mono"/>
                <a:ea typeface="Roboto Mono"/>
              </a:rPr>
              <a:t>UID2Manager.init</a:t>
            </a:r>
            <a:r>
              <a:rPr lang="en-US" sz="800" dirty="0">
                <a:solidFill>
                  <a:srgbClr val="002F87"/>
                </a:solidFill>
                <a:latin typeface="Roboto Mono"/>
                <a:ea typeface="Roboto Mono"/>
              </a:rPr>
              <a:t>(context)</a:t>
            </a:r>
            <a:r>
              <a:rPr lang="en-US" sz="800" b="0" i="0" dirty="0">
                <a:solidFill>
                  <a:srgbClr val="002F87"/>
                </a:solidFill>
                <a:effectLst/>
                <a:latin typeface="Roboto Mono"/>
                <a:ea typeface="Roboto Mono"/>
              </a:rPr>
              <a:t> </a:t>
            </a:r>
            <a:endParaRPr lang="en-US" dirty="0">
              <a:cs typeface="Calibri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96D867-4A0E-4995-8317-BFFDD602A094}"/>
              </a:ext>
            </a:extLst>
          </p:cNvPr>
          <p:cNvSpPr txBox="1"/>
          <p:nvPr/>
        </p:nvSpPr>
        <p:spPr>
          <a:xfrm>
            <a:off x="192271" y="2165776"/>
            <a:ext cx="1459827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200" dirty="0"/>
              <a:t>UID2 Android SDK is installed to the  app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B1C2B8D2-A1DC-77EA-5444-05033CB691A8}"/>
              </a:ext>
            </a:extLst>
          </p:cNvPr>
          <p:cNvSpPr/>
          <p:nvPr/>
        </p:nvSpPr>
        <p:spPr>
          <a:xfrm>
            <a:off x="241454" y="1845122"/>
            <a:ext cx="1346662" cy="309605"/>
          </a:xfrm>
          <a:prstGeom prst="roundRect">
            <a:avLst>
              <a:gd name="adj" fmla="val 10000"/>
            </a:avLst>
          </a:prstGeom>
          <a:solidFill>
            <a:srgbClr val="78CC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9DF53174-0E11-3910-0F58-BCA4D37230FE}"/>
              </a:ext>
            </a:extLst>
          </p:cNvPr>
          <p:cNvSpPr/>
          <p:nvPr/>
        </p:nvSpPr>
        <p:spPr>
          <a:xfrm>
            <a:off x="243497" y="1848818"/>
            <a:ext cx="1346661" cy="921795"/>
          </a:xfrm>
          <a:prstGeom prst="roundRect">
            <a:avLst>
              <a:gd name="adj" fmla="val 10000"/>
            </a:avLst>
          </a:prstGeom>
          <a:noFill/>
          <a:ln w="22225">
            <a:solidFill>
              <a:srgbClr val="002F87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56" name="Graphic 55" descr="User outline">
            <a:extLst>
              <a:ext uri="{FF2B5EF4-FFF2-40B4-BE49-F238E27FC236}">
                <a16:creationId xmlns:a16="http://schemas.microsoft.com/office/drawing/2014/main" id="{BBBC7F25-403E-8805-71BE-1F19D59D71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97919" y="759096"/>
            <a:ext cx="770238" cy="770238"/>
          </a:xfrm>
          <a:prstGeom prst="rect">
            <a:avLst/>
          </a:prstGeom>
        </p:spPr>
      </p:pic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00E2CFCA-6094-2A00-A572-A825B226A197}"/>
              </a:ext>
            </a:extLst>
          </p:cNvPr>
          <p:cNvSpPr/>
          <p:nvPr/>
        </p:nvSpPr>
        <p:spPr>
          <a:xfrm>
            <a:off x="2580120" y="1851792"/>
            <a:ext cx="1344168" cy="921794"/>
          </a:xfrm>
          <a:prstGeom prst="roundRect">
            <a:avLst>
              <a:gd name="adj" fmla="val 10000"/>
            </a:avLst>
          </a:prstGeom>
          <a:noFill/>
          <a:ln w="22225">
            <a:solidFill>
              <a:srgbClr val="002F87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62" name="Graphic 61" descr="Badge outline">
            <a:extLst>
              <a:ext uri="{FF2B5EF4-FFF2-40B4-BE49-F238E27FC236}">
                <a16:creationId xmlns:a16="http://schemas.microsoft.com/office/drawing/2014/main" id="{F1BF8E94-4BA2-2198-D9D9-C5B55F8236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798113" y="1986109"/>
            <a:ext cx="356616" cy="356616"/>
          </a:xfrm>
          <a:prstGeom prst="rect">
            <a:avLst/>
          </a:prstGeom>
        </p:spPr>
      </p:pic>
      <p:pic>
        <p:nvPicPr>
          <p:cNvPr id="68" name="Graphic 67" descr="Badge 4 outline">
            <a:extLst>
              <a:ext uri="{FF2B5EF4-FFF2-40B4-BE49-F238E27FC236}">
                <a16:creationId xmlns:a16="http://schemas.microsoft.com/office/drawing/2014/main" id="{DD7565FC-AD47-CF06-2A75-63538C7244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75076" y="2014716"/>
            <a:ext cx="352541" cy="352541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1F5D49EA-E41D-EA4C-AF09-71F75B307A5C}"/>
              </a:ext>
            </a:extLst>
          </p:cNvPr>
          <p:cNvSpPr txBox="1"/>
          <p:nvPr/>
        </p:nvSpPr>
        <p:spPr>
          <a:xfrm>
            <a:off x="3659449" y="803072"/>
            <a:ext cx="1410964" cy="73866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200" dirty="0"/>
              <a:t>User DII captured </a:t>
            </a:r>
            <a:endParaRPr lang="en-US" sz="1200" dirty="0">
              <a:solidFill>
                <a:srgbClr val="000000"/>
              </a:solidFill>
            </a:endParaRPr>
          </a:p>
          <a:p>
            <a:r>
              <a:rPr lang="en-US" sz="1000" dirty="0">
                <a:solidFill>
                  <a:srgbClr val="002F87"/>
                </a:solidFill>
              </a:rPr>
              <a:t>(!) Obtain legal basis to </a:t>
            </a:r>
            <a:endParaRPr lang="en-US" sz="1200" dirty="0">
              <a:solidFill>
                <a:srgbClr val="000000"/>
              </a:solidFill>
              <a:ea typeface="Calibri" panose="020F0502020204030204"/>
              <a:cs typeface="Calibri"/>
            </a:endParaRPr>
          </a:p>
          <a:p>
            <a:r>
              <a:rPr lang="en-US" sz="1000" dirty="0">
                <a:solidFill>
                  <a:srgbClr val="002F87"/>
                </a:solidFill>
              </a:rPr>
              <a:t>use DII for UID2 token </a:t>
            </a:r>
          </a:p>
          <a:p>
            <a:r>
              <a:rPr lang="en-US" sz="1000" dirty="0">
                <a:solidFill>
                  <a:srgbClr val="002F87"/>
                </a:solidFill>
              </a:rPr>
              <a:t>generation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F82452-9B12-5A2F-E405-74E9F02E8708}"/>
              </a:ext>
            </a:extLst>
          </p:cNvPr>
          <p:cNvCxnSpPr>
            <a:cxnSpLocks/>
          </p:cNvCxnSpPr>
          <p:nvPr/>
        </p:nvCxnSpPr>
        <p:spPr>
          <a:xfrm>
            <a:off x="3363530" y="1293912"/>
            <a:ext cx="9557" cy="519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83B45CE4-42D2-907E-6505-6BE44820992F}"/>
              </a:ext>
            </a:extLst>
          </p:cNvPr>
          <p:cNvSpPr txBox="1"/>
          <p:nvPr/>
        </p:nvSpPr>
        <p:spPr>
          <a:xfrm>
            <a:off x="2526803" y="2067870"/>
            <a:ext cx="1594694" cy="93871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100" dirty="0"/>
              <a:t>Publisher attempts token/generate server-side or via Java/Python SDK's Publisher Class</a:t>
            </a:r>
            <a:endParaRPr lang="en-US" sz="1100" dirty="0">
              <a:ea typeface="Calibri" panose="020F0502020204030204"/>
              <a:cs typeface="Calibri" panose="020F0502020204030204"/>
            </a:endParaRPr>
          </a:p>
          <a:p>
            <a:endParaRPr lang="en-US" sz="1100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8C7E20F-994F-90C1-3776-98943458280D}"/>
              </a:ext>
            </a:extLst>
          </p:cNvPr>
          <p:cNvSpPr txBox="1"/>
          <p:nvPr/>
        </p:nvSpPr>
        <p:spPr>
          <a:xfrm>
            <a:off x="2656487" y="2879372"/>
            <a:ext cx="14598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i="0" dirty="0">
                <a:solidFill>
                  <a:srgbClr val="002F87"/>
                </a:solidFill>
                <a:effectLst/>
                <a:latin typeface="Roboto Mono" panose="020F0502020204030204" pitchFamily="34" charset="0"/>
              </a:rPr>
              <a:t>POST ‘{environment}</a:t>
            </a:r>
          </a:p>
          <a:p>
            <a:r>
              <a:rPr lang="en-US" sz="800" b="0" i="0" dirty="0">
                <a:solidFill>
                  <a:srgbClr val="002F87"/>
                </a:solidFill>
                <a:effectLst/>
                <a:latin typeface="Roboto Mono" panose="020F0502020204030204" pitchFamily="34" charset="0"/>
              </a:rPr>
              <a:t>/v2/token/generate'</a:t>
            </a:r>
            <a:endParaRPr lang="en-US" sz="800" dirty="0">
              <a:solidFill>
                <a:srgbClr val="002F87"/>
              </a:solidFill>
            </a:endParaRP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4D14AF39-01D5-56F0-4BCC-0183C9886FE0}"/>
              </a:ext>
            </a:extLst>
          </p:cNvPr>
          <p:cNvSpPr/>
          <p:nvPr/>
        </p:nvSpPr>
        <p:spPr>
          <a:xfrm>
            <a:off x="5430152" y="3777022"/>
            <a:ext cx="1344168" cy="309605"/>
          </a:xfrm>
          <a:prstGeom prst="roundRect">
            <a:avLst>
              <a:gd name="adj" fmla="val 10000"/>
            </a:avLst>
          </a:prstGeom>
          <a:solidFill>
            <a:srgbClr val="1BD2DE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A681ADC5-DF77-F900-8190-9BFFEF3E53EA}"/>
              </a:ext>
            </a:extLst>
          </p:cNvPr>
          <p:cNvSpPr/>
          <p:nvPr/>
        </p:nvSpPr>
        <p:spPr>
          <a:xfrm>
            <a:off x="5424179" y="3781555"/>
            <a:ext cx="1344168" cy="921794"/>
          </a:xfrm>
          <a:prstGeom prst="roundRect">
            <a:avLst>
              <a:gd name="adj" fmla="val 10000"/>
            </a:avLst>
          </a:prstGeom>
          <a:noFill/>
          <a:ln w="22225">
            <a:solidFill>
              <a:srgbClr val="002F87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1" name="Graphic 90" descr="Badge 3 outline">
            <a:extLst>
              <a:ext uri="{FF2B5EF4-FFF2-40B4-BE49-F238E27FC236}">
                <a16:creationId xmlns:a16="http://schemas.microsoft.com/office/drawing/2014/main" id="{82DB62F9-0504-8BBC-CFEB-91FE794C85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25759" y="1814859"/>
            <a:ext cx="365760" cy="365760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ADC062EF-7AA0-8AC4-5C1F-4F8E4FB99BD6}"/>
              </a:ext>
            </a:extLst>
          </p:cNvPr>
          <p:cNvSpPr txBox="1"/>
          <p:nvPr/>
        </p:nvSpPr>
        <p:spPr>
          <a:xfrm>
            <a:off x="3948324" y="2479708"/>
            <a:ext cx="13544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UID2 Service </a:t>
            </a:r>
          </a:p>
          <a:p>
            <a:r>
              <a:rPr lang="en-US" sz="1200" dirty="0"/>
              <a:t>checks for opt-out 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6D85557-199A-4425-2BDA-5CB5573DBCA3}"/>
              </a:ext>
            </a:extLst>
          </p:cNvPr>
          <p:cNvCxnSpPr>
            <a:cxnSpLocks/>
          </p:cNvCxnSpPr>
          <p:nvPr/>
        </p:nvCxnSpPr>
        <p:spPr>
          <a:xfrm flipH="1">
            <a:off x="4784078" y="3002000"/>
            <a:ext cx="617425" cy="726511"/>
          </a:xfrm>
          <a:prstGeom prst="straightConnector1">
            <a:avLst/>
          </a:prstGeom>
          <a:ln w="12700">
            <a:solidFill>
              <a:srgbClr val="002F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5B1C4F3-439F-7031-8A15-42E1A5C7B599}"/>
              </a:ext>
            </a:extLst>
          </p:cNvPr>
          <p:cNvGrpSpPr/>
          <p:nvPr/>
        </p:nvGrpSpPr>
        <p:grpSpPr>
          <a:xfrm>
            <a:off x="4656228" y="3167628"/>
            <a:ext cx="396262" cy="292608"/>
            <a:chOff x="5574684" y="4242747"/>
            <a:chExt cx="396262" cy="292388"/>
          </a:xfrm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61217148-2AE3-660E-A0C4-F4F045476F2D}"/>
                </a:ext>
              </a:extLst>
            </p:cNvPr>
            <p:cNvSpPr/>
            <p:nvPr/>
          </p:nvSpPr>
          <p:spPr>
            <a:xfrm>
              <a:off x="5635585" y="4243458"/>
              <a:ext cx="274320" cy="274320"/>
            </a:xfrm>
            <a:prstGeom prst="ellipse">
              <a:avLst/>
            </a:prstGeom>
            <a:noFill/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FFA993AC-950B-874B-E1C2-5396A1AA8595}"/>
                </a:ext>
              </a:extLst>
            </p:cNvPr>
            <p:cNvSpPr txBox="1"/>
            <p:nvPr/>
          </p:nvSpPr>
          <p:spPr>
            <a:xfrm>
              <a:off x="5574684" y="4242747"/>
              <a:ext cx="39626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solidFill>
                    <a:schemeClr val="bg2">
                      <a:lumMod val="25000"/>
                    </a:schemeClr>
                  </a:solidFill>
                </a:rPr>
                <a:t>4.1</a:t>
              </a:r>
            </a:p>
          </p:txBody>
        </p:sp>
      </p:grpSp>
      <p:sp>
        <p:nvSpPr>
          <p:cNvPr id="98" name="Decision 97">
            <a:extLst>
              <a:ext uri="{FF2B5EF4-FFF2-40B4-BE49-F238E27FC236}">
                <a16:creationId xmlns:a16="http://schemas.microsoft.com/office/drawing/2014/main" id="{74C905A4-CFD6-FD9B-C045-F06DC83B33F5}"/>
              </a:ext>
            </a:extLst>
          </p:cNvPr>
          <p:cNvSpPr/>
          <p:nvPr/>
        </p:nvSpPr>
        <p:spPr>
          <a:xfrm>
            <a:off x="4899296" y="1817381"/>
            <a:ext cx="998654" cy="1159731"/>
          </a:xfrm>
          <a:prstGeom prst="flowChartDecision">
            <a:avLst/>
          </a:prstGeom>
          <a:noFill/>
          <a:ln w="22225">
            <a:solidFill>
              <a:srgbClr val="002F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8A75BFD-3F12-A306-1E52-56175682A081}"/>
              </a:ext>
            </a:extLst>
          </p:cNvPr>
          <p:cNvSpPr txBox="1"/>
          <p:nvPr/>
        </p:nvSpPr>
        <p:spPr>
          <a:xfrm>
            <a:off x="4969254" y="2152491"/>
            <a:ext cx="8240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1200" dirty="0">
                <a:solidFill>
                  <a:schemeClr val="tx1"/>
                </a:solidFill>
              </a:rPr>
              <a:t>Opt</a:t>
            </a:r>
            <a:r>
              <a:rPr lang="en-US" sz="1200" dirty="0"/>
              <a:t>-</a:t>
            </a:r>
            <a:r>
              <a:rPr lang="en-US" sz="1200" dirty="0">
                <a:solidFill>
                  <a:schemeClr val="tx1"/>
                </a:solidFill>
              </a:rPr>
              <a:t>Out </a:t>
            </a:r>
          </a:p>
          <a:p>
            <a:pPr lvl="0" algn="ctr"/>
            <a:r>
              <a:rPr lang="en-US" sz="1200" dirty="0">
                <a:solidFill>
                  <a:schemeClr val="tx1"/>
                </a:solidFill>
              </a:rPr>
              <a:t>Y/N?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36544AA-B44A-65D5-4600-8999B784C775}"/>
              </a:ext>
            </a:extLst>
          </p:cNvPr>
          <p:cNvSpPr txBox="1"/>
          <p:nvPr/>
        </p:nvSpPr>
        <p:spPr>
          <a:xfrm>
            <a:off x="4586086" y="3388978"/>
            <a:ext cx="4228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1200" dirty="0">
                <a:solidFill>
                  <a:schemeClr val="tx1"/>
                </a:solidFill>
              </a:rPr>
              <a:t>Yes</a:t>
            </a: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B9A1BBB4-802A-6389-D19C-E19A1590BABE}"/>
              </a:ext>
            </a:extLst>
          </p:cNvPr>
          <p:cNvGrpSpPr/>
          <p:nvPr/>
        </p:nvGrpSpPr>
        <p:grpSpPr>
          <a:xfrm>
            <a:off x="3786897" y="3788914"/>
            <a:ext cx="1383627" cy="1208388"/>
            <a:chOff x="5159539" y="3837756"/>
            <a:chExt cx="1383627" cy="1208388"/>
          </a:xfrm>
        </p:grpSpPr>
        <p:sp>
          <p:nvSpPr>
            <p:cNvPr id="109" name="Rounded Rectangle 108">
              <a:extLst>
                <a:ext uri="{FF2B5EF4-FFF2-40B4-BE49-F238E27FC236}">
                  <a16:creationId xmlns:a16="http://schemas.microsoft.com/office/drawing/2014/main" id="{55BAD7D0-BC22-BBA4-58AA-2BEA3571262C}"/>
                </a:ext>
              </a:extLst>
            </p:cNvPr>
            <p:cNvSpPr/>
            <p:nvPr/>
          </p:nvSpPr>
          <p:spPr>
            <a:xfrm>
              <a:off x="5193470" y="3837756"/>
              <a:ext cx="1346662" cy="310896"/>
            </a:xfrm>
            <a:prstGeom prst="roundRect">
              <a:avLst>
                <a:gd name="adj" fmla="val 10000"/>
              </a:avLst>
            </a:prstGeom>
            <a:solidFill>
              <a:srgbClr val="78CC0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6758543"/>
                <a:satOff val="-17419"/>
                <a:lumOff val="-11765"/>
                <a:alphaOff val="0"/>
              </a:schemeClr>
            </a:effectRef>
            <a:fontRef idx="minor">
              <a:schemeClr val="lt1"/>
            </a:fontRef>
          </p:style>
          <p:txBody>
            <a:bodyPr lIns="91440" tIns="45720" rIns="91440" bIns="45720" anchor="t"/>
            <a:lstStyle/>
            <a:p>
              <a:endParaRPr lang="en-US" dirty="0">
                <a:ea typeface="Calibri"/>
                <a:cs typeface="Calibri"/>
              </a:endParaRPr>
            </a:p>
          </p:txBody>
        </p:sp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68A29C54-2907-2B26-06E8-9C37545CAAD3}"/>
                </a:ext>
              </a:extLst>
            </p:cNvPr>
            <p:cNvSpPr/>
            <p:nvPr/>
          </p:nvSpPr>
          <p:spPr>
            <a:xfrm>
              <a:off x="5198998" y="3844041"/>
              <a:ext cx="1344168" cy="921794"/>
            </a:xfrm>
            <a:prstGeom prst="roundRect">
              <a:avLst>
                <a:gd name="adj" fmla="val 10000"/>
              </a:avLst>
            </a:prstGeom>
            <a:noFill/>
            <a:ln w="22225">
              <a:solidFill>
                <a:srgbClr val="002F87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6758543"/>
                <a:satOff val="-17419"/>
                <a:lumOff val="-11765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0CE316E-3DBC-3FC1-78D9-F5C534711190}"/>
                </a:ext>
              </a:extLst>
            </p:cNvPr>
            <p:cNvSpPr txBox="1"/>
            <p:nvPr/>
          </p:nvSpPr>
          <p:spPr>
            <a:xfrm>
              <a:off x="5243227" y="4134386"/>
              <a:ext cx="120646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/>
              <a:r>
                <a:rPr lang="en-US" sz="1200" dirty="0">
                  <a:solidFill>
                    <a:schemeClr val="tx1"/>
                  </a:solidFill>
                </a:rPr>
                <a:t>Opt-Out </a:t>
              </a:r>
            </a:p>
            <a:p>
              <a:pPr lvl="0"/>
              <a:r>
                <a:rPr lang="en-US" sz="1200" dirty="0">
                  <a:solidFill>
                    <a:schemeClr val="tx1"/>
                  </a:solidFill>
                </a:rPr>
                <a:t>Confirmation 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A4D11D91-8D27-9D2C-13B8-FD2655397132}"/>
                </a:ext>
              </a:extLst>
            </p:cNvPr>
            <p:cNvSpPr txBox="1"/>
            <p:nvPr/>
          </p:nvSpPr>
          <p:spPr>
            <a:xfrm>
              <a:off x="5159539" y="4707590"/>
              <a:ext cx="132711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br>
                <a:rPr lang="en-US" sz="800" b="0" i="0" dirty="0">
                  <a:solidFill>
                    <a:srgbClr val="002F87"/>
                  </a:solidFill>
                  <a:effectLst/>
                  <a:latin typeface="Roboto Mono" pitchFamily="49" charset="0"/>
                </a:rPr>
              </a:br>
              <a:r>
                <a:rPr lang="en-US" sz="800" b="0" i="0" dirty="0">
                  <a:solidFill>
                    <a:srgbClr val="002F87"/>
                  </a:solidFill>
                  <a:effectLst/>
                  <a:latin typeface="Roboto Mono" pitchFamily="49" charset="0"/>
                </a:rPr>
                <a:t>"status": "optout"</a:t>
              </a:r>
              <a:endParaRPr lang="en-US" sz="800" dirty="0">
                <a:solidFill>
                  <a:srgbClr val="002F87"/>
                </a:solidFill>
              </a:endParaRP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261095B8-6C2F-8986-DCC3-FE9A34F35F87}"/>
              </a:ext>
            </a:extLst>
          </p:cNvPr>
          <p:cNvSpPr txBox="1"/>
          <p:nvPr/>
        </p:nvSpPr>
        <p:spPr>
          <a:xfrm>
            <a:off x="5835937" y="3389042"/>
            <a:ext cx="4228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1200" dirty="0">
                <a:solidFill>
                  <a:schemeClr val="tx1"/>
                </a:solidFill>
              </a:rPr>
              <a:t>No</a:t>
            </a:r>
          </a:p>
        </p:txBody>
      </p: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6D404701-F421-0024-3553-052E42122B7B}"/>
              </a:ext>
            </a:extLst>
          </p:cNvPr>
          <p:cNvGrpSpPr/>
          <p:nvPr/>
        </p:nvGrpSpPr>
        <p:grpSpPr>
          <a:xfrm>
            <a:off x="5742418" y="3147422"/>
            <a:ext cx="396262" cy="292388"/>
            <a:chOff x="6296751" y="2245065"/>
            <a:chExt cx="396262" cy="292388"/>
          </a:xfrm>
        </p:grpSpPr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F4B8E8CA-D029-3700-BB41-77F6E0378DD4}"/>
                </a:ext>
              </a:extLst>
            </p:cNvPr>
            <p:cNvSpPr txBox="1"/>
            <p:nvPr/>
          </p:nvSpPr>
          <p:spPr>
            <a:xfrm>
              <a:off x="6296751" y="2245065"/>
              <a:ext cx="396262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00" dirty="0">
                  <a:solidFill>
                    <a:schemeClr val="bg2">
                      <a:lumMod val="25000"/>
                    </a:schemeClr>
                  </a:solidFill>
                </a:rPr>
                <a:t>4.2</a:t>
              </a: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484EE89D-8AAD-8180-05E8-A51DDC4B3E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69326" y="2257422"/>
              <a:ext cx="277210" cy="274320"/>
            </a:xfrm>
            <a:prstGeom prst="ellipse">
              <a:avLst/>
            </a:prstGeom>
            <a:noFill/>
            <a:ln>
              <a:solidFill>
                <a:srgbClr val="002F8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34B271F2-73BE-5F4C-413E-F0FD89D93099}"/>
              </a:ext>
            </a:extLst>
          </p:cNvPr>
          <p:cNvSpPr txBox="1"/>
          <p:nvPr/>
        </p:nvSpPr>
        <p:spPr>
          <a:xfrm>
            <a:off x="5372056" y="4053252"/>
            <a:ext cx="1359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UID2 token </a:t>
            </a:r>
          </a:p>
          <a:p>
            <a:r>
              <a:rPr lang="en-US" sz="1200" dirty="0"/>
              <a:t>generated </a:t>
            </a:r>
          </a:p>
          <a:p>
            <a:r>
              <a:rPr lang="en-US" sz="1200" dirty="0"/>
              <a:t>server-side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6FB10B8-C096-12E6-F43A-6B7053BA0E09}"/>
              </a:ext>
            </a:extLst>
          </p:cNvPr>
          <p:cNvSpPr txBox="1"/>
          <p:nvPr/>
        </p:nvSpPr>
        <p:spPr>
          <a:xfrm>
            <a:off x="5294631" y="4675078"/>
            <a:ext cx="5246685" cy="170816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700" dirty="0">
                <a:solidFill>
                  <a:srgbClr val="002F87"/>
                </a:solidFill>
                <a:latin typeface="Roboto Mono"/>
                <a:ea typeface="Roboto Mono"/>
              </a:rPr>
              <a:t>{</a:t>
            </a:r>
            <a:br>
              <a:rPr lang="en-US" sz="700" b="0" i="0" dirty="0">
                <a:effectLst/>
                <a:latin typeface="Roboto Mono" pitchFamily="49" charset="0"/>
              </a:rPr>
            </a:br>
            <a:r>
              <a:rPr lang="en-US" sz="700" b="0" i="0" dirty="0">
                <a:solidFill>
                  <a:srgbClr val="002F87"/>
                </a:solidFill>
                <a:effectLst/>
                <a:latin typeface="Roboto Mono"/>
                <a:ea typeface="Roboto Mono"/>
              </a:rPr>
              <a:t>"body": {</a:t>
            </a:r>
            <a:br>
              <a:rPr lang="en-US" sz="700" b="0" i="0" dirty="0">
                <a:effectLst/>
                <a:latin typeface="Roboto Mono" pitchFamily="49" charset="0"/>
              </a:rPr>
            </a:br>
            <a:r>
              <a:rPr lang="en-US" sz="700" b="0" i="0" dirty="0">
                <a:solidFill>
                  <a:srgbClr val="002F87"/>
                </a:solidFill>
                <a:effectLst/>
                <a:latin typeface="Roboto Mono"/>
                <a:ea typeface="Roboto Mono"/>
              </a:rPr>
              <a:t>"advertising_token": "AdvertisingTokenmZ4dZgeuXXl6DhoXqbRXQbHlHhA96leN94U1uavZVspwKXlfWETZ3b/besPFFvJxNLLySg4QEYHUAiyUrNncgnm7ppu0mi6wU2CW6hssiuEkKfstbo9XWgRUbWNTM+ewMzXXM8G9j8Q=",</a:t>
            </a:r>
            <a:br>
              <a:rPr lang="en-US" sz="700" b="0" i="0" dirty="0">
                <a:effectLst/>
                <a:latin typeface="Roboto Mono" pitchFamily="49" charset="0"/>
              </a:rPr>
            </a:br>
            <a:r>
              <a:rPr lang="en-US" sz="700" b="0" i="0" dirty="0">
                <a:solidFill>
                  <a:srgbClr val="002F87"/>
                </a:solidFill>
                <a:effectLst/>
                <a:latin typeface="Roboto Mono"/>
                <a:ea typeface="Roboto Mono"/>
              </a:rPr>
              <a:t>"refresh_token": "RefreshToken2F8AAAF2cskumF8AAAF2cskumF8AAAADXwFq/90PYmajV0IPrvo51Biqh7/M+JOuhfBY8KGUn//GsmZr9nf+jIWMUO4diOA92kCTF69JdP71Ooo+yF3V5yy70UDP6punSEGmhf5XSKFzjQssCtlHnKrJwqFGKpJkYA==",</a:t>
            </a:r>
            <a:br>
              <a:rPr lang="en-US" sz="700" b="0" i="0" dirty="0">
                <a:effectLst/>
                <a:latin typeface="Roboto Mono" pitchFamily="49" charset="0"/>
              </a:rPr>
            </a:br>
            <a:r>
              <a:rPr lang="en-US" sz="700" b="0" i="0" dirty="0">
                <a:solidFill>
                  <a:srgbClr val="002F87"/>
                </a:solidFill>
                <a:effectLst/>
                <a:latin typeface="Roboto Mono"/>
                <a:ea typeface="Roboto Mono"/>
              </a:rPr>
              <a:t>"identity_expires": 1633643601000,</a:t>
            </a:r>
            <a:br>
              <a:rPr lang="en-US" sz="700" b="0" i="0" dirty="0">
                <a:effectLst/>
                <a:latin typeface="Roboto Mono" pitchFamily="49" charset="0"/>
              </a:rPr>
            </a:br>
            <a:r>
              <a:rPr lang="en-US" sz="700" b="0" i="0" dirty="0">
                <a:solidFill>
                  <a:srgbClr val="002F87"/>
                </a:solidFill>
                <a:effectLst/>
                <a:latin typeface="Roboto Mono"/>
                <a:ea typeface="Roboto Mono"/>
              </a:rPr>
              <a:t>"refresh_from": 1633643001000,</a:t>
            </a:r>
            <a:br>
              <a:rPr lang="en-US" sz="700" b="0" i="0" dirty="0">
                <a:effectLst/>
                <a:latin typeface="Roboto Mono" pitchFamily="49" charset="0"/>
              </a:rPr>
            </a:br>
            <a:r>
              <a:rPr lang="en-US" sz="700" b="0" i="0" dirty="0">
                <a:solidFill>
                  <a:srgbClr val="002F87"/>
                </a:solidFill>
                <a:effectLst/>
                <a:latin typeface="Roboto Mono"/>
                <a:ea typeface="Roboto Mono"/>
              </a:rPr>
              <a:t>"refresh_expires": 1636322000000,</a:t>
            </a:r>
            <a:br>
              <a:rPr lang="en-US" sz="700" b="0" i="0" dirty="0">
                <a:effectLst/>
                <a:latin typeface="Roboto Mono" pitchFamily="49" charset="0"/>
              </a:rPr>
            </a:br>
            <a:r>
              <a:rPr lang="en-US" sz="700" b="0" i="0" dirty="0">
                <a:solidFill>
                  <a:srgbClr val="002F87"/>
                </a:solidFill>
                <a:effectLst/>
                <a:latin typeface="Roboto Mono"/>
                <a:ea typeface="Roboto Mono"/>
              </a:rPr>
              <a:t>"refresh_response_key": "wR5t6HKMfJ2r4J7fEGX9Gw=="</a:t>
            </a:r>
            <a:br>
              <a:rPr lang="en-US" sz="700" b="0" i="0" dirty="0">
                <a:effectLst/>
                <a:latin typeface="Roboto Mono" pitchFamily="49" charset="0"/>
              </a:rPr>
            </a:br>
            <a:r>
              <a:rPr lang="en-US" sz="700" b="0" i="0" dirty="0">
                <a:solidFill>
                  <a:srgbClr val="002F87"/>
                </a:solidFill>
                <a:effectLst/>
                <a:latin typeface="Roboto Mono"/>
                <a:ea typeface="Roboto Mono"/>
              </a:rPr>
              <a:t>},</a:t>
            </a:r>
            <a:br>
              <a:rPr lang="en-US" sz="700" b="0" i="0" dirty="0">
                <a:effectLst/>
                <a:latin typeface="Roboto Mono" pitchFamily="49" charset="0"/>
              </a:rPr>
            </a:br>
            <a:r>
              <a:rPr lang="en-US" sz="700" b="0" i="0" dirty="0">
                <a:solidFill>
                  <a:srgbClr val="002F87"/>
                </a:solidFill>
                <a:effectLst/>
                <a:latin typeface="Roboto Mono"/>
                <a:ea typeface="Roboto Mono"/>
              </a:rPr>
              <a:t>"status": "success"</a:t>
            </a:r>
            <a:br>
              <a:rPr lang="en-US" sz="700" b="0" i="0" dirty="0">
                <a:effectLst/>
                <a:latin typeface="Roboto Mono" pitchFamily="49" charset="0"/>
              </a:rPr>
            </a:br>
            <a:r>
              <a:rPr lang="en-US" sz="700" b="0" i="0" dirty="0">
                <a:solidFill>
                  <a:srgbClr val="002F87"/>
                </a:solidFill>
                <a:effectLst/>
                <a:latin typeface="Roboto Mono"/>
                <a:ea typeface="Roboto Mono"/>
              </a:rPr>
              <a:t>}</a:t>
            </a:r>
            <a:endParaRPr lang="en-US" sz="700" dirty="0">
              <a:solidFill>
                <a:srgbClr val="002F87"/>
              </a:solidFill>
              <a:latin typeface="Calibri"/>
              <a:ea typeface="Calibri"/>
              <a:cs typeface="Calibri"/>
            </a:endParaRP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F5B36946-3C52-293E-56DA-4D92AA2D7F8C}"/>
              </a:ext>
            </a:extLst>
          </p:cNvPr>
          <p:cNvGrpSpPr/>
          <p:nvPr/>
        </p:nvGrpSpPr>
        <p:grpSpPr>
          <a:xfrm>
            <a:off x="6029970" y="1829508"/>
            <a:ext cx="1344168" cy="926429"/>
            <a:chOff x="9499402" y="2188163"/>
            <a:chExt cx="1485062" cy="926429"/>
          </a:xfrm>
        </p:grpSpPr>
        <p:sp>
          <p:nvSpPr>
            <p:cNvPr id="126" name="Rounded Rectangle 125">
              <a:extLst>
                <a:ext uri="{FF2B5EF4-FFF2-40B4-BE49-F238E27FC236}">
                  <a16:creationId xmlns:a16="http://schemas.microsoft.com/office/drawing/2014/main" id="{3F12140D-A5C5-FC60-D78B-2922CD5C98D7}"/>
                </a:ext>
              </a:extLst>
            </p:cNvPr>
            <p:cNvSpPr/>
            <p:nvPr/>
          </p:nvSpPr>
          <p:spPr>
            <a:xfrm>
              <a:off x="9499402" y="2188163"/>
              <a:ext cx="1481328" cy="309605"/>
            </a:xfrm>
            <a:prstGeom prst="roundRect">
              <a:avLst>
                <a:gd name="adj" fmla="val 10000"/>
              </a:avLst>
            </a:prstGeom>
            <a:solidFill>
              <a:srgbClr val="1BD2DE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6758543"/>
                <a:satOff val="-17419"/>
                <a:lumOff val="-11765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127" name="Rounded Rectangle 126">
              <a:extLst>
                <a:ext uri="{FF2B5EF4-FFF2-40B4-BE49-F238E27FC236}">
                  <a16:creationId xmlns:a16="http://schemas.microsoft.com/office/drawing/2014/main" id="{1E3A2014-EBBB-4A16-8AC3-946863BBB79C}"/>
                </a:ext>
              </a:extLst>
            </p:cNvPr>
            <p:cNvSpPr/>
            <p:nvPr/>
          </p:nvSpPr>
          <p:spPr>
            <a:xfrm>
              <a:off x="9503136" y="2192798"/>
              <a:ext cx="1481328" cy="921794"/>
            </a:xfrm>
            <a:prstGeom prst="roundRect">
              <a:avLst>
                <a:gd name="adj" fmla="val 10000"/>
              </a:avLst>
            </a:prstGeom>
            <a:noFill/>
            <a:ln w="22225">
              <a:solidFill>
                <a:srgbClr val="002F87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5">
                <a:hueOff val="-6758543"/>
                <a:satOff val="-17419"/>
                <a:lumOff val="-11765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766BE95D-13C8-8197-9D69-E21403FDFD54}"/>
              </a:ext>
            </a:extLst>
          </p:cNvPr>
          <p:cNvSpPr txBox="1"/>
          <p:nvPr/>
        </p:nvSpPr>
        <p:spPr>
          <a:xfrm>
            <a:off x="6982949" y="3401006"/>
            <a:ext cx="1729187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dirty="0"/>
              <a:t>The "body" content is extracted from (6) and passed into setIdentity 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43A94EC-DA37-60F3-04A0-9FA12AF04CD6}"/>
              </a:ext>
            </a:extLst>
          </p:cNvPr>
          <p:cNvSpPr txBox="1"/>
          <p:nvPr/>
        </p:nvSpPr>
        <p:spPr>
          <a:xfrm>
            <a:off x="6972370" y="4053120"/>
            <a:ext cx="2650011" cy="21544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800" b="0" i="0" dirty="0">
                <a:solidFill>
                  <a:schemeClr val="bg2">
                    <a:lumMod val="75000"/>
                  </a:schemeClr>
                </a:solidFill>
                <a:effectLst/>
                <a:latin typeface="Roboto Mono"/>
                <a:ea typeface="Roboto Mono"/>
              </a:rPr>
              <a:t>UID2Manager.getInstance().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  <a:latin typeface="Roboto Mono"/>
                <a:ea typeface="Roboto Mono"/>
              </a:rPr>
              <a:t>setIdentity </a:t>
            </a:r>
            <a:endParaRPr lang="en-US" sz="800" dirty="0">
              <a:solidFill>
                <a:schemeClr val="bg2">
                  <a:lumMod val="75000"/>
                </a:schemeClr>
              </a:solidFill>
              <a:latin typeface="Roboto Mono" pitchFamily="49" charset="0"/>
              <a:ea typeface="Roboto Mono" pitchFamily="49" charset="0"/>
            </a:endParaRP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516EE8EA-3D0B-2B8E-A326-12525A8B09A5}"/>
              </a:ext>
            </a:extLst>
          </p:cNvPr>
          <p:cNvCxnSpPr>
            <a:cxnSpLocks/>
            <a:stCxn id="98" idx="2"/>
          </p:cNvCxnSpPr>
          <p:nvPr/>
        </p:nvCxnSpPr>
        <p:spPr>
          <a:xfrm>
            <a:off x="5398623" y="2977112"/>
            <a:ext cx="646410" cy="761482"/>
          </a:xfrm>
          <a:prstGeom prst="straightConnector1">
            <a:avLst/>
          </a:prstGeom>
          <a:ln w="12700">
            <a:solidFill>
              <a:srgbClr val="002F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4" name="Graphic 73" descr="Badge 6 outline">
            <a:extLst>
              <a:ext uri="{FF2B5EF4-FFF2-40B4-BE49-F238E27FC236}">
                <a16:creationId xmlns:a16="http://schemas.microsoft.com/office/drawing/2014/main" id="{C9D35612-DB06-1154-E7F4-BFF49C390AF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392709" y="3749634"/>
            <a:ext cx="352541" cy="352541"/>
          </a:xfrm>
          <a:prstGeom prst="rect">
            <a:avLst/>
          </a:prstGeom>
        </p:spPr>
      </p:pic>
      <p:sp>
        <p:nvSpPr>
          <p:cNvPr id="169" name="TextBox 168">
            <a:extLst>
              <a:ext uri="{FF2B5EF4-FFF2-40B4-BE49-F238E27FC236}">
                <a16:creationId xmlns:a16="http://schemas.microsoft.com/office/drawing/2014/main" id="{B345B844-E30A-204C-2F07-D849AB006EC7}"/>
              </a:ext>
            </a:extLst>
          </p:cNvPr>
          <p:cNvSpPr txBox="1"/>
          <p:nvPr/>
        </p:nvSpPr>
        <p:spPr>
          <a:xfrm>
            <a:off x="6005148" y="2091284"/>
            <a:ext cx="1460251" cy="83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b="0" i="0" dirty="0">
                <a:solidFill>
                  <a:srgbClr val="000000"/>
                </a:solidFill>
                <a:effectLst/>
              </a:rPr>
              <a:t>Mobile SDK calls</a:t>
            </a:r>
            <a:r>
              <a:rPr lang="en-US" sz="1200" dirty="0">
                <a:solidFill>
                  <a:srgbClr val="000000"/>
                </a:solidFill>
              </a:rPr>
              <a:t> </a:t>
            </a:r>
            <a:endParaRPr lang="en-US" sz="1200" b="0" i="0" dirty="0">
              <a:solidFill>
                <a:srgbClr val="000000"/>
              </a:solidFill>
              <a:effectLst/>
            </a:endParaRPr>
          </a:p>
          <a:p>
            <a:r>
              <a:rPr lang="en-US" sz="800" b="0" i="0" dirty="0">
                <a:solidFill>
                  <a:srgbClr val="002F87"/>
                </a:solidFill>
                <a:effectLst/>
                <a:latin typeface="Roboto Mono"/>
                <a:ea typeface="Roboto Mono"/>
              </a:rPr>
              <a:t>UID2Manager. getInstance().setIdentity</a:t>
            </a:r>
            <a:r>
              <a:rPr lang="en-US" sz="800" dirty="0">
                <a:solidFill>
                  <a:srgbClr val="002F87"/>
                </a:solidFill>
                <a:latin typeface="Roboto Mono"/>
                <a:ea typeface="Roboto Mono"/>
              </a:rPr>
              <a:t>*</a:t>
            </a:r>
            <a:endParaRPr lang="en-US" sz="800" dirty="0">
              <a:solidFill>
                <a:srgbClr val="002F87"/>
              </a:solidFill>
              <a:latin typeface="Roboto Mono" pitchFamily="49" charset="0"/>
              <a:ea typeface="Roboto Mono" pitchFamily="49" charset="0"/>
            </a:endParaRPr>
          </a:p>
          <a:p>
            <a:endParaRPr lang="en-US" sz="1200" dirty="0"/>
          </a:p>
        </p:txBody>
      </p:sp>
      <p:sp>
        <p:nvSpPr>
          <p:cNvPr id="177" name="Rounded Rectangle 176">
            <a:extLst>
              <a:ext uri="{FF2B5EF4-FFF2-40B4-BE49-F238E27FC236}">
                <a16:creationId xmlns:a16="http://schemas.microsoft.com/office/drawing/2014/main" id="{F3149CF5-D12F-7ED7-BBD0-F90E2F8F2E2E}"/>
              </a:ext>
            </a:extLst>
          </p:cNvPr>
          <p:cNvSpPr/>
          <p:nvPr/>
        </p:nvSpPr>
        <p:spPr>
          <a:xfrm>
            <a:off x="8350878" y="1802149"/>
            <a:ext cx="1340788" cy="309605"/>
          </a:xfrm>
          <a:prstGeom prst="roundRect">
            <a:avLst>
              <a:gd name="adj" fmla="val 10000"/>
            </a:avLst>
          </a:prstGeom>
          <a:solidFill>
            <a:srgbClr val="7085D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8" name="Rounded Rectangle 177">
            <a:extLst>
              <a:ext uri="{FF2B5EF4-FFF2-40B4-BE49-F238E27FC236}">
                <a16:creationId xmlns:a16="http://schemas.microsoft.com/office/drawing/2014/main" id="{4BA97FC7-251A-E75B-B86B-DF831B37B888}"/>
              </a:ext>
            </a:extLst>
          </p:cNvPr>
          <p:cNvSpPr/>
          <p:nvPr/>
        </p:nvSpPr>
        <p:spPr>
          <a:xfrm>
            <a:off x="8346542" y="1801041"/>
            <a:ext cx="1340788" cy="921794"/>
          </a:xfrm>
          <a:prstGeom prst="roundRect">
            <a:avLst>
              <a:gd name="adj" fmla="val 10000"/>
            </a:avLst>
          </a:prstGeom>
          <a:noFill/>
          <a:ln w="22225">
            <a:solidFill>
              <a:srgbClr val="002F87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6" name="Graphic 65" descr="Badge 7 outline">
            <a:extLst>
              <a:ext uri="{FF2B5EF4-FFF2-40B4-BE49-F238E27FC236}">
                <a16:creationId xmlns:a16="http://schemas.microsoft.com/office/drawing/2014/main" id="{EA85AFE5-5BC7-9505-D8C1-21B7570DFAA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987109" y="3086089"/>
            <a:ext cx="352541" cy="352541"/>
          </a:xfrm>
          <a:prstGeom prst="rect">
            <a:avLst/>
          </a:prstGeom>
        </p:spPr>
      </p:pic>
      <p:cxnSp>
        <p:nvCxnSpPr>
          <p:cNvPr id="180" name="Elbow Connector 179">
            <a:extLst>
              <a:ext uri="{FF2B5EF4-FFF2-40B4-BE49-F238E27FC236}">
                <a16:creationId xmlns:a16="http://schemas.microsoft.com/office/drawing/2014/main" id="{2C7BFB46-2B05-EEF4-F863-046D36128E8D}"/>
              </a:ext>
            </a:extLst>
          </p:cNvPr>
          <p:cNvCxnSpPr>
            <a:cxnSpLocks/>
          </p:cNvCxnSpPr>
          <p:nvPr/>
        </p:nvCxnSpPr>
        <p:spPr>
          <a:xfrm>
            <a:off x="1652592" y="2389627"/>
            <a:ext cx="814290" cy="3132"/>
          </a:xfrm>
          <a:prstGeom prst="bentConnector4">
            <a:avLst>
              <a:gd name="adj1" fmla="val 1231"/>
              <a:gd name="adj2" fmla="val -82631"/>
            </a:avLst>
          </a:prstGeom>
          <a:ln w="41275" cmpd="tri"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Elbow Connector 188">
            <a:extLst>
              <a:ext uri="{FF2B5EF4-FFF2-40B4-BE49-F238E27FC236}">
                <a16:creationId xmlns:a16="http://schemas.microsoft.com/office/drawing/2014/main" id="{9276D802-533D-BEB7-A987-6ACDDECB77FD}"/>
              </a:ext>
            </a:extLst>
          </p:cNvPr>
          <p:cNvCxnSpPr>
            <a:cxnSpLocks/>
          </p:cNvCxnSpPr>
          <p:nvPr/>
        </p:nvCxnSpPr>
        <p:spPr>
          <a:xfrm>
            <a:off x="4027253" y="2414693"/>
            <a:ext cx="814290" cy="3132"/>
          </a:xfrm>
          <a:prstGeom prst="bentConnector4">
            <a:avLst>
              <a:gd name="adj1" fmla="val 1231"/>
              <a:gd name="adj2" fmla="val -82631"/>
            </a:avLst>
          </a:prstGeom>
          <a:ln w="41275" cmpd="tri"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>
            <a:extLst>
              <a:ext uri="{FF2B5EF4-FFF2-40B4-BE49-F238E27FC236}">
                <a16:creationId xmlns:a16="http://schemas.microsoft.com/office/drawing/2014/main" id="{17BB3FF2-5BDD-6C17-C136-A47BF5F80376}"/>
              </a:ext>
            </a:extLst>
          </p:cNvPr>
          <p:cNvCxnSpPr>
            <a:cxnSpLocks/>
          </p:cNvCxnSpPr>
          <p:nvPr/>
        </p:nvCxnSpPr>
        <p:spPr>
          <a:xfrm>
            <a:off x="7466815" y="2400004"/>
            <a:ext cx="814290" cy="3132"/>
          </a:xfrm>
          <a:prstGeom prst="bentConnector4">
            <a:avLst>
              <a:gd name="adj1" fmla="val 1231"/>
              <a:gd name="adj2" fmla="val -82631"/>
            </a:avLst>
          </a:prstGeom>
          <a:ln w="41275" cmpd="tri"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FB92CAC1-A7A5-0EF5-EDB2-F1136BD95729}"/>
              </a:ext>
            </a:extLst>
          </p:cNvPr>
          <p:cNvSpPr txBox="1"/>
          <p:nvPr/>
        </p:nvSpPr>
        <p:spPr>
          <a:xfrm>
            <a:off x="7332108" y="2467013"/>
            <a:ext cx="1097114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200" b="0" i="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Token </a:t>
            </a:r>
            <a:r>
              <a:rPr lang="en-US" sz="1200" dirty="0">
                <a:solidFill>
                  <a:srgbClr val="000000"/>
                </a:solidFill>
                <a:latin typeface="Calibri"/>
                <a:cs typeface="Calibri"/>
              </a:rPr>
              <a:t>refresh</a:t>
            </a:r>
          </a:p>
          <a:p>
            <a:endParaRPr lang="en-US"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320BCC24-6871-8237-5EEF-CFF467899ED6}"/>
              </a:ext>
            </a:extLst>
          </p:cNvPr>
          <p:cNvSpPr txBox="1"/>
          <p:nvPr/>
        </p:nvSpPr>
        <p:spPr>
          <a:xfrm>
            <a:off x="7338802" y="2695623"/>
            <a:ext cx="915635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800" dirty="0">
                <a:solidFill>
                  <a:srgbClr val="002F87"/>
                </a:solidFill>
                <a:latin typeface="Roboto Mono"/>
                <a:ea typeface="Roboto Mono"/>
                <a:cs typeface="Calibri"/>
              </a:rPr>
              <a:t>setAutomatic</a:t>
            </a:r>
            <a:endParaRPr lang="en-US" sz="800" b="0" i="0" dirty="0">
              <a:solidFill>
                <a:srgbClr val="002F87"/>
              </a:solidFill>
              <a:effectLst/>
              <a:latin typeface="Roboto Mono" pitchFamily="49" charset="0"/>
              <a:ea typeface="Roboto Mono" pitchFamily="49" charset="0"/>
              <a:cs typeface="Calibri" panose="020F0502020204030204" pitchFamily="34" charset="0"/>
            </a:endParaRPr>
          </a:p>
          <a:p>
            <a:r>
              <a:rPr lang="en-US" sz="800" b="0" i="0" dirty="0">
                <a:solidFill>
                  <a:srgbClr val="002F87"/>
                </a:solidFill>
                <a:effectLst/>
                <a:latin typeface="Roboto Mono"/>
                <a:ea typeface="Roboto Mono"/>
                <a:cs typeface="Calibri"/>
              </a:rPr>
              <a:t>Refresh</a:t>
            </a:r>
          </a:p>
          <a:p>
            <a:r>
              <a:rPr lang="en-US" sz="800" b="0" i="0" dirty="0">
                <a:solidFill>
                  <a:srgbClr val="002F87"/>
                </a:solidFill>
                <a:effectLst/>
                <a:latin typeface="Roboto Mono"/>
                <a:ea typeface="Roboto Mono"/>
                <a:cs typeface="Calibri"/>
              </a:rPr>
              <a:t>Enabled() </a:t>
            </a:r>
            <a:endParaRPr lang="en-US" sz="800" dirty="0">
              <a:solidFill>
                <a:srgbClr val="002F87"/>
              </a:solidFill>
              <a:latin typeface="Roboto Mono"/>
              <a:ea typeface="Roboto Mono"/>
              <a:cs typeface="Calibri"/>
            </a:endParaRPr>
          </a:p>
        </p:txBody>
      </p:sp>
      <p:cxnSp>
        <p:nvCxnSpPr>
          <p:cNvPr id="198" name="Elbow Connector 197">
            <a:extLst>
              <a:ext uri="{FF2B5EF4-FFF2-40B4-BE49-F238E27FC236}">
                <a16:creationId xmlns:a16="http://schemas.microsoft.com/office/drawing/2014/main" id="{616AC311-3769-5FE2-959F-3D7A304B9126}"/>
              </a:ext>
            </a:extLst>
          </p:cNvPr>
          <p:cNvCxnSpPr>
            <a:cxnSpLocks/>
          </p:cNvCxnSpPr>
          <p:nvPr/>
        </p:nvCxnSpPr>
        <p:spPr>
          <a:xfrm flipV="1">
            <a:off x="6789041" y="2844629"/>
            <a:ext cx="205471" cy="1367113"/>
          </a:xfrm>
          <a:prstGeom prst="bentConnector2">
            <a:avLst/>
          </a:prstGeom>
          <a:ln w="41275" cmpd="tri"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aphic 63" descr="Badge 8 outline">
            <a:extLst>
              <a:ext uri="{FF2B5EF4-FFF2-40B4-BE49-F238E27FC236}">
                <a16:creationId xmlns:a16="http://schemas.microsoft.com/office/drawing/2014/main" id="{61D7F174-12D7-1E77-4EB5-F9B0BBD3B34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005789" y="1797697"/>
            <a:ext cx="352541" cy="352541"/>
          </a:xfrm>
          <a:prstGeom prst="rect">
            <a:avLst/>
          </a:prstGeom>
        </p:spPr>
      </p:pic>
      <p:sp>
        <p:nvSpPr>
          <p:cNvPr id="204" name="TextBox 203">
            <a:extLst>
              <a:ext uri="{FF2B5EF4-FFF2-40B4-BE49-F238E27FC236}">
                <a16:creationId xmlns:a16="http://schemas.microsoft.com/office/drawing/2014/main" id="{83A3F336-8319-D96E-6465-C2E730248DDD}"/>
              </a:ext>
            </a:extLst>
          </p:cNvPr>
          <p:cNvSpPr txBox="1"/>
          <p:nvPr/>
        </p:nvSpPr>
        <p:spPr>
          <a:xfrm>
            <a:off x="8305127" y="2106932"/>
            <a:ext cx="1405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 SDK locally calls </a:t>
            </a:r>
          </a:p>
          <a:p>
            <a:r>
              <a:rPr lang="en-US" sz="1200" dirty="0"/>
              <a:t>mobile SDK to </a:t>
            </a:r>
          </a:p>
          <a:p>
            <a:r>
              <a:rPr lang="en-US" sz="1200" dirty="0"/>
              <a:t>retrieve the token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9CD82EB2-3013-D029-6F3B-19B437235F6B}"/>
              </a:ext>
            </a:extLst>
          </p:cNvPr>
          <p:cNvSpPr txBox="1"/>
          <p:nvPr/>
        </p:nvSpPr>
        <p:spPr>
          <a:xfrm>
            <a:off x="8267189" y="2755020"/>
            <a:ext cx="1707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>
                <a:solidFill>
                  <a:srgbClr val="002F87"/>
                </a:solidFill>
                <a:effectLst/>
                <a:latin typeface="Roboto Mono" pitchFamily="49" charset="0"/>
                <a:ea typeface="Roboto Mono" pitchFamily="49" charset="0"/>
              </a:rPr>
              <a:t>UID2Manager.getInstance()</a:t>
            </a:r>
          </a:p>
          <a:p>
            <a:r>
              <a:rPr lang="en-US" sz="800" b="0" i="0" dirty="0">
                <a:solidFill>
                  <a:srgbClr val="002F87"/>
                </a:solidFill>
                <a:effectLst/>
                <a:latin typeface="Roboto Mono" pitchFamily="49" charset="0"/>
                <a:ea typeface="Roboto Mono" pitchFamily="49" charset="0"/>
              </a:rPr>
              <a:t>.getAdvertisingToken()</a:t>
            </a:r>
            <a:endParaRPr lang="en-US" sz="800" dirty="0">
              <a:solidFill>
                <a:srgbClr val="002F87"/>
              </a:solidFill>
              <a:latin typeface="Roboto Mono" pitchFamily="49" charset="0"/>
              <a:ea typeface="Roboto Mono" pitchFamily="49" charset="0"/>
              <a:cs typeface="Calibri" panose="020F0502020204030204" pitchFamily="34" charset="0"/>
            </a:endParaRPr>
          </a:p>
        </p:txBody>
      </p:sp>
      <p:cxnSp>
        <p:nvCxnSpPr>
          <p:cNvPr id="208" name="Elbow Connector 207">
            <a:extLst>
              <a:ext uri="{FF2B5EF4-FFF2-40B4-BE49-F238E27FC236}">
                <a16:creationId xmlns:a16="http://schemas.microsoft.com/office/drawing/2014/main" id="{56139FFC-3A4E-8E58-3200-F2A7FD3A7B91}"/>
              </a:ext>
            </a:extLst>
          </p:cNvPr>
          <p:cNvCxnSpPr>
            <a:cxnSpLocks/>
          </p:cNvCxnSpPr>
          <p:nvPr/>
        </p:nvCxnSpPr>
        <p:spPr>
          <a:xfrm>
            <a:off x="9778347" y="2380357"/>
            <a:ext cx="814290" cy="3132"/>
          </a:xfrm>
          <a:prstGeom prst="bentConnector4">
            <a:avLst>
              <a:gd name="adj1" fmla="val 1231"/>
              <a:gd name="adj2" fmla="val -82631"/>
            </a:avLst>
          </a:prstGeom>
          <a:ln w="41275" cmpd="tri"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ounded Rectangle 210">
            <a:extLst>
              <a:ext uri="{FF2B5EF4-FFF2-40B4-BE49-F238E27FC236}">
                <a16:creationId xmlns:a16="http://schemas.microsoft.com/office/drawing/2014/main" id="{E5934EDE-62C2-5F7A-0AFA-0E06E75E1A83}"/>
              </a:ext>
            </a:extLst>
          </p:cNvPr>
          <p:cNvSpPr/>
          <p:nvPr/>
        </p:nvSpPr>
        <p:spPr>
          <a:xfrm>
            <a:off x="10663259" y="1812572"/>
            <a:ext cx="1340788" cy="309605"/>
          </a:xfrm>
          <a:prstGeom prst="roundRect">
            <a:avLst>
              <a:gd name="adj" fmla="val 10000"/>
            </a:avLst>
          </a:prstGeom>
          <a:solidFill>
            <a:srgbClr val="7085D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2" name="Rounded Rectangle 211">
            <a:extLst>
              <a:ext uri="{FF2B5EF4-FFF2-40B4-BE49-F238E27FC236}">
                <a16:creationId xmlns:a16="http://schemas.microsoft.com/office/drawing/2014/main" id="{066AA3E1-4CF8-44F9-0CDF-224599FE09EA}"/>
              </a:ext>
            </a:extLst>
          </p:cNvPr>
          <p:cNvSpPr/>
          <p:nvPr/>
        </p:nvSpPr>
        <p:spPr>
          <a:xfrm>
            <a:off x="10663259" y="1814511"/>
            <a:ext cx="1340788" cy="921794"/>
          </a:xfrm>
          <a:prstGeom prst="roundRect">
            <a:avLst>
              <a:gd name="adj" fmla="val 10000"/>
            </a:avLst>
          </a:prstGeom>
          <a:noFill/>
          <a:ln w="22225">
            <a:solidFill>
              <a:srgbClr val="002F87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7382CB75-DB15-6231-151E-9D4D9819838E}"/>
              </a:ext>
            </a:extLst>
          </p:cNvPr>
          <p:cNvSpPr txBox="1"/>
          <p:nvPr/>
        </p:nvSpPr>
        <p:spPr>
          <a:xfrm>
            <a:off x="10613332" y="2108857"/>
            <a:ext cx="1423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Token is inserted </a:t>
            </a:r>
          </a:p>
          <a:p>
            <a:r>
              <a:rPr lang="en-US" sz="1200" dirty="0"/>
              <a:t>into ad call &amp; ready </a:t>
            </a:r>
          </a:p>
          <a:p>
            <a:r>
              <a:rPr lang="en-US" sz="1200" dirty="0"/>
              <a:t>for the bid stream</a:t>
            </a:r>
          </a:p>
        </p:txBody>
      </p:sp>
      <p:pic>
        <p:nvPicPr>
          <p:cNvPr id="70" name="Graphic 69" descr="Badge 9 outline">
            <a:extLst>
              <a:ext uri="{FF2B5EF4-FFF2-40B4-BE49-F238E27FC236}">
                <a16:creationId xmlns:a16="http://schemas.microsoft.com/office/drawing/2014/main" id="{6E0721FF-5AA1-37B4-634C-C8C3B6F6297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623613" y="2012816"/>
            <a:ext cx="352541" cy="352541"/>
          </a:xfrm>
          <a:prstGeom prst="rect">
            <a:avLst/>
          </a:prstGeom>
        </p:spPr>
      </p:pic>
      <p:pic>
        <p:nvPicPr>
          <p:cNvPr id="60" name="Graphic 59" descr="Badge 1 outline">
            <a:extLst>
              <a:ext uri="{FF2B5EF4-FFF2-40B4-BE49-F238E27FC236}">
                <a16:creationId xmlns:a16="http://schemas.microsoft.com/office/drawing/2014/main" id="{193D1D85-A9BC-47D9-F9C1-8740CEE2894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96083" y="1815278"/>
            <a:ext cx="356616" cy="356616"/>
          </a:xfrm>
          <a:prstGeom prst="rect">
            <a:avLst/>
          </a:prstGeom>
        </p:spPr>
      </p:pic>
      <p:pic>
        <p:nvPicPr>
          <p:cNvPr id="1026" name="Picture 2" descr="11 Vector Icons free download in SVG, PNG Format">
            <a:extLst>
              <a:ext uri="{FF2B5EF4-FFF2-40B4-BE49-F238E27FC236}">
                <a16:creationId xmlns:a16="http://schemas.microsoft.com/office/drawing/2014/main" id="{C35BFA13-57F0-A96F-3094-5646AE0A7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6622" y="2088822"/>
            <a:ext cx="92191" cy="8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2" name="Graphic 221" descr="Badge 10 outline">
            <a:extLst>
              <a:ext uri="{FF2B5EF4-FFF2-40B4-BE49-F238E27FC236}">
                <a16:creationId xmlns:a16="http://schemas.microsoft.com/office/drawing/2014/main" id="{0D510CF6-C210-AA93-EEDB-0F2FF7CBA76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311567" y="1772425"/>
            <a:ext cx="352541" cy="3525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5F9AC8-6122-427D-807A-F5D899804ECB}"/>
              </a:ext>
            </a:extLst>
          </p:cNvPr>
          <p:cNvSpPr txBox="1"/>
          <p:nvPr/>
        </p:nvSpPr>
        <p:spPr>
          <a:xfrm>
            <a:off x="2486576" y="4010575"/>
            <a:ext cx="1334657" cy="5713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rgbClr val="002F87"/>
                </a:solidFill>
                <a:cs typeface="Segoe UI"/>
              </a:rPr>
              <a:t>(!) Publisher saves the information and does </a:t>
            </a:r>
            <a:endParaRPr lang="en-US" dirty="0">
              <a:solidFill>
                <a:srgbClr val="000000"/>
              </a:solidFill>
              <a:cs typeface="Calibri" panose="020F0502020204030204"/>
            </a:endParaRPr>
          </a:p>
          <a:p>
            <a:r>
              <a:rPr lang="en-US" sz="1000" dirty="0">
                <a:solidFill>
                  <a:srgbClr val="002F87"/>
                </a:solidFill>
                <a:cs typeface="Segoe UI"/>
              </a:rPr>
              <a:t>not call the user again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74B97A-4A64-6624-3EC8-7C0829CE0158}"/>
              </a:ext>
            </a:extLst>
          </p:cNvPr>
          <p:cNvSpPr txBox="1"/>
          <p:nvPr/>
        </p:nvSpPr>
        <p:spPr>
          <a:xfrm>
            <a:off x="1907582" y="3284412"/>
            <a:ext cx="2799075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800" dirty="0">
                <a:solidFill>
                  <a:srgbClr val="002F87"/>
                </a:solidFill>
                <a:latin typeface="Roboto Mono"/>
                <a:ea typeface="+mn-lt"/>
                <a:cs typeface="+mn-lt"/>
              </a:rPr>
              <a:t>PublisherUid2Client:</a:t>
            </a:r>
          </a:p>
          <a:p>
            <a:r>
              <a:rPr lang="en-US" sz="800" dirty="0">
                <a:solidFill>
                  <a:srgbClr val="002F87"/>
                </a:solidFill>
                <a:latin typeface="Roboto Mono"/>
                <a:ea typeface="+mn-lt"/>
                <a:cs typeface="+mn-lt"/>
              </a:rPr>
              <a:t>publisherUid2Client.generateTokenResponse()</a:t>
            </a:r>
          </a:p>
          <a:p>
            <a:r>
              <a:rPr lang="en-US" sz="800" dirty="0">
                <a:solidFill>
                  <a:srgbClr val="002F87"/>
                </a:solidFill>
                <a:latin typeface="Roboto Mono"/>
                <a:ea typeface="+mn-lt"/>
                <a:cs typeface="+mn-lt"/>
              </a:rPr>
              <a:t>.doNotGenerateTokensForOptedOut()</a:t>
            </a:r>
          </a:p>
          <a:p>
            <a:r>
              <a:rPr lang="en-US" sz="800" dirty="0">
                <a:solidFill>
                  <a:srgbClr val="002F87"/>
                </a:solidFill>
                <a:latin typeface="Roboto Mono"/>
                <a:ea typeface="+mn-lt"/>
                <a:cs typeface="+mn-lt"/>
              </a:rPr>
              <a:t>.getIdentityJsonString()</a:t>
            </a:r>
            <a:endParaRPr lang="en-US" sz="800" dirty="0">
              <a:solidFill>
                <a:srgbClr val="002F87"/>
              </a:solidFill>
              <a:latin typeface="Roboto Mono"/>
              <a:ea typeface="Roboto Mono"/>
            </a:endParaRPr>
          </a:p>
          <a:p>
            <a:endParaRPr lang="en-US" sz="800" dirty="0">
              <a:solidFill>
                <a:srgbClr val="002F87"/>
              </a:solidFill>
              <a:latin typeface="Roboto Mono"/>
              <a:ea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82AC30-A204-8AA5-259E-A485541FE744}"/>
              </a:ext>
            </a:extLst>
          </p:cNvPr>
          <p:cNvSpPr txBox="1"/>
          <p:nvPr/>
        </p:nvSpPr>
        <p:spPr>
          <a:xfrm>
            <a:off x="3045680" y="3104655"/>
            <a:ext cx="319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E6C14D-59F0-3080-33DD-B42A69E88222}"/>
              </a:ext>
            </a:extLst>
          </p:cNvPr>
          <p:cNvSpPr txBox="1"/>
          <p:nvPr/>
        </p:nvSpPr>
        <p:spPr>
          <a:xfrm>
            <a:off x="234293" y="6489066"/>
            <a:ext cx="6466356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1D1C1D"/>
                </a:solidFill>
                <a:ea typeface="+mn-lt"/>
                <a:cs typeface="+mn-lt"/>
              </a:rPr>
              <a:t>* UID2Manager.getInstance() relies on the backend server to generate a token/identity in this workflow.</a:t>
            </a:r>
            <a:br>
              <a:rPr lang="en-US" sz="1100" dirty="0">
                <a:ea typeface="+mn-lt"/>
                <a:cs typeface="+mn-lt"/>
              </a:rPr>
            </a:br>
            <a:endParaRPr lang="en-US" sz="1100" dirty="0">
              <a:solidFill>
                <a:srgbClr val="1D1C1D"/>
              </a:solidFill>
              <a:ea typeface="+mn-lt"/>
              <a:cs typeface="+mn-lt"/>
            </a:endParaRPr>
          </a:p>
        </p:txBody>
      </p:sp>
      <p:pic>
        <p:nvPicPr>
          <p:cNvPr id="2" name="Graphic 1" descr="Badge 5 outline">
            <a:extLst>
              <a:ext uri="{FF2B5EF4-FFF2-40B4-BE49-F238E27FC236}">
                <a16:creationId xmlns:a16="http://schemas.microsoft.com/office/drawing/2014/main" id="{B527DC6D-EFF5-D802-000C-9A010F0FD340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792865" y="3769589"/>
            <a:ext cx="352541" cy="352541"/>
          </a:xfrm>
          <a:prstGeom prst="rect">
            <a:avLst/>
          </a:prstGeom>
        </p:spPr>
      </p:pic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18100A63-4A61-6036-D13B-4B694698FDBD}"/>
              </a:ext>
            </a:extLst>
          </p:cNvPr>
          <p:cNvSpPr/>
          <p:nvPr/>
        </p:nvSpPr>
        <p:spPr>
          <a:xfrm>
            <a:off x="10668000" y="1824181"/>
            <a:ext cx="254000" cy="265545"/>
          </a:xfrm>
          <a:prstGeom prst="flowChartConnector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FE9572-5EBF-C6F7-6CCC-064715EEB4A6}"/>
              </a:ext>
            </a:extLst>
          </p:cNvPr>
          <p:cNvSpPr txBox="1"/>
          <p:nvPr/>
        </p:nvSpPr>
        <p:spPr>
          <a:xfrm>
            <a:off x="10604499" y="1783772"/>
            <a:ext cx="46758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400" dirty="0">
                <a:latin typeface="Calibri"/>
                <a:ea typeface="Roboto Mono"/>
                <a:cs typeface="Calibri"/>
              </a:rPr>
              <a:t>11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4CF9A1-97F5-266E-8854-04E8369EEB52}"/>
              </a:ext>
            </a:extLst>
          </p:cNvPr>
          <p:cNvSpPr txBox="1"/>
          <p:nvPr/>
        </p:nvSpPr>
        <p:spPr>
          <a:xfrm>
            <a:off x="3954162" y="3275226"/>
            <a:ext cx="7908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82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123">
            <a:extLst>
              <a:ext uri="{FF2B5EF4-FFF2-40B4-BE49-F238E27FC236}">
                <a16:creationId xmlns:a16="http://schemas.microsoft.com/office/drawing/2014/main" id="{B6FB10B8-C096-12E6-F43A-6B7053BA0E09}"/>
              </a:ext>
            </a:extLst>
          </p:cNvPr>
          <p:cNvSpPr txBox="1"/>
          <p:nvPr/>
        </p:nvSpPr>
        <p:spPr>
          <a:xfrm>
            <a:off x="5434365" y="4837925"/>
            <a:ext cx="5246685" cy="170816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700" dirty="0">
                <a:solidFill>
                  <a:srgbClr val="002F87"/>
                </a:solidFill>
                <a:latin typeface="Roboto Mono"/>
                <a:ea typeface="Roboto Mono"/>
              </a:rPr>
              <a:t>{</a:t>
            </a:r>
            <a:br>
              <a:rPr lang="en-US" sz="700" b="0" i="0" dirty="0">
                <a:effectLst/>
                <a:latin typeface="Roboto Mono" pitchFamily="49" charset="0"/>
              </a:rPr>
            </a:br>
            <a:r>
              <a:rPr lang="en-US" sz="700" b="0" i="0" dirty="0">
                <a:solidFill>
                  <a:srgbClr val="002F87"/>
                </a:solidFill>
                <a:effectLst/>
                <a:latin typeface="Roboto Mono"/>
                <a:ea typeface="Roboto Mono"/>
              </a:rPr>
              <a:t>"body": {</a:t>
            </a:r>
            <a:br>
              <a:rPr lang="en-US" sz="700" b="0" i="0" dirty="0">
                <a:effectLst/>
                <a:latin typeface="Roboto Mono" pitchFamily="49" charset="0"/>
              </a:rPr>
            </a:br>
            <a:r>
              <a:rPr lang="en-US" sz="700" b="0" i="0" dirty="0">
                <a:solidFill>
                  <a:srgbClr val="002F87"/>
                </a:solidFill>
                <a:effectLst/>
                <a:latin typeface="Roboto Mono"/>
                <a:ea typeface="Roboto Mono"/>
              </a:rPr>
              <a:t>"advertising_token": "AdvertisingTokenmZ4dZgeuXXl6DhoXqbRXQbHlHhA96leN94U1uavZVspwKXlfWETZ3b/besPFFvJxNLLySg4QEYHUAiyUrNncgnm7ppu0mi6wU2CW6hssiuEkKfstbo9XWgRUbWNTM+ewMzXXM8G9j8Q=",</a:t>
            </a:r>
            <a:br>
              <a:rPr lang="en-US" sz="700" b="0" i="0" dirty="0">
                <a:effectLst/>
                <a:latin typeface="Roboto Mono" pitchFamily="49" charset="0"/>
              </a:rPr>
            </a:br>
            <a:r>
              <a:rPr lang="en-US" sz="700" b="0" i="0" dirty="0">
                <a:solidFill>
                  <a:srgbClr val="002F87"/>
                </a:solidFill>
                <a:effectLst/>
                <a:latin typeface="Roboto Mono"/>
                <a:ea typeface="Roboto Mono"/>
              </a:rPr>
              <a:t>"refresh_token": "RefreshToken2F8AAAF2cskumF8AAAF2cskumF8AAAADXwFq/90PYmajV0IPrvo51Biqh7/M+JOuhfBY8KGUn//GsmZr9nf+jIWMUO4diOA92kCTF69JdP71Ooo+yF3V5yy70UDP6punSEGmhf5XSKFzjQssCtlHnKrJwqFGKpJkYA==",</a:t>
            </a:r>
            <a:br>
              <a:rPr lang="en-US" sz="700" b="0" i="0" dirty="0">
                <a:effectLst/>
                <a:latin typeface="Roboto Mono" pitchFamily="49" charset="0"/>
              </a:rPr>
            </a:br>
            <a:r>
              <a:rPr lang="en-US" sz="700" b="0" i="0" dirty="0">
                <a:solidFill>
                  <a:srgbClr val="002F87"/>
                </a:solidFill>
                <a:effectLst/>
                <a:latin typeface="Roboto Mono"/>
                <a:ea typeface="Roboto Mono"/>
              </a:rPr>
              <a:t>"identity_expires": 1633643601000,</a:t>
            </a:r>
            <a:br>
              <a:rPr lang="en-US" sz="700" b="0" i="0" dirty="0">
                <a:effectLst/>
                <a:latin typeface="Roboto Mono" pitchFamily="49" charset="0"/>
              </a:rPr>
            </a:br>
            <a:r>
              <a:rPr lang="en-US" sz="700" b="0" i="0" dirty="0">
                <a:solidFill>
                  <a:srgbClr val="002F87"/>
                </a:solidFill>
                <a:effectLst/>
                <a:latin typeface="Roboto Mono"/>
                <a:ea typeface="Roboto Mono"/>
              </a:rPr>
              <a:t>"refresh_from": 1633643001000,</a:t>
            </a:r>
            <a:br>
              <a:rPr lang="en-US" sz="700" b="0" i="0" dirty="0">
                <a:effectLst/>
                <a:latin typeface="Roboto Mono" pitchFamily="49" charset="0"/>
              </a:rPr>
            </a:br>
            <a:r>
              <a:rPr lang="en-US" sz="700" b="0" i="0" dirty="0">
                <a:solidFill>
                  <a:srgbClr val="002F87"/>
                </a:solidFill>
                <a:effectLst/>
                <a:latin typeface="Roboto Mono"/>
                <a:ea typeface="Roboto Mono"/>
              </a:rPr>
              <a:t>"refresh_expires": 1636322000000,</a:t>
            </a:r>
            <a:br>
              <a:rPr lang="en-US" sz="700" b="0" i="0" dirty="0">
                <a:effectLst/>
                <a:latin typeface="Roboto Mono" pitchFamily="49" charset="0"/>
              </a:rPr>
            </a:br>
            <a:r>
              <a:rPr lang="en-US" sz="700" b="0" i="0" dirty="0">
                <a:solidFill>
                  <a:srgbClr val="002F87"/>
                </a:solidFill>
                <a:effectLst/>
                <a:latin typeface="Roboto Mono"/>
                <a:ea typeface="Roboto Mono"/>
              </a:rPr>
              <a:t>"refresh_response_key": "wR5t6HKMfJ2r4J7fEGX9Gw=="</a:t>
            </a:r>
            <a:br>
              <a:rPr lang="en-US" sz="700" b="0" i="0" dirty="0">
                <a:effectLst/>
                <a:latin typeface="Roboto Mono" pitchFamily="49" charset="0"/>
              </a:rPr>
            </a:br>
            <a:r>
              <a:rPr lang="en-US" sz="700" b="0" i="0" dirty="0">
                <a:solidFill>
                  <a:srgbClr val="002F87"/>
                </a:solidFill>
                <a:effectLst/>
                <a:latin typeface="Roboto Mono"/>
                <a:ea typeface="Roboto Mono"/>
              </a:rPr>
              <a:t>},</a:t>
            </a:r>
            <a:br>
              <a:rPr lang="en-US" sz="700" b="0" i="0" dirty="0">
                <a:effectLst/>
                <a:latin typeface="Roboto Mono" pitchFamily="49" charset="0"/>
              </a:rPr>
            </a:br>
            <a:r>
              <a:rPr lang="en-US" sz="700" b="0" i="0" dirty="0">
                <a:solidFill>
                  <a:srgbClr val="002F87"/>
                </a:solidFill>
                <a:effectLst/>
                <a:latin typeface="Roboto Mono"/>
                <a:ea typeface="Roboto Mono"/>
              </a:rPr>
              <a:t>"status": "success"</a:t>
            </a:r>
            <a:br>
              <a:rPr lang="en-US" sz="700" b="0" i="0" dirty="0">
                <a:effectLst/>
                <a:latin typeface="Roboto Mono" pitchFamily="49" charset="0"/>
              </a:rPr>
            </a:br>
            <a:r>
              <a:rPr lang="en-US" sz="700" b="0" i="0" dirty="0">
                <a:solidFill>
                  <a:srgbClr val="002F87"/>
                </a:solidFill>
                <a:effectLst/>
                <a:latin typeface="Roboto Mono"/>
                <a:ea typeface="Roboto Mono"/>
              </a:rPr>
              <a:t>}</a:t>
            </a:r>
            <a:endParaRPr lang="en-US" sz="700" dirty="0">
              <a:solidFill>
                <a:srgbClr val="002F87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74B97A-4A64-6624-3EC8-7C0829CE0158}"/>
              </a:ext>
            </a:extLst>
          </p:cNvPr>
          <p:cNvSpPr txBox="1"/>
          <p:nvPr/>
        </p:nvSpPr>
        <p:spPr>
          <a:xfrm>
            <a:off x="1883440" y="3307771"/>
            <a:ext cx="2799075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800" dirty="0">
                <a:solidFill>
                  <a:srgbClr val="002F87"/>
                </a:solidFill>
                <a:latin typeface="Roboto Mono"/>
                <a:ea typeface="+mn-lt"/>
                <a:cs typeface="+mn-lt"/>
              </a:rPr>
              <a:t>PublisherUid2Client:</a:t>
            </a:r>
          </a:p>
          <a:p>
            <a:r>
              <a:rPr lang="en-US" sz="800" dirty="0">
                <a:solidFill>
                  <a:srgbClr val="002F87"/>
                </a:solidFill>
                <a:latin typeface="Roboto Mono"/>
                <a:ea typeface="+mn-lt"/>
                <a:cs typeface="+mn-lt"/>
              </a:rPr>
              <a:t>publisherUid2Client.generateTokenResponse()</a:t>
            </a:r>
          </a:p>
          <a:p>
            <a:r>
              <a:rPr lang="en-US" sz="800" dirty="0">
                <a:solidFill>
                  <a:srgbClr val="002F87"/>
                </a:solidFill>
                <a:latin typeface="Roboto Mono"/>
                <a:ea typeface="+mn-lt"/>
                <a:cs typeface="+mn-lt"/>
              </a:rPr>
              <a:t>.doNotGenerateTokensForOptedOut()</a:t>
            </a:r>
          </a:p>
          <a:p>
            <a:r>
              <a:rPr lang="en-US" sz="800" dirty="0">
                <a:solidFill>
                  <a:srgbClr val="002F87"/>
                </a:solidFill>
                <a:latin typeface="Roboto Mono"/>
                <a:ea typeface="+mn-lt"/>
                <a:cs typeface="+mn-lt"/>
              </a:rPr>
              <a:t>.getIdentityJsonString()</a:t>
            </a:r>
            <a:endParaRPr lang="en-US" sz="800" dirty="0">
              <a:solidFill>
                <a:srgbClr val="002F87"/>
              </a:solidFill>
              <a:latin typeface="Roboto Mono"/>
              <a:ea typeface="Roboto Mono"/>
            </a:endParaRPr>
          </a:p>
          <a:p>
            <a:endParaRPr lang="en-US" sz="800" dirty="0">
              <a:solidFill>
                <a:srgbClr val="002F87"/>
              </a:solidFill>
              <a:latin typeface="Roboto Mono"/>
              <a:ea typeface="Calibri"/>
              <a:cs typeface="Calibri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B1C2B8D2-A1DC-77EA-5444-05033CB691A8}"/>
              </a:ext>
            </a:extLst>
          </p:cNvPr>
          <p:cNvSpPr/>
          <p:nvPr/>
        </p:nvSpPr>
        <p:spPr>
          <a:xfrm>
            <a:off x="177394" y="1801041"/>
            <a:ext cx="1440000" cy="309605"/>
          </a:xfrm>
          <a:prstGeom prst="roundRect">
            <a:avLst>
              <a:gd name="adj" fmla="val 10000"/>
            </a:avLst>
          </a:prstGeom>
          <a:solidFill>
            <a:srgbClr val="78CC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8" name="Down Arrow 4">
            <a:extLst>
              <a:ext uri="{FF2B5EF4-FFF2-40B4-BE49-F238E27FC236}">
                <a16:creationId xmlns:a16="http://schemas.microsoft.com/office/drawing/2014/main" id="{2EAECC4B-23AC-8AD3-CF5D-D588EACAC625}"/>
              </a:ext>
            </a:extLst>
          </p:cNvPr>
          <p:cNvSpPr txBox="1"/>
          <p:nvPr/>
        </p:nvSpPr>
        <p:spPr>
          <a:xfrm rot="16200000">
            <a:off x="1955418" y="2068641"/>
            <a:ext cx="89201" cy="70522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4450" tIns="44450" rIns="44450" bIns="44450" numCol="1" spcCol="1270" anchor="ctr" anchorCtr="0">
            <a:noAutofit/>
          </a:bodyPr>
          <a:lstStyle/>
          <a:p>
            <a:pPr marL="0" lvl="0" indent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500" kern="1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1885A-F63F-8485-AE6A-7141841FB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0428" y="228218"/>
            <a:ext cx="9144000" cy="4914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2F87"/>
                </a:solidFill>
              </a:rPr>
              <a:t>Data Flow for Client-Server Integration Guide for Android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09E987-5091-45E0-F23F-88559B357AE3}"/>
              </a:ext>
            </a:extLst>
          </p:cNvPr>
          <p:cNvSpPr txBox="1"/>
          <p:nvPr/>
        </p:nvSpPr>
        <p:spPr>
          <a:xfrm>
            <a:off x="177394" y="1326048"/>
            <a:ext cx="138640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Server-side </a:t>
            </a:r>
          </a:p>
          <a:p>
            <a:r>
              <a:rPr lang="en-US" sz="1200" dirty="0"/>
              <a:t>integration completed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3B3D6D-893A-D40F-BCD7-D04632B63464}"/>
              </a:ext>
            </a:extLst>
          </p:cNvPr>
          <p:cNvSpPr txBox="1"/>
          <p:nvPr/>
        </p:nvSpPr>
        <p:spPr>
          <a:xfrm>
            <a:off x="1672038" y="2491405"/>
            <a:ext cx="862416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100" dirty="0"/>
              <a:t>UID2 Manager </a:t>
            </a:r>
          </a:p>
          <a:p>
            <a:pPr algn="ctr"/>
            <a:r>
              <a:rPr lang="en-US" sz="1100" dirty="0"/>
              <a:t>Initialized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DFA644-FAF8-5B12-7A5C-FF3D2A3071ED}"/>
              </a:ext>
            </a:extLst>
          </p:cNvPr>
          <p:cNvSpPr txBox="1"/>
          <p:nvPr/>
        </p:nvSpPr>
        <p:spPr>
          <a:xfrm>
            <a:off x="953158" y="2917183"/>
            <a:ext cx="1771011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800" b="0" i="0" dirty="0">
                <a:solidFill>
                  <a:srgbClr val="002F87"/>
                </a:solidFill>
                <a:effectLst/>
                <a:latin typeface="Roboto Mono"/>
                <a:ea typeface="Roboto Mono"/>
              </a:rPr>
              <a:t>UID2Manager.init</a:t>
            </a:r>
            <a:r>
              <a:rPr lang="en-US" sz="800" dirty="0">
                <a:solidFill>
                  <a:srgbClr val="002F87"/>
                </a:solidFill>
                <a:latin typeface="Roboto Mono"/>
                <a:ea typeface="Roboto Mono"/>
              </a:rPr>
              <a:t>(context)</a:t>
            </a:r>
            <a:r>
              <a:rPr lang="en-US" sz="800" b="0" i="0" dirty="0">
                <a:solidFill>
                  <a:srgbClr val="002F87"/>
                </a:solidFill>
                <a:effectLst/>
                <a:latin typeface="Roboto Mono"/>
                <a:ea typeface="Roboto Mono"/>
              </a:rPr>
              <a:t> </a:t>
            </a:r>
            <a:endParaRPr lang="en-US" dirty="0">
              <a:cs typeface="Calibri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9DF53174-0E11-3910-0F58-BCA4D37230FE}"/>
              </a:ext>
            </a:extLst>
          </p:cNvPr>
          <p:cNvSpPr/>
          <p:nvPr/>
        </p:nvSpPr>
        <p:spPr>
          <a:xfrm>
            <a:off x="177394" y="1801040"/>
            <a:ext cx="1440000" cy="1044000"/>
          </a:xfrm>
          <a:prstGeom prst="roundRect">
            <a:avLst>
              <a:gd name="adj" fmla="val 10000"/>
            </a:avLst>
          </a:prstGeom>
          <a:noFill/>
          <a:ln w="22225">
            <a:solidFill>
              <a:srgbClr val="002F87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 lIns="0" tIns="0" rIns="0" bIns="0"/>
          <a:lstStyle/>
          <a:p>
            <a:endParaRPr lang="en-US" altLang="ja-JP" sz="1100" dirty="0">
              <a:solidFill>
                <a:schemeClr val="tx1"/>
              </a:solidFill>
            </a:endParaRPr>
          </a:p>
          <a:p>
            <a:endParaRPr lang="en-US" altLang="ja-JP" sz="1100" dirty="0">
              <a:solidFill>
                <a:schemeClr val="tx1"/>
              </a:solidFill>
            </a:endParaRPr>
          </a:p>
          <a:p>
            <a:r>
              <a:rPr lang="en-US" altLang="ja-JP" sz="1100" dirty="0">
                <a:solidFill>
                  <a:schemeClr val="tx1"/>
                </a:solidFill>
              </a:rPr>
              <a:t>UID2 Android SDK is installed to the  app</a:t>
            </a:r>
          </a:p>
        </p:txBody>
      </p:sp>
      <p:pic>
        <p:nvPicPr>
          <p:cNvPr id="56" name="Graphic 55" descr="User outline">
            <a:extLst>
              <a:ext uri="{FF2B5EF4-FFF2-40B4-BE49-F238E27FC236}">
                <a16:creationId xmlns:a16="http://schemas.microsoft.com/office/drawing/2014/main" id="{BBBC7F25-403E-8805-71BE-1F19D59D7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7858" y="781200"/>
            <a:ext cx="770238" cy="770238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1F5D49EA-E41D-EA4C-AF09-71F75B307A5C}"/>
              </a:ext>
            </a:extLst>
          </p:cNvPr>
          <p:cNvSpPr txBox="1"/>
          <p:nvPr/>
        </p:nvSpPr>
        <p:spPr>
          <a:xfrm>
            <a:off x="3659449" y="803072"/>
            <a:ext cx="1410964" cy="738664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100" dirty="0"/>
              <a:t>User DII captured </a:t>
            </a:r>
            <a:endParaRPr lang="en-US" sz="1100" dirty="0">
              <a:solidFill>
                <a:srgbClr val="000000"/>
              </a:solidFill>
            </a:endParaRPr>
          </a:p>
          <a:p>
            <a:r>
              <a:rPr lang="en-US" sz="1000" dirty="0">
                <a:solidFill>
                  <a:srgbClr val="002F87"/>
                </a:solidFill>
              </a:rPr>
              <a:t>(!) Obtain legal basis to </a:t>
            </a:r>
            <a:endParaRPr lang="en-US" sz="1200" dirty="0">
              <a:solidFill>
                <a:srgbClr val="000000"/>
              </a:solidFill>
              <a:ea typeface="Calibri" panose="020F0502020204030204"/>
              <a:cs typeface="Calibri"/>
            </a:endParaRPr>
          </a:p>
          <a:p>
            <a:r>
              <a:rPr lang="en-US" sz="1000" dirty="0">
                <a:solidFill>
                  <a:srgbClr val="002F87"/>
                </a:solidFill>
              </a:rPr>
              <a:t>use DII for UID2 token </a:t>
            </a:r>
          </a:p>
          <a:p>
            <a:r>
              <a:rPr lang="en-US" sz="1000" dirty="0">
                <a:solidFill>
                  <a:srgbClr val="002F87"/>
                </a:solidFill>
              </a:rPr>
              <a:t>generation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F82452-9B12-5A2F-E405-74E9F02E8708}"/>
              </a:ext>
            </a:extLst>
          </p:cNvPr>
          <p:cNvCxnSpPr>
            <a:cxnSpLocks/>
          </p:cNvCxnSpPr>
          <p:nvPr/>
        </p:nvCxnSpPr>
        <p:spPr>
          <a:xfrm>
            <a:off x="3275617" y="1270800"/>
            <a:ext cx="9557" cy="519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8C7E20F-994F-90C1-3776-98943458280D}"/>
              </a:ext>
            </a:extLst>
          </p:cNvPr>
          <p:cNvSpPr txBox="1"/>
          <p:nvPr/>
        </p:nvSpPr>
        <p:spPr>
          <a:xfrm>
            <a:off x="2553064" y="2891539"/>
            <a:ext cx="14598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i="0" dirty="0">
                <a:solidFill>
                  <a:srgbClr val="002F87"/>
                </a:solidFill>
                <a:effectLst/>
                <a:latin typeface="Roboto Mono" panose="020F0502020204030204" pitchFamily="34" charset="0"/>
              </a:rPr>
              <a:t>POST ‘{environment}</a:t>
            </a:r>
          </a:p>
          <a:p>
            <a:r>
              <a:rPr lang="en-US" sz="800" b="0" i="0" dirty="0">
                <a:solidFill>
                  <a:srgbClr val="002F87"/>
                </a:solidFill>
                <a:effectLst/>
                <a:latin typeface="Roboto Mono" panose="020F0502020204030204" pitchFamily="34" charset="0"/>
              </a:rPr>
              <a:t>/v2/token/generate'</a:t>
            </a:r>
            <a:endParaRPr lang="en-US" sz="800" dirty="0">
              <a:solidFill>
                <a:srgbClr val="002F87"/>
              </a:solidFill>
            </a:endParaRP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4D14AF39-01D5-56F0-4BCC-0183C9886FE0}"/>
              </a:ext>
            </a:extLst>
          </p:cNvPr>
          <p:cNvSpPr/>
          <p:nvPr/>
        </p:nvSpPr>
        <p:spPr>
          <a:xfrm>
            <a:off x="5380111" y="3781555"/>
            <a:ext cx="1440000" cy="309605"/>
          </a:xfrm>
          <a:prstGeom prst="roundRect">
            <a:avLst>
              <a:gd name="adj" fmla="val 10000"/>
            </a:avLst>
          </a:prstGeom>
          <a:solidFill>
            <a:srgbClr val="1BD2DE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A681ADC5-DF77-F900-8190-9BFFEF3E53EA}"/>
              </a:ext>
            </a:extLst>
          </p:cNvPr>
          <p:cNvSpPr/>
          <p:nvPr/>
        </p:nvSpPr>
        <p:spPr>
          <a:xfrm>
            <a:off x="5380111" y="3781555"/>
            <a:ext cx="1440000" cy="1044000"/>
          </a:xfrm>
          <a:prstGeom prst="roundRect">
            <a:avLst>
              <a:gd name="adj" fmla="val 10000"/>
            </a:avLst>
          </a:prstGeom>
          <a:noFill/>
          <a:ln w="22225">
            <a:solidFill>
              <a:srgbClr val="002F87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 lIns="36000" tIns="0" rIns="36000" bIns="0"/>
          <a:lstStyle/>
          <a:p>
            <a:endParaRPr lang="en-US" altLang="ja-JP" sz="1100" dirty="0">
              <a:solidFill>
                <a:schemeClr val="tx1"/>
              </a:solidFill>
            </a:endParaRPr>
          </a:p>
          <a:p>
            <a:endParaRPr lang="en-US" altLang="ja-JP" sz="1100" dirty="0">
              <a:solidFill>
                <a:schemeClr val="tx1"/>
              </a:solidFill>
            </a:endParaRPr>
          </a:p>
          <a:p>
            <a:r>
              <a:rPr lang="en-US" altLang="ja-JP" sz="1100" dirty="0">
                <a:solidFill>
                  <a:schemeClr val="tx1"/>
                </a:solidFill>
              </a:rPr>
              <a:t>UID2 token generated server-side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DC062EF-7AA0-8AC4-5C1F-4F8E4FB99BD6}"/>
              </a:ext>
            </a:extLst>
          </p:cNvPr>
          <p:cNvSpPr txBox="1"/>
          <p:nvPr/>
        </p:nvSpPr>
        <p:spPr>
          <a:xfrm>
            <a:off x="4008259" y="2502524"/>
            <a:ext cx="902898" cy="5078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100" dirty="0"/>
              <a:t>UID2 Service checks for</a:t>
            </a:r>
          </a:p>
          <a:p>
            <a:pPr algn="ctr"/>
            <a:r>
              <a:rPr lang="en-US" sz="1100" dirty="0"/>
              <a:t> Opt-out 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6D85557-199A-4425-2BDA-5CB5573DBCA3}"/>
              </a:ext>
            </a:extLst>
          </p:cNvPr>
          <p:cNvCxnSpPr>
            <a:cxnSpLocks/>
          </p:cNvCxnSpPr>
          <p:nvPr/>
        </p:nvCxnSpPr>
        <p:spPr>
          <a:xfrm flipH="1">
            <a:off x="4788000" y="2977200"/>
            <a:ext cx="617425" cy="726511"/>
          </a:xfrm>
          <a:prstGeom prst="straightConnector1">
            <a:avLst/>
          </a:prstGeom>
          <a:ln w="12700">
            <a:solidFill>
              <a:srgbClr val="002F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Decision 97">
            <a:extLst>
              <a:ext uri="{FF2B5EF4-FFF2-40B4-BE49-F238E27FC236}">
                <a16:creationId xmlns:a16="http://schemas.microsoft.com/office/drawing/2014/main" id="{74C905A4-CFD6-FD9B-C045-F06DC83B33F5}"/>
              </a:ext>
            </a:extLst>
          </p:cNvPr>
          <p:cNvSpPr/>
          <p:nvPr/>
        </p:nvSpPr>
        <p:spPr>
          <a:xfrm>
            <a:off x="4899296" y="1817381"/>
            <a:ext cx="998654" cy="1159731"/>
          </a:xfrm>
          <a:prstGeom prst="flowChartDecision">
            <a:avLst/>
          </a:prstGeom>
          <a:noFill/>
          <a:ln w="22225">
            <a:solidFill>
              <a:srgbClr val="002F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en-US" altLang="ja-JP" sz="1100" dirty="0">
                <a:solidFill>
                  <a:schemeClr val="tx1"/>
                </a:solidFill>
              </a:rPr>
              <a:t>Opt-out </a:t>
            </a:r>
          </a:p>
          <a:p>
            <a:pPr lvl="0" algn="ctr"/>
            <a:r>
              <a:rPr lang="en-US" altLang="ja-JP" sz="1100" dirty="0">
                <a:solidFill>
                  <a:schemeClr val="tx1"/>
                </a:solidFill>
              </a:rPr>
              <a:t>Y/N?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36544AA-B44A-65D5-4600-8999B784C775}"/>
              </a:ext>
            </a:extLst>
          </p:cNvPr>
          <p:cNvSpPr txBox="1"/>
          <p:nvPr/>
        </p:nvSpPr>
        <p:spPr>
          <a:xfrm>
            <a:off x="4542018" y="3388978"/>
            <a:ext cx="4228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12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55BAD7D0-BC22-BBA4-58AA-2BEA3571262C}"/>
              </a:ext>
            </a:extLst>
          </p:cNvPr>
          <p:cNvSpPr/>
          <p:nvPr/>
        </p:nvSpPr>
        <p:spPr>
          <a:xfrm>
            <a:off x="3826356" y="3781555"/>
            <a:ext cx="1440000" cy="310896"/>
          </a:xfrm>
          <a:prstGeom prst="roundRect">
            <a:avLst>
              <a:gd name="adj" fmla="val 10000"/>
            </a:avLst>
          </a:prstGeom>
          <a:solidFill>
            <a:srgbClr val="78CC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 lIns="91440" tIns="45720" rIns="91440" bIns="45720" anchor="t"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68A29C54-2907-2B26-06E8-9C37545CAAD3}"/>
              </a:ext>
            </a:extLst>
          </p:cNvPr>
          <p:cNvSpPr/>
          <p:nvPr/>
        </p:nvSpPr>
        <p:spPr>
          <a:xfrm>
            <a:off x="3826356" y="3781555"/>
            <a:ext cx="1440000" cy="1044000"/>
          </a:xfrm>
          <a:prstGeom prst="roundRect">
            <a:avLst>
              <a:gd name="adj" fmla="val 10000"/>
            </a:avLst>
          </a:prstGeom>
          <a:noFill/>
          <a:ln w="22225">
            <a:solidFill>
              <a:srgbClr val="002F87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 lIns="0" tIns="0" rIns="0" bIns="0"/>
          <a:lstStyle/>
          <a:p>
            <a:pPr lvl="0"/>
            <a:endParaRPr lang="en-US" altLang="ja-JP" sz="1100" dirty="0">
              <a:solidFill>
                <a:schemeClr val="tx1"/>
              </a:solidFill>
            </a:endParaRPr>
          </a:p>
          <a:p>
            <a:pPr lvl="0"/>
            <a:endParaRPr lang="en-US" altLang="ja-JP" sz="1100" dirty="0">
              <a:solidFill>
                <a:schemeClr val="tx1"/>
              </a:solidFill>
            </a:endParaRPr>
          </a:p>
          <a:p>
            <a:pPr lvl="0"/>
            <a:r>
              <a:rPr lang="en-US" altLang="ja-JP" sz="1100" dirty="0">
                <a:solidFill>
                  <a:schemeClr val="tx1"/>
                </a:solidFill>
              </a:rPr>
              <a:t>Opt-Out </a:t>
            </a:r>
          </a:p>
          <a:p>
            <a:pPr lvl="0"/>
            <a:r>
              <a:rPr lang="en-US" altLang="ja-JP" sz="1100" dirty="0">
                <a:solidFill>
                  <a:schemeClr val="tx1"/>
                </a:solidFill>
              </a:rPr>
              <a:t>Confirmation 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4D11D91-8D27-9D2C-13B8-FD2655397132}"/>
              </a:ext>
            </a:extLst>
          </p:cNvPr>
          <p:cNvSpPr txBox="1"/>
          <p:nvPr/>
        </p:nvSpPr>
        <p:spPr>
          <a:xfrm>
            <a:off x="3831156" y="4837926"/>
            <a:ext cx="1435200" cy="287176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br>
              <a:rPr lang="en-US" sz="800" b="0" i="0" dirty="0">
                <a:solidFill>
                  <a:srgbClr val="002F87"/>
                </a:solidFill>
                <a:effectLst/>
                <a:latin typeface="Roboto Mono" pitchFamily="49" charset="0"/>
              </a:rPr>
            </a:br>
            <a:r>
              <a:rPr lang="en-US" sz="800" b="0" i="0" dirty="0">
                <a:solidFill>
                  <a:srgbClr val="002F87"/>
                </a:solidFill>
                <a:effectLst/>
                <a:latin typeface="Roboto Mono" pitchFamily="49" charset="0"/>
              </a:rPr>
              <a:t>"status": "optout"</a:t>
            </a:r>
            <a:endParaRPr lang="en-US" sz="800" dirty="0">
              <a:solidFill>
                <a:srgbClr val="002F87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61095B8-6C2F-8986-DCC3-FE9A34F35F87}"/>
              </a:ext>
            </a:extLst>
          </p:cNvPr>
          <p:cNvSpPr txBox="1"/>
          <p:nvPr/>
        </p:nvSpPr>
        <p:spPr>
          <a:xfrm>
            <a:off x="5835937" y="3389042"/>
            <a:ext cx="4228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12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3F12140D-A5C5-FC60-D78B-2922CD5C98D7}"/>
              </a:ext>
            </a:extLst>
          </p:cNvPr>
          <p:cNvSpPr/>
          <p:nvPr/>
        </p:nvSpPr>
        <p:spPr>
          <a:xfrm>
            <a:off x="5989282" y="1801041"/>
            <a:ext cx="1440000" cy="309605"/>
          </a:xfrm>
          <a:prstGeom prst="roundRect">
            <a:avLst>
              <a:gd name="adj" fmla="val 10000"/>
            </a:avLst>
          </a:prstGeom>
          <a:solidFill>
            <a:srgbClr val="1BD2DE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1E3A2014-EBBB-4A16-8AC3-946863BBB79C}"/>
              </a:ext>
            </a:extLst>
          </p:cNvPr>
          <p:cNvSpPr/>
          <p:nvPr/>
        </p:nvSpPr>
        <p:spPr>
          <a:xfrm>
            <a:off x="5989282" y="1801041"/>
            <a:ext cx="1440000" cy="1044000"/>
          </a:xfrm>
          <a:prstGeom prst="roundRect">
            <a:avLst>
              <a:gd name="adj" fmla="val 10000"/>
            </a:avLst>
          </a:prstGeom>
          <a:noFill/>
          <a:ln w="22225">
            <a:solidFill>
              <a:srgbClr val="002F87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 lIns="0" tIns="0" rIns="0" bIns="0"/>
          <a:lstStyle/>
          <a:p>
            <a:endParaRPr lang="en-US" altLang="ja-JP" sz="1100" b="0" i="0" dirty="0">
              <a:solidFill>
                <a:srgbClr val="000000"/>
              </a:solidFill>
              <a:effectLst/>
            </a:endParaRPr>
          </a:p>
          <a:p>
            <a:endParaRPr lang="en-US" altLang="ja-JP" sz="1100" dirty="0">
              <a:solidFill>
                <a:srgbClr val="000000"/>
              </a:solidFill>
            </a:endParaRPr>
          </a:p>
          <a:p>
            <a:r>
              <a:rPr lang="en-US" altLang="ja-JP" sz="1100" b="0" i="0" dirty="0">
                <a:solidFill>
                  <a:srgbClr val="000000"/>
                </a:solidFill>
                <a:effectLst/>
              </a:rPr>
              <a:t>Mobile SDK calls</a:t>
            </a:r>
            <a:r>
              <a:rPr lang="en-US" altLang="ja-JP" sz="1100" dirty="0">
                <a:solidFill>
                  <a:srgbClr val="000000"/>
                </a:solidFill>
              </a:rPr>
              <a:t> </a:t>
            </a:r>
            <a:endParaRPr lang="en-US" altLang="ja-JP" sz="1100" b="0" i="0" dirty="0">
              <a:solidFill>
                <a:srgbClr val="000000"/>
              </a:solidFill>
              <a:effectLst/>
            </a:endParaRPr>
          </a:p>
          <a:p>
            <a:r>
              <a:rPr lang="en-US" altLang="ja-JP" sz="800" b="0" i="0" dirty="0">
                <a:solidFill>
                  <a:srgbClr val="002F87"/>
                </a:solidFill>
                <a:effectLst/>
                <a:ea typeface="Roboto Mono"/>
              </a:rPr>
              <a:t>UID2Manager. getInstance().setIdentity</a:t>
            </a:r>
            <a:r>
              <a:rPr lang="en-US" altLang="ja-JP" sz="800" dirty="0">
                <a:solidFill>
                  <a:srgbClr val="002F87"/>
                </a:solidFill>
                <a:ea typeface="Roboto Mono"/>
              </a:rPr>
              <a:t>*</a:t>
            </a:r>
            <a:endParaRPr lang="en-US" altLang="ja-JP" sz="800" dirty="0">
              <a:solidFill>
                <a:srgbClr val="002F87"/>
              </a:solidFill>
              <a:ea typeface="Roboto Mono" pitchFamily="49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66BE95D-13C8-8197-9D69-E21403FDFD54}"/>
              </a:ext>
            </a:extLst>
          </p:cNvPr>
          <p:cNvSpPr txBox="1"/>
          <p:nvPr/>
        </p:nvSpPr>
        <p:spPr>
          <a:xfrm>
            <a:off x="7049051" y="3401006"/>
            <a:ext cx="1729187" cy="6001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dirty="0"/>
              <a:t>The "body" content is extracted from (6) and passed into setIdentity </a:t>
            </a:r>
            <a:endParaRPr lang="en-US" sz="1100" dirty="0">
              <a:ea typeface="Calibri"/>
              <a:cs typeface="Calibri"/>
            </a:endParaRP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516EE8EA-3D0B-2B8E-A326-12525A8B09A5}"/>
              </a:ext>
            </a:extLst>
          </p:cNvPr>
          <p:cNvCxnSpPr>
            <a:cxnSpLocks/>
          </p:cNvCxnSpPr>
          <p:nvPr/>
        </p:nvCxnSpPr>
        <p:spPr>
          <a:xfrm>
            <a:off x="5400000" y="2977200"/>
            <a:ext cx="646410" cy="761482"/>
          </a:xfrm>
          <a:prstGeom prst="straightConnector1">
            <a:avLst/>
          </a:prstGeom>
          <a:ln w="12700">
            <a:solidFill>
              <a:srgbClr val="002F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ounded Rectangle 176">
            <a:extLst>
              <a:ext uri="{FF2B5EF4-FFF2-40B4-BE49-F238E27FC236}">
                <a16:creationId xmlns:a16="http://schemas.microsoft.com/office/drawing/2014/main" id="{F3149CF5-D12F-7ED7-BBD0-F90E2F8F2E2E}"/>
              </a:ext>
            </a:extLst>
          </p:cNvPr>
          <p:cNvSpPr/>
          <p:nvPr/>
        </p:nvSpPr>
        <p:spPr>
          <a:xfrm>
            <a:off x="8379593" y="1801041"/>
            <a:ext cx="1440000" cy="309605"/>
          </a:xfrm>
          <a:prstGeom prst="roundRect">
            <a:avLst>
              <a:gd name="adj" fmla="val 10000"/>
            </a:avLst>
          </a:prstGeom>
          <a:solidFill>
            <a:srgbClr val="7085D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8" name="Rounded Rectangle 177">
            <a:extLst>
              <a:ext uri="{FF2B5EF4-FFF2-40B4-BE49-F238E27FC236}">
                <a16:creationId xmlns:a16="http://schemas.microsoft.com/office/drawing/2014/main" id="{4BA97FC7-251A-E75B-B86B-DF831B37B888}"/>
              </a:ext>
            </a:extLst>
          </p:cNvPr>
          <p:cNvSpPr/>
          <p:nvPr/>
        </p:nvSpPr>
        <p:spPr>
          <a:xfrm>
            <a:off x="8379593" y="1801041"/>
            <a:ext cx="1440000" cy="1044000"/>
          </a:xfrm>
          <a:prstGeom prst="roundRect">
            <a:avLst>
              <a:gd name="adj" fmla="val 10000"/>
            </a:avLst>
          </a:prstGeom>
          <a:noFill/>
          <a:ln w="22225">
            <a:solidFill>
              <a:srgbClr val="002F87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 lIns="0" tIns="0" rIns="0" bIns="0"/>
          <a:lstStyle/>
          <a:p>
            <a:endParaRPr lang="en-US" sz="11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Ad SDK locally calls mobile SDK to retrieve the token</a:t>
            </a:r>
          </a:p>
          <a:p>
            <a:endParaRPr lang="en-US" sz="11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80" name="Elbow Connector 179">
            <a:extLst>
              <a:ext uri="{FF2B5EF4-FFF2-40B4-BE49-F238E27FC236}">
                <a16:creationId xmlns:a16="http://schemas.microsoft.com/office/drawing/2014/main" id="{2C7BFB46-2B05-EEF4-F863-046D36128E8D}"/>
              </a:ext>
            </a:extLst>
          </p:cNvPr>
          <p:cNvCxnSpPr>
            <a:cxnSpLocks/>
          </p:cNvCxnSpPr>
          <p:nvPr/>
        </p:nvCxnSpPr>
        <p:spPr>
          <a:xfrm>
            <a:off x="1720757" y="2401592"/>
            <a:ext cx="756000" cy="3132"/>
          </a:xfrm>
          <a:prstGeom prst="bentConnector4">
            <a:avLst>
              <a:gd name="adj1" fmla="val 1231"/>
              <a:gd name="adj2" fmla="val -82631"/>
            </a:avLst>
          </a:prstGeom>
          <a:ln w="41275" cmpd="tri"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Elbow Connector 188">
            <a:extLst>
              <a:ext uri="{FF2B5EF4-FFF2-40B4-BE49-F238E27FC236}">
                <a16:creationId xmlns:a16="http://schemas.microsoft.com/office/drawing/2014/main" id="{9276D802-533D-BEB7-A987-6ACDDECB77FD}"/>
              </a:ext>
            </a:extLst>
          </p:cNvPr>
          <p:cNvCxnSpPr>
            <a:cxnSpLocks/>
          </p:cNvCxnSpPr>
          <p:nvPr/>
        </p:nvCxnSpPr>
        <p:spPr>
          <a:xfrm>
            <a:off x="4081708" y="2414693"/>
            <a:ext cx="756000" cy="3132"/>
          </a:xfrm>
          <a:prstGeom prst="bentConnector4">
            <a:avLst>
              <a:gd name="adj1" fmla="val 1231"/>
              <a:gd name="adj2" fmla="val -82631"/>
            </a:avLst>
          </a:prstGeom>
          <a:ln w="41275" cmpd="tri"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>
            <a:extLst>
              <a:ext uri="{FF2B5EF4-FFF2-40B4-BE49-F238E27FC236}">
                <a16:creationId xmlns:a16="http://schemas.microsoft.com/office/drawing/2014/main" id="{17BB3FF2-5BDD-6C17-C136-A47BF5F80376}"/>
              </a:ext>
            </a:extLst>
          </p:cNvPr>
          <p:cNvCxnSpPr>
            <a:cxnSpLocks/>
          </p:cNvCxnSpPr>
          <p:nvPr/>
        </p:nvCxnSpPr>
        <p:spPr>
          <a:xfrm>
            <a:off x="7526437" y="2400004"/>
            <a:ext cx="756000" cy="3132"/>
          </a:xfrm>
          <a:prstGeom prst="bentConnector4">
            <a:avLst>
              <a:gd name="adj1" fmla="val 1231"/>
              <a:gd name="adj2" fmla="val -82631"/>
            </a:avLst>
          </a:prstGeom>
          <a:ln w="41275" cmpd="tri"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FB92CAC1-A7A5-0EF5-EDB2-F1136BD95729}"/>
              </a:ext>
            </a:extLst>
          </p:cNvPr>
          <p:cNvSpPr txBox="1"/>
          <p:nvPr/>
        </p:nvSpPr>
        <p:spPr>
          <a:xfrm>
            <a:off x="7355880" y="2467013"/>
            <a:ext cx="1097114" cy="2616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1100" b="0" i="0" dirty="0">
                <a:solidFill>
                  <a:srgbClr val="000000"/>
                </a:solidFill>
                <a:effectLst/>
                <a:latin typeface="Calibri"/>
                <a:cs typeface="Calibri"/>
              </a:rPr>
              <a:t>Token </a:t>
            </a:r>
            <a:r>
              <a:rPr lang="en-US" sz="1100" dirty="0">
                <a:solidFill>
                  <a:srgbClr val="000000"/>
                </a:solidFill>
                <a:latin typeface="Calibri"/>
                <a:cs typeface="Calibri"/>
              </a:rPr>
              <a:t>refresh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320BCC24-6871-8237-5EEF-CFF467899ED6}"/>
              </a:ext>
            </a:extLst>
          </p:cNvPr>
          <p:cNvSpPr txBox="1"/>
          <p:nvPr/>
        </p:nvSpPr>
        <p:spPr>
          <a:xfrm>
            <a:off x="7488950" y="2695623"/>
            <a:ext cx="915635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800" dirty="0">
                <a:solidFill>
                  <a:srgbClr val="002F87"/>
                </a:solidFill>
                <a:latin typeface="Roboto Mono"/>
                <a:ea typeface="Roboto Mono"/>
                <a:cs typeface="Calibri"/>
              </a:rPr>
              <a:t>setAutomatic</a:t>
            </a:r>
            <a:endParaRPr lang="en-US" sz="800" b="0" i="0" dirty="0">
              <a:solidFill>
                <a:srgbClr val="002F87"/>
              </a:solidFill>
              <a:effectLst/>
              <a:latin typeface="Roboto Mono" pitchFamily="49" charset="0"/>
              <a:ea typeface="Roboto Mono" pitchFamily="49" charset="0"/>
              <a:cs typeface="Calibri" panose="020F0502020204030204" pitchFamily="34" charset="0"/>
            </a:endParaRPr>
          </a:p>
          <a:p>
            <a:r>
              <a:rPr lang="en-US" sz="800" b="0" i="0" dirty="0">
                <a:solidFill>
                  <a:srgbClr val="002F87"/>
                </a:solidFill>
                <a:effectLst/>
                <a:latin typeface="Roboto Mono"/>
                <a:ea typeface="Roboto Mono"/>
                <a:cs typeface="Calibri"/>
              </a:rPr>
              <a:t>Refresh</a:t>
            </a:r>
          </a:p>
          <a:p>
            <a:r>
              <a:rPr lang="en-US" sz="800" b="0" i="0" dirty="0">
                <a:solidFill>
                  <a:srgbClr val="002F87"/>
                </a:solidFill>
                <a:effectLst/>
                <a:latin typeface="Roboto Mono"/>
                <a:ea typeface="Roboto Mono"/>
                <a:cs typeface="Calibri"/>
              </a:rPr>
              <a:t>Enabled() </a:t>
            </a:r>
            <a:endParaRPr lang="en-US" sz="800" dirty="0">
              <a:solidFill>
                <a:srgbClr val="002F87"/>
              </a:solidFill>
              <a:latin typeface="Roboto Mono"/>
              <a:ea typeface="Roboto Mono"/>
              <a:cs typeface="Calibri"/>
            </a:endParaRPr>
          </a:p>
        </p:txBody>
      </p:sp>
      <p:cxnSp>
        <p:nvCxnSpPr>
          <p:cNvPr id="198" name="Elbow Connector 197">
            <a:extLst>
              <a:ext uri="{FF2B5EF4-FFF2-40B4-BE49-F238E27FC236}">
                <a16:creationId xmlns:a16="http://schemas.microsoft.com/office/drawing/2014/main" id="{616AC311-3769-5FE2-959F-3D7A304B9126}"/>
              </a:ext>
            </a:extLst>
          </p:cNvPr>
          <p:cNvCxnSpPr>
            <a:cxnSpLocks/>
          </p:cNvCxnSpPr>
          <p:nvPr/>
        </p:nvCxnSpPr>
        <p:spPr>
          <a:xfrm flipV="1">
            <a:off x="6855143" y="2844629"/>
            <a:ext cx="205471" cy="1367113"/>
          </a:xfrm>
          <a:prstGeom prst="bentConnector2">
            <a:avLst/>
          </a:prstGeom>
          <a:ln w="41275" cmpd="tri"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9CD82EB2-3013-D029-6F3B-19B437235F6B}"/>
              </a:ext>
            </a:extLst>
          </p:cNvPr>
          <p:cNvSpPr txBox="1"/>
          <p:nvPr/>
        </p:nvSpPr>
        <p:spPr>
          <a:xfrm>
            <a:off x="8297375" y="2849880"/>
            <a:ext cx="1707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>
                <a:solidFill>
                  <a:srgbClr val="002F87"/>
                </a:solidFill>
                <a:effectLst/>
                <a:latin typeface="Roboto Mono" pitchFamily="49" charset="0"/>
                <a:ea typeface="Roboto Mono" pitchFamily="49" charset="0"/>
              </a:rPr>
              <a:t>UID2Manager.getInstance()</a:t>
            </a:r>
          </a:p>
          <a:p>
            <a:r>
              <a:rPr lang="en-US" sz="800" b="0" i="0" dirty="0">
                <a:solidFill>
                  <a:srgbClr val="002F87"/>
                </a:solidFill>
                <a:effectLst/>
                <a:latin typeface="Roboto Mono" pitchFamily="49" charset="0"/>
                <a:ea typeface="Roboto Mono" pitchFamily="49" charset="0"/>
              </a:rPr>
              <a:t>.getAdvertisingToken()</a:t>
            </a:r>
            <a:endParaRPr lang="en-US" sz="800" dirty="0">
              <a:solidFill>
                <a:srgbClr val="002F87"/>
              </a:solidFill>
              <a:latin typeface="Roboto Mono" pitchFamily="49" charset="0"/>
              <a:ea typeface="Roboto Mono" pitchFamily="49" charset="0"/>
              <a:cs typeface="Calibri" panose="020F0502020204030204" pitchFamily="34" charset="0"/>
            </a:endParaRPr>
          </a:p>
        </p:txBody>
      </p:sp>
      <p:cxnSp>
        <p:nvCxnSpPr>
          <p:cNvPr id="208" name="Elbow Connector 207">
            <a:extLst>
              <a:ext uri="{FF2B5EF4-FFF2-40B4-BE49-F238E27FC236}">
                <a16:creationId xmlns:a16="http://schemas.microsoft.com/office/drawing/2014/main" id="{56139FFC-3A4E-8E58-3200-F2A7FD3A7B91}"/>
              </a:ext>
            </a:extLst>
          </p:cNvPr>
          <p:cNvCxnSpPr>
            <a:cxnSpLocks/>
          </p:cNvCxnSpPr>
          <p:nvPr/>
        </p:nvCxnSpPr>
        <p:spPr>
          <a:xfrm>
            <a:off x="9877500" y="2380357"/>
            <a:ext cx="756000" cy="3132"/>
          </a:xfrm>
          <a:prstGeom prst="bentConnector4">
            <a:avLst>
              <a:gd name="adj1" fmla="val 1231"/>
              <a:gd name="adj2" fmla="val -82631"/>
            </a:avLst>
          </a:prstGeom>
          <a:ln w="41275" cmpd="tri"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ounded Rectangle 210">
            <a:extLst>
              <a:ext uri="{FF2B5EF4-FFF2-40B4-BE49-F238E27FC236}">
                <a16:creationId xmlns:a16="http://schemas.microsoft.com/office/drawing/2014/main" id="{E5934EDE-62C2-5F7A-0AFA-0E06E75E1A83}"/>
              </a:ext>
            </a:extLst>
          </p:cNvPr>
          <p:cNvSpPr/>
          <p:nvPr/>
        </p:nvSpPr>
        <p:spPr>
          <a:xfrm>
            <a:off x="10663259" y="1801041"/>
            <a:ext cx="1440000" cy="309605"/>
          </a:xfrm>
          <a:prstGeom prst="roundRect">
            <a:avLst>
              <a:gd name="adj" fmla="val 10000"/>
            </a:avLst>
          </a:prstGeom>
          <a:solidFill>
            <a:srgbClr val="7085D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2" name="Rounded Rectangle 211">
            <a:extLst>
              <a:ext uri="{FF2B5EF4-FFF2-40B4-BE49-F238E27FC236}">
                <a16:creationId xmlns:a16="http://schemas.microsoft.com/office/drawing/2014/main" id="{066AA3E1-4CF8-44F9-0CDF-224599FE09EA}"/>
              </a:ext>
            </a:extLst>
          </p:cNvPr>
          <p:cNvSpPr/>
          <p:nvPr/>
        </p:nvSpPr>
        <p:spPr>
          <a:xfrm>
            <a:off x="10663259" y="1801041"/>
            <a:ext cx="1440000" cy="1044000"/>
          </a:xfrm>
          <a:prstGeom prst="roundRect">
            <a:avLst>
              <a:gd name="adj" fmla="val 10000"/>
            </a:avLst>
          </a:prstGeom>
          <a:noFill/>
          <a:ln w="22225">
            <a:solidFill>
              <a:srgbClr val="002F87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 lIns="0" tIns="0" rIns="0" bIns="0"/>
          <a:lstStyle/>
          <a:p>
            <a:endParaRPr lang="en-US" sz="11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  <a:p>
            <a:r>
              <a:rPr lang="en-US" sz="1100" dirty="0">
                <a:solidFill>
                  <a:schemeClr val="tx1"/>
                </a:solidFill>
              </a:rPr>
              <a:t>Token is inserted into ad call &amp; ready for the bid stream</a:t>
            </a:r>
          </a:p>
        </p:txBody>
      </p:sp>
      <p:pic>
        <p:nvPicPr>
          <p:cNvPr id="1026" name="Picture 2" descr="11 Vector Icons free download in SVG, PNG Format">
            <a:extLst>
              <a:ext uri="{FF2B5EF4-FFF2-40B4-BE49-F238E27FC236}">
                <a16:creationId xmlns:a16="http://schemas.microsoft.com/office/drawing/2014/main" id="{C35BFA13-57F0-A96F-3094-5646AE0A7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6622" y="2088822"/>
            <a:ext cx="92191" cy="8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5F9AC8-6122-427D-807A-F5D899804ECB}"/>
              </a:ext>
            </a:extLst>
          </p:cNvPr>
          <p:cNvSpPr txBox="1"/>
          <p:nvPr/>
        </p:nvSpPr>
        <p:spPr>
          <a:xfrm>
            <a:off x="2486576" y="4010575"/>
            <a:ext cx="1334657" cy="5713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dirty="0">
                <a:solidFill>
                  <a:srgbClr val="002F87"/>
                </a:solidFill>
                <a:cs typeface="Segoe UI"/>
              </a:rPr>
              <a:t>(!) Publisher saves the information and does </a:t>
            </a:r>
            <a:endParaRPr lang="en-US" sz="1000" dirty="0">
              <a:solidFill>
                <a:srgbClr val="000000"/>
              </a:solidFill>
              <a:cs typeface="Calibri" panose="020F0502020204030204"/>
            </a:endParaRPr>
          </a:p>
          <a:p>
            <a:r>
              <a:rPr lang="en-US" sz="1000" dirty="0">
                <a:solidFill>
                  <a:srgbClr val="002F87"/>
                </a:solidFill>
                <a:cs typeface="Segoe UI"/>
              </a:rPr>
              <a:t>not call the user again</a:t>
            </a:r>
            <a:endParaRPr lang="en-US" sz="1000" dirty="0">
              <a:cs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82AC30-A204-8AA5-259E-A485541FE744}"/>
              </a:ext>
            </a:extLst>
          </p:cNvPr>
          <p:cNvSpPr txBox="1"/>
          <p:nvPr/>
        </p:nvSpPr>
        <p:spPr>
          <a:xfrm>
            <a:off x="3123318" y="3104655"/>
            <a:ext cx="319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E6C14D-59F0-3080-33DD-B42A69E88222}"/>
              </a:ext>
            </a:extLst>
          </p:cNvPr>
          <p:cNvSpPr txBox="1"/>
          <p:nvPr/>
        </p:nvSpPr>
        <p:spPr>
          <a:xfrm>
            <a:off x="234293" y="6489066"/>
            <a:ext cx="6466356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1D1C1D"/>
                </a:solidFill>
                <a:ea typeface="+mn-lt"/>
                <a:cs typeface="+mn-lt"/>
              </a:rPr>
              <a:t>* UID2Manager.getInstance() relies on the backend server to generate a token/identity in this workflow.</a:t>
            </a:r>
            <a:br>
              <a:rPr lang="en-US" sz="1100" dirty="0">
                <a:ea typeface="+mn-lt"/>
                <a:cs typeface="+mn-lt"/>
              </a:rPr>
            </a:br>
            <a:endParaRPr lang="en-US" sz="1100" dirty="0">
              <a:solidFill>
                <a:srgbClr val="1D1C1D"/>
              </a:solidFill>
              <a:ea typeface="+mn-lt"/>
              <a:cs typeface="+mn-lt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1E16739B-4AD0-DB59-D55F-1F507F59DD2E}"/>
              </a:ext>
            </a:extLst>
          </p:cNvPr>
          <p:cNvSpPr>
            <a:spLocks noChangeAspect="1"/>
          </p:cNvSpPr>
          <p:nvPr/>
        </p:nvSpPr>
        <p:spPr>
          <a:xfrm>
            <a:off x="177394" y="1801041"/>
            <a:ext cx="288000" cy="288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1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5D5C603E-8F52-65D0-A155-F3AA40DD8795}"/>
              </a:ext>
            </a:extLst>
          </p:cNvPr>
          <p:cNvSpPr>
            <a:spLocks noChangeAspect="1"/>
          </p:cNvSpPr>
          <p:nvPr/>
        </p:nvSpPr>
        <p:spPr>
          <a:xfrm>
            <a:off x="4315708" y="2014716"/>
            <a:ext cx="288000" cy="288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4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DE942625-E6AC-751E-DEA5-3EC41DA1F7A7}"/>
              </a:ext>
            </a:extLst>
          </p:cNvPr>
          <p:cNvSpPr>
            <a:spLocks noChangeAspect="1"/>
          </p:cNvSpPr>
          <p:nvPr/>
        </p:nvSpPr>
        <p:spPr>
          <a:xfrm>
            <a:off x="3826356" y="3793925"/>
            <a:ext cx="288000" cy="288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5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8F815C24-AF7A-A581-497D-A50A100D5A05}"/>
              </a:ext>
            </a:extLst>
          </p:cNvPr>
          <p:cNvSpPr>
            <a:spLocks noChangeAspect="1"/>
          </p:cNvSpPr>
          <p:nvPr/>
        </p:nvSpPr>
        <p:spPr>
          <a:xfrm>
            <a:off x="5380111" y="3793925"/>
            <a:ext cx="288000" cy="288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6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003FBE65-3853-D2FC-AE74-FCCBB35E14B2}"/>
              </a:ext>
            </a:extLst>
          </p:cNvPr>
          <p:cNvSpPr>
            <a:spLocks noChangeAspect="1"/>
          </p:cNvSpPr>
          <p:nvPr/>
        </p:nvSpPr>
        <p:spPr>
          <a:xfrm>
            <a:off x="7137069" y="3131397"/>
            <a:ext cx="288000" cy="288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7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2FA30159-4056-9F07-17CE-57314896E0E2}"/>
              </a:ext>
            </a:extLst>
          </p:cNvPr>
          <p:cNvSpPr>
            <a:spLocks noChangeAspect="1"/>
          </p:cNvSpPr>
          <p:nvPr/>
        </p:nvSpPr>
        <p:spPr>
          <a:xfrm>
            <a:off x="5989282" y="1801041"/>
            <a:ext cx="288000" cy="288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8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75AA9C7C-6CB2-0049-710D-ECF7470DC3C3}"/>
              </a:ext>
            </a:extLst>
          </p:cNvPr>
          <p:cNvSpPr>
            <a:spLocks noChangeAspect="1"/>
          </p:cNvSpPr>
          <p:nvPr/>
        </p:nvSpPr>
        <p:spPr>
          <a:xfrm>
            <a:off x="7760437" y="2029956"/>
            <a:ext cx="288000" cy="288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38DDD028-4015-4A8F-034D-13A44F5175C6}"/>
              </a:ext>
            </a:extLst>
          </p:cNvPr>
          <p:cNvSpPr>
            <a:spLocks noChangeAspect="1"/>
          </p:cNvSpPr>
          <p:nvPr/>
        </p:nvSpPr>
        <p:spPr>
          <a:xfrm>
            <a:off x="8379593" y="1801041"/>
            <a:ext cx="288000" cy="288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10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25C5B303-6A75-B3B7-B53B-C7AC08605F3D}"/>
              </a:ext>
            </a:extLst>
          </p:cNvPr>
          <p:cNvSpPr>
            <a:spLocks noChangeAspect="1"/>
          </p:cNvSpPr>
          <p:nvPr/>
        </p:nvSpPr>
        <p:spPr>
          <a:xfrm>
            <a:off x="10663259" y="1801041"/>
            <a:ext cx="288000" cy="288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11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A8F9DA13-35F6-B20D-BE16-4BC402843837}"/>
              </a:ext>
            </a:extLst>
          </p:cNvPr>
          <p:cNvSpPr>
            <a:spLocks noChangeAspect="1"/>
          </p:cNvSpPr>
          <p:nvPr/>
        </p:nvSpPr>
        <p:spPr>
          <a:xfrm>
            <a:off x="4749090" y="3131397"/>
            <a:ext cx="288000" cy="288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4.1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058C763F-4FA3-2B9B-6E99-71A1E015A4E3}"/>
              </a:ext>
            </a:extLst>
          </p:cNvPr>
          <p:cNvSpPr>
            <a:spLocks noChangeAspect="1"/>
          </p:cNvSpPr>
          <p:nvPr/>
        </p:nvSpPr>
        <p:spPr>
          <a:xfrm>
            <a:off x="5764366" y="3131397"/>
            <a:ext cx="288000" cy="288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4.2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" name="Rounded Rectangle 36">
            <a:extLst>
              <a:ext uri="{FF2B5EF4-FFF2-40B4-BE49-F238E27FC236}">
                <a16:creationId xmlns:a16="http://schemas.microsoft.com/office/drawing/2014/main" id="{418949BC-E484-F998-886E-E8DE67D95D90}"/>
              </a:ext>
            </a:extLst>
          </p:cNvPr>
          <p:cNvSpPr/>
          <p:nvPr/>
        </p:nvSpPr>
        <p:spPr>
          <a:xfrm>
            <a:off x="2558296" y="1801040"/>
            <a:ext cx="1440000" cy="309605"/>
          </a:xfrm>
          <a:prstGeom prst="roundRect">
            <a:avLst>
              <a:gd name="adj" fmla="val 10000"/>
            </a:avLst>
          </a:prstGeom>
          <a:solidFill>
            <a:srgbClr val="78CC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3576FD6A-1B60-BA49-B899-70FDC47FD317}"/>
              </a:ext>
            </a:extLst>
          </p:cNvPr>
          <p:cNvSpPr>
            <a:spLocks noChangeAspect="1"/>
          </p:cNvSpPr>
          <p:nvPr/>
        </p:nvSpPr>
        <p:spPr>
          <a:xfrm>
            <a:off x="1954757" y="2014716"/>
            <a:ext cx="288000" cy="288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2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D56B6FBB-5BDB-1F20-CC56-6CE4306CDAA0}"/>
              </a:ext>
            </a:extLst>
          </p:cNvPr>
          <p:cNvSpPr>
            <a:spLocks noChangeAspect="1"/>
          </p:cNvSpPr>
          <p:nvPr/>
        </p:nvSpPr>
        <p:spPr>
          <a:xfrm>
            <a:off x="2558296" y="1801041"/>
            <a:ext cx="288000" cy="288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3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00E2CFCA-6094-2A00-A572-A825B226A197}"/>
              </a:ext>
            </a:extLst>
          </p:cNvPr>
          <p:cNvSpPr/>
          <p:nvPr/>
        </p:nvSpPr>
        <p:spPr>
          <a:xfrm>
            <a:off x="2558296" y="1801040"/>
            <a:ext cx="1440000" cy="1044000"/>
          </a:xfrm>
          <a:prstGeom prst="roundRect">
            <a:avLst>
              <a:gd name="adj" fmla="val 10000"/>
            </a:avLst>
          </a:prstGeom>
          <a:noFill/>
          <a:ln w="22225">
            <a:solidFill>
              <a:srgbClr val="002F87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 lIns="0" tIns="0" rIns="0" bIns="0"/>
          <a:lstStyle/>
          <a:p>
            <a:endParaRPr lang="en-US" altLang="ja-JP" sz="1100" dirty="0">
              <a:solidFill>
                <a:schemeClr val="tx1"/>
              </a:solidFill>
            </a:endParaRPr>
          </a:p>
          <a:p>
            <a:endParaRPr lang="en-US" altLang="ja-JP" sz="1100" dirty="0">
              <a:solidFill>
                <a:schemeClr val="tx1"/>
              </a:solidFill>
            </a:endParaRPr>
          </a:p>
          <a:p>
            <a:r>
              <a:rPr lang="en-US" altLang="ja-JP" sz="1100" dirty="0">
                <a:solidFill>
                  <a:schemeClr val="tx1"/>
                </a:solidFill>
              </a:rPr>
              <a:t>Publisher attempts token/generate server-side or via Java/Python SDK's Publisher Class</a:t>
            </a:r>
            <a:endParaRPr lang="en-US" altLang="ja-JP" sz="1100" dirty="0">
              <a:solidFill>
                <a:schemeClr val="tx1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15" name="TextBox 132">
            <a:extLst>
              <a:ext uri="{FF2B5EF4-FFF2-40B4-BE49-F238E27FC236}">
                <a16:creationId xmlns:a16="http://schemas.microsoft.com/office/drawing/2014/main" id="{10597854-21D2-EF32-17F8-68E794B3A9EB}"/>
              </a:ext>
            </a:extLst>
          </p:cNvPr>
          <p:cNvSpPr txBox="1"/>
          <p:nvPr/>
        </p:nvSpPr>
        <p:spPr>
          <a:xfrm>
            <a:off x="7049051" y="3935037"/>
            <a:ext cx="2650011" cy="21544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800" b="0" i="0" dirty="0">
                <a:solidFill>
                  <a:schemeClr val="bg2">
                    <a:lumMod val="75000"/>
                  </a:schemeClr>
                </a:solidFill>
                <a:effectLst/>
                <a:latin typeface="Roboto Mono"/>
                <a:ea typeface="Roboto Mono"/>
              </a:rPr>
              <a:t>UID2Manager.getInstance().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  <a:latin typeface="Roboto Mono"/>
                <a:ea typeface="Roboto Mono"/>
              </a:rPr>
              <a:t>setIdentity </a:t>
            </a:r>
            <a:endParaRPr lang="en-US" sz="800" dirty="0">
              <a:solidFill>
                <a:schemeClr val="bg2">
                  <a:lumMod val="75000"/>
                </a:schemeClr>
              </a:solidFill>
              <a:latin typeface="Roboto Mono" pitchFamily="49" charset="0"/>
              <a:ea typeface="Roboto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5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123">
            <a:extLst>
              <a:ext uri="{FF2B5EF4-FFF2-40B4-BE49-F238E27FC236}">
                <a16:creationId xmlns:a16="http://schemas.microsoft.com/office/drawing/2014/main" id="{B6FB10B8-C096-12E6-F43A-6B7053BA0E09}"/>
              </a:ext>
            </a:extLst>
          </p:cNvPr>
          <p:cNvSpPr txBox="1"/>
          <p:nvPr/>
        </p:nvSpPr>
        <p:spPr>
          <a:xfrm>
            <a:off x="5434365" y="4837925"/>
            <a:ext cx="5246685" cy="170816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700" dirty="0">
                <a:solidFill>
                  <a:srgbClr val="002F87"/>
                </a:solidFill>
                <a:latin typeface="Roboto Mono"/>
                <a:ea typeface="Roboto Mono"/>
              </a:rPr>
              <a:t>{</a:t>
            </a:r>
            <a:br>
              <a:rPr lang="en-US" sz="700" b="0" i="0" dirty="0">
                <a:effectLst/>
                <a:latin typeface="Roboto Mono" pitchFamily="49" charset="0"/>
              </a:rPr>
            </a:br>
            <a:r>
              <a:rPr lang="en-US" sz="700" b="0" i="0" dirty="0">
                <a:solidFill>
                  <a:srgbClr val="002F87"/>
                </a:solidFill>
                <a:effectLst/>
                <a:latin typeface="Roboto Mono"/>
                <a:ea typeface="Roboto Mono"/>
              </a:rPr>
              <a:t>"body": {</a:t>
            </a:r>
            <a:br>
              <a:rPr lang="en-US" sz="700" b="0" i="0" dirty="0">
                <a:effectLst/>
                <a:latin typeface="Roboto Mono" pitchFamily="49" charset="0"/>
              </a:rPr>
            </a:br>
            <a:r>
              <a:rPr lang="en-US" sz="700" b="0" i="0" dirty="0">
                <a:solidFill>
                  <a:srgbClr val="002F87"/>
                </a:solidFill>
                <a:effectLst/>
                <a:latin typeface="Roboto Mono"/>
                <a:ea typeface="Roboto Mono"/>
              </a:rPr>
              <a:t>"advertising_token": "AdvertisingTokenmZ4dZgeuXXl6DhoXqbRXQbHlHhA96leN94U1uavZVspwKXlfWETZ3b/besPFFvJxNLLySg4QEYHUAiyUrNncgnm7ppu0mi6wU2CW6hssiuEkKfstbo9XWgRUbWNTM+ewMzXXM8G9j8Q=",</a:t>
            </a:r>
            <a:br>
              <a:rPr lang="en-US" sz="700" b="0" i="0" dirty="0">
                <a:effectLst/>
                <a:latin typeface="Roboto Mono" pitchFamily="49" charset="0"/>
              </a:rPr>
            </a:br>
            <a:r>
              <a:rPr lang="en-US" sz="700" b="0" i="0" dirty="0">
                <a:solidFill>
                  <a:srgbClr val="002F87"/>
                </a:solidFill>
                <a:effectLst/>
                <a:latin typeface="Roboto Mono"/>
                <a:ea typeface="Roboto Mono"/>
              </a:rPr>
              <a:t>"refresh_token": "RefreshToken2F8AAAF2cskumF8AAAF2cskumF8AAAADXwFq/90PYmajV0IPrvo51Biqh7/M+JOuhfBY8KGUn//GsmZr9nf+jIWMUO4diOA92kCTF69JdP71Ooo+yF3V5yy70UDP6punSEGmhf5XSKFzjQssCtlHnKrJwqFGKpJkYA==",</a:t>
            </a:r>
            <a:br>
              <a:rPr lang="en-US" sz="700" b="0" i="0" dirty="0">
                <a:effectLst/>
                <a:latin typeface="Roboto Mono" pitchFamily="49" charset="0"/>
              </a:rPr>
            </a:br>
            <a:r>
              <a:rPr lang="en-US" sz="700" b="0" i="0" dirty="0">
                <a:solidFill>
                  <a:srgbClr val="002F87"/>
                </a:solidFill>
                <a:effectLst/>
                <a:latin typeface="Roboto Mono"/>
                <a:ea typeface="Roboto Mono"/>
              </a:rPr>
              <a:t>"identity_expires": 1633643601000,</a:t>
            </a:r>
            <a:br>
              <a:rPr lang="en-US" sz="700" b="0" i="0" dirty="0">
                <a:effectLst/>
                <a:latin typeface="Roboto Mono" pitchFamily="49" charset="0"/>
              </a:rPr>
            </a:br>
            <a:r>
              <a:rPr lang="en-US" sz="700" b="0" i="0" dirty="0">
                <a:solidFill>
                  <a:srgbClr val="002F87"/>
                </a:solidFill>
                <a:effectLst/>
                <a:latin typeface="Roboto Mono"/>
                <a:ea typeface="Roboto Mono"/>
              </a:rPr>
              <a:t>"refresh_from": 1633643001000,</a:t>
            </a:r>
            <a:br>
              <a:rPr lang="en-US" sz="700" b="0" i="0" dirty="0">
                <a:effectLst/>
                <a:latin typeface="Roboto Mono" pitchFamily="49" charset="0"/>
              </a:rPr>
            </a:br>
            <a:r>
              <a:rPr lang="en-US" sz="700" b="0" i="0" dirty="0">
                <a:solidFill>
                  <a:srgbClr val="002F87"/>
                </a:solidFill>
                <a:effectLst/>
                <a:latin typeface="Roboto Mono"/>
                <a:ea typeface="Roboto Mono"/>
              </a:rPr>
              <a:t>"refresh_expires": 1636322000000,</a:t>
            </a:r>
            <a:br>
              <a:rPr lang="en-US" sz="700" b="0" i="0" dirty="0">
                <a:effectLst/>
                <a:latin typeface="Roboto Mono" pitchFamily="49" charset="0"/>
              </a:rPr>
            </a:br>
            <a:r>
              <a:rPr lang="en-US" sz="700" b="0" i="0" dirty="0">
                <a:solidFill>
                  <a:srgbClr val="002F87"/>
                </a:solidFill>
                <a:effectLst/>
                <a:latin typeface="Roboto Mono"/>
                <a:ea typeface="Roboto Mono"/>
              </a:rPr>
              <a:t>"refresh_response_key": "wR5t6HKMfJ2r4J7fEGX9Gw=="</a:t>
            </a:r>
            <a:br>
              <a:rPr lang="en-US" sz="700" b="0" i="0" dirty="0">
                <a:effectLst/>
                <a:latin typeface="Roboto Mono" pitchFamily="49" charset="0"/>
              </a:rPr>
            </a:br>
            <a:r>
              <a:rPr lang="en-US" sz="700" b="0" i="0" dirty="0">
                <a:solidFill>
                  <a:srgbClr val="002F87"/>
                </a:solidFill>
                <a:effectLst/>
                <a:latin typeface="Roboto Mono"/>
                <a:ea typeface="Roboto Mono"/>
              </a:rPr>
              <a:t>},</a:t>
            </a:r>
            <a:br>
              <a:rPr lang="en-US" sz="700" b="0" i="0" dirty="0">
                <a:effectLst/>
                <a:latin typeface="Roboto Mono" pitchFamily="49" charset="0"/>
              </a:rPr>
            </a:br>
            <a:r>
              <a:rPr lang="en-US" sz="700" b="0" i="0" dirty="0">
                <a:solidFill>
                  <a:srgbClr val="002F87"/>
                </a:solidFill>
                <a:effectLst/>
                <a:latin typeface="Roboto Mono"/>
                <a:ea typeface="Roboto Mono"/>
              </a:rPr>
              <a:t>"status": "success"</a:t>
            </a:r>
            <a:br>
              <a:rPr lang="en-US" sz="700" b="0" i="0" dirty="0">
                <a:effectLst/>
                <a:latin typeface="Roboto Mono" pitchFamily="49" charset="0"/>
              </a:rPr>
            </a:br>
            <a:r>
              <a:rPr lang="en-US" sz="700" b="0" i="0" dirty="0">
                <a:solidFill>
                  <a:srgbClr val="002F87"/>
                </a:solidFill>
                <a:effectLst/>
                <a:latin typeface="Roboto Mono"/>
                <a:ea typeface="Roboto Mono"/>
              </a:rPr>
              <a:t>}</a:t>
            </a:r>
            <a:endParaRPr lang="en-US" sz="700" dirty="0">
              <a:solidFill>
                <a:srgbClr val="002F87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74B97A-4A64-6624-3EC8-7C0829CE0158}"/>
              </a:ext>
            </a:extLst>
          </p:cNvPr>
          <p:cNvSpPr txBox="1"/>
          <p:nvPr/>
        </p:nvSpPr>
        <p:spPr>
          <a:xfrm>
            <a:off x="1883440" y="3307771"/>
            <a:ext cx="2799075" cy="70788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800" dirty="0">
                <a:solidFill>
                  <a:srgbClr val="002F87"/>
                </a:solidFill>
                <a:latin typeface="Roboto Mono"/>
                <a:ea typeface="+mn-lt"/>
                <a:cs typeface="+mn-lt"/>
              </a:rPr>
              <a:t>PublisherUid2Client:</a:t>
            </a:r>
          </a:p>
          <a:p>
            <a:r>
              <a:rPr lang="en-US" sz="800" dirty="0">
                <a:solidFill>
                  <a:srgbClr val="002F87"/>
                </a:solidFill>
                <a:latin typeface="Roboto Mono"/>
                <a:ea typeface="+mn-lt"/>
                <a:cs typeface="+mn-lt"/>
              </a:rPr>
              <a:t>publisherUid2Client.generateTokenResponse()</a:t>
            </a:r>
          </a:p>
          <a:p>
            <a:r>
              <a:rPr lang="en-US" sz="800" dirty="0">
                <a:solidFill>
                  <a:srgbClr val="002F87"/>
                </a:solidFill>
                <a:latin typeface="Roboto Mono"/>
                <a:ea typeface="+mn-lt"/>
                <a:cs typeface="+mn-lt"/>
              </a:rPr>
              <a:t>.doNotGenerateTokensForOptedOut()</a:t>
            </a:r>
          </a:p>
          <a:p>
            <a:r>
              <a:rPr lang="en-US" sz="800" dirty="0">
                <a:solidFill>
                  <a:srgbClr val="002F87"/>
                </a:solidFill>
                <a:latin typeface="Roboto Mono"/>
                <a:ea typeface="+mn-lt"/>
                <a:cs typeface="+mn-lt"/>
              </a:rPr>
              <a:t>.getIdentityJsonString()</a:t>
            </a:r>
            <a:endParaRPr lang="en-US" sz="800" dirty="0">
              <a:solidFill>
                <a:srgbClr val="002F87"/>
              </a:solidFill>
              <a:latin typeface="Roboto Mono"/>
              <a:ea typeface="Roboto Mono"/>
            </a:endParaRPr>
          </a:p>
          <a:p>
            <a:endParaRPr lang="en-US" sz="800" dirty="0">
              <a:solidFill>
                <a:srgbClr val="002F87"/>
              </a:solidFill>
              <a:latin typeface="Roboto Mono"/>
              <a:ea typeface="Calibri"/>
              <a:cs typeface="Calibri"/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B1C2B8D2-A1DC-77EA-5444-05033CB691A8}"/>
              </a:ext>
            </a:extLst>
          </p:cNvPr>
          <p:cNvSpPr/>
          <p:nvPr/>
        </p:nvSpPr>
        <p:spPr>
          <a:xfrm>
            <a:off x="177394" y="1801041"/>
            <a:ext cx="1440000" cy="309605"/>
          </a:xfrm>
          <a:prstGeom prst="roundRect">
            <a:avLst>
              <a:gd name="adj" fmla="val 10000"/>
            </a:avLst>
          </a:prstGeom>
          <a:solidFill>
            <a:srgbClr val="78CC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8" name="Down Arrow 4">
            <a:extLst>
              <a:ext uri="{FF2B5EF4-FFF2-40B4-BE49-F238E27FC236}">
                <a16:creationId xmlns:a16="http://schemas.microsoft.com/office/drawing/2014/main" id="{2EAECC4B-23AC-8AD3-CF5D-D588EACAC625}"/>
              </a:ext>
            </a:extLst>
          </p:cNvPr>
          <p:cNvSpPr txBox="1"/>
          <p:nvPr/>
        </p:nvSpPr>
        <p:spPr>
          <a:xfrm rot="16200000">
            <a:off x="1955418" y="2068641"/>
            <a:ext cx="89201" cy="705223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44450" tIns="44450" rIns="44450" bIns="44450" numCol="1" spcCol="1270" anchor="ctr" anchorCtr="0">
            <a:noAutofit/>
          </a:bodyPr>
          <a:lstStyle/>
          <a:p>
            <a:pPr marL="0" lvl="0" indent="0" algn="ctr" defTabSz="1555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3500" kern="1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1885A-F63F-8485-AE6A-7141841FB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0428" y="228218"/>
            <a:ext cx="9144000" cy="4914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2F87"/>
                </a:solidFill>
              </a:rPr>
              <a:t>Data Flow for Client-Server Integration Guide for Android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09E987-5091-45E0-F23F-88559B357AE3}"/>
              </a:ext>
            </a:extLst>
          </p:cNvPr>
          <p:cNvSpPr txBox="1"/>
          <p:nvPr/>
        </p:nvSpPr>
        <p:spPr>
          <a:xfrm>
            <a:off x="177393" y="1326048"/>
            <a:ext cx="1401767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100" dirty="0">
                <a:latin typeface="Meiryo UI" panose="020B0604030504040204" pitchFamily="34" charset="-128"/>
                <a:ea typeface="Meiryo UI" panose="020B0604030504040204" pitchFamily="34" charset="-128"/>
              </a:rPr>
              <a:t>Server-side</a:t>
            </a:r>
          </a:p>
          <a:p>
            <a:r>
              <a:rPr lang="en-US" sz="1100" dirty="0">
                <a:latin typeface="Meiryo UI" panose="020B0604030504040204" pitchFamily="34" charset="-128"/>
                <a:ea typeface="Meiryo UI" panose="020B0604030504040204" pitchFamily="34" charset="-128"/>
              </a:rPr>
              <a:t>インテグレーション完了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3B3D6D-893A-D40F-BCD7-D04632B63464}"/>
              </a:ext>
            </a:extLst>
          </p:cNvPr>
          <p:cNvSpPr txBox="1"/>
          <p:nvPr/>
        </p:nvSpPr>
        <p:spPr>
          <a:xfrm>
            <a:off x="1631162" y="2491405"/>
            <a:ext cx="944168" cy="3077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/>
            <a:r>
              <a:rPr lang="en-US" sz="1000" dirty="0">
                <a:latin typeface="Meiryo UI" panose="020B0604030504040204" pitchFamily="34" charset="-128"/>
                <a:ea typeface="Meiryo UI" panose="020B0604030504040204" pitchFamily="34" charset="-128"/>
              </a:rPr>
              <a:t>UID2 Manager </a:t>
            </a:r>
          </a:p>
          <a:p>
            <a:pPr algn="ctr"/>
            <a:r>
              <a:rPr lang="en-US" sz="1000" dirty="0">
                <a:latin typeface="Meiryo UI" panose="020B0604030504040204" pitchFamily="34" charset="-128"/>
                <a:ea typeface="Meiryo UI" panose="020B0604030504040204" pitchFamily="34" charset="-128"/>
              </a:rPr>
              <a:t>初期化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DFA644-FAF8-5B12-7A5C-FF3D2A3071ED}"/>
              </a:ext>
            </a:extLst>
          </p:cNvPr>
          <p:cNvSpPr txBox="1"/>
          <p:nvPr/>
        </p:nvSpPr>
        <p:spPr>
          <a:xfrm>
            <a:off x="953158" y="2917183"/>
            <a:ext cx="1771011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800" b="0" i="0" dirty="0">
                <a:solidFill>
                  <a:srgbClr val="002F87"/>
                </a:solidFill>
                <a:effectLst/>
                <a:latin typeface="Roboto Mono"/>
                <a:ea typeface="Roboto Mono"/>
              </a:rPr>
              <a:t>UID2Manager.init</a:t>
            </a:r>
            <a:r>
              <a:rPr lang="en-US" sz="800" dirty="0">
                <a:solidFill>
                  <a:srgbClr val="002F87"/>
                </a:solidFill>
                <a:latin typeface="Roboto Mono"/>
                <a:ea typeface="Roboto Mono"/>
              </a:rPr>
              <a:t>(context)</a:t>
            </a:r>
            <a:r>
              <a:rPr lang="en-US" sz="800" b="0" i="0" dirty="0">
                <a:solidFill>
                  <a:srgbClr val="002F87"/>
                </a:solidFill>
                <a:effectLst/>
                <a:latin typeface="Roboto Mono"/>
                <a:ea typeface="Roboto Mono"/>
              </a:rPr>
              <a:t> </a:t>
            </a:r>
            <a:endParaRPr lang="en-US" dirty="0">
              <a:cs typeface="Calibri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9DF53174-0E11-3910-0F58-BCA4D37230FE}"/>
              </a:ext>
            </a:extLst>
          </p:cNvPr>
          <p:cNvSpPr/>
          <p:nvPr/>
        </p:nvSpPr>
        <p:spPr>
          <a:xfrm>
            <a:off x="177394" y="1801040"/>
            <a:ext cx="1440000" cy="1044000"/>
          </a:xfrm>
          <a:prstGeom prst="roundRect">
            <a:avLst>
              <a:gd name="adj" fmla="val 10000"/>
            </a:avLst>
          </a:prstGeom>
          <a:noFill/>
          <a:ln w="22225">
            <a:solidFill>
              <a:srgbClr val="002F87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 lIns="36000" tIns="0" rIns="36000" bIns="0"/>
          <a:lstStyle/>
          <a:p>
            <a:endParaRPr lang="en-US" altLang="ja-JP" sz="1100" dirty="0">
              <a:solidFill>
                <a:schemeClr val="tx1"/>
              </a:solidFill>
            </a:endParaRPr>
          </a:p>
          <a:p>
            <a:endParaRPr lang="en-US" altLang="ja-JP" sz="1100" dirty="0">
              <a:solidFill>
                <a:schemeClr val="tx1"/>
              </a:solidFill>
            </a:endParaRPr>
          </a:p>
          <a:p>
            <a:r>
              <a:rPr lang="en-US" altLang="ja-JP" sz="10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UID2 Android SDK</a:t>
            </a:r>
            <a:r>
              <a:rPr lang="ja-JP" altLang="en-US" sz="10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が</a:t>
            </a:r>
            <a:endParaRPr lang="en-US" altLang="ja-JP" sz="100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10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アプリにインストールされている</a:t>
            </a:r>
            <a:endParaRPr lang="en-US" altLang="ja-JP" sz="100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56" name="Graphic 55" descr="User outline">
            <a:extLst>
              <a:ext uri="{FF2B5EF4-FFF2-40B4-BE49-F238E27FC236}">
                <a16:creationId xmlns:a16="http://schemas.microsoft.com/office/drawing/2014/main" id="{BBBC7F25-403E-8805-71BE-1F19D59D7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7858" y="781200"/>
            <a:ext cx="770238" cy="770238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1F5D49EA-E41D-EA4C-AF09-71F75B307A5C}"/>
              </a:ext>
            </a:extLst>
          </p:cNvPr>
          <p:cNvSpPr txBox="1"/>
          <p:nvPr/>
        </p:nvSpPr>
        <p:spPr>
          <a:xfrm>
            <a:off x="3659449" y="803072"/>
            <a:ext cx="1440001" cy="6617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000" dirty="0">
                <a:latin typeface="Meiryo UI" panose="020B0604030504040204" pitchFamily="34" charset="-128"/>
                <a:ea typeface="Meiryo UI" panose="020B0604030504040204" pitchFamily="34" charset="-128"/>
              </a:rPr>
              <a:t>ユーザーの DII を取得</a:t>
            </a:r>
          </a:p>
          <a:p>
            <a:r>
              <a:rPr lang="en-US" sz="900" dirty="0">
                <a:solidFill>
                  <a:srgbClr val="002F87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(!) UID2 Token</a:t>
            </a:r>
            <a:r>
              <a:rPr lang="en-US" altLang="ja-JP" sz="900" dirty="0">
                <a:solidFill>
                  <a:srgbClr val="002F87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ja-JP" altLang="en-US" sz="900">
                <a:solidFill>
                  <a:srgbClr val="002F87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生成に</a:t>
            </a:r>
            <a:r>
              <a:rPr lang="en-US" sz="900" dirty="0">
                <a:solidFill>
                  <a:srgbClr val="002F87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DII </a:t>
            </a:r>
            <a:r>
              <a:rPr lang="ja-JP" altLang="en-US" sz="900">
                <a:solidFill>
                  <a:srgbClr val="002F87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を使用する法的根拠を得る</a:t>
            </a:r>
            <a:endParaRPr lang="en-US" sz="900" dirty="0">
              <a:solidFill>
                <a:srgbClr val="002F87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6F82452-9B12-5A2F-E405-74E9F02E8708}"/>
              </a:ext>
            </a:extLst>
          </p:cNvPr>
          <p:cNvCxnSpPr>
            <a:cxnSpLocks/>
          </p:cNvCxnSpPr>
          <p:nvPr/>
        </p:nvCxnSpPr>
        <p:spPr>
          <a:xfrm>
            <a:off x="3275617" y="1270800"/>
            <a:ext cx="9557" cy="519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8C7E20F-994F-90C1-3776-98943458280D}"/>
              </a:ext>
            </a:extLst>
          </p:cNvPr>
          <p:cNvSpPr txBox="1"/>
          <p:nvPr/>
        </p:nvSpPr>
        <p:spPr>
          <a:xfrm>
            <a:off x="2553064" y="2891539"/>
            <a:ext cx="14598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b="0" i="0" dirty="0">
                <a:solidFill>
                  <a:srgbClr val="002F87"/>
                </a:solidFill>
                <a:effectLst/>
                <a:latin typeface="Roboto Mono" panose="020F0502020204030204" pitchFamily="34" charset="0"/>
              </a:rPr>
              <a:t>POST ‘{environment}</a:t>
            </a:r>
          </a:p>
          <a:p>
            <a:r>
              <a:rPr lang="en-US" sz="800" b="0" i="0" dirty="0">
                <a:solidFill>
                  <a:srgbClr val="002F87"/>
                </a:solidFill>
                <a:effectLst/>
                <a:latin typeface="Roboto Mono" panose="020F0502020204030204" pitchFamily="34" charset="0"/>
              </a:rPr>
              <a:t>/v2/token/generate'</a:t>
            </a:r>
            <a:endParaRPr lang="en-US" sz="800" dirty="0">
              <a:solidFill>
                <a:srgbClr val="002F87"/>
              </a:solidFill>
            </a:endParaRP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4D14AF39-01D5-56F0-4BCC-0183C9886FE0}"/>
              </a:ext>
            </a:extLst>
          </p:cNvPr>
          <p:cNvSpPr/>
          <p:nvPr/>
        </p:nvSpPr>
        <p:spPr>
          <a:xfrm>
            <a:off x="5380111" y="3781555"/>
            <a:ext cx="1440000" cy="309605"/>
          </a:xfrm>
          <a:prstGeom prst="roundRect">
            <a:avLst>
              <a:gd name="adj" fmla="val 10000"/>
            </a:avLst>
          </a:prstGeom>
          <a:solidFill>
            <a:srgbClr val="1BD2DE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A681ADC5-DF77-F900-8190-9BFFEF3E53EA}"/>
              </a:ext>
            </a:extLst>
          </p:cNvPr>
          <p:cNvSpPr/>
          <p:nvPr/>
        </p:nvSpPr>
        <p:spPr>
          <a:xfrm>
            <a:off x="5380111" y="3781555"/>
            <a:ext cx="1440000" cy="1044000"/>
          </a:xfrm>
          <a:prstGeom prst="roundRect">
            <a:avLst>
              <a:gd name="adj" fmla="val 10000"/>
            </a:avLst>
          </a:prstGeom>
          <a:noFill/>
          <a:ln w="22225">
            <a:solidFill>
              <a:srgbClr val="002F87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 lIns="36000" tIns="0" rIns="36000" bIns="0"/>
          <a:lstStyle/>
          <a:p>
            <a:endParaRPr lang="en-US" altLang="ja-JP" sz="1100" dirty="0">
              <a:solidFill>
                <a:schemeClr val="tx1"/>
              </a:solidFill>
            </a:endParaRPr>
          </a:p>
          <a:p>
            <a:endParaRPr lang="en-US" altLang="ja-JP" sz="1100" dirty="0">
              <a:solidFill>
                <a:schemeClr val="tx1"/>
              </a:solidFill>
            </a:endParaRPr>
          </a:p>
          <a:p>
            <a:r>
              <a:rPr lang="en-US" altLang="ja-JP" sz="10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Server-Side </a:t>
            </a:r>
            <a:r>
              <a:rPr lang="ja-JP" altLang="en-US" sz="10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で生成した</a:t>
            </a:r>
            <a:r>
              <a:rPr lang="en-US" altLang="ja-JP" sz="10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UID2 token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DC062EF-7AA0-8AC4-5C1F-4F8E4FB99BD6}"/>
              </a:ext>
            </a:extLst>
          </p:cNvPr>
          <p:cNvSpPr txBox="1"/>
          <p:nvPr/>
        </p:nvSpPr>
        <p:spPr>
          <a:xfrm>
            <a:off x="4008259" y="2502524"/>
            <a:ext cx="902898" cy="47705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000" dirty="0">
                <a:latin typeface="Meiryo UI" panose="020B0604030504040204" pitchFamily="34" charset="-128"/>
                <a:ea typeface="Meiryo UI" panose="020B0604030504040204" pitchFamily="34" charset="-128"/>
              </a:rPr>
              <a:t>UID2 Service  が Opt-out を</a:t>
            </a:r>
          </a:p>
          <a:p>
            <a:pPr algn="ctr"/>
            <a:r>
              <a:rPr lang="en-US" sz="1000" dirty="0">
                <a:latin typeface="Meiryo UI" panose="020B0604030504040204" pitchFamily="34" charset="-128"/>
                <a:ea typeface="Meiryo UI" panose="020B0604030504040204" pitchFamily="34" charset="-128"/>
              </a:rPr>
              <a:t>確認</a:t>
            </a:r>
            <a:r>
              <a:rPr lang="en-US" sz="1100" dirty="0"/>
              <a:t> 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6D85557-199A-4425-2BDA-5CB5573DBCA3}"/>
              </a:ext>
            </a:extLst>
          </p:cNvPr>
          <p:cNvCxnSpPr>
            <a:cxnSpLocks/>
          </p:cNvCxnSpPr>
          <p:nvPr/>
        </p:nvCxnSpPr>
        <p:spPr>
          <a:xfrm flipH="1">
            <a:off x="4788000" y="2977200"/>
            <a:ext cx="617425" cy="726511"/>
          </a:xfrm>
          <a:prstGeom prst="straightConnector1">
            <a:avLst/>
          </a:prstGeom>
          <a:ln w="12700">
            <a:solidFill>
              <a:srgbClr val="002F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Decision 97">
            <a:extLst>
              <a:ext uri="{FF2B5EF4-FFF2-40B4-BE49-F238E27FC236}">
                <a16:creationId xmlns:a16="http://schemas.microsoft.com/office/drawing/2014/main" id="{74C905A4-CFD6-FD9B-C045-F06DC83B33F5}"/>
              </a:ext>
            </a:extLst>
          </p:cNvPr>
          <p:cNvSpPr/>
          <p:nvPr/>
        </p:nvSpPr>
        <p:spPr>
          <a:xfrm>
            <a:off x="4899296" y="1817381"/>
            <a:ext cx="998654" cy="1159731"/>
          </a:xfrm>
          <a:prstGeom prst="flowChartDecision">
            <a:avLst/>
          </a:prstGeom>
          <a:noFill/>
          <a:ln w="22225">
            <a:solidFill>
              <a:srgbClr val="002F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lvl="0" algn="ctr"/>
            <a:r>
              <a:rPr lang="en-US" altLang="ja-JP" sz="10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Opt-out </a:t>
            </a:r>
          </a:p>
          <a:p>
            <a:pPr lvl="0" algn="ctr"/>
            <a:r>
              <a:rPr lang="en-US" altLang="ja-JP" sz="10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Y/N?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36544AA-B44A-65D5-4600-8999B784C775}"/>
              </a:ext>
            </a:extLst>
          </p:cNvPr>
          <p:cNvSpPr txBox="1"/>
          <p:nvPr/>
        </p:nvSpPr>
        <p:spPr>
          <a:xfrm>
            <a:off x="4542018" y="3388978"/>
            <a:ext cx="4228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12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55BAD7D0-BC22-BBA4-58AA-2BEA3571262C}"/>
              </a:ext>
            </a:extLst>
          </p:cNvPr>
          <p:cNvSpPr/>
          <p:nvPr/>
        </p:nvSpPr>
        <p:spPr>
          <a:xfrm>
            <a:off x="3826356" y="3781555"/>
            <a:ext cx="1440000" cy="310896"/>
          </a:xfrm>
          <a:prstGeom prst="roundRect">
            <a:avLst>
              <a:gd name="adj" fmla="val 10000"/>
            </a:avLst>
          </a:prstGeom>
          <a:solidFill>
            <a:srgbClr val="78CC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 lIns="91440" tIns="45720" rIns="91440" bIns="45720" anchor="t"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68A29C54-2907-2B26-06E8-9C37545CAAD3}"/>
              </a:ext>
            </a:extLst>
          </p:cNvPr>
          <p:cNvSpPr/>
          <p:nvPr/>
        </p:nvSpPr>
        <p:spPr>
          <a:xfrm>
            <a:off x="3826356" y="3781555"/>
            <a:ext cx="1440000" cy="1044000"/>
          </a:xfrm>
          <a:prstGeom prst="roundRect">
            <a:avLst>
              <a:gd name="adj" fmla="val 10000"/>
            </a:avLst>
          </a:prstGeom>
          <a:noFill/>
          <a:ln w="22225">
            <a:solidFill>
              <a:srgbClr val="002F87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 lIns="36000" tIns="0" rIns="36000" bIns="0"/>
          <a:lstStyle/>
          <a:p>
            <a:pPr lvl="0"/>
            <a:endParaRPr lang="en-US" altLang="ja-JP" sz="1100" dirty="0">
              <a:solidFill>
                <a:schemeClr val="tx1"/>
              </a:solidFill>
            </a:endParaRPr>
          </a:p>
          <a:p>
            <a:pPr lvl="0"/>
            <a:endParaRPr lang="en-US" altLang="ja-JP" sz="1100" dirty="0">
              <a:solidFill>
                <a:schemeClr val="tx1"/>
              </a:solidFill>
            </a:endParaRPr>
          </a:p>
          <a:p>
            <a:pPr lvl="0"/>
            <a:r>
              <a:rPr lang="en-US" altLang="ja-JP" sz="10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Opt-Out </a:t>
            </a:r>
            <a:r>
              <a:rPr lang="ja-JP" altLang="en-US" sz="10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の確認</a:t>
            </a:r>
            <a:endParaRPr lang="en-US" altLang="ja-JP" sz="100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4D11D91-8D27-9D2C-13B8-FD2655397132}"/>
              </a:ext>
            </a:extLst>
          </p:cNvPr>
          <p:cNvSpPr txBox="1"/>
          <p:nvPr/>
        </p:nvSpPr>
        <p:spPr>
          <a:xfrm>
            <a:off x="3831156" y="4837926"/>
            <a:ext cx="1435200" cy="287176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br>
              <a:rPr lang="en-US" sz="800" b="0" i="0" dirty="0">
                <a:solidFill>
                  <a:srgbClr val="002F87"/>
                </a:solidFill>
                <a:effectLst/>
                <a:latin typeface="Roboto Mono" pitchFamily="49" charset="0"/>
              </a:rPr>
            </a:br>
            <a:r>
              <a:rPr lang="en-US" sz="800" b="0" i="0" dirty="0">
                <a:solidFill>
                  <a:srgbClr val="002F87"/>
                </a:solidFill>
                <a:effectLst/>
                <a:latin typeface="Roboto Mono" pitchFamily="49" charset="0"/>
              </a:rPr>
              <a:t>"status": "optout"</a:t>
            </a:r>
            <a:endParaRPr lang="en-US" sz="800" dirty="0">
              <a:solidFill>
                <a:srgbClr val="002F87"/>
              </a:solidFill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61095B8-6C2F-8986-DCC3-FE9A34F35F87}"/>
              </a:ext>
            </a:extLst>
          </p:cNvPr>
          <p:cNvSpPr txBox="1"/>
          <p:nvPr/>
        </p:nvSpPr>
        <p:spPr>
          <a:xfrm>
            <a:off x="5835937" y="3389042"/>
            <a:ext cx="4228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sz="12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126" name="Rounded Rectangle 125">
            <a:extLst>
              <a:ext uri="{FF2B5EF4-FFF2-40B4-BE49-F238E27FC236}">
                <a16:creationId xmlns:a16="http://schemas.microsoft.com/office/drawing/2014/main" id="{3F12140D-A5C5-FC60-D78B-2922CD5C98D7}"/>
              </a:ext>
            </a:extLst>
          </p:cNvPr>
          <p:cNvSpPr/>
          <p:nvPr/>
        </p:nvSpPr>
        <p:spPr>
          <a:xfrm>
            <a:off x="5989282" y="1801041"/>
            <a:ext cx="1440000" cy="309605"/>
          </a:xfrm>
          <a:prstGeom prst="roundRect">
            <a:avLst>
              <a:gd name="adj" fmla="val 10000"/>
            </a:avLst>
          </a:prstGeom>
          <a:solidFill>
            <a:srgbClr val="1BD2DE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7" name="Rounded Rectangle 126">
            <a:extLst>
              <a:ext uri="{FF2B5EF4-FFF2-40B4-BE49-F238E27FC236}">
                <a16:creationId xmlns:a16="http://schemas.microsoft.com/office/drawing/2014/main" id="{1E3A2014-EBBB-4A16-8AC3-946863BBB79C}"/>
              </a:ext>
            </a:extLst>
          </p:cNvPr>
          <p:cNvSpPr/>
          <p:nvPr/>
        </p:nvSpPr>
        <p:spPr>
          <a:xfrm>
            <a:off x="5989282" y="1801041"/>
            <a:ext cx="1440000" cy="1044000"/>
          </a:xfrm>
          <a:prstGeom prst="roundRect">
            <a:avLst>
              <a:gd name="adj" fmla="val 10000"/>
            </a:avLst>
          </a:prstGeom>
          <a:noFill/>
          <a:ln w="22225">
            <a:solidFill>
              <a:srgbClr val="002F87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 lIns="36000" tIns="0" rIns="36000" bIns="0"/>
          <a:lstStyle/>
          <a:p>
            <a:endParaRPr lang="en-US" altLang="ja-JP" sz="1100" b="0" i="0" dirty="0">
              <a:solidFill>
                <a:srgbClr val="000000"/>
              </a:solidFill>
              <a:effectLst/>
            </a:endParaRPr>
          </a:p>
          <a:p>
            <a:endParaRPr lang="en-US" altLang="ja-JP" sz="1100" dirty="0">
              <a:solidFill>
                <a:srgbClr val="000000"/>
              </a:solidFill>
            </a:endParaRPr>
          </a:p>
          <a:p>
            <a:r>
              <a:rPr lang="en-US" altLang="ja-JP" sz="1000" b="0" i="0" dirty="0">
                <a:solidFill>
                  <a:schemeClr val="tx1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Mobile SDK </a:t>
            </a:r>
            <a:r>
              <a:rPr lang="ja-JP" altLang="en-US" sz="1000" b="0" i="0">
                <a:solidFill>
                  <a:schemeClr val="tx1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呼出し</a:t>
            </a:r>
            <a:r>
              <a:rPr lang="en-US" altLang="ja-JP" sz="1100" dirty="0">
                <a:solidFill>
                  <a:srgbClr val="000000"/>
                </a:solidFill>
              </a:rPr>
              <a:t> </a:t>
            </a:r>
            <a:endParaRPr lang="en-US" altLang="ja-JP" sz="1100" b="0" i="0" dirty="0">
              <a:solidFill>
                <a:srgbClr val="000000"/>
              </a:solidFill>
              <a:effectLst/>
            </a:endParaRPr>
          </a:p>
          <a:p>
            <a:r>
              <a:rPr lang="en-US" altLang="ja-JP" sz="800" b="0" i="0" dirty="0">
                <a:solidFill>
                  <a:srgbClr val="002F87"/>
                </a:solidFill>
                <a:effectLst/>
                <a:ea typeface="Roboto Mono"/>
              </a:rPr>
              <a:t>UID2Manager. getInstance().setIdentity</a:t>
            </a:r>
            <a:r>
              <a:rPr lang="en-US" altLang="ja-JP" sz="800" dirty="0">
                <a:solidFill>
                  <a:srgbClr val="002F87"/>
                </a:solidFill>
                <a:ea typeface="Roboto Mono"/>
              </a:rPr>
              <a:t>*</a:t>
            </a:r>
            <a:endParaRPr lang="en-US" altLang="ja-JP" sz="800" dirty="0">
              <a:solidFill>
                <a:srgbClr val="002F87"/>
              </a:solidFill>
              <a:ea typeface="Roboto Mono" pitchFamily="49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66BE95D-13C8-8197-9D69-E21403FDFD54}"/>
              </a:ext>
            </a:extLst>
          </p:cNvPr>
          <p:cNvSpPr txBox="1"/>
          <p:nvPr/>
        </p:nvSpPr>
        <p:spPr>
          <a:xfrm>
            <a:off x="7049051" y="3401006"/>
            <a:ext cx="180851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000" dirty="0">
                <a:latin typeface="Meiryo UI" panose="020B0604030504040204" pitchFamily="34" charset="-128"/>
                <a:ea typeface="Meiryo UI" panose="020B0604030504040204" pitchFamily="34" charset="-128"/>
              </a:rPr>
              <a:t>“body "</a:t>
            </a:r>
            <a:r>
              <a:rPr lang="ja-JP" altLang="en-US" sz="1000">
                <a:latin typeface="Meiryo UI" panose="020B0604030504040204" pitchFamily="34" charset="-128"/>
                <a:ea typeface="Meiryo UI" panose="020B0604030504040204" pitchFamily="34" charset="-128"/>
              </a:rPr>
              <a:t>の内容は</a:t>
            </a:r>
            <a:r>
              <a:rPr lang="en-US" altLang="ja-JP" sz="1000" dirty="0">
                <a:latin typeface="Meiryo UI" panose="020B0604030504040204" pitchFamily="34" charset="-128"/>
                <a:ea typeface="Meiryo UI" panose="020B0604030504040204" pitchFamily="34" charset="-128"/>
              </a:rPr>
              <a:t>(6)</a:t>
            </a:r>
            <a:r>
              <a:rPr lang="ja-JP" altLang="en-US" sz="1000">
                <a:latin typeface="Meiryo UI" panose="020B0604030504040204" pitchFamily="34" charset="-128"/>
                <a:ea typeface="Meiryo UI" panose="020B0604030504040204" pitchFamily="34" charset="-128"/>
              </a:rPr>
              <a:t>から抽出され、</a:t>
            </a:r>
            <a:r>
              <a:rPr lang="en-US" sz="1000" dirty="0">
                <a:latin typeface="Meiryo UI" panose="020B0604030504040204" pitchFamily="34" charset="-128"/>
                <a:ea typeface="Meiryo UI" panose="020B0604030504040204" pitchFamily="34" charset="-128"/>
              </a:rPr>
              <a:t>setIdentity</a:t>
            </a:r>
            <a:r>
              <a:rPr lang="ja-JP" altLang="en-US" sz="1000">
                <a:latin typeface="Meiryo UI" panose="020B0604030504040204" pitchFamily="34" charset="-128"/>
                <a:ea typeface="Meiryo UI" panose="020B0604030504040204" pitchFamily="34" charset="-128"/>
              </a:rPr>
              <a:t>に渡される</a:t>
            </a:r>
            <a:endParaRPr lang="en-US" sz="1000" dirty="0">
              <a:latin typeface="Meiryo UI" panose="020B0604030504040204" pitchFamily="34" charset="-128"/>
              <a:ea typeface="Meiryo UI" panose="020B0604030504040204" pitchFamily="34" charset="-128"/>
              <a:cs typeface="Calibri"/>
            </a:endParaRP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516EE8EA-3D0B-2B8E-A326-12525A8B09A5}"/>
              </a:ext>
            </a:extLst>
          </p:cNvPr>
          <p:cNvCxnSpPr>
            <a:cxnSpLocks/>
          </p:cNvCxnSpPr>
          <p:nvPr/>
        </p:nvCxnSpPr>
        <p:spPr>
          <a:xfrm>
            <a:off x="5400000" y="2977200"/>
            <a:ext cx="646410" cy="761482"/>
          </a:xfrm>
          <a:prstGeom prst="straightConnector1">
            <a:avLst/>
          </a:prstGeom>
          <a:ln w="12700">
            <a:solidFill>
              <a:srgbClr val="002F8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Rounded Rectangle 176">
            <a:extLst>
              <a:ext uri="{FF2B5EF4-FFF2-40B4-BE49-F238E27FC236}">
                <a16:creationId xmlns:a16="http://schemas.microsoft.com/office/drawing/2014/main" id="{F3149CF5-D12F-7ED7-BBD0-F90E2F8F2E2E}"/>
              </a:ext>
            </a:extLst>
          </p:cNvPr>
          <p:cNvSpPr/>
          <p:nvPr/>
        </p:nvSpPr>
        <p:spPr>
          <a:xfrm>
            <a:off x="8379593" y="1801041"/>
            <a:ext cx="1440000" cy="309605"/>
          </a:xfrm>
          <a:prstGeom prst="roundRect">
            <a:avLst>
              <a:gd name="adj" fmla="val 10000"/>
            </a:avLst>
          </a:prstGeom>
          <a:solidFill>
            <a:srgbClr val="7085D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8" name="Rounded Rectangle 177">
            <a:extLst>
              <a:ext uri="{FF2B5EF4-FFF2-40B4-BE49-F238E27FC236}">
                <a16:creationId xmlns:a16="http://schemas.microsoft.com/office/drawing/2014/main" id="{4BA97FC7-251A-E75B-B86B-DF831B37B888}"/>
              </a:ext>
            </a:extLst>
          </p:cNvPr>
          <p:cNvSpPr/>
          <p:nvPr/>
        </p:nvSpPr>
        <p:spPr>
          <a:xfrm>
            <a:off x="8379593" y="1801041"/>
            <a:ext cx="1440000" cy="1044000"/>
          </a:xfrm>
          <a:prstGeom prst="roundRect">
            <a:avLst>
              <a:gd name="adj" fmla="val 10000"/>
            </a:avLst>
          </a:prstGeom>
          <a:noFill/>
          <a:ln w="22225">
            <a:solidFill>
              <a:srgbClr val="002F87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 lIns="36000" tIns="0" rIns="36000" bIns="0"/>
          <a:lstStyle/>
          <a:p>
            <a:endParaRPr lang="en-US" sz="11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Ad SDK がローカルで Mobile SDK を呼出し</a:t>
            </a:r>
          </a:p>
          <a:p>
            <a:r>
              <a:rPr lang="en-US" sz="10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Token を取得</a:t>
            </a:r>
          </a:p>
          <a:p>
            <a:endParaRPr lang="en-US" sz="11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180" name="Elbow Connector 179">
            <a:extLst>
              <a:ext uri="{FF2B5EF4-FFF2-40B4-BE49-F238E27FC236}">
                <a16:creationId xmlns:a16="http://schemas.microsoft.com/office/drawing/2014/main" id="{2C7BFB46-2B05-EEF4-F863-046D36128E8D}"/>
              </a:ext>
            </a:extLst>
          </p:cNvPr>
          <p:cNvCxnSpPr>
            <a:cxnSpLocks/>
          </p:cNvCxnSpPr>
          <p:nvPr/>
        </p:nvCxnSpPr>
        <p:spPr>
          <a:xfrm>
            <a:off x="1720757" y="2401592"/>
            <a:ext cx="756000" cy="3132"/>
          </a:xfrm>
          <a:prstGeom prst="bentConnector4">
            <a:avLst>
              <a:gd name="adj1" fmla="val 1231"/>
              <a:gd name="adj2" fmla="val -82631"/>
            </a:avLst>
          </a:prstGeom>
          <a:ln w="41275" cmpd="tri"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Elbow Connector 188">
            <a:extLst>
              <a:ext uri="{FF2B5EF4-FFF2-40B4-BE49-F238E27FC236}">
                <a16:creationId xmlns:a16="http://schemas.microsoft.com/office/drawing/2014/main" id="{9276D802-533D-BEB7-A987-6ACDDECB77FD}"/>
              </a:ext>
            </a:extLst>
          </p:cNvPr>
          <p:cNvCxnSpPr>
            <a:cxnSpLocks/>
          </p:cNvCxnSpPr>
          <p:nvPr/>
        </p:nvCxnSpPr>
        <p:spPr>
          <a:xfrm>
            <a:off x="4081708" y="2414693"/>
            <a:ext cx="756000" cy="3132"/>
          </a:xfrm>
          <a:prstGeom prst="bentConnector4">
            <a:avLst>
              <a:gd name="adj1" fmla="val 1231"/>
              <a:gd name="adj2" fmla="val -82631"/>
            </a:avLst>
          </a:prstGeom>
          <a:ln w="41275" cmpd="tri"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>
            <a:extLst>
              <a:ext uri="{FF2B5EF4-FFF2-40B4-BE49-F238E27FC236}">
                <a16:creationId xmlns:a16="http://schemas.microsoft.com/office/drawing/2014/main" id="{17BB3FF2-5BDD-6C17-C136-A47BF5F80376}"/>
              </a:ext>
            </a:extLst>
          </p:cNvPr>
          <p:cNvCxnSpPr>
            <a:cxnSpLocks/>
          </p:cNvCxnSpPr>
          <p:nvPr/>
        </p:nvCxnSpPr>
        <p:spPr>
          <a:xfrm>
            <a:off x="7526437" y="2400004"/>
            <a:ext cx="756000" cy="3132"/>
          </a:xfrm>
          <a:prstGeom prst="bentConnector4">
            <a:avLst>
              <a:gd name="adj1" fmla="val 1231"/>
              <a:gd name="adj2" fmla="val -82631"/>
            </a:avLst>
          </a:prstGeom>
          <a:ln w="41275" cmpd="tri"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FB92CAC1-A7A5-0EF5-EDB2-F1136BD95729}"/>
              </a:ext>
            </a:extLst>
          </p:cNvPr>
          <p:cNvSpPr txBox="1"/>
          <p:nvPr/>
        </p:nvSpPr>
        <p:spPr>
          <a:xfrm>
            <a:off x="7355880" y="2502000"/>
            <a:ext cx="1097114" cy="400110"/>
          </a:xfrm>
          <a:prstGeom prst="rect">
            <a:avLst/>
          </a:prstGeom>
          <a:noFill/>
        </p:spPr>
        <p:txBody>
          <a:bodyPr wrap="square" lIns="0" tIns="0" rIns="0" bIns="0" anchor="t">
            <a:noAutofit/>
          </a:bodyPr>
          <a:lstStyle/>
          <a:p>
            <a:pPr algn="ctr"/>
            <a:r>
              <a:rPr lang="en-US" sz="1000" b="0" i="0" dirty="0">
                <a:solidFill>
                  <a:srgbClr val="000000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Calibri"/>
              </a:rPr>
              <a:t>Token Refresh</a:t>
            </a:r>
            <a:endParaRPr lang="en-US" sz="1000" dirty="0">
              <a:solidFill>
                <a:srgbClr val="000000"/>
              </a:solidFill>
              <a:latin typeface="Meiryo UI" panose="020B0604030504040204" pitchFamily="34" charset="-128"/>
              <a:ea typeface="Meiryo UI" panose="020B0604030504040204" pitchFamily="34" charset="-128"/>
              <a:cs typeface="Calibri"/>
            </a:endParaRP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320BCC24-6871-8237-5EEF-CFF467899ED6}"/>
              </a:ext>
            </a:extLst>
          </p:cNvPr>
          <p:cNvSpPr txBox="1"/>
          <p:nvPr/>
        </p:nvSpPr>
        <p:spPr>
          <a:xfrm>
            <a:off x="7488950" y="2695623"/>
            <a:ext cx="915635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800" dirty="0">
                <a:solidFill>
                  <a:srgbClr val="002F87"/>
                </a:solidFill>
                <a:latin typeface="Roboto Mono"/>
                <a:ea typeface="Roboto Mono"/>
                <a:cs typeface="Calibri"/>
              </a:rPr>
              <a:t>setAutomatic</a:t>
            </a:r>
            <a:endParaRPr lang="en-US" sz="800" b="0" i="0" dirty="0">
              <a:solidFill>
                <a:srgbClr val="002F87"/>
              </a:solidFill>
              <a:effectLst/>
              <a:latin typeface="Roboto Mono" pitchFamily="49" charset="0"/>
              <a:ea typeface="Roboto Mono" pitchFamily="49" charset="0"/>
              <a:cs typeface="Calibri" panose="020F0502020204030204" pitchFamily="34" charset="0"/>
            </a:endParaRPr>
          </a:p>
          <a:p>
            <a:r>
              <a:rPr lang="en-US" sz="800" b="0" i="0" dirty="0">
                <a:solidFill>
                  <a:srgbClr val="002F87"/>
                </a:solidFill>
                <a:effectLst/>
                <a:latin typeface="Roboto Mono"/>
                <a:ea typeface="Roboto Mono"/>
                <a:cs typeface="Calibri"/>
              </a:rPr>
              <a:t>Refresh</a:t>
            </a:r>
          </a:p>
          <a:p>
            <a:r>
              <a:rPr lang="en-US" sz="800" b="0" i="0" dirty="0">
                <a:solidFill>
                  <a:srgbClr val="002F87"/>
                </a:solidFill>
                <a:effectLst/>
                <a:latin typeface="Roboto Mono"/>
                <a:ea typeface="Roboto Mono"/>
                <a:cs typeface="Calibri"/>
              </a:rPr>
              <a:t>Enabled() </a:t>
            </a:r>
            <a:endParaRPr lang="en-US" sz="800" dirty="0">
              <a:solidFill>
                <a:srgbClr val="002F87"/>
              </a:solidFill>
              <a:latin typeface="Roboto Mono"/>
              <a:ea typeface="Roboto Mono"/>
              <a:cs typeface="Calibri"/>
            </a:endParaRPr>
          </a:p>
        </p:txBody>
      </p:sp>
      <p:cxnSp>
        <p:nvCxnSpPr>
          <p:cNvPr id="198" name="Elbow Connector 197">
            <a:extLst>
              <a:ext uri="{FF2B5EF4-FFF2-40B4-BE49-F238E27FC236}">
                <a16:creationId xmlns:a16="http://schemas.microsoft.com/office/drawing/2014/main" id="{616AC311-3769-5FE2-959F-3D7A304B9126}"/>
              </a:ext>
            </a:extLst>
          </p:cNvPr>
          <p:cNvCxnSpPr>
            <a:cxnSpLocks/>
          </p:cNvCxnSpPr>
          <p:nvPr/>
        </p:nvCxnSpPr>
        <p:spPr>
          <a:xfrm flipV="1">
            <a:off x="6855143" y="2844629"/>
            <a:ext cx="205471" cy="1367113"/>
          </a:xfrm>
          <a:prstGeom prst="bentConnector2">
            <a:avLst/>
          </a:prstGeom>
          <a:ln w="41275" cmpd="tri"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9CD82EB2-3013-D029-6F3B-19B437235F6B}"/>
              </a:ext>
            </a:extLst>
          </p:cNvPr>
          <p:cNvSpPr txBox="1"/>
          <p:nvPr/>
        </p:nvSpPr>
        <p:spPr>
          <a:xfrm>
            <a:off x="8297375" y="2849880"/>
            <a:ext cx="17075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0" i="0" dirty="0">
                <a:solidFill>
                  <a:srgbClr val="002F87"/>
                </a:solidFill>
                <a:effectLst/>
                <a:latin typeface="Roboto Mono" pitchFamily="49" charset="0"/>
                <a:ea typeface="Roboto Mono" pitchFamily="49" charset="0"/>
              </a:rPr>
              <a:t>UID2Manager.getInstance()</a:t>
            </a:r>
          </a:p>
          <a:p>
            <a:r>
              <a:rPr lang="en-US" sz="800" b="0" i="0" dirty="0">
                <a:solidFill>
                  <a:srgbClr val="002F87"/>
                </a:solidFill>
                <a:effectLst/>
                <a:latin typeface="Roboto Mono" pitchFamily="49" charset="0"/>
                <a:ea typeface="Roboto Mono" pitchFamily="49" charset="0"/>
              </a:rPr>
              <a:t>.getAdvertisingToken()</a:t>
            </a:r>
            <a:endParaRPr lang="en-US" sz="800" dirty="0">
              <a:solidFill>
                <a:srgbClr val="002F87"/>
              </a:solidFill>
              <a:latin typeface="Roboto Mono" pitchFamily="49" charset="0"/>
              <a:ea typeface="Roboto Mono" pitchFamily="49" charset="0"/>
              <a:cs typeface="Calibri" panose="020F0502020204030204" pitchFamily="34" charset="0"/>
            </a:endParaRPr>
          </a:p>
        </p:txBody>
      </p:sp>
      <p:cxnSp>
        <p:nvCxnSpPr>
          <p:cNvPr id="208" name="Elbow Connector 207">
            <a:extLst>
              <a:ext uri="{FF2B5EF4-FFF2-40B4-BE49-F238E27FC236}">
                <a16:creationId xmlns:a16="http://schemas.microsoft.com/office/drawing/2014/main" id="{56139FFC-3A4E-8E58-3200-F2A7FD3A7B91}"/>
              </a:ext>
            </a:extLst>
          </p:cNvPr>
          <p:cNvCxnSpPr>
            <a:cxnSpLocks/>
          </p:cNvCxnSpPr>
          <p:nvPr/>
        </p:nvCxnSpPr>
        <p:spPr>
          <a:xfrm>
            <a:off x="9877500" y="2380357"/>
            <a:ext cx="756000" cy="3132"/>
          </a:xfrm>
          <a:prstGeom prst="bentConnector4">
            <a:avLst>
              <a:gd name="adj1" fmla="val 1231"/>
              <a:gd name="adj2" fmla="val -82631"/>
            </a:avLst>
          </a:prstGeom>
          <a:ln w="41275" cmpd="tri">
            <a:headEnd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ounded Rectangle 210">
            <a:extLst>
              <a:ext uri="{FF2B5EF4-FFF2-40B4-BE49-F238E27FC236}">
                <a16:creationId xmlns:a16="http://schemas.microsoft.com/office/drawing/2014/main" id="{E5934EDE-62C2-5F7A-0AFA-0E06E75E1A83}"/>
              </a:ext>
            </a:extLst>
          </p:cNvPr>
          <p:cNvSpPr/>
          <p:nvPr/>
        </p:nvSpPr>
        <p:spPr>
          <a:xfrm>
            <a:off x="10663259" y="1801041"/>
            <a:ext cx="1440000" cy="309605"/>
          </a:xfrm>
          <a:prstGeom prst="roundRect">
            <a:avLst>
              <a:gd name="adj" fmla="val 10000"/>
            </a:avLst>
          </a:prstGeom>
          <a:solidFill>
            <a:srgbClr val="7085D4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2" name="Rounded Rectangle 211">
            <a:extLst>
              <a:ext uri="{FF2B5EF4-FFF2-40B4-BE49-F238E27FC236}">
                <a16:creationId xmlns:a16="http://schemas.microsoft.com/office/drawing/2014/main" id="{066AA3E1-4CF8-44F9-0CDF-224599FE09EA}"/>
              </a:ext>
            </a:extLst>
          </p:cNvPr>
          <p:cNvSpPr/>
          <p:nvPr/>
        </p:nvSpPr>
        <p:spPr>
          <a:xfrm>
            <a:off x="10663259" y="1801041"/>
            <a:ext cx="1440000" cy="1044000"/>
          </a:xfrm>
          <a:prstGeom prst="roundRect">
            <a:avLst>
              <a:gd name="adj" fmla="val 10000"/>
            </a:avLst>
          </a:prstGeom>
          <a:noFill/>
          <a:ln w="22225">
            <a:solidFill>
              <a:srgbClr val="002F87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 lIns="36000" tIns="0" rIns="36000" bIns="0"/>
          <a:lstStyle/>
          <a:p>
            <a:endParaRPr lang="en-US" sz="1100" dirty="0">
              <a:solidFill>
                <a:schemeClr val="tx1"/>
              </a:solidFill>
            </a:endParaRPr>
          </a:p>
          <a:p>
            <a:endParaRPr lang="en-US" sz="11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Token が Ad call に挿入され Bid stream </a:t>
            </a:r>
            <a:r>
              <a:rPr lang="en-US" sz="1000" dirty="0" err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の準備が完了</a:t>
            </a:r>
            <a:endParaRPr lang="en-US" sz="100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1026" name="Picture 2" descr="11 Vector Icons free download in SVG, PNG Format">
            <a:extLst>
              <a:ext uri="{FF2B5EF4-FFF2-40B4-BE49-F238E27FC236}">
                <a16:creationId xmlns:a16="http://schemas.microsoft.com/office/drawing/2014/main" id="{C35BFA13-57F0-A96F-3094-5646AE0A7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6622" y="2088822"/>
            <a:ext cx="92191" cy="8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5F9AC8-6122-427D-807A-F5D899804ECB}"/>
              </a:ext>
            </a:extLst>
          </p:cNvPr>
          <p:cNvSpPr txBox="1"/>
          <p:nvPr/>
        </p:nvSpPr>
        <p:spPr>
          <a:xfrm>
            <a:off x="2486576" y="4010575"/>
            <a:ext cx="1334657" cy="507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rgbClr val="002F87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Segoe UI"/>
              </a:rPr>
              <a:t>(!)</a:t>
            </a:r>
            <a:r>
              <a:rPr lang="ja-JP" altLang="en-US" sz="900">
                <a:solidFill>
                  <a:srgbClr val="002F87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Segoe UI"/>
              </a:rPr>
              <a:t>パブリッシャーが情報を保存し、ユーザーを再度呼出さない</a:t>
            </a:r>
            <a:endParaRPr lang="en-US" sz="900" dirty="0">
              <a:latin typeface="Meiryo UI" panose="020B0604030504040204" pitchFamily="34" charset="-128"/>
              <a:ea typeface="Meiryo UI" panose="020B0604030504040204" pitchFamily="34" charset="-128"/>
              <a:cs typeface="Calibri" panose="020F050202020403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82AC30-A204-8AA5-259E-A485541FE744}"/>
              </a:ext>
            </a:extLst>
          </p:cNvPr>
          <p:cNvSpPr txBox="1"/>
          <p:nvPr/>
        </p:nvSpPr>
        <p:spPr>
          <a:xfrm>
            <a:off x="3123318" y="3115672"/>
            <a:ext cx="3193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E6C14D-59F0-3080-33DD-B42A69E88222}"/>
              </a:ext>
            </a:extLst>
          </p:cNvPr>
          <p:cNvSpPr txBox="1"/>
          <p:nvPr/>
        </p:nvSpPr>
        <p:spPr>
          <a:xfrm>
            <a:off x="234293" y="6489066"/>
            <a:ext cx="6466356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solidFill>
                  <a:srgbClr val="1D1C1D"/>
                </a:solidFill>
                <a:ea typeface="+mn-lt"/>
                <a:cs typeface="+mn-lt"/>
              </a:rPr>
              <a:t>* UID2Manager.getInstance() relies on the backend server to generate a token/identity in this workflow.</a:t>
            </a:r>
            <a:br>
              <a:rPr lang="en-US" sz="1100" dirty="0">
                <a:ea typeface="+mn-lt"/>
                <a:cs typeface="+mn-lt"/>
              </a:rPr>
            </a:br>
            <a:endParaRPr lang="en-US" sz="1100" dirty="0">
              <a:solidFill>
                <a:srgbClr val="1D1C1D"/>
              </a:solidFill>
              <a:ea typeface="+mn-lt"/>
              <a:cs typeface="+mn-lt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1E16739B-4AD0-DB59-D55F-1F507F59DD2E}"/>
              </a:ext>
            </a:extLst>
          </p:cNvPr>
          <p:cNvSpPr>
            <a:spLocks noChangeAspect="1"/>
          </p:cNvSpPr>
          <p:nvPr/>
        </p:nvSpPr>
        <p:spPr>
          <a:xfrm>
            <a:off x="177394" y="1801041"/>
            <a:ext cx="288000" cy="288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1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5D5C603E-8F52-65D0-A155-F3AA40DD8795}"/>
              </a:ext>
            </a:extLst>
          </p:cNvPr>
          <p:cNvSpPr>
            <a:spLocks noChangeAspect="1"/>
          </p:cNvSpPr>
          <p:nvPr/>
        </p:nvSpPr>
        <p:spPr>
          <a:xfrm>
            <a:off x="4315708" y="2014716"/>
            <a:ext cx="288000" cy="288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4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DE942625-E6AC-751E-DEA5-3EC41DA1F7A7}"/>
              </a:ext>
            </a:extLst>
          </p:cNvPr>
          <p:cNvSpPr>
            <a:spLocks noChangeAspect="1"/>
          </p:cNvSpPr>
          <p:nvPr/>
        </p:nvSpPr>
        <p:spPr>
          <a:xfrm>
            <a:off x="3826356" y="3793925"/>
            <a:ext cx="288000" cy="288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5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8F815C24-AF7A-A581-497D-A50A100D5A05}"/>
              </a:ext>
            </a:extLst>
          </p:cNvPr>
          <p:cNvSpPr>
            <a:spLocks noChangeAspect="1"/>
          </p:cNvSpPr>
          <p:nvPr/>
        </p:nvSpPr>
        <p:spPr>
          <a:xfrm>
            <a:off x="5380111" y="3793925"/>
            <a:ext cx="288000" cy="288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6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003FBE65-3853-D2FC-AE74-FCCBB35E14B2}"/>
              </a:ext>
            </a:extLst>
          </p:cNvPr>
          <p:cNvSpPr>
            <a:spLocks noChangeAspect="1"/>
          </p:cNvSpPr>
          <p:nvPr/>
        </p:nvSpPr>
        <p:spPr>
          <a:xfrm>
            <a:off x="7137069" y="3131397"/>
            <a:ext cx="288000" cy="288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7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2FA30159-4056-9F07-17CE-57314896E0E2}"/>
              </a:ext>
            </a:extLst>
          </p:cNvPr>
          <p:cNvSpPr>
            <a:spLocks noChangeAspect="1"/>
          </p:cNvSpPr>
          <p:nvPr/>
        </p:nvSpPr>
        <p:spPr>
          <a:xfrm>
            <a:off x="5989282" y="1801041"/>
            <a:ext cx="288000" cy="288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8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75AA9C7C-6CB2-0049-710D-ECF7470DC3C3}"/>
              </a:ext>
            </a:extLst>
          </p:cNvPr>
          <p:cNvSpPr>
            <a:spLocks noChangeAspect="1"/>
          </p:cNvSpPr>
          <p:nvPr/>
        </p:nvSpPr>
        <p:spPr>
          <a:xfrm>
            <a:off x="7760437" y="2029956"/>
            <a:ext cx="288000" cy="288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9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38DDD028-4015-4A8F-034D-13A44F5175C6}"/>
              </a:ext>
            </a:extLst>
          </p:cNvPr>
          <p:cNvSpPr>
            <a:spLocks noChangeAspect="1"/>
          </p:cNvSpPr>
          <p:nvPr/>
        </p:nvSpPr>
        <p:spPr>
          <a:xfrm>
            <a:off x="8379593" y="1801041"/>
            <a:ext cx="288000" cy="288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10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25C5B303-6A75-B3B7-B53B-C7AC08605F3D}"/>
              </a:ext>
            </a:extLst>
          </p:cNvPr>
          <p:cNvSpPr>
            <a:spLocks noChangeAspect="1"/>
          </p:cNvSpPr>
          <p:nvPr/>
        </p:nvSpPr>
        <p:spPr>
          <a:xfrm>
            <a:off x="10663259" y="1801041"/>
            <a:ext cx="288000" cy="288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11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A8F9DA13-35F6-B20D-BE16-4BC402843837}"/>
              </a:ext>
            </a:extLst>
          </p:cNvPr>
          <p:cNvSpPr>
            <a:spLocks noChangeAspect="1"/>
          </p:cNvSpPr>
          <p:nvPr/>
        </p:nvSpPr>
        <p:spPr>
          <a:xfrm>
            <a:off x="4749090" y="3131397"/>
            <a:ext cx="288000" cy="288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4.1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058C763F-4FA3-2B9B-6E99-71A1E015A4E3}"/>
              </a:ext>
            </a:extLst>
          </p:cNvPr>
          <p:cNvSpPr>
            <a:spLocks noChangeAspect="1"/>
          </p:cNvSpPr>
          <p:nvPr/>
        </p:nvSpPr>
        <p:spPr>
          <a:xfrm>
            <a:off x="5764366" y="3131397"/>
            <a:ext cx="288000" cy="288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4.2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2" name="Rounded Rectangle 36">
            <a:extLst>
              <a:ext uri="{FF2B5EF4-FFF2-40B4-BE49-F238E27FC236}">
                <a16:creationId xmlns:a16="http://schemas.microsoft.com/office/drawing/2014/main" id="{418949BC-E484-F998-886E-E8DE67D95D90}"/>
              </a:ext>
            </a:extLst>
          </p:cNvPr>
          <p:cNvSpPr/>
          <p:nvPr/>
        </p:nvSpPr>
        <p:spPr>
          <a:xfrm>
            <a:off x="2558296" y="1801040"/>
            <a:ext cx="1440000" cy="309605"/>
          </a:xfrm>
          <a:prstGeom prst="roundRect">
            <a:avLst>
              <a:gd name="adj" fmla="val 10000"/>
            </a:avLst>
          </a:prstGeom>
          <a:solidFill>
            <a:srgbClr val="78CC00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3576FD6A-1B60-BA49-B899-70FDC47FD317}"/>
              </a:ext>
            </a:extLst>
          </p:cNvPr>
          <p:cNvSpPr>
            <a:spLocks noChangeAspect="1"/>
          </p:cNvSpPr>
          <p:nvPr/>
        </p:nvSpPr>
        <p:spPr>
          <a:xfrm>
            <a:off x="1954757" y="2014716"/>
            <a:ext cx="288000" cy="288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2</a:t>
            </a:r>
            <a:endParaRPr kumimoji="1" lang="ja-JP" altLang="en-US" sz="1400">
              <a:solidFill>
                <a:schemeClr val="tx1"/>
              </a:solidFill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D56B6FBB-5BDB-1F20-CC56-6CE4306CDAA0}"/>
              </a:ext>
            </a:extLst>
          </p:cNvPr>
          <p:cNvSpPr>
            <a:spLocks noChangeAspect="1"/>
          </p:cNvSpPr>
          <p:nvPr/>
        </p:nvSpPr>
        <p:spPr>
          <a:xfrm>
            <a:off x="2558296" y="1801041"/>
            <a:ext cx="288000" cy="288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</a:rPr>
              <a:t>3</a:t>
            </a:r>
            <a:endParaRPr kumimoji="1" lang="ja-JP" altLang="en-US" sz="1200">
              <a:solidFill>
                <a:schemeClr val="tx1"/>
              </a:solidFill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00E2CFCA-6094-2A00-A572-A825B226A197}"/>
              </a:ext>
            </a:extLst>
          </p:cNvPr>
          <p:cNvSpPr/>
          <p:nvPr/>
        </p:nvSpPr>
        <p:spPr>
          <a:xfrm>
            <a:off x="2558296" y="1801040"/>
            <a:ext cx="1440000" cy="1044000"/>
          </a:xfrm>
          <a:prstGeom prst="roundRect">
            <a:avLst>
              <a:gd name="adj" fmla="val 10000"/>
            </a:avLst>
          </a:prstGeom>
          <a:noFill/>
          <a:ln w="22225">
            <a:solidFill>
              <a:srgbClr val="002F87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5">
              <a:hueOff val="-6758543"/>
              <a:satOff val="-17419"/>
              <a:lumOff val="-11765"/>
              <a:alphaOff val="0"/>
            </a:schemeClr>
          </a:effectRef>
          <a:fontRef idx="minor">
            <a:schemeClr val="lt1"/>
          </a:fontRef>
        </p:style>
        <p:txBody>
          <a:bodyPr lIns="36000" tIns="0" rIns="36000" bIns="0"/>
          <a:lstStyle/>
          <a:p>
            <a:endParaRPr lang="en-US" altLang="ja-JP" sz="100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altLang="ja-JP" sz="100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10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パブリッシャーは、</a:t>
            </a:r>
            <a:r>
              <a:rPr lang="en-US" altLang="ja-JP" sz="10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Server-Side</a:t>
            </a:r>
            <a:r>
              <a:rPr lang="ja-JP" altLang="en-US" sz="10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、</a:t>
            </a:r>
            <a:r>
              <a:rPr lang="en-US" altLang="ja-JP" sz="10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Java/Python SDK </a:t>
            </a:r>
            <a:r>
              <a:rPr lang="ja-JP" altLang="en-US" sz="10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lang="en-US" altLang="ja-JP" sz="10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Publisher Class</a:t>
            </a:r>
            <a:r>
              <a:rPr lang="ja-JP" altLang="en-US" sz="10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で</a:t>
            </a:r>
            <a:r>
              <a:rPr lang="en-US" altLang="ja-JP" sz="10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 Token </a:t>
            </a:r>
            <a:r>
              <a:rPr lang="ja-JP" altLang="en-US" sz="10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を生成</a:t>
            </a:r>
            <a:endParaRPr lang="en-US" altLang="ja-JP" sz="1100" dirty="0">
              <a:solidFill>
                <a:schemeClr val="tx1"/>
              </a:solidFill>
              <a:ea typeface="Calibri" panose="020F0502020204030204"/>
              <a:cs typeface="Calibri" panose="020F0502020204030204"/>
            </a:endParaRPr>
          </a:p>
        </p:txBody>
      </p:sp>
      <p:sp>
        <p:nvSpPr>
          <p:cNvPr id="15" name="TextBox 132">
            <a:extLst>
              <a:ext uri="{FF2B5EF4-FFF2-40B4-BE49-F238E27FC236}">
                <a16:creationId xmlns:a16="http://schemas.microsoft.com/office/drawing/2014/main" id="{10597854-21D2-EF32-17F8-68E794B3A9EB}"/>
              </a:ext>
            </a:extLst>
          </p:cNvPr>
          <p:cNvSpPr txBox="1"/>
          <p:nvPr/>
        </p:nvSpPr>
        <p:spPr>
          <a:xfrm>
            <a:off x="7049051" y="3935037"/>
            <a:ext cx="2650011" cy="21544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800" b="0" i="0" dirty="0">
                <a:solidFill>
                  <a:schemeClr val="bg2">
                    <a:lumMod val="75000"/>
                  </a:schemeClr>
                </a:solidFill>
                <a:effectLst/>
                <a:latin typeface="Roboto Mono"/>
                <a:ea typeface="Roboto Mono"/>
              </a:rPr>
              <a:t>UID2Manager.getInstance().</a:t>
            </a:r>
            <a:r>
              <a:rPr lang="en-US" sz="800" dirty="0">
                <a:solidFill>
                  <a:schemeClr val="bg2">
                    <a:lumMod val="75000"/>
                  </a:schemeClr>
                </a:solidFill>
                <a:latin typeface="Roboto Mono"/>
                <a:ea typeface="Roboto Mono"/>
              </a:rPr>
              <a:t>setIdentity </a:t>
            </a:r>
            <a:endParaRPr lang="en-US" sz="800" dirty="0">
              <a:solidFill>
                <a:schemeClr val="bg2">
                  <a:lumMod val="75000"/>
                </a:schemeClr>
              </a:solidFill>
              <a:latin typeface="Roboto Mono" pitchFamily="49" charset="0"/>
              <a:ea typeface="Roboto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102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559799-5375-37BD-9FDB-52D59196B3CF}"/>
              </a:ext>
            </a:extLst>
          </p:cNvPr>
          <p:cNvSpPr txBox="1"/>
          <p:nvPr/>
        </p:nvSpPr>
        <p:spPr>
          <a:xfrm>
            <a:off x="1765300" y="984250"/>
            <a:ext cx="90233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Diagram source, noted 5/8/24:</a:t>
            </a:r>
            <a:br>
              <a:rPr lang="en-US" dirty="0"/>
            </a:br>
            <a:r>
              <a:rPr lang="en-US" dirty="0"/>
              <a:t>https://ttdcorp-my.sharepoint.com/:p:/r/personal/rita_aleksanyan_thetradedesk_com/_layouts/15/Doc.aspx?sourcedoc=%7BDF894943-3D6A-4A60-A1E2-176ACD0BBBCC%7D&amp;file=Sample%20Data%20Flow.pptx&amp;wdLOR=c8FEF9DB2-E2FD-4F07-B411-B094C4813ACE&amp;fromShare=true&amp;action=edit&amp;mobileredirect=true </a:t>
            </a:r>
          </a:p>
          <a:p>
            <a:endParaRPr lang="en-US" dirty="0"/>
          </a:p>
          <a:p>
            <a:r>
              <a:rPr lang="en-US" dirty="0"/>
              <a:t>Update 5/17/24: this is now the diagram source since the colors were updated.</a:t>
            </a:r>
          </a:p>
        </p:txBody>
      </p:sp>
    </p:spTree>
    <p:extLst>
      <p:ext uri="{BB962C8B-B14F-4D97-AF65-F5344CB8AC3E}">
        <p14:creationId xmlns:p14="http://schemas.microsoft.com/office/powerpoint/2010/main" val="2572065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grationWizId xmlns="34c5824a-7157-4837-94da-f699f3415d2f" xsi:nil="true"/>
    <lcf76f155ced4ddcb4097134ff3c332f xmlns="34c5824a-7157-4837-94da-f699f3415d2f">
      <Terms xmlns="http://schemas.microsoft.com/office/infopath/2007/PartnerControls"/>
    </lcf76f155ced4ddcb4097134ff3c332f>
    <TaxCatchAll xmlns="6a763c87-a508-4487-a47d-80eec7c73dfb" xsi:nil="true"/>
    <MigrationWizIdPermissionLevels xmlns="34c5824a-7157-4837-94da-f699f3415d2f" xsi:nil="true"/>
    <MigrationWizIdDocumentLibraryPermissions xmlns="34c5824a-7157-4837-94da-f699f3415d2f" xsi:nil="true"/>
    <MigrationWizIdSecurityGroups xmlns="34c5824a-7157-4837-94da-f699f3415d2f" xsi:nil="true"/>
    <MigrationWizIdPermissions xmlns="34c5824a-7157-4837-94da-f699f3415d2f" xsi:nil="true"/>
    <SharedWithUsers xmlns="6a763c87-a508-4487-a47d-80eec7c73dfb">
      <UserInfo>
        <DisplayName>Hayden Ong</DisplayName>
        <AccountId>312</AccountId>
        <AccountType/>
      </UserInfo>
      <UserInfo>
        <DisplayName>Sunny Wu</DisplayName>
        <AccountId>492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CDD8D27BE0614BAE18AED0B92341F9" ma:contentTypeVersion="22" ma:contentTypeDescription="Create a new document." ma:contentTypeScope="" ma:versionID="dfe0606a1561976abfe80c6646b3acf8">
  <xsd:schema xmlns:xsd="http://www.w3.org/2001/XMLSchema" xmlns:xs="http://www.w3.org/2001/XMLSchema" xmlns:p="http://schemas.microsoft.com/office/2006/metadata/properties" xmlns:ns2="34c5824a-7157-4837-94da-f699f3415d2f" xmlns:ns3="6a763c87-a508-4487-a47d-80eec7c73dfb" targetNamespace="http://schemas.microsoft.com/office/2006/metadata/properties" ma:root="true" ma:fieldsID="dcbd05ccee5dec3bc1857e8ce1788e5b" ns2:_="" ns3:_="">
    <xsd:import namespace="34c5824a-7157-4837-94da-f699f3415d2f"/>
    <xsd:import namespace="6a763c87-a508-4487-a47d-80eec7c73dfb"/>
    <xsd:element name="properties">
      <xsd:complexType>
        <xsd:sequence>
          <xsd:element name="documentManagement">
            <xsd:complexType>
              <xsd:all>
                <xsd:element ref="ns2:MigrationWizId" minOccurs="0"/>
                <xsd:element ref="ns2:MigrationWizIdPermissions" minOccurs="0"/>
                <xsd:element ref="ns2:MigrationWizIdPermissionLevels" minOccurs="0"/>
                <xsd:element ref="ns2:MigrationWizIdDocumentLibraryPermissions" minOccurs="0"/>
                <xsd:element ref="ns2:MigrationWizIdSecurityGroups" minOccurs="0"/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SearchProperties" minOccurs="0"/>
                <xsd:element ref="ns2:MediaServiceOCR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c5824a-7157-4837-94da-f699f3415d2f" elementFormDefault="qualified">
    <xsd:import namespace="http://schemas.microsoft.com/office/2006/documentManagement/types"/>
    <xsd:import namespace="http://schemas.microsoft.com/office/infopath/2007/PartnerControls"/>
    <xsd:element name="MigrationWizId" ma:index="8" nillable="true" ma:displayName="MigrationWizId" ma:internalName="MigrationWizId">
      <xsd:simpleType>
        <xsd:restriction base="dms:Text"/>
      </xsd:simpleType>
    </xsd:element>
    <xsd:element name="MigrationWizIdPermissions" ma:index="9" nillable="true" ma:displayName="MigrationWizIdPermissions" ma:internalName="MigrationWizIdPermissions">
      <xsd:simpleType>
        <xsd:restriction base="dms:Text"/>
      </xsd:simpleType>
    </xsd:element>
    <xsd:element name="MigrationWizIdPermissionLevels" ma:index="10" nillable="true" ma:displayName="MigrationWizIdPermissionLevels" ma:internalName="MigrationWizIdPermissionLevels">
      <xsd:simpleType>
        <xsd:restriction base="dms:Text"/>
      </xsd:simpleType>
    </xsd:element>
    <xsd:element name="MigrationWizIdDocumentLibraryPermissions" ma:index="11" nillable="true" ma:displayName="MigrationWizIdDocumentLibraryPermissions" ma:internalName="MigrationWizIdDocumentLibraryPermissions">
      <xsd:simpleType>
        <xsd:restriction base="dms:Text"/>
      </xsd:simpleType>
    </xsd:element>
    <xsd:element name="MigrationWizIdSecurityGroups" ma:index="12" nillable="true" ma:displayName="MigrationWizIdSecurityGroups" ma:internalName="MigrationWizIdSecurityGroups">
      <xsd:simpleType>
        <xsd:restriction base="dms:Text"/>
      </xsd:simple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4" nillable="true" ma:taxonomy="true" ma:internalName="lcf76f155ced4ddcb4097134ff3c332f" ma:taxonomyFieldName="MediaServiceImageTags" ma:displayName="Image Tags" ma:readOnly="false" ma:fieldId="{5cf76f15-5ced-4ddc-b409-7134ff3c332f}" ma:taxonomyMulti="true" ma:sspId="c9cf0558-fcd7-4fa2-a3ba-8d670a677c2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CR" ma:index="2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763c87-a508-4487-a47d-80eec7c73dfb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5" nillable="true" ma:displayName="Taxonomy Catch All Column" ma:hidden="true" ma:list="{29f47ab4-964a-4e5b-b4b0-5449d12e21b2}" ma:internalName="TaxCatchAll" ma:showField="CatchAllData" ma:web="6a763c87-a508-4487-a47d-80eec7c73d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93F539F-437B-41C9-8E27-7D861F0AF58F}">
  <ds:schemaRefs>
    <ds:schemaRef ds:uri="http://schemas.microsoft.com/office/2006/documentManagement/types"/>
    <ds:schemaRef ds:uri="6a763c87-a508-4487-a47d-80eec7c73dfb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34c5824a-7157-4837-94da-f699f3415d2f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22ACD4EC-3B1F-438B-9834-1C885DC13E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B141000-F0C4-41A5-B70B-9574E11CFEDD}">
  <ds:schemaRefs>
    <ds:schemaRef ds:uri="34c5824a-7157-4837-94da-f699f3415d2f"/>
    <ds:schemaRef ds:uri="6a763c87-a508-4487-a47d-80eec7c73df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1491</TotalTime>
  <Words>988</Words>
  <Application>Microsoft Macintosh PowerPoint</Application>
  <PresentationFormat>ワイド画面</PresentationFormat>
  <Paragraphs>199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Calibri Light</vt:lpstr>
      <vt:lpstr>Meiryo UI</vt:lpstr>
      <vt:lpstr>Arial</vt:lpstr>
      <vt:lpstr>Calibri</vt:lpstr>
      <vt:lpstr>Roboto Mono</vt:lpstr>
      <vt:lpstr>Segoe UI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Rita Aleksanyan</dc:creator>
  <cp:lastModifiedBy>宮一良彦</cp:lastModifiedBy>
  <cp:revision>24</cp:revision>
  <dcterms:created xsi:type="dcterms:W3CDTF">2024-03-08T20:52:52Z</dcterms:created>
  <dcterms:modified xsi:type="dcterms:W3CDTF">2024-07-03T01:53:08Z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0x010100CECDD8D27BE0614BAE18AED0B92341F9</vt:lpwstr>
  </property>
  <property fmtid="{D5CDD505-2E9C-101B-9397-08002B2CF9AE}" pid="3" name="MediaServiceImageTags">
    <vt:lpwstr/>
  </property>
</Properties>
</file>