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549E81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DE971E-C496-61EF-5331-13CC01DEEFA0}" name="Rita Aleksanyan" initials="RA" userId="S::rita.aleksanyan@thetradedesk.com::1693ac88-3169-4d9e-a847-f7a4d44f1ee4" providerId="AD"/>
  <p188:author id="{7CF6BA38-19B2-ADCA-398E-AAEA40211DA1}" name="Gen Whitt" initials="GW" userId="S::gen.whitt@thetradedesk.com::db30c609-a160-40fc-8663-1d2eed761b7c" providerId="AD"/>
  <p188:author id="{8035EE43-C981-B273-210E-160A21BB1C76}" name="Ian Bird" initials="IB" userId="S::ian.bird@thetradedesk.com::56122729-f2b9-4f78-8bd4-d42deaee1571" providerId="AD"/>
  <p188:author id="{60053E6F-648C-B313-E5FC-68A90C662890}" name="Kristen Ruel" initials="KR" userId="S::kristen.ruel@thetradedesk.com::cf8d9084-4676-44b3-8491-2d2f321ae53e" providerId="AD"/>
  <p188:author id="{DCE742EE-89C5-151A-8DA9-FBC519FFEF36}" name="Sunny Wu" initials="SW" userId="S::sunny.wu@thetradedesk.com::f78c210d-0cec-4ee3-865b-fef61a8e240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D2DE"/>
    <a:srgbClr val="7085D4"/>
    <a:srgbClr val="0300A5"/>
    <a:srgbClr val="78CC00"/>
    <a:srgbClr val="002F87"/>
    <a:srgbClr val="0099FA"/>
    <a:srgbClr val="FFCE00"/>
    <a:srgbClr val="FF7B00"/>
    <a:srgbClr val="7FE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omments/modernComment_100_E549E8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FA6758C-4119-4BE2-BA60-6A6746858060}" authorId="{62DE971E-C496-61EF-5331-13CC01DEEFA0}" created="2024-03-09T15:46:07.889">
    <pc:sldMkLst xmlns:pc="http://schemas.microsoft.com/office/powerpoint/2013/main/command">
      <pc:docMk/>
      <pc:sldMk cId="3846826002" sldId="256"/>
    </pc:sldMkLst>
    <p188:txBody>
      <a:bodyPr/>
      <a:lstStyle/>
      <a:p>
        <a:r>
          <a:rPr lang="en-US"/>
          <a:t>Suggestion: I chose random TTD colors, but maybe I make the legends for let's say operations performed by server-side SDK, native app's SDK, client-side SDK, ad SDK?</a:t>
        </a:r>
      </a:p>
    </p188:txBody>
  </p188:cm>
  <p188:cm id="{EC6B739D-CFBA-48C2-8399-28C74A0F2A5C}" authorId="{8035EE43-C981-B273-210E-160A21BB1C76}" status="resolved" created="2024-03-11T10:04:46.52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46826002" sldId="256"/>
      <ac:spMk id="9" creationId="{F5DFA644-FAF8-5B12-7A5C-FF3D2A3071ED}"/>
      <ac:txMk cp="17" len="7">
        <ac:context len="27" hash="4225478196"/>
      </ac:txMk>
    </ac:txMkLst>
    <p188:pos x="1179870" y="374854"/>
    <p188:replyLst>
      <p188:reply id="{26E4E10A-2460-4D68-BEEF-21A96799A690}" authorId="{62DE971E-C496-61EF-5331-13CC01DEEFA0}" created="2024-03-15T00:04:54.961">
        <p188:txBody>
          <a:bodyPr/>
          <a:lstStyle/>
          <a:p>
            <a:r>
              <a:rPr lang="en-US"/>
              <a:t>I changed it, thank you, Ian!</a:t>
            </a:r>
          </a:p>
        </p188:txBody>
      </p188:reply>
    </p188:replyLst>
    <p188:txBody>
      <a:bodyPr/>
      <a:lstStyle/>
      <a:p>
        <a:r>
          <a:rPr lang="en-US"/>
          <a:t>Technically, just `init(context)` now (to be simpler)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3-15T00:04:56.117" authorId="{62DE971E-C496-61EF-5331-13CC01DEEFA0}"/>
          </p223:rxn>
        </p223:reactions>
      </p:ext>
    </p188:extLst>
  </p188:cm>
  <p188:cm id="{AF217873-34C9-41D4-97BE-168B52F9503E}" authorId="{8035EE43-C981-B273-210E-160A21BB1C76}" created="2024-03-11T10:05:44.63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46826002" sldId="256"/>
      <ac:spMk id="197" creationId="{320BCC24-6871-8237-5EEF-CFF467899ED6}"/>
      <ac:txMk cp="0" len="30">
        <ac:context len="32" hash="1546487813"/>
      </ac:txMk>
    </ac:txMkLst>
    <p188:pos x="632951" y="491612"/>
    <p188:replyLst>
      <p188:reply id="{06192A21-D7D1-4E2A-9A17-357D022311B4}" authorId="{62DE971E-C496-61EF-5331-13CC01DEEFA0}" created="2024-03-15T00:04:25.819">
        <p188:txBody>
          <a:bodyPr/>
          <a:lstStyle/>
          <a:p>
            <a:r>
              <a:rPr lang="en-US"/>
              <a:t>what I need to change here? </a:t>
            </a:r>
          </a:p>
        </p188:txBody>
      </p188:reply>
    </p188:replyLst>
    <p188:txBody>
      <a:bodyPr/>
      <a:lstStyle/>
      <a:p>
        <a:r>
          <a:rPr lang="en-US"/>
          <a:t>As mentioned in the other doc, the default behaviour is to refresh the identity (when one is provided). We added this as a way to really allow the consumer to disable this behaviour, rather than enable.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3-15T00:04:57.398" authorId="{62DE971E-C496-61EF-5331-13CC01DEEFA0}"/>
          </p223:rxn>
        </p223:reactions>
      </p:ext>
    </p188:extLst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4C09-4DCD-2111-2E92-1823F85F1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F060C-228A-9745-2008-CBF066834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844C4-EEFC-4A10-1AAE-345A65BB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D72B-F93F-9D6D-BA29-A3D67110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C54F-ABFA-B947-9FB4-4795F30B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D721-491D-BA83-36EC-FD2F380A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9B8BF-6CE2-64AC-83F0-EC09B0ADB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ED66D-3237-8F81-2C9E-D3A2F3AE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7E2-25C0-CC4F-D420-40DCDCF3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5209F-2E2B-1AFF-6FF9-B2ABCA70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4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7D444-726D-EE96-B13D-F0EFDAC68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75E4E-6ADB-EEFC-70BE-02BD6BDD3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FCF71-30FD-7445-A9D7-41053CEB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092A-DA0F-D45E-A9C5-C207C848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EF30-FA50-F2D9-928E-9BC34CD2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8F12-20F4-5C4C-F0EA-0EEC42A8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FD0B-8C62-2ACF-052A-07AEACF2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5820-86C4-7DB1-4FC2-E50D4EE4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E57A-F90D-AB47-070D-35D1EB15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87B1-FEA1-1EA5-B44F-3A756EEA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1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3ED4-CCB4-B5B8-06B1-CCDA8D37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55379-D015-EA89-23F2-5B522EB6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945E-2281-83DA-2C04-9577BA2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A87DE-9595-49D6-E6BB-49F1E4E3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D86D-31E7-435D-8339-D099B121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685C-4934-7C38-7642-EDAA6C1B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4D75-A72F-B3DA-4B8A-D6AFFF454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107D7-E051-4D4F-F4E7-B4BBCD6B9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03E9F-84AB-C767-B049-EB796328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5CD11-39B1-C3E5-AEF0-87C33B66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E1401-18C8-B7E6-7DA0-41D37A66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155D-E1FF-C9EB-BC0B-F703EA56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D254-A4C7-8DC4-73FF-ACD262DE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76D7B-A73C-9735-73D6-437433E80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C89DC-BD24-E803-1326-4F091039D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43CF3-BB57-ADC9-70D2-2662295B3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44E4C-4108-CB69-FBBA-F0231743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55348-7D3A-C4FB-0670-0921168F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D552C-0D8F-0555-CDC5-846CF434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C264-2F81-B6AE-0D67-5BCE0665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B3EDF-743D-FCE0-6E2A-B3058381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19AA8-9737-3539-5E8E-EFD9AFCE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08E86-1A9C-7578-1FC9-F021A152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5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304E4-BC7D-2E20-660B-AB6C2931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28DE6-6081-804D-6A1E-63E0D785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02262-7CE0-5278-FAA2-5AF86C24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F827-F883-3D5B-9938-B2956FC5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1F93-8721-8333-E17A-910A1384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E9CF7-0463-5942-6BA3-B5E2606DD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3DE9F-B997-34C4-D5D6-4371643F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51393-DB2A-1393-E8B2-635DADA5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010D-88AC-C982-019E-7E4EA767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6F99-A0F0-54C6-1E91-EFCFDA99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3C51C-E4B9-76B4-8965-F2F9CB4D0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E6BA8-B1A4-9E14-3B3D-53F06867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290BB-E221-14C2-C795-6CCC246D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EA59C-4C64-AF7E-955C-912B9242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7B207-9AB3-9E3D-3BF2-CF5D1F2C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9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AB210-63A6-AC68-317B-9D5E7779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805-F76E-7D66-DC87-839B9AD1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392A8-E38F-EE79-8976-E8370329D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445D4-6ECA-DA4A-AA52-A98E106F9AC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CC99-629D-FE91-FABC-32C35B23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2D7E1-1F6D-D2C1-F978-375A8ABA5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svg"/><Relationship Id="rId2" Type="http://schemas.microsoft.com/office/2018/10/relationships/comments" Target="../comments/modernComment_100_E549E81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C1947DE8-A16A-FA14-B9A3-9ADA6791F9FE}"/>
              </a:ext>
            </a:extLst>
          </p:cNvPr>
          <p:cNvSpPr/>
          <p:nvPr/>
        </p:nvSpPr>
        <p:spPr>
          <a:xfrm>
            <a:off x="2581571" y="1854842"/>
            <a:ext cx="1346662" cy="309605"/>
          </a:xfrm>
          <a:prstGeom prst="roundRect">
            <a:avLst>
              <a:gd name="adj" fmla="val 10000"/>
            </a:avLst>
          </a:prstGeom>
          <a:solidFill>
            <a:srgbClr val="78CC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Down Arrow 4">
            <a:extLst>
              <a:ext uri="{FF2B5EF4-FFF2-40B4-BE49-F238E27FC236}">
                <a16:creationId xmlns:a16="http://schemas.microsoft.com/office/drawing/2014/main" id="{2EAECC4B-23AC-8AD3-CF5D-D588EACAC625}"/>
              </a:ext>
            </a:extLst>
          </p:cNvPr>
          <p:cNvSpPr txBox="1"/>
          <p:nvPr/>
        </p:nvSpPr>
        <p:spPr>
          <a:xfrm rot="16200000">
            <a:off x="1955418" y="2068641"/>
            <a:ext cx="89201" cy="7052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450" tIns="44450" rIns="44450" bIns="44450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500" kern="1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885A-F63F-8485-AE6A-7141841FB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428" y="228218"/>
            <a:ext cx="9144000" cy="491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2F87"/>
                </a:solidFill>
              </a:rPr>
              <a:t>Data Flow for Client-Server Integration Guide for Android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9E987-5091-45E0-F23F-88559B357AE3}"/>
              </a:ext>
            </a:extLst>
          </p:cNvPr>
          <p:cNvSpPr txBox="1"/>
          <p:nvPr/>
        </p:nvSpPr>
        <p:spPr>
          <a:xfrm>
            <a:off x="205523" y="1326048"/>
            <a:ext cx="1571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Server-side </a:t>
            </a:r>
          </a:p>
          <a:p>
            <a:r>
              <a:rPr lang="en-US" sz="1200"/>
              <a:t>integration completed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3D6D-893A-D40F-BCD7-D04632B63464}"/>
              </a:ext>
            </a:extLst>
          </p:cNvPr>
          <p:cNvSpPr txBox="1"/>
          <p:nvPr/>
        </p:nvSpPr>
        <p:spPr>
          <a:xfrm>
            <a:off x="1556875" y="2459204"/>
            <a:ext cx="961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UID2 Manager </a:t>
            </a:r>
          </a:p>
          <a:p>
            <a:r>
              <a:rPr lang="en-US" sz="1200"/>
              <a:t>Initialized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FA644-FAF8-5B12-7A5C-FF3D2A3071ED}"/>
              </a:ext>
            </a:extLst>
          </p:cNvPr>
          <p:cNvSpPr txBox="1"/>
          <p:nvPr/>
        </p:nvSpPr>
        <p:spPr>
          <a:xfrm>
            <a:off x="953158" y="2917183"/>
            <a:ext cx="1771011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UID2Manager.init</a:t>
            </a:r>
            <a:r>
              <a:rPr lang="en-US" sz="800" dirty="0">
                <a:solidFill>
                  <a:srgbClr val="002F87"/>
                </a:solidFill>
                <a:latin typeface="Roboto Mono"/>
                <a:ea typeface="Roboto Mono"/>
              </a:rPr>
              <a:t>(context)</a:t>
            </a:r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 </a:t>
            </a:r>
            <a:endParaRPr lang="en-US" dirty="0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96D867-4A0E-4995-8317-BFFDD602A094}"/>
              </a:ext>
            </a:extLst>
          </p:cNvPr>
          <p:cNvSpPr txBox="1"/>
          <p:nvPr/>
        </p:nvSpPr>
        <p:spPr>
          <a:xfrm>
            <a:off x="192271" y="2165776"/>
            <a:ext cx="145982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/>
              <a:t>UID2 Android SDK is installed to the  app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1C2B8D2-A1DC-77EA-5444-05033CB691A8}"/>
              </a:ext>
            </a:extLst>
          </p:cNvPr>
          <p:cNvSpPr/>
          <p:nvPr/>
        </p:nvSpPr>
        <p:spPr>
          <a:xfrm>
            <a:off x="241454" y="1845122"/>
            <a:ext cx="1346662" cy="309605"/>
          </a:xfrm>
          <a:prstGeom prst="roundRect">
            <a:avLst>
              <a:gd name="adj" fmla="val 10000"/>
            </a:avLst>
          </a:prstGeom>
          <a:solidFill>
            <a:srgbClr val="78CC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DF53174-0E11-3910-0F58-BCA4D37230FE}"/>
              </a:ext>
            </a:extLst>
          </p:cNvPr>
          <p:cNvSpPr/>
          <p:nvPr/>
        </p:nvSpPr>
        <p:spPr>
          <a:xfrm>
            <a:off x="243497" y="1848818"/>
            <a:ext cx="1346661" cy="921795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6" name="Graphic 55" descr="User outline">
            <a:extLst>
              <a:ext uri="{FF2B5EF4-FFF2-40B4-BE49-F238E27FC236}">
                <a16:creationId xmlns:a16="http://schemas.microsoft.com/office/drawing/2014/main" id="{BBBC7F25-403E-8805-71BE-1F19D59D7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7919" y="759096"/>
            <a:ext cx="770238" cy="770238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0E2CFCA-6094-2A00-A572-A825B226A197}"/>
              </a:ext>
            </a:extLst>
          </p:cNvPr>
          <p:cNvSpPr/>
          <p:nvPr/>
        </p:nvSpPr>
        <p:spPr>
          <a:xfrm>
            <a:off x="2580120" y="1851792"/>
            <a:ext cx="1344168" cy="921794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2" name="Graphic 61" descr="Badge outline">
            <a:extLst>
              <a:ext uri="{FF2B5EF4-FFF2-40B4-BE49-F238E27FC236}">
                <a16:creationId xmlns:a16="http://schemas.microsoft.com/office/drawing/2014/main" id="{F1BF8E94-4BA2-2198-D9D9-C5B55F823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8113" y="1986109"/>
            <a:ext cx="356616" cy="356616"/>
          </a:xfrm>
          <a:prstGeom prst="rect">
            <a:avLst/>
          </a:prstGeom>
        </p:spPr>
      </p:pic>
      <p:pic>
        <p:nvPicPr>
          <p:cNvPr id="68" name="Graphic 67" descr="Badge 4 outline">
            <a:extLst>
              <a:ext uri="{FF2B5EF4-FFF2-40B4-BE49-F238E27FC236}">
                <a16:creationId xmlns:a16="http://schemas.microsoft.com/office/drawing/2014/main" id="{DD7565FC-AD47-CF06-2A75-63538C724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5076" y="2014716"/>
            <a:ext cx="352541" cy="35254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F5D49EA-E41D-EA4C-AF09-71F75B307A5C}"/>
              </a:ext>
            </a:extLst>
          </p:cNvPr>
          <p:cNvSpPr txBox="1"/>
          <p:nvPr/>
        </p:nvSpPr>
        <p:spPr>
          <a:xfrm>
            <a:off x="3659449" y="803072"/>
            <a:ext cx="1410964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/>
              <a:t>User DII captured </a:t>
            </a:r>
            <a:endParaRPr lang="en-US" sz="1200">
              <a:solidFill>
                <a:srgbClr val="000000"/>
              </a:solidFill>
            </a:endParaRPr>
          </a:p>
          <a:p>
            <a:r>
              <a:rPr lang="en-US" sz="1000">
                <a:solidFill>
                  <a:srgbClr val="002F87"/>
                </a:solidFill>
              </a:rPr>
              <a:t>(!) Obtain legal basis to </a:t>
            </a:r>
            <a:endParaRPr lang="en-US" sz="1200">
              <a:solidFill>
                <a:srgbClr val="000000"/>
              </a:solidFill>
              <a:ea typeface="Calibri" panose="020F0502020204030204"/>
              <a:cs typeface="Calibri"/>
            </a:endParaRPr>
          </a:p>
          <a:p>
            <a:r>
              <a:rPr lang="en-US" sz="1000">
                <a:solidFill>
                  <a:srgbClr val="002F87"/>
                </a:solidFill>
              </a:rPr>
              <a:t>use DII for UID2 token </a:t>
            </a:r>
          </a:p>
          <a:p>
            <a:r>
              <a:rPr lang="en-US" sz="1000">
                <a:solidFill>
                  <a:srgbClr val="002F87"/>
                </a:solidFill>
              </a:rPr>
              <a:t>generation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F82452-9B12-5A2F-E405-74E9F02E8708}"/>
              </a:ext>
            </a:extLst>
          </p:cNvPr>
          <p:cNvCxnSpPr>
            <a:cxnSpLocks/>
          </p:cNvCxnSpPr>
          <p:nvPr/>
        </p:nvCxnSpPr>
        <p:spPr>
          <a:xfrm>
            <a:off x="3363530" y="1293912"/>
            <a:ext cx="9557" cy="51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3B45CE4-42D2-907E-6505-6BE44820992F}"/>
              </a:ext>
            </a:extLst>
          </p:cNvPr>
          <p:cNvSpPr txBox="1"/>
          <p:nvPr/>
        </p:nvSpPr>
        <p:spPr>
          <a:xfrm>
            <a:off x="2526803" y="2067870"/>
            <a:ext cx="1594694" cy="9387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/>
              <a:t>Publisher attempts token/generate server-side or via Java/Python SDK's Publisher Class</a:t>
            </a:r>
            <a:endParaRPr lang="en-US" sz="1100" err="1">
              <a:ea typeface="Calibri" panose="020F0502020204030204"/>
              <a:cs typeface="Calibri" panose="020F0502020204030204"/>
            </a:endParaRPr>
          </a:p>
          <a:p>
            <a:endParaRPr lang="en-US" sz="1100">
              <a:ea typeface="Calibri"/>
              <a:cs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C7E20F-994F-90C1-3776-98943458280D}"/>
              </a:ext>
            </a:extLst>
          </p:cNvPr>
          <p:cNvSpPr txBox="1"/>
          <p:nvPr/>
        </p:nvSpPr>
        <p:spPr>
          <a:xfrm>
            <a:off x="2656487" y="2879372"/>
            <a:ext cx="1459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>
                <a:solidFill>
                  <a:srgbClr val="002F87"/>
                </a:solidFill>
                <a:effectLst/>
                <a:latin typeface="Roboto Mono" panose="020F0502020204030204" pitchFamily="34" charset="0"/>
              </a:rPr>
              <a:t>POST ‘{environment}</a:t>
            </a:r>
          </a:p>
          <a:p>
            <a:r>
              <a:rPr lang="en-US" sz="800" b="0" i="0">
                <a:solidFill>
                  <a:srgbClr val="002F87"/>
                </a:solidFill>
                <a:effectLst/>
                <a:latin typeface="Roboto Mono" panose="020F0502020204030204" pitchFamily="34" charset="0"/>
              </a:rPr>
              <a:t>/v2/token/generate'</a:t>
            </a:r>
            <a:endParaRPr lang="en-US" sz="800">
              <a:solidFill>
                <a:srgbClr val="002F87"/>
              </a:solidFill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D14AF39-01D5-56F0-4BCC-0183C9886FE0}"/>
              </a:ext>
            </a:extLst>
          </p:cNvPr>
          <p:cNvSpPr/>
          <p:nvPr/>
        </p:nvSpPr>
        <p:spPr>
          <a:xfrm>
            <a:off x="5430152" y="3777022"/>
            <a:ext cx="1344168" cy="309605"/>
          </a:xfrm>
          <a:prstGeom prst="roundRect">
            <a:avLst>
              <a:gd name="adj" fmla="val 10000"/>
            </a:avLst>
          </a:prstGeom>
          <a:solidFill>
            <a:srgbClr val="1BD2D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681ADC5-DF77-F900-8190-9BFFEF3E53EA}"/>
              </a:ext>
            </a:extLst>
          </p:cNvPr>
          <p:cNvSpPr/>
          <p:nvPr/>
        </p:nvSpPr>
        <p:spPr>
          <a:xfrm>
            <a:off x="5424179" y="3781555"/>
            <a:ext cx="1344168" cy="921794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91" name="Graphic 90" descr="Badge 3 outline">
            <a:extLst>
              <a:ext uri="{FF2B5EF4-FFF2-40B4-BE49-F238E27FC236}">
                <a16:creationId xmlns:a16="http://schemas.microsoft.com/office/drawing/2014/main" id="{82DB62F9-0504-8BBC-CFEB-91FE794C85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25759" y="1814859"/>
            <a:ext cx="365760" cy="3657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ADC062EF-7AA0-8AC4-5C1F-4F8E4FB99BD6}"/>
              </a:ext>
            </a:extLst>
          </p:cNvPr>
          <p:cNvSpPr txBox="1"/>
          <p:nvPr/>
        </p:nvSpPr>
        <p:spPr>
          <a:xfrm>
            <a:off x="3948324" y="2479708"/>
            <a:ext cx="135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UID2 Service </a:t>
            </a:r>
          </a:p>
          <a:p>
            <a:r>
              <a:rPr lang="en-US" sz="1200"/>
              <a:t>checks for opt-out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6D85557-199A-4425-2BDA-5CB5573DBCA3}"/>
              </a:ext>
            </a:extLst>
          </p:cNvPr>
          <p:cNvCxnSpPr>
            <a:cxnSpLocks/>
          </p:cNvCxnSpPr>
          <p:nvPr/>
        </p:nvCxnSpPr>
        <p:spPr>
          <a:xfrm flipH="1">
            <a:off x="4784078" y="3002000"/>
            <a:ext cx="617425" cy="726511"/>
          </a:xfrm>
          <a:prstGeom prst="straightConnector1">
            <a:avLst/>
          </a:prstGeom>
          <a:ln w="12700">
            <a:solidFill>
              <a:srgbClr val="002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5B1C4F3-439F-7031-8A15-42E1A5C7B599}"/>
              </a:ext>
            </a:extLst>
          </p:cNvPr>
          <p:cNvGrpSpPr/>
          <p:nvPr/>
        </p:nvGrpSpPr>
        <p:grpSpPr>
          <a:xfrm>
            <a:off x="4656228" y="3167628"/>
            <a:ext cx="396262" cy="292608"/>
            <a:chOff x="5574684" y="4242747"/>
            <a:chExt cx="396262" cy="29238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1217148-2AE3-660E-A0C4-F4F045476F2D}"/>
                </a:ext>
              </a:extLst>
            </p:cNvPr>
            <p:cNvSpPr/>
            <p:nvPr/>
          </p:nvSpPr>
          <p:spPr>
            <a:xfrm>
              <a:off x="5635585" y="4243458"/>
              <a:ext cx="274320" cy="27432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FA993AC-950B-874B-E1C2-5396A1AA8595}"/>
                </a:ext>
              </a:extLst>
            </p:cNvPr>
            <p:cNvSpPr txBox="1"/>
            <p:nvPr/>
          </p:nvSpPr>
          <p:spPr>
            <a:xfrm>
              <a:off x="5574684" y="4242747"/>
              <a:ext cx="39626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solidFill>
                    <a:schemeClr val="bg2">
                      <a:lumMod val="25000"/>
                    </a:schemeClr>
                  </a:solidFill>
                </a:rPr>
                <a:t>4.1</a:t>
              </a:r>
            </a:p>
          </p:txBody>
        </p:sp>
      </p:grpSp>
      <p:sp>
        <p:nvSpPr>
          <p:cNvPr id="98" name="Decision 97">
            <a:extLst>
              <a:ext uri="{FF2B5EF4-FFF2-40B4-BE49-F238E27FC236}">
                <a16:creationId xmlns:a16="http://schemas.microsoft.com/office/drawing/2014/main" id="{74C905A4-CFD6-FD9B-C045-F06DC83B33F5}"/>
              </a:ext>
            </a:extLst>
          </p:cNvPr>
          <p:cNvSpPr/>
          <p:nvPr/>
        </p:nvSpPr>
        <p:spPr>
          <a:xfrm>
            <a:off x="4899296" y="1817381"/>
            <a:ext cx="998654" cy="1159731"/>
          </a:xfrm>
          <a:prstGeom prst="flowChartDecision">
            <a:avLst/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8A75BFD-3F12-A306-1E52-56175682A081}"/>
              </a:ext>
            </a:extLst>
          </p:cNvPr>
          <p:cNvSpPr txBox="1"/>
          <p:nvPr/>
        </p:nvSpPr>
        <p:spPr>
          <a:xfrm>
            <a:off x="4969254" y="2152491"/>
            <a:ext cx="824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200">
                <a:solidFill>
                  <a:schemeClr val="tx1"/>
                </a:solidFill>
              </a:rPr>
              <a:t>Opt</a:t>
            </a:r>
            <a:r>
              <a:rPr lang="en-US" sz="1200"/>
              <a:t>-</a:t>
            </a:r>
            <a:r>
              <a:rPr lang="en-US" sz="1200">
                <a:solidFill>
                  <a:schemeClr val="tx1"/>
                </a:solidFill>
              </a:rPr>
              <a:t>Out </a:t>
            </a:r>
          </a:p>
          <a:p>
            <a:pPr lvl="0" algn="ctr"/>
            <a:r>
              <a:rPr lang="en-US" sz="1200">
                <a:solidFill>
                  <a:schemeClr val="tx1"/>
                </a:solidFill>
              </a:rPr>
              <a:t>Y/N?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6544AA-B44A-65D5-4600-8999B784C775}"/>
              </a:ext>
            </a:extLst>
          </p:cNvPr>
          <p:cNvSpPr txBox="1"/>
          <p:nvPr/>
        </p:nvSpPr>
        <p:spPr>
          <a:xfrm>
            <a:off x="4586086" y="3388978"/>
            <a:ext cx="422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20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9A1BBB4-802A-6389-D19C-E19A1590BABE}"/>
              </a:ext>
            </a:extLst>
          </p:cNvPr>
          <p:cNvGrpSpPr/>
          <p:nvPr/>
        </p:nvGrpSpPr>
        <p:grpSpPr>
          <a:xfrm>
            <a:off x="3786897" y="3788914"/>
            <a:ext cx="1383627" cy="1208388"/>
            <a:chOff x="5159539" y="3837756"/>
            <a:chExt cx="1383627" cy="1208388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55BAD7D0-BC22-BBA4-58AA-2BEA3571262C}"/>
                </a:ext>
              </a:extLst>
            </p:cNvPr>
            <p:cNvSpPr/>
            <p:nvPr/>
          </p:nvSpPr>
          <p:spPr>
            <a:xfrm>
              <a:off x="5193470" y="3837756"/>
              <a:ext cx="1346662" cy="310896"/>
            </a:xfrm>
            <a:prstGeom prst="roundRect">
              <a:avLst>
                <a:gd name="adj" fmla="val 10000"/>
              </a:avLst>
            </a:prstGeom>
            <a:solidFill>
              <a:srgbClr val="78CC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 lIns="91440" tIns="45720" rIns="91440" bIns="45720" anchor="t"/>
            <a:lstStyle/>
            <a:p>
              <a:endParaRPr lang="en-US" dirty="0">
                <a:ea typeface="Calibri"/>
                <a:cs typeface="Calibri"/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68A29C54-2907-2B26-06E8-9C37545CAAD3}"/>
                </a:ext>
              </a:extLst>
            </p:cNvPr>
            <p:cNvSpPr/>
            <p:nvPr/>
          </p:nvSpPr>
          <p:spPr>
            <a:xfrm>
              <a:off x="5198998" y="3844041"/>
              <a:ext cx="1344168" cy="921794"/>
            </a:xfrm>
            <a:prstGeom prst="roundRect">
              <a:avLst>
                <a:gd name="adj" fmla="val 10000"/>
              </a:avLst>
            </a:prstGeom>
            <a:noFill/>
            <a:ln w="22225">
              <a:solidFill>
                <a:srgbClr val="002F87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0CE316E-3DBC-3FC1-78D9-F5C534711190}"/>
                </a:ext>
              </a:extLst>
            </p:cNvPr>
            <p:cNvSpPr txBox="1"/>
            <p:nvPr/>
          </p:nvSpPr>
          <p:spPr>
            <a:xfrm>
              <a:off x="5243227" y="4134386"/>
              <a:ext cx="120646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sz="1200" dirty="0">
                  <a:solidFill>
                    <a:schemeClr val="tx1"/>
                  </a:solidFill>
                </a:rPr>
                <a:t>Opt-Out </a:t>
              </a:r>
            </a:p>
            <a:p>
              <a:pPr lvl="0"/>
              <a:r>
                <a:rPr lang="en-US" sz="1200" dirty="0">
                  <a:solidFill>
                    <a:schemeClr val="tx1"/>
                  </a:solidFill>
                </a:rPr>
                <a:t>Confirmation 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4D11D91-8D27-9D2C-13B8-FD2655397132}"/>
                </a:ext>
              </a:extLst>
            </p:cNvPr>
            <p:cNvSpPr txBox="1"/>
            <p:nvPr/>
          </p:nvSpPr>
          <p:spPr>
            <a:xfrm>
              <a:off x="5159539" y="4707590"/>
              <a:ext cx="132711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br>
                <a:rPr lang="en-US" sz="800" b="0" i="0">
                  <a:solidFill>
                    <a:srgbClr val="002F87"/>
                  </a:solidFill>
                  <a:effectLst/>
                  <a:latin typeface="Roboto Mono" pitchFamily="49" charset="0"/>
                </a:rPr>
              </a:br>
              <a:r>
                <a:rPr lang="en-US" sz="800" b="0" i="0">
                  <a:solidFill>
                    <a:srgbClr val="002F87"/>
                  </a:solidFill>
                  <a:effectLst/>
                  <a:latin typeface="Roboto Mono" pitchFamily="49" charset="0"/>
                </a:rPr>
                <a:t>"status": "optout"</a:t>
              </a:r>
              <a:endParaRPr lang="en-US" sz="800">
                <a:solidFill>
                  <a:srgbClr val="002F87"/>
                </a:solidFill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261095B8-6C2F-8986-DCC3-FE9A34F35F87}"/>
              </a:ext>
            </a:extLst>
          </p:cNvPr>
          <p:cNvSpPr txBox="1"/>
          <p:nvPr/>
        </p:nvSpPr>
        <p:spPr>
          <a:xfrm>
            <a:off x="5835937" y="3389042"/>
            <a:ext cx="422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200">
                <a:solidFill>
                  <a:schemeClr val="tx1"/>
                </a:solidFill>
              </a:rPr>
              <a:t>No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D404701-F421-0024-3553-052E42122B7B}"/>
              </a:ext>
            </a:extLst>
          </p:cNvPr>
          <p:cNvGrpSpPr/>
          <p:nvPr/>
        </p:nvGrpSpPr>
        <p:grpSpPr>
          <a:xfrm>
            <a:off x="5742418" y="3147422"/>
            <a:ext cx="396262" cy="292388"/>
            <a:chOff x="6296751" y="2245065"/>
            <a:chExt cx="396262" cy="29238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4B8E8CA-D029-3700-BB41-77F6E0378DD4}"/>
                </a:ext>
              </a:extLst>
            </p:cNvPr>
            <p:cNvSpPr txBox="1"/>
            <p:nvPr/>
          </p:nvSpPr>
          <p:spPr>
            <a:xfrm>
              <a:off x="6296751" y="2245065"/>
              <a:ext cx="39626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solidFill>
                    <a:schemeClr val="bg2">
                      <a:lumMod val="25000"/>
                    </a:schemeClr>
                  </a:solidFill>
                </a:rPr>
                <a:t>4.2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84EE89D-8AAD-8180-05E8-A51DDC4B3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69326" y="2257422"/>
              <a:ext cx="277210" cy="274320"/>
            </a:xfrm>
            <a:prstGeom prst="ellipse">
              <a:avLst/>
            </a:prstGeom>
            <a:noFill/>
            <a:ln>
              <a:solidFill>
                <a:srgbClr val="002F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34B271F2-73BE-5F4C-413E-F0FD89D93099}"/>
              </a:ext>
            </a:extLst>
          </p:cNvPr>
          <p:cNvSpPr txBox="1"/>
          <p:nvPr/>
        </p:nvSpPr>
        <p:spPr>
          <a:xfrm>
            <a:off x="5372056" y="4053252"/>
            <a:ext cx="135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UID2 token </a:t>
            </a:r>
          </a:p>
          <a:p>
            <a:r>
              <a:rPr lang="en-US" sz="1200"/>
              <a:t>generated </a:t>
            </a:r>
          </a:p>
          <a:p>
            <a:r>
              <a:rPr lang="en-US" sz="1200"/>
              <a:t>server-side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6FB10B8-C096-12E6-F43A-6B7053BA0E09}"/>
              </a:ext>
            </a:extLst>
          </p:cNvPr>
          <p:cNvSpPr txBox="1"/>
          <p:nvPr/>
        </p:nvSpPr>
        <p:spPr>
          <a:xfrm>
            <a:off x="5294631" y="4675078"/>
            <a:ext cx="5246685" cy="17081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700">
                <a:solidFill>
                  <a:srgbClr val="002F87"/>
                </a:solidFill>
                <a:latin typeface="Roboto Mono"/>
                <a:ea typeface="Roboto Mono"/>
              </a:rPr>
              <a:t>{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"body": {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</a:t>
            </a:r>
            <a:r>
              <a:rPr lang="en-US" sz="7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advertising_token</a:t>
            </a: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": "AdvertisingTokenmZ4dZgeuXXl6DhoXqbRXQbHlHhA96leN94U1uavZVspwKXlfWETZ3b/besPFFvJxNLLySg4QEYHUAiyUrNncgnm7ppu0mi6wU2CW6hssiuEkKfstbo9XWgRUbWNTM+ewMzXXM8G9j8Q=",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</a:t>
            </a:r>
            <a:r>
              <a:rPr lang="en-US" sz="7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refresh_token</a:t>
            </a: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": "RefreshToken2F8AAAF2cskumF8AAAF2cskumF8AAAADXwFq/90PYmajV0IPrvo51Biqh7/M+JOuhfBY8KGUn//GsmZr9nf+jIWMUO4diOA92kCTF69JdP71Ooo+yF3V5yy70UDP6punSEGmhf5XSKFzjQssCtlHnKrJwqFGKpJkYA==",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</a:t>
            </a:r>
            <a:r>
              <a:rPr lang="en-US" sz="7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identity_expires</a:t>
            </a: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": 1633643601000,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</a:t>
            </a:r>
            <a:r>
              <a:rPr lang="en-US" sz="7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refresh_from</a:t>
            </a: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": 1633643001000,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</a:t>
            </a:r>
            <a:r>
              <a:rPr lang="en-US" sz="7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refresh_expires</a:t>
            </a: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": 1636322000000,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</a:t>
            </a:r>
            <a:r>
              <a:rPr lang="en-US" sz="7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refresh_response_key</a:t>
            </a: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": "wR5t6HKMfJ2r4J7fEGX9Gw=="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},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"status": "success"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}</a:t>
            </a:r>
            <a:endParaRPr lang="en-US" sz="700">
              <a:solidFill>
                <a:srgbClr val="002F87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5B36946-3C52-293E-56DA-4D92AA2D7F8C}"/>
              </a:ext>
            </a:extLst>
          </p:cNvPr>
          <p:cNvGrpSpPr/>
          <p:nvPr/>
        </p:nvGrpSpPr>
        <p:grpSpPr>
          <a:xfrm>
            <a:off x="6029970" y="1829508"/>
            <a:ext cx="1344168" cy="926429"/>
            <a:chOff x="9499402" y="2188163"/>
            <a:chExt cx="1485062" cy="926429"/>
          </a:xfrm>
        </p:grpSpPr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3F12140D-A5C5-FC60-D78B-2922CD5C98D7}"/>
                </a:ext>
              </a:extLst>
            </p:cNvPr>
            <p:cNvSpPr/>
            <p:nvPr/>
          </p:nvSpPr>
          <p:spPr>
            <a:xfrm>
              <a:off x="9499402" y="2188163"/>
              <a:ext cx="1481328" cy="309605"/>
            </a:xfrm>
            <a:prstGeom prst="roundRect">
              <a:avLst>
                <a:gd name="adj" fmla="val 10000"/>
              </a:avLst>
            </a:prstGeom>
            <a:solidFill>
              <a:srgbClr val="1BD2D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1E3A2014-EBBB-4A16-8AC3-946863BBB79C}"/>
                </a:ext>
              </a:extLst>
            </p:cNvPr>
            <p:cNvSpPr/>
            <p:nvPr/>
          </p:nvSpPr>
          <p:spPr>
            <a:xfrm>
              <a:off x="9503136" y="2192798"/>
              <a:ext cx="1481328" cy="921794"/>
            </a:xfrm>
            <a:prstGeom prst="roundRect">
              <a:avLst>
                <a:gd name="adj" fmla="val 10000"/>
              </a:avLst>
            </a:prstGeom>
            <a:noFill/>
            <a:ln w="22225">
              <a:solidFill>
                <a:srgbClr val="002F87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766BE95D-13C8-8197-9D69-E21403FDFD54}"/>
              </a:ext>
            </a:extLst>
          </p:cNvPr>
          <p:cNvSpPr txBox="1"/>
          <p:nvPr/>
        </p:nvSpPr>
        <p:spPr>
          <a:xfrm>
            <a:off x="6982949" y="3401006"/>
            <a:ext cx="172918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The "body" content is extracted from (6) and passed into </a:t>
            </a:r>
            <a:r>
              <a:rPr lang="en-US" sz="1200" err="1"/>
              <a:t>setIdentity</a:t>
            </a:r>
            <a:r>
              <a:rPr lang="en-US" sz="1200"/>
              <a:t> 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3A94EC-DA37-60F3-04A0-9FA12AF04CD6}"/>
              </a:ext>
            </a:extLst>
          </p:cNvPr>
          <p:cNvSpPr txBox="1"/>
          <p:nvPr/>
        </p:nvSpPr>
        <p:spPr>
          <a:xfrm>
            <a:off x="6972370" y="4053120"/>
            <a:ext cx="2650011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800" b="0" i="0">
                <a:solidFill>
                  <a:schemeClr val="bg2">
                    <a:lumMod val="75000"/>
                  </a:schemeClr>
                </a:solidFill>
                <a:effectLst/>
                <a:latin typeface="Roboto Mono"/>
                <a:ea typeface="Roboto Mono"/>
              </a:rPr>
              <a:t>UID2Manager.getInstance().</a:t>
            </a:r>
            <a:r>
              <a:rPr lang="en-US" sz="800" err="1">
                <a:solidFill>
                  <a:schemeClr val="bg2">
                    <a:lumMod val="75000"/>
                  </a:schemeClr>
                </a:solidFill>
                <a:latin typeface="Roboto Mono"/>
                <a:ea typeface="Roboto Mono"/>
              </a:rPr>
              <a:t>setIdentity</a:t>
            </a:r>
            <a:r>
              <a:rPr lang="en-US" sz="800">
                <a:solidFill>
                  <a:schemeClr val="bg2">
                    <a:lumMod val="75000"/>
                  </a:schemeClr>
                </a:solidFill>
                <a:latin typeface="Roboto Mono"/>
                <a:ea typeface="Roboto Mono"/>
              </a:rPr>
              <a:t> </a:t>
            </a:r>
            <a:endParaRPr lang="en-US" sz="800">
              <a:solidFill>
                <a:schemeClr val="bg2">
                  <a:lumMod val="75000"/>
                </a:schemeClr>
              </a:solidFill>
              <a:latin typeface="Roboto Mono" pitchFamily="49" charset="0"/>
              <a:ea typeface="Roboto Mono" pitchFamily="49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16EE8EA-3D0B-2B8E-A326-12525A8B09A5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5398623" y="2977112"/>
            <a:ext cx="646410" cy="761482"/>
          </a:xfrm>
          <a:prstGeom prst="straightConnector1">
            <a:avLst/>
          </a:prstGeom>
          <a:ln w="12700">
            <a:solidFill>
              <a:srgbClr val="002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 descr="Badge 6 outline">
            <a:extLst>
              <a:ext uri="{FF2B5EF4-FFF2-40B4-BE49-F238E27FC236}">
                <a16:creationId xmlns:a16="http://schemas.microsoft.com/office/drawing/2014/main" id="{C9D35612-DB06-1154-E7F4-BFF49C390A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92709" y="3749634"/>
            <a:ext cx="352541" cy="352541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B345B844-E30A-204C-2F07-D849AB006EC7}"/>
              </a:ext>
            </a:extLst>
          </p:cNvPr>
          <p:cNvSpPr txBox="1"/>
          <p:nvPr/>
        </p:nvSpPr>
        <p:spPr>
          <a:xfrm>
            <a:off x="6005148" y="2091284"/>
            <a:ext cx="1460251" cy="83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0" i="0">
                <a:solidFill>
                  <a:srgbClr val="000000"/>
                </a:solidFill>
                <a:effectLst/>
              </a:rPr>
              <a:t>Mobile SDK calls</a:t>
            </a:r>
            <a:r>
              <a:rPr lang="en-US" sz="1200">
                <a:solidFill>
                  <a:srgbClr val="000000"/>
                </a:solidFill>
              </a:rPr>
              <a:t> </a:t>
            </a:r>
            <a:endParaRPr lang="en-US" sz="1200" b="0" i="0">
              <a:solidFill>
                <a:srgbClr val="000000"/>
              </a:solidFill>
              <a:effectLst/>
            </a:endParaRPr>
          </a:p>
          <a:p>
            <a:r>
              <a:rPr lang="en-US" sz="8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UID2Manager. </a:t>
            </a:r>
            <a:r>
              <a:rPr lang="en-US" sz="8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getInstance</a:t>
            </a:r>
            <a:r>
              <a:rPr lang="en-US" sz="8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().</a:t>
            </a:r>
            <a:r>
              <a:rPr lang="en-US" sz="8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setIdentity</a:t>
            </a:r>
            <a:r>
              <a:rPr lang="en-US" sz="800">
                <a:solidFill>
                  <a:srgbClr val="002F87"/>
                </a:solidFill>
                <a:latin typeface="Roboto Mono"/>
                <a:ea typeface="Roboto Mono"/>
              </a:rPr>
              <a:t>*</a:t>
            </a:r>
            <a:endParaRPr lang="en-US" sz="800">
              <a:solidFill>
                <a:srgbClr val="002F87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200"/>
          </a:p>
        </p:txBody>
      </p: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F3149CF5-D12F-7ED7-BBD0-F90E2F8F2E2E}"/>
              </a:ext>
            </a:extLst>
          </p:cNvPr>
          <p:cNvSpPr/>
          <p:nvPr/>
        </p:nvSpPr>
        <p:spPr>
          <a:xfrm>
            <a:off x="8350878" y="1802149"/>
            <a:ext cx="1340788" cy="309605"/>
          </a:xfrm>
          <a:prstGeom prst="roundRect">
            <a:avLst>
              <a:gd name="adj" fmla="val 10000"/>
            </a:avLst>
          </a:prstGeom>
          <a:solidFill>
            <a:srgbClr val="7085D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4BA97FC7-251A-E75B-B86B-DF831B37B888}"/>
              </a:ext>
            </a:extLst>
          </p:cNvPr>
          <p:cNvSpPr/>
          <p:nvPr/>
        </p:nvSpPr>
        <p:spPr>
          <a:xfrm>
            <a:off x="8346542" y="1801041"/>
            <a:ext cx="1340788" cy="921794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6" name="Graphic 65" descr="Badge 7 outline">
            <a:extLst>
              <a:ext uri="{FF2B5EF4-FFF2-40B4-BE49-F238E27FC236}">
                <a16:creationId xmlns:a16="http://schemas.microsoft.com/office/drawing/2014/main" id="{EA85AFE5-5BC7-9505-D8C1-21B7570DFA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87109" y="3086089"/>
            <a:ext cx="352541" cy="352541"/>
          </a:xfrm>
          <a:prstGeom prst="rect">
            <a:avLst/>
          </a:prstGeom>
        </p:spPr>
      </p:pic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2C7BFB46-2B05-EEF4-F863-046D36128E8D}"/>
              </a:ext>
            </a:extLst>
          </p:cNvPr>
          <p:cNvCxnSpPr>
            <a:cxnSpLocks/>
          </p:cNvCxnSpPr>
          <p:nvPr/>
        </p:nvCxnSpPr>
        <p:spPr>
          <a:xfrm>
            <a:off x="1652592" y="2389627"/>
            <a:ext cx="81429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9276D802-533D-BEB7-A987-6ACDDECB77FD}"/>
              </a:ext>
            </a:extLst>
          </p:cNvPr>
          <p:cNvCxnSpPr>
            <a:cxnSpLocks/>
          </p:cNvCxnSpPr>
          <p:nvPr/>
        </p:nvCxnSpPr>
        <p:spPr>
          <a:xfrm>
            <a:off x="4027253" y="2414693"/>
            <a:ext cx="81429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17BB3FF2-5BDD-6C17-C136-A47BF5F80376}"/>
              </a:ext>
            </a:extLst>
          </p:cNvPr>
          <p:cNvCxnSpPr>
            <a:cxnSpLocks/>
          </p:cNvCxnSpPr>
          <p:nvPr/>
        </p:nvCxnSpPr>
        <p:spPr>
          <a:xfrm>
            <a:off x="7466815" y="2400004"/>
            <a:ext cx="81429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B92CAC1-A7A5-0EF5-EDB2-F1136BD95729}"/>
              </a:ext>
            </a:extLst>
          </p:cNvPr>
          <p:cNvSpPr txBox="1"/>
          <p:nvPr/>
        </p:nvSpPr>
        <p:spPr>
          <a:xfrm>
            <a:off x="7332108" y="2467013"/>
            <a:ext cx="109711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Token </a:t>
            </a: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refresh</a:t>
            </a:r>
          </a:p>
          <a:p>
            <a:endParaRPr lang="en-US" sz="12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20BCC24-6871-8237-5EEF-CFF467899ED6}"/>
              </a:ext>
            </a:extLst>
          </p:cNvPr>
          <p:cNvSpPr txBox="1"/>
          <p:nvPr/>
        </p:nvSpPr>
        <p:spPr>
          <a:xfrm>
            <a:off x="7338802" y="2695623"/>
            <a:ext cx="91563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800" err="1">
                <a:solidFill>
                  <a:srgbClr val="002F87"/>
                </a:solidFill>
                <a:latin typeface="Roboto Mono"/>
                <a:ea typeface="Roboto Mono"/>
                <a:cs typeface="Calibri"/>
              </a:rPr>
              <a:t>setAutomatic</a:t>
            </a:r>
            <a:endParaRPr lang="en-US" sz="800" b="0" i="0">
              <a:solidFill>
                <a:srgbClr val="002F87"/>
              </a:solidFill>
              <a:effectLst/>
              <a:latin typeface="Roboto Mono" pitchFamily="49" charset="0"/>
              <a:ea typeface="Roboto Mono" pitchFamily="49" charset="0"/>
              <a:cs typeface="Calibri" panose="020F0502020204030204" pitchFamily="34" charset="0"/>
            </a:endParaRPr>
          </a:p>
          <a:p>
            <a:r>
              <a:rPr lang="en-US" sz="800" b="0" i="0">
                <a:solidFill>
                  <a:srgbClr val="002F87"/>
                </a:solidFill>
                <a:effectLst/>
                <a:latin typeface="Roboto Mono"/>
                <a:ea typeface="Roboto Mono"/>
                <a:cs typeface="Calibri"/>
              </a:rPr>
              <a:t>Refresh</a:t>
            </a:r>
          </a:p>
          <a:p>
            <a:r>
              <a:rPr lang="en-US" sz="800" b="0" i="0">
                <a:solidFill>
                  <a:srgbClr val="002F87"/>
                </a:solidFill>
                <a:effectLst/>
                <a:latin typeface="Roboto Mono"/>
                <a:ea typeface="Roboto Mono"/>
                <a:cs typeface="Calibri"/>
              </a:rPr>
              <a:t>Enabled() </a:t>
            </a:r>
            <a:endParaRPr lang="en-US" sz="800">
              <a:solidFill>
                <a:srgbClr val="002F87"/>
              </a:solidFill>
              <a:latin typeface="Roboto Mono"/>
              <a:ea typeface="Roboto Mono"/>
              <a:cs typeface="Calibri"/>
            </a:endParaRPr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616AC311-3769-5FE2-959F-3D7A304B9126}"/>
              </a:ext>
            </a:extLst>
          </p:cNvPr>
          <p:cNvCxnSpPr>
            <a:cxnSpLocks/>
          </p:cNvCxnSpPr>
          <p:nvPr/>
        </p:nvCxnSpPr>
        <p:spPr>
          <a:xfrm flipV="1">
            <a:off x="6789041" y="2844629"/>
            <a:ext cx="205471" cy="1367113"/>
          </a:xfrm>
          <a:prstGeom prst="bentConnector2">
            <a:avLst/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Badge 8 outline">
            <a:extLst>
              <a:ext uri="{FF2B5EF4-FFF2-40B4-BE49-F238E27FC236}">
                <a16:creationId xmlns:a16="http://schemas.microsoft.com/office/drawing/2014/main" id="{61D7F174-12D7-1E77-4EB5-F9B0BBD3B3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05789" y="1797697"/>
            <a:ext cx="352541" cy="352541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83A3F336-8319-D96E-6465-C2E730248DDD}"/>
              </a:ext>
            </a:extLst>
          </p:cNvPr>
          <p:cNvSpPr txBox="1"/>
          <p:nvPr/>
        </p:nvSpPr>
        <p:spPr>
          <a:xfrm>
            <a:off x="8305127" y="2106932"/>
            <a:ext cx="1405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Ad SDK locally calls </a:t>
            </a:r>
          </a:p>
          <a:p>
            <a:r>
              <a:rPr lang="en-US" sz="1200"/>
              <a:t>mobile SDK to </a:t>
            </a:r>
          </a:p>
          <a:p>
            <a:r>
              <a:rPr lang="en-US" sz="1200"/>
              <a:t>retrieve the token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CD82EB2-3013-D029-6F3B-19B437235F6B}"/>
              </a:ext>
            </a:extLst>
          </p:cNvPr>
          <p:cNvSpPr txBox="1"/>
          <p:nvPr/>
        </p:nvSpPr>
        <p:spPr>
          <a:xfrm>
            <a:off x="8267189" y="2755020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>
                <a:solidFill>
                  <a:srgbClr val="002F87"/>
                </a:solidFill>
                <a:effectLst/>
                <a:latin typeface="Roboto Mono" pitchFamily="49" charset="0"/>
                <a:ea typeface="Roboto Mono" pitchFamily="49" charset="0"/>
              </a:rPr>
              <a:t>UID2Manager.getInstance()</a:t>
            </a:r>
          </a:p>
          <a:p>
            <a:r>
              <a:rPr lang="en-US" sz="800" b="0" i="0">
                <a:solidFill>
                  <a:srgbClr val="002F87"/>
                </a:solidFill>
                <a:effectLst/>
                <a:latin typeface="Roboto Mono" pitchFamily="49" charset="0"/>
                <a:ea typeface="Roboto Mono" pitchFamily="49" charset="0"/>
              </a:rPr>
              <a:t>.</a:t>
            </a:r>
            <a:r>
              <a:rPr lang="en-US" sz="800" b="0" i="0" err="1">
                <a:solidFill>
                  <a:srgbClr val="002F87"/>
                </a:solidFill>
                <a:effectLst/>
                <a:latin typeface="Roboto Mono" pitchFamily="49" charset="0"/>
                <a:ea typeface="Roboto Mono" pitchFamily="49" charset="0"/>
              </a:rPr>
              <a:t>getAdvertisingToken</a:t>
            </a:r>
            <a:r>
              <a:rPr lang="en-US" sz="800" b="0" i="0">
                <a:solidFill>
                  <a:srgbClr val="002F87"/>
                </a:solidFill>
                <a:effectLst/>
                <a:latin typeface="Roboto Mono" pitchFamily="49" charset="0"/>
                <a:ea typeface="Roboto Mono" pitchFamily="49" charset="0"/>
              </a:rPr>
              <a:t>()</a:t>
            </a:r>
            <a:endParaRPr lang="en-US" sz="800">
              <a:solidFill>
                <a:srgbClr val="002F87"/>
              </a:solidFill>
              <a:latin typeface="Roboto Mono" pitchFamily="49" charset="0"/>
              <a:ea typeface="Roboto Mono" pitchFamily="49" charset="0"/>
              <a:cs typeface="Calibri" panose="020F0502020204030204" pitchFamily="34" charset="0"/>
            </a:endParaRPr>
          </a:p>
        </p:txBody>
      </p: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56139FFC-3A4E-8E58-3200-F2A7FD3A7B91}"/>
              </a:ext>
            </a:extLst>
          </p:cNvPr>
          <p:cNvCxnSpPr>
            <a:cxnSpLocks/>
          </p:cNvCxnSpPr>
          <p:nvPr/>
        </p:nvCxnSpPr>
        <p:spPr>
          <a:xfrm>
            <a:off x="9778347" y="2380357"/>
            <a:ext cx="81429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E5934EDE-62C2-5F7A-0AFA-0E06E75E1A83}"/>
              </a:ext>
            </a:extLst>
          </p:cNvPr>
          <p:cNvSpPr/>
          <p:nvPr/>
        </p:nvSpPr>
        <p:spPr>
          <a:xfrm>
            <a:off x="10663259" y="1812572"/>
            <a:ext cx="1340788" cy="309605"/>
          </a:xfrm>
          <a:prstGeom prst="roundRect">
            <a:avLst>
              <a:gd name="adj" fmla="val 10000"/>
            </a:avLst>
          </a:prstGeom>
          <a:solidFill>
            <a:srgbClr val="7085D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066AA3E1-4CF8-44F9-0CDF-224599FE09EA}"/>
              </a:ext>
            </a:extLst>
          </p:cNvPr>
          <p:cNvSpPr/>
          <p:nvPr/>
        </p:nvSpPr>
        <p:spPr>
          <a:xfrm>
            <a:off x="10663259" y="1814511"/>
            <a:ext cx="1340788" cy="921794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382CB75-DB15-6231-151E-9D4D9819838E}"/>
              </a:ext>
            </a:extLst>
          </p:cNvPr>
          <p:cNvSpPr txBox="1"/>
          <p:nvPr/>
        </p:nvSpPr>
        <p:spPr>
          <a:xfrm>
            <a:off x="10613332" y="2108857"/>
            <a:ext cx="142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Token is inserted </a:t>
            </a:r>
          </a:p>
          <a:p>
            <a:r>
              <a:rPr lang="en-US" sz="1200"/>
              <a:t>into ad call &amp; ready </a:t>
            </a:r>
          </a:p>
          <a:p>
            <a:r>
              <a:rPr lang="en-US" sz="1200"/>
              <a:t>for the bid stream</a:t>
            </a:r>
          </a:p>
        </p:txBody>
      </p:sp>
      <p:pic>
        <p:nvPicPr>
          <p:cNvPr id="70" name="Graphic 69" descr="Badge 9 outline">
            <a:extLst>
              <a:ext uri="{FF2B5EF4-FFF2-40B4-BE49-F238E27FC236}">
                <a16:creationId xmlns:a16="http://schemas.microsoft.com/office/drawing/2014/main" id="{6E0721FF-5AA1-37B4-634C-C8C3B6F629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23613" y="2012816"/>
            <a:ext cx="352541" cy="352541"/>
          </a:xfrm>
          <a:prstGeom prst="rect">
            <a:avLst/>
          </a:prstGeom>
        </p:spPr>
      </p:pic>
      <p:pic>
        <p:nvPicPr>
          <p:cNvPr id="60" name="Graphic 59" descr="Badge 1 outline">
            <a:extLst>
              <a:ext uri="{FF2B5EF4-FFF2-40B4-BE49-F238E27FC236}">
                <a16:creationId xmlns:a16="http://schemas.microsoft.com/office/drawing/2014/main" id="{193D1D85-A9BC-47D9-F9C1-8740CEE289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6083" y="1815278"/>
            <a:ext cx="356616" cy="356616"/>
          </a:xfrm>
          <a:prstGeom prst="rect">
            <a:avLst/>
          </a:prstGeom>
        </p:spPr>
      </p:pic>
      <p:pic>
        <p:nvPicPr>
          <p:cNvPr id="1026" name="Picture 2" descr="11 Vector Icons free download in SVG, PNG Format">
            <a:extLst>
              <a:ext uri="{FF2B5EF4-FFF2-40B4-BE49-F238E27FC236}">
                <a16:creationId xmlns:a16="http://schemas.microsoft.com/office/drawing/2014/main" id="{C35BFA13-57F0-A96F-3094-5646AE0A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622" y="2088822"/>
            <a:ext cx="92191" cy="8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Graphic 221" descr="Badge 10 outline">
            <a:extLst>
              <a:ext uri="{FF2B5EF4-FFF2-40B4-BE49-F238E27FC236}">
                <a16:creationId xmlns:a16="http://schemas.microsoft.com/office/drawing/2014/main" id="{0D510CF6-C210-AA93-EEDB-0F2FF7CBA76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11567" y="1772425"/>
            <a:ext cx="352541" cy="352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5F9AC8-6122-427D-807A-F5D899804ECB}"/>
              </a:ext>
            </a:extLst>
          </p:cNvPr>
          <p:cNvSpPr txBox="1"/>
          <p:nvPr/>
        </p:nvSpPr>
        <p:spPr>
          <a:xfrm>
            <a:off x="2486576" y="4010575"/>
            <a:ext cx="1334657" cy="5713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002F87"/>
                </a:solidFill>
                <a:cs typeface="Segoe UI"/>
              </a:rPr>
              <a:t>(!) Publisher saves the information and does 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1000" dirty="0">
                <a:solidFill>
                  <a:srgbClr val="002F87"/>
                </a:solidFill>
                <a:cs typeface="Segoe UI"/>
              </a:rPr>
              <a:t>not call the user again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4B97A-4A64-6624-3EC8-7C0829CE0158}"/>
              </a:ext>
            </a:extLst>
          </p:cNvPr>
          <p:cNvSpPr txBox="1"/>
          <p:nvPr/>
        </p:nvSpPr>
        <p:spPr>
          <a:xfrm>
            <a:off x="1907582" y="3284412"/>
            <a:ext cx="2799075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PublisherUid2Client:</a:t>
            </a:r>
          </a:p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publisherUid2Client.generateTokenResponse()</a:t>
            </a:r>
          </a:p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.</a:t>
            </a:r>
            <a:r>
              <a:rPr lang="en-US" sz="800" dirty="0" err="1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doNotGenerateTokensForOptedOut</a:t>
            </a:r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()</a:t>
            </a:r>
          </a:p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.</a:t>
            </a:r>
            <a:r>
              <a:rPr lang="en-US" sz="800" dirty="0" err="1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getIdentityJsonString</a:t>
            </a:r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()</a:t>
            </a:r>
            <a:endParaRPr lang="en-US" sz="800" dirty="0">
              <a:solidFill>
                <a:srgbClr val="002F87"/>
              </a:solidFill>
              <a:latin typeface="Roboto Mono"/>
              <a:ea typeface="Roboto Mono"/>
            </a:endParaRPr>
          </a:p>
          <a:p>
            <a:endParaRPr lang="en-US" sz="800" dirty="0">
              <a:solidFill>
                <a:srgbClr val="002F87"/>
              </a:solidFill>
              <a:latin typeface="Roboto Mono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2AC30-A204-8AA5-259E-A485541FE744}"/>
              </a:ext>
            </a:extLst>
          </p:cNvPr>
          <p:cNvSpPr txBox="1"/>
          <p:nvPr/>
        </p:nvSpPr>
        <p:spPr>
          <a:xfrm>
            <a:off x="3045680" y="3104655"/>
            <a:ext cx="31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6C14D-59F0-3080-33DD-B42A69E88222}"/>
              </a:ext>
            </a:extLst>
          </p:cNvPr>
          <p:cNvSpPr txBox="1"/>
          <p:nvPr/>
        </p:nvSpPr>
        <p:spPr>
          <a:xfrm>
            <a:off x="234293" y="6489066"/>
            <a:ext cx="64663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1D1C1D"/>
                </a:solidFill>
                <a:ea typeface="+mn-lt"/>
                <a:cs typeface="+mn-lt"/>
              </a:rPr>
              <a:t>* UID2Manager.getInstance() relies on the backend server to generate a token/identity in this workflow.</a:t>
            </a:r>
            <a:br>
              <a:rPr lang="en-US" sz="1100" dirty="0">
                <a:ea typeface="+mn-lt"/>
                <a:cs typeface="+mn-lt"/>
              </a:rPr>
            </a:br>
            <a:endParaRPr lang="en-US" sz="1100" dirty="0">
              <a:solidFill>
                <a:srgbClr val="1D1C1D"/>
              </a:solidFill>
              <a:ea typeface="+mn-lt"/>
              <a:cs typeface="+mn-lt"/>
            </a:endParaRPr>
          </a:p>
        </p:txBody>
      </p:sp>
      <p:pic>
        <p:nvPicPr>
          <p:cNvPr id="2" name="Graphic 1" descr="Badge 5 outline">
            <a:extLst>
              <a:ext uri="{FF2B5EF4-FFF2-40B4-BE49-F238E27FC236}">
                <a16:creationId xmlns:a16="http://schemas.microsoft.com/office/drawing/2014/main" id="{B527DC6D-EFF5-D802-000C-9A010F0FD34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792865" y="3769589"/>
            <a:ext cx="352541" cy="352541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8100A63-4A61-6036-D13B-4B694698FDBD}"/>
              </a:ext>
            </a:extLst>
          </p:cNvPr>
          <p:cNvSpPr/>
          <p:nvPr/>
        </p:nvSpPr>
        <p:spPr>
          <a:xfrm>
            <a:off x="10668000" y="1824181"/>
            <a:ext cx="254000" cy="26554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E9572-5EBF-C6F7-6CCC-064715EEB4A6}"/>
              </a:ext>
            </a:extLst>
          </p:cNvPr>
          <p:cNvSpPr txBox="1"/>
          <p:nvPr/>
        </p:nvSpPr>
        <p:spPr>
          <a:xfrm>
            <a:off x="10604499" y="1783772"/>
            <a:ext cx="4675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Calibri"/>
                <a:ea typeface="Roboto Mono"/>
                <a:cs typeface="Calibri"/>
              </a:rPr>
              <a:t>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CF9A1-97F5-266E-8854-04E8369EEB52}"/>
              </a:ext>
            </a:extLst>
          </p:cNvPr>
          <p:cNvSpPr txBox="1"/>
          <p:nvPr/>
        </p:nvSpPr>
        <p:spPr>
          <a:xfrm>
            <a:off x="3954162" y="3275226"/>
            <a:ext cx="7908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2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59799-5375-37BD-9FDB-52D59196B3CF}"/>
              </a:ext>
            </a:extLst>
          </p:cNvPr>
          <p:cNvSpPr txBox="1"/>
          <p:nvPr/>
        </p:nvSpPr>
        <p:spPr>
          <a:xfrm>
            <a:off x="1765300" y="984250"/>
            <a:ext cx="9023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source, noted 5/8/24:</a:t>
            </a:r>
            <a:br>
              <a:rPr lang="en-US" dirty="0"/>
            </a:br>
            <a:r>
              <a:rPr lang="en-US" dirty="0"/>
              <a:t>https://ttdcorp-my.sharepoint.com/:p:/r/personal/rita_aleksanyan_thetradedesk_com/_layouts/15/Doc.aspx?sourcedoc=%7BDF894943-3D6A-4A60-A1E2-176ACD0BBBCC%7D&amp;file=Sample%20Data%20Flow.pptx&amp;wdLOR=c8FEF9DB2-E2FD-4F07-B411-B094C4813ACE&amp;fromShare=true&amp;action=edit&amp;mobileredirect=true </a:t>
            </a:r>
          </a:p>
          <a:p>
            <a:endParaRPr lang="en-US" dirty="0"/>
          </a:p>
          <a:p>
            <a:r>
              <a:rPr lang="en-US" dirty="0"/>
              <a:t>Update 5/17/24: this is now the diagram source since the colors </a:t>
            </a:r>
            <a:r>
              <a:rPr lang="en-US"/>
              <a:t>were updated.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6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 xmlns="34c5824a-7157-4837-94da-f699f3415d2f" xsi:nil="true"/>
    <lcf76f155ced4ddcb4097134ff3c332f xmlns="34c5824a-7157-4837-94da-f699f3415d2f">
      <Terms xmlns="http://schemas.microsoft.com/office/infopath/2007/PartnerControls"/>
    </lcf76f155ced4ddcb4097134ff3c332f>
    <TaxCatchAll xmlns="6a763c87-a508-4487-a47d-80eec7c73dfb" xsi:nil="true"/>
    <MigrationWizIdPermissionLevels xmlns="34c5824a-7157-4837-94da-f699f3415d2f" xsi:nil="true"/>
    <MigrationWizIdDocumentLibraryPermissions xmlns="34c5824a-7157-4837-94da-f699f3415d2f" xsi:nil="true"/>
    <MigrationWizIdSecurityGroups xmlns="34c5824a-7157-4837-94da-f699f3415d2f" xsi:nil="true"/>
    <MigrationWizIdPermissions xmlns="34c5824a-7157-4837-94da-f699f3415d2f" xsi:nil="true"/>
    <SharedWithUsers xmlns="6a763c87-a508-4487-a47d-80eec7c73dfb">
      <UserInfo>
        <DisplayName>Hayden Ong</DisplayName>
        <AccountId>312</AccountId>
        <AccountType/>
      </UserInfo>
      <UserInfo>
        <DisplayName>Sunny Wu</DisplayName>
        <AccountId>492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CDD8D27BE0614BAE18AED0B92341F9" ma:contentTypeVersion="22" ma:contentTypeDescription="Create a new document." ma:contentTypeScope="" ma:versionID="dfe0606a1561976abfe80c6646b3acf8">
  <xsd:schema xmlns:xsd="http://www.w3.org/2001/XMLSchema" xmlns:xs="http://www.w3.org/2001/XMLSchema" xmlns:p="http://schemas.microsoft.com/office/2006/metadata/properties" xmlns:ns2="34c5824a-7157-4837-94da-f699f3415d2f" xmlns:ns3="6a763c87-a508-4487-a47d-80eec7c73dfb" targetNamespace="http://schemas.microsoft.com/office/2006/metadata/properties" ma:root="true" ma:fieldsID="dcbd05ccee5dec3bc1857e8ce1788e5b" ns2:_="" ns3:_="">
    <xsd:import namespace="34c5824a-7157-4837-94da-f699f3415d2f"/>
    <xsd:import namespace="6a763c87-a508-4487-a47d-80eec7c73dfb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PermissionLevels" minOccurs="0"/>
                <xsd:element ref="ns2:MigrationWizIdDocumentLibraryPermissions" minOccurs="0"/>
                <xsd:element ref="ns2:MigrationWizIdSecurityGroups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5824a-7157-4837-94da-f699f3415d2f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c9cf0558-fcd7-4fa2-a3ba-8d670a677c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2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63c87-a508-4487-a47d-80eec7c73df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29f47ab4-964a-4e5b-b4b0-5449d12e21b2}" ma:internalName="TaxCatchAll" ma:showField="CatchAllData" ma:web="6a763c87-a508-4487-a47d-80eec7c73d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3F539F-437B-41C9-8E27-7D861F0AF58F}">
  <ds:schemaRefs>
    <ds:schemaRef ds:uri="http://schemas.microsoft.com/office/2006/documentManagement/types"/>
    <ds:schemaRef ds:uri="6a763c87-a508-4487-a47d-80eec7c73dfb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34c5824a-7157-4837-94da-f699f3415d2f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2ACD4EC-3B1F-438B-9834-1C885DC13E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141000-F0C4-41A5-B70B-9574E11CFEDD}">
  <ds:schemaRefs>
    <ds:schemaRef ds:uri="34c5824a-7157-4837-94da-f699f3415d2f"/>
    <ds:schemaRef ds:uri="6a763c87-a508-4487-a47d-80eec7c73d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374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 Mono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Rita Aleksanyan</dc:creator>
  <cp:lastModifiedBy>Gen Whitt</cp:lastModifiedBy>
  <cp:revision>21</cp:revision>
  <dcterms:created xsi:type="dcterms:W3CDTF">2024-03-08T20:52:52Z</dcterms:created>
  <dcterms:modified xsi:type="dcterms:W3CDTF">2024-05-17T15:42:56Z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0x010100CECDD8D27BE0614BAE18AED0B92341F9</vt:lpwstr>
  </property>
  <property fmtid="{D5CDD505-2E9C-101B-9397-08002B2CF9AE}" pid="3" name="MediaServiceImageTags">
    <vt:lpwstr/>
  </property>
</Properties>
</file>