
<file path=[Content_Types].xml><?xml version="1.0" encoding="utf-8"?>
<Types xmlns="http://schemas.openxmlformats.org/package/2006/content-types">
  <Override PartName="/_rels/.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3.png" ContentType="image/png"/>
  <Override PartName="/ppt/media/image8.png" ContentType="image/png"/>
  <Override PartName="/ppt/media/image9.jpeg" ContentType="image/jpe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19.jpeg" ContentType="image/jpeg"/>
  <Override PartName="/ppt/media/image3.png" ContentType="image/png"/>
  <Override PartName="/ppt/media/image10.wmf" ContentType="image/x-wmf"/>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5"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76"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77"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78" name="PlaceHolder 5"/>
          <p:cNvSpPr>
            <a:spLocks noGrp="1"/>
          </p:cNvSpPr>
          <p:nvPr>
            <p:ph type="sldNum"/>
          </p:nvPr>
        </p:nvSpPr>
        <p:spPr>
          <a:xfrm>
            <a:off x="4278960" y="10157400"/>
            <a:ext cx="3280680" cy="534240"/>
          </a:xfrm>
          <a:prstGeom prst="rect">
            <a:avLst/>
          </a:prstGeom>
        </p:spPr>
        <p:txBody>
          <a:bodyPr lIns="0" rIns="0" tIns="0" bIns="0" anchor="b"/>
          <a:p>
            <a:pPr algn="r"/>
            <a:fld id="{2B0D8F2F-3A32-4F7D-908B-30DF239C115C}"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685800" y="4400640"/>
            <a:ext cx="5485680" cy="3599640"/>
          </a:xfrm>
          <a:prstGeom prst="rect">
            <a:avLst/>
          </a:prstGeom>
        </p:spPr>
        <p:txBody>
          <a:bodyPr lIns="0" rIns="0" tIns="0" bIns="0"/>
          <a:p>
            <a:r>
              <a:rPr b="0" lang="en-US" sz="2000" spc="-1" strike="noStrike">
                <a:solidFill>
                  <a:srgbClr val="000000"/>
                </a:solidFill>
                <a:uFill>
                  <a:solidFill>
                    <a:srgbClr val="ffffff"/>
                  </a:solidFill>
                </a:uFill>
                <a:latin typeface="Arial"/>
              </a:rPr>
              <a:t>Buenos días, la presentación que voy a exponer constará de 2 partes: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 La primera en la que explicaré los objetivos que se han perseguido en el presente trabajo, así como qué tecnologías he empleado y el desarrollo del trabajo.</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 La segunda en la que se llevará a cabo una simulación para ver los resultados.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Como viene indicado, este trabajo trata de la visualización en streaming de la evaluación de un modelo. El modelo creado es un modelo de clasificación que clasificará paquetes de red según su fuente de origen.</a:t>
            </a:r>
            <a:endParaRPr b="0" lang="en-US" sz="2000" spc="-1" strike="noStrike">
              <a:solidFill>
                <a:srgbClr val="000000"/>
              </a:solidFill>
              <a:uFill>
                <a:solidFill>
                  <a:srgbClr val="ffffff"/>
                </a:solidFill>
              </a:uFill>
              <a:latin typeface="Arial"/>
            </a:endParaRPr>
          </a:p>
        </p:txBody>
      </p:sp>
      <p:sp>
        <p:nvSpPr>
          <p:cNvPr id="17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8B335E9-6966-4DC2-B523-588718B5E8D0}"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8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E211B3A-8BA6-49EE-83B3-8BD2E23BC81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85800" y="4400640"/>
            <a:ext cx="5485680" cy="3599640"/>
          </a:xfrm>
          <a:prstGeom prst="rect">
            <a:avLst/>
          </a:prstGeom>
        </p:spPr>
        <p:txBody>
          <a:bodyPr lIns="0" rIns="0" tIns="0" bIns="0"/>
          <a:p>
            <a:r>
              <a:rPr b="0" lang="en-US" sz="2000" spc="-1" strike="noStrike">
                <a:solidFill>
                  <a:srgbClr val="000000"/>
                </a:solidFill>
                <a:uFill>
                  <a:solidFill>
                    <a:srgbClr val="ffffff"/>
                  </a:solidFill>
                </a:uFill>
                <a:latin typeface="Arial"/>
              </a:rPr>
              <a:t>Los objetivos que se han intentado conseguir con este trabajo son</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Obj1</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realizar un análisis de un dataset con datos de red.</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Obj2</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la construcción de un modelo que clasifique cada paquete en función de origen, a partir de ciertas características de los paquetes</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Obj3</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juntar diversas tecnologías del ámbito big data</a:t>
            </a: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Obj4</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poder ver los resultados en streaming, que es algo bastante a la orden del día</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p:txBody>
      </p:sp>
      <p:sp>
        <p:nvSpPr>
          <p:cNvPr id="17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A3E34B5-D44E-48C6-A9AD-B69629E7B25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400640"/>
            <a:ext cx="5485680" cy="3599640"/>
          </a:xfrm>
          <a:prstGeom prst="rect">
            <a:avLst/>
          </a:prstGeom>
        </p:spPr>
        <p:txBody>
          <a:bodyPr lIns="0" rIns="0" tIns="0" bIns="0"/>
          <a:p>
            <a:r>
              <a:rPr b="0" lang="en-US" sz="2000" spc="-1" strike="noStrike">
                <a:solidFill>
                  <a:srgbClr val="000000"/>
                </a:solidFill>
                <a:uFill>
                  <a:solidFill>
                    <a:srgbClr val="ffffff"/>
                  </a:solidFill>
                </a:uFill>
                <a:latin typeface="Arial"/>
              </a:rPr>
              <a:t>El primer paso que se realizo fue la captura de los datos. Las fuentes que se han utilizado son muy concretas. </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Descarga de la página del diario deportivo as.com</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Descarga de video de youtube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Simulación de paquetes IP mediante ping (ajustando la tasa y el tamaño de paquete)</a:t>
            </a:r>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La recogida tuvo lugar con 10 minutos de ejecución de cada una de las fuentes de información</a:t>
            </a:r>
            <a:endParaRPr b="0" lang="en-US" sz="2000" spc="-1" strike="noStrike">
              <a:solidFill>
                <a:srgbClr val="000000"/>
              </a:solidFill>
              <a:uFill>
                <a:solidFill>
                  <a:srgbClr val="ffffff"/>
                </a:solidFill>
              </a:uFill>
              <a:latin typeface="Arial"/>
            </a:endParaRPr>
          </a:p>
        </p:txBody>
      </p:sp>
      <p:sp>
        <p:nvSpPr>
          <p:cNvPr id="17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4F49D2B-F256-4ADB-A028-DBCB9E87485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400640"/>
            <a:ext cx="5485680" cy="3599640"/>
          </a:xfrm>
          <a:prstGeom prst="rect">
            <a:avLst/>
          </a:prstGeom>
        </p:spPr>
        <p:txBody>
          <a:bodyPr lIns="0" rIns="0" tIns="0" bIns="0"/>
          <a:p>
            <a:r>
              <a:rPr b="0" lang="en-US" sz="2000" spc="-1" strike="noStrike">
                <a:solidFill>
                  <a:srgbClr val="000000"/>
                </a:solidFill>
                <a:uFill>
                  <a:solidFill>
                    <a:srgbClr val="ffffff"/>
                  </a:solidFill>
                </a:uFill>
                <a:latin typeface="Arial"/>
              </a:rPr>
              <a:t>Una vez recogidos los datos, tenemos un dataset con la siguiente apariencia. (Explicación de las variables)</a:t>
            </a:r>
            <a:endParaRPr b="0" lang="en-US" sz="2000" spc="-1" strike="noStrike">
              <a:solidFill>
                <a:srgbClr val="000000"/>
              </a:solidFill>
              <a:uFill>
                <a:solidFill>
                  <a:srgbClr val="ffffff"/>
                </a:solidFill>
              </a:uFill>
              <a:latin typeface="Arial"/>
            </a:endParaRPr>
          </a:p>
        </p:txBody>
      </p:sp>
      <p:sp>
        <p:nvSpPr>
          <p:cNvPr id="18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6200852-373C-45CB-BFA5-B83CAE9867B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685800" y="4400640"/>
            <a:ext cx="5485680" cy="3599640"/>
          </a:xfrm>
          <a:prstGeom prst="rect">
            <a:avLst/>
          </a:prstGeom>
        </p:spPr>
        <p:txBody>
          <a:bodyPr lIns="0" rIns="0" tIns="0" bIns="0"/>
          <a:p>
            <a:r>
              <a:rPr b="0" lang="en-US" sz="2000" spc="-1" strike="noStrike">
                <a:solidFill>
                  <a:srgbClr val="000000"/>
                </a:solidFill>
                <a:uFill>
                  <a:solidFill>
                    <a:srgbClr val="ffffff"/>
                  </a:solidFill>
                </a:uFill>
                <a:latin typeface="Arial"/>
              </a:rPr>
              <a:t>Una vez recogidos los datos y analizados, se da paso a la construcción del modelo.  Para esta parte estuvo leyendo algunos artículos y también apoyándome en compañeros de trabajo que estaban investigando en el mismo campo para sacar algunas conclusiones sobre mis datos y sobre algún método de clasificación.</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Lo que había leído sobre clasificación de tráfico, se llevaba a cabo mediante clasificación de flows (conjuntos de paquetes que se encuentran en una misma omunicación entre el origen y el destino. Dentro de una conexión, puede haber diferentes flows)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Sin embargo, observando los datos y si nos fijamos en la media de paquete, se puede observar que es bastante diferente, por lo que decidí emplear el tamaño de paquete, además del protocolo al que pertenece cada paquete, como variables para clasificar.</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El resto no las uso porque va a depender  mucho de dónde se ejecute, como Ips o puertos.</a:t>
            </a:r>
            <a:endParaRPr b="0" lang="en-US" sz="2000" spc="-1" strike="noStrike">
              <a:solidFill>
                <a:srgbClr val="000000"/>
              </a:solidFill>
              <a:uFill>
                <a:solidFill>
                  <a:srgbClr val="ffffff"/>
                </a:solidFill>
              </a:uFill>
              <a:latin typeface="Arial"/>
            </a:endParaRPr>
          </a:p>
        </p:txBody>
      </p:sp>
      <p:sp>
        <p:nvSpPr>
          <p:cNvPr id="182"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0299020-DE11-4FF3-88F1-B25FCDC99A03}"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400640"/>
            <a:ext cx="5485680" cy="3599640"/>
          </a:xfrm>
          <a:prstGeom prst="rect">
            <a:avLst/>
          </a:prstGeom>
        </p:spPr>
        <p:txBody>
          <a:bodyPr lIns="0" rIns="0" tIns="0" bIns="0"/>
          <a:p>
            <a:r>
              <a:rPr b="0" lang="en-US" sz="2000" spc="-1" strike="noStrike">
                <a:solidFill>
                  <a:srgbClr val="000000"/>
                </a:solidFill>
                <a:uFill>
                  <a:solidFill>
                    <a:srgbClr val="ffffff"/>
                  </a:solidFill>
                </a:uFill>
                <a:latin typeface="Arial"/>
              </a:rPr>
              <a:t>Estos son los modelos.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El primero, solo estaba disponible para hacer clasificación binaria, por lo que para nuestro caso me di cuenta después que no nos valía.</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Dos redes neuronales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Random Forest con la librería ML (batch)</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Randome Forest con la librería mllib (streaming)</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84"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CB50080-782B-4A86-8A41-828C024306CC}"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3602880" y="1604520"/>
            <a:ext cx="4984920" cy="3977280"/>
          </a:xfrm>
          <a:prstGeom prst="rect">
            <a:avLst/>
          </a:prstGeom>
          <a:ln>
            <a:noFill/>
          </a:ln>
        </p:spPr>
      </p:pic>
      <p:pic>
        <p:nvPicPr>
          <p:cNvPr id="36"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3602880" y="1604520"/>
            <a:ext cx="4984920" cy="3977280"/>
          </a:xfrm>
          <a:prstGeom prst="rect">
            <a:avLst/>
          </a:prstGeom>
          <a:ln>
            <a:noFill/>
          </a:ln>
        </p:spPr>
      </p:pic>
      <p:pic>
        <p:nvPicPr>
          <p:cNvPr id="73"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n 7" descr=""/>
          <p:cNvPicPr/>
          <p:nvPr/>
        </p:nvPicPr>
        <p:blipFill>
          <a:blip r:embed="rId2"/>
          <a:stretch/>
        </p:blipFill>
        <p:spPr>
          <a:xfrm>
            <a:off x="673200" y="372960"/>
            <a:ext cx="2319480" cy="1179000"/>
          </a:xfrm>
          <a:prstGeom prst="rect">
            <a:avLst/>
          </a:prstGeom>
          <a:ln>
            <a:noFill/>
          </a:ln>
        </p:spPr>
      </p:pic>
      <p:sp>
        <p:nvSpPr>
          <p:cNvPr id="1" name="PlaceHolder 1"/>
          <p:cNvSpPr>
            <a:spLocks noGrp="1"/>
          </p:cNvSpPr>
          <p:nvPr>
            <p:ph type="title"/>
          </p:nvPr>
        </p:nvSpPr>
        <p:spPr>
          <a:xfrm>
            <a:off x="1578600" y="410400"/>
            <a:ext cx="8881920" cy="132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Imagen 6" descr=""/>
          <p:cNvPicPr/>
          <p:nvPr/>
        </p:nvPicPr>
        <p:blipFill>
          <a:blip r:embed="rId2"/>
          <a:stretch/>
        </p:blipFill>
        <p:spPr>
          <a:xfrm>
            <a:off x="673200" y="579600"/>
            <a:ext cx="866160" cy="866160"/>
          </a:xfrm>
          <a:prstGeom prst="rect">
            <a:avLst/>
          </a:prstGeom>
          <a:ln>
            <a:noFill/>
          </a:ln>
        </p:spPr>
      </p:pic>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a:t>
            </a:r>
            <a:r>
              <a:rPr b="0" lang="en-US" sz="4400" spc="-1" strike="noStrike">
                <a:solidFill>
                  <a:srgbClr val="000000"/>
                </a:solidFill>
                <a:uFill>
                  <a:solidFill>
                    <a:srgbClr val="ffffff"/>
                  </a:solidFill>
                </a:uFill>
                <a:latin typeface="Arial"/>
              </a:rPr>
              <a:t>to </a:t>
            </a:r>
            <a:r>
              <a:rPr b="0" lang="en-US" sz="4400" spc="-1" strike="noStrike">
                <a:solidFill>
                  <a:srgbClr val="000000"/>
                </a:solidFill>
                <a:uFill>
                  <a:solidFill>
                    <a:srgbClr val="ffffff"/>
                  </a:solidFill>
                </a:uFill>
                <a:latin typeface="Arial"/>
              </a:rPr>
              <a:t>edit </a:t>
            </a:r>
            <a:r>
              <a:rPr b="0" lang="en-US" sz="4400" spc="-1" strike="noStrike">
                <a:solidFill>
                  <a:srgbClr val="000000"/>
                </a:solidFill>
                <a:uFill>
                  <a:solidFill>
                    <a:srgbClr val="ffffff"/>
                  </a:solidFill>
                </a:uFill>
                <a:latin typeface="Arial"/>
              </a:rPr>
              <a:t>the </a:t>
            </a:r>
            <a:r>
              <a:rPr b="0" lang="en-US" sz="4400" spc="-1" strike="noStrike">
                <a:solidFill>
                  <a:srgbClr val="000000"/>
                </a:solidFill>
                <a:uFill>
                  <a:solidFill>
                    <a:srgbClr val="ffffff"/>
                  </a:solidFill>
                </a:uFill>
                <a:latin typeface="Arial"/>
              </a:rPr>
              <a:t>title </a:t>
            </a:r>
            <a:r>
              <a:rPr b="0" lang="en-US" sz="4400" spc="-1" strike="noStrike">
                <a:solidFill>
                  <a:srgbClr val="000000"/>
                </a:solidFill>
                <a:uFill>
                  <a:solidFill>
                    <a:srgbClr val="ffffff"/>
                  </a:solidFill>
                </a:uFill>
                <a:latin typeface="Arial"/>
              </a:rPr>
              <a:t>text </a:t>
            </a:r>
            <a:r>
              <a:rPr b="0" lang="en-US" sz="4400" spc="-1" strike="noStrike">
                <a:solidFill>
                  <a:srgbClr val="000000"/>
                </a:solidFill>
                <a:uFill>
                  <a:solidFill>
                    <a:srgbClr val="ffffff"/>
                  </a:solidFill>
                </a:uFill>
                <a:latin typeface="Arial"/>
              </a:rPr>
              <a:t>form</a:t>
            </a:r>
            <a:r>
              <a:rPr b="0" lang="en-US" sz="4400" spc="-1" strike="noStrike">
                <a:solidFill>
                  <a:srgbClr val="000000"/>
                </a:solidFill>
                <a:uFill>
                  <a:solidFill>
                    <a:srgbClr val="ffffff"/>
                  </a:solidFill>
                </a:uFill>
                <a:latin typeface="Arial"/>
              </a:rPr>
              <a:t>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jpeg"/><Relationship Id="rId9" Type="http://schemas.openxmlformats.org/officeDocument/2006/relationships/image" Target="../media/image20.png"/><Relationship Id="rId10"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947160" y="1100520"/>
            <a:ext cx="10297080" cy="309096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6000" spc="-1" strike="noStrike">
                <a:solidFill>
                  <a:srgbClr val="000000"/>
                </a:solidFill>
                <a:uFill>
                  <a:solidFill>
                    <a:srgbClr val="ffffff"/>
                  </a:solidFill>
                </a:uFill>
                <a:latin typeface="UTM Ericsson Capital"/>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1523880" y="4683600"/>
            <a:ext cx="9143280" cy="435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UTM Ericsson Capital"/>
              </a:rPr>
              <a:t>Autor: Ignacio Arias Barra</a:t>
            </a: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UTM Ericsson Capital"/>
              </a:rPr>
              <a:t>Tutor: José Felipe Ortega Soto</a:t>
            </a:r>
            <a:endParaRPr b="0" lang="en-US" sz="1800" spc="-1" strike="noStrike">
              <a:solidFill>
                <a:srgbClr val="000000"/>
              </a:solidFill>
              <a:uFill>
                <a:solidFill>
                  <a:srgbClr val="ffffff"/>
                </a:solidFill>
              </a:uFill>
              <a:latin typeface="Arial"/>
            </a:endParaRPr>
          </a:p>
        </p:txBody>
      </p:sp>
      <p:sp>
        <p:nvSpPr>
          <p:cNvPr id="81"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58AF0D0-6DE5-418B-81C6-D5C279C5DB10}"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82"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83"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4. VISUALIZACIÓN</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rPr>
              <a:t>Modelo</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63"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C62C36D-59C5-46B3-A18E-68CC0775AC81}"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6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165" name="CustomShape 4"/>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rPr>
              <a:t>Porcentaje medio de acierto</a:t>
            </a:r>
            <a:endParaRPr b="0" lang="en-U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rPr>
              <a:t>Número de aciertos</a:t>
            </a:r>
            <a:endParaRPr b="0" lang="en-US" sz="1800" spc="-1" strike="noStrike">
              <a:solidFill>
                <a:srgbClr val="000000"/>
              </a:solidFill>
              <a:uFill>
                <a:solidFill>
                  <a:srgbClr val="ffffff"/>
                </a:solidFill>
              </a:uFill>
              <a:latin typeface="Arial"/>
            </a:endParaRPr>
          </a:p>
        </p:txBody>
      </p:sp>
      <p:pic>
        <p:nvPicPr>
          <p:cNvPr id="166" name="Gráfico 32" descr=""/>
          <p:cNvPicPr/>
          <p:nvPr/>
        </p:nvPicPr>
        <p:blipFill>
          <a:blip r:embed="rId1"/>
          <a:stretch/>
        </p:blipFill>
        <p:spPr>
          <a:xfrm>
            <a:off x="7238880" y="2283120"/>
            <a:ext cx="2742480" cy="2742480"/>
          </a:xfrm>
          <a:prstGeom prst="rect">
            <a:avLst/>
          </a:prstGeom>
          <a:ln>
            <a:noFill/>
          </a:ln>
        </p:spPr>
      </p:pic>
      <p:sp>
        <p:nvSpPr>
          <p:cNvPr id="167"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169"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F1BC147-1F0B-4F09-AC9E-CBCDE5FCEEED}"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70" name="CustomShape 3"/>
          <p:cNvSpPr/>
          <p:nvPr/>
        </p:nvSpPr>
        <p:spPr>
          <a:xfrm>
            <a:off x="1578600" y="410400"/>
            <a:ext cx="8881920" cy="1324800"/>
          </a:xfrm>
          <a:prstGeom prst="rect">
            <a:avLst/>
          </a:prstGeom>
          <a:noFill/>
          <a:ln>
            <a:noFill/>
          </a:ln>
        </p:spPr>
        <p:style>
          <a:lnRef idx="0"/>
          <a:fillRef idx="0"/>
          <a:effectRef idx="0"/>
          <a:fontRef idx="minor"/>
        </p:style>
      </p:sp>
      <p:sp>
        <p:nvSpPr>
          <p:cNvPr id="171" name="CustomShape 4"/>
          <p:cNvSpPr/>
          <p:nvPr/>
        </p:nvSpPr>
        <p:spPr>
          <a:xfrm>
            <a:off x="3058920" y="2691720"/>
            <a:ext cx="6073560" cy="154692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239400" rIns="163800" tIns="239400" bIns="239400" anchor="ctr"/>
          <a:p>
            <a:pPr algn="ctr">
              <a:lnSpc>
                <a:spcPct val="90000"/>
              </a:lnSpc>
            </a:pPr>
            <a:r>
              <a:rPr b="1" lang="en-US" sz="4300" spc="-1" strike="noStrike">
                <a:solidFill>
                  <a:srgbClr val="ffffff"/>
                </a:solidFill>
                <a:uFill>
                  <a:solidFill>
                    <a:srgbClr val="ffffff"/>
                  </a:solidFill>
                </a:uFill>
                <a:latin typeface="UTM Ericsson Capital"/>
                <a:ea typeface="DejaVu Sans"/>
              </a:rPr>
              <a:t>EJECUCIÓN DE LA DEMO</a:t>
            </a:r>
            <a:endParaRPr b="0" lang="en-US" sz="1800" spc="-1" strike="noStrike">
              <a:solidFill>
                <a:srgbClr val="000000"/>
              </a:solidFill>
              <a:uFill>
                <a:solidFill>
                  <a:srgbClr val="ffffff"/>
                </a:solidFill>
              </a:uFill>
              <a:latin typeface="Arial"/>
            </a:endParaRPr>
          </a:p>
        </p:txBody>
      </p:sp>
      <p:sp>
        <p:nvSpPr>
          <p:cNvPr id="172"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86"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1366B4C-3A1A-4599-8634-6B9B65D70F5A}"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87" name="CustomShape 4"/>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OBJETIVOS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88" name="CustomShape 5"/>
          <p:cNvSpPr/>
          <p:nvPr/>
        </p:nvSpPr>
        <p:spPr>
          <a:xfrm>
            <a:off x="3058920" y="1925280"/>
            <a:ext cx="6073560" cy="89280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138960" rIns="95400" tIns="138960" bIns="138960" anchor="ctr"/>
          <a:p>
            <a:pPr algn="ctr">
              <a:lnSpc>
                <a:spcPct val="90000"/>
              </a:lnSpc>
            </a:pPr>
            <a:r>
              <a:rPr b="1" lang="en-US" sz="2500" spc="-1" strike="noStrike">
                <a:solidFill>
                  <a:srgbClr val="ffffff"/>
                </a:solidFill>
                <a:uFill>
                  <a:solidFill>
                    <a:srgbClr val="ffffff"/>
                  </a:solidFill>
                </a:uFill>
                <a:latin typeface="UTM Ericsson Capital"/>
                <a:ea typeface="DejaVu Sans"/>
              </a:rPr>
              <a:t>1. ANÁLISIS DE TRÁFICO DE RED</a:t>
            </a:r>
            <a:endParaRPr b="0" lang="en-US" sz="1800" spc="-1" strike="noStrike">
              <a:solidFill>
                <a:srgbClr val="000000"/>
              </a:solidFill>
              <a:uFill>
                <a:solidFill>
                  <a:srgbClr val="ffffff"/>
                </a:solidFill>
              </a:uFill>
              <a:latin typeface="Arial"/>
            </a:endParaRPr>
          </a:p>
        </p:txBody>
      </p:sp>
      <p:sp>
        <p:nvSpPr>
          <p:cNvPr id="89" name="CustomShape 6"/>
          <p:cNvSpPr/>
          <p:nvPr/>
        </p:nvSpPr>
        <p:spPr>
          <a:xfrm>
            <a:off x="3058920" y="2925360"/>
            <a:ext cx="6073560" cy="89280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138960" rIns="95400" tIns="138960" bIns="138960" anchor="ctr"/>
          <a:p>
            <a:pPr algn="ctr">
              <a:lnSpc>
                <a:spcPct val="90000"/>
              </a:lnSpc>
            </a:pPr>
            <a:r>
              <a:rPr b="1" lang="en-US" sz="2500" spc="-1" strike="noStrike">
                <a:solidFill>
                  <a:srgbClr val="ffffff"/>
                </a:solidFill>
                <a:uFill>
                  <a:solidFill>
                    <a:srgbClr val="ffffff"/>
                  </a:solidFill>
                </a:uFill>
                <a:latin typeface="UTM Ericsson Capital"/>
                <a:ea typeface="DejaVu Sans"/>
              </a:rPr>
              <a:t>2. CONSTRUCCIÓN DEL MODELO</a:t>
            </a:r>
            <a:endParaRPr b="0" lang="en-US" sz="1800" spc="-1" strike="noStrike">
              <a:solidFill>
                <a:srgbClr val="000000"/>
              </a:solidFill>
              <a:uFill>
                <a:solidFill>
                  <a:srgbClr val="ffffff"/>
                </a:solidFill>
              </a:uFill>
              <a:latin typeface="Arial"/>
            </a:endParaRPr>
          </a:p>
        </p:txBody>
      </p:sp>
      <p:sp>
        <p:nvSpPr>
          <p:cNvPr id="90" name="CustomShape 7"/>
          <p:cNvSpPr/>
          <p:nvPr/>
        </p:nvSpPr>
        <p:spPr>
          <a:xfrm>
            <a:off x="3058920" y="3925080"/>
            <a:ext cx="6073560" cy="89280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138960" rIns="95400" tIns="138960" bIns="138960" anchor="ctr"/>
          <a:p>
            <a:pPr algn="ctr">
              <a:lnSpc>
                <a:spcPct val="90000"/>
              </a:lnSpc>
            </a:pPr>
            <a:r>
              <a:rPr b="1" lang="en-US" sz="2500" spc="-1" strike="noStrike">
                <a:solidFill>
                  <a:srgbClr val="ffffff"/>
                </a:solidFill>
                <a:uFill>
                  <a:solidFill>
                    <a:srgbClr val="ffffff"/>
                  </a:solidFill>
                </a:uFill>
                <a:latin typeface="UTM Ericsson Capital"/>
                <a:ea typeface="DejaVu Sans"/>
              </a:rPr>
              <a:t>3. MONTAJE DE ESTRUCTURA DEL SISTEMA</a:t>
            </a:r>
            <a:endParaRPr b="0" lang="en-US" sz="1800" spc="-1" strike="noStrike">
              <a:solidFill>
                <a:srgbClr val="000000"/>
              </a:solidFill>
              <a:uFill>
                <a:solidFill>
                  <a:srgbClr val="ffffff"/>
                </a:solidFill>
              </a:uFill>
              <a:latin typeface="Arial"/>
            </a:endParaRPr>
          </a:p>
        </p:txBody>
      </p:sp>
      <p:sp>
        <p:nvSpPr>
          <p:cNvPr id="91" name="CustomShape 8"/>
          <p:cNvSpPr/>
          <p:nvPr/>
        </p:nvSpPr>
        <p:spPr>
          <a:xfrm>
            <a:off x="3058920" y="4925160"/>
            <a:ext cx="6073560" cy="892800"/>
          </a:xfrm>
          <a:prstGeom prst="roundRect">
            <a:avLst>
              <a:gd name="adj" fmla="val 16667"/>
            </a:avLst>
          </a:prstGeom>
          <a:solidFill>
            <a:srgbClr val="002060"/>
          </a:solidFill>
          <a:ln>
            <a:solidFill>
              <a:schemeClr val="lt1">
                <a:hueOff val="0"/>
                <a:satOff val="0"/>
                <a:lumOff val="0"/>
                <a:alphaOff val="0"/>
              </a:schemeClr>
            </a:solidFill>
            <a:round/>
          </a:ln>
        </p:spPr>
        <p:style>
          <a:lnRef idx="2"/>
          <a:fillRef idx="0"/>
          <a:effectRef idx="0"/>
          <a:fontRef idx="minor"/>
        </p:style>
        <p:txBody>
          <a:bodyPr lIns="138960" rIns="95400" tIns="138960" bIns="138960" anchor="ctr"/>
          <a:p>
            <a:pPr algn="ctr">
              <a:lnSpc>
                <a:spcPct val="90000"/>
              </a:lnSpc>
            </a:pPr>
            <a:r>
              <a:rPr b="1" lang="en-US" sz="2500" spc="-1" strike="noStrike">
                <a:solidFill>
                  <a:srgbClr val="ffffff"/>
                </a:solidFill>
                <a:uFill>
                  <a:solidFill>
                    <a:srgbClr val="ffffff"/>
                  </a:solidFill>
                </a:uFill>
                <a:latin typeface="UTM Ericsson Capital"/>
                <a:ea typeface="DejaVu Sans"/>
              </a:rPr>
              <a:t>4. VISUALIZACIÓN STREAMING</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1. ANÁLISIS DE TRÁFICO DE RED</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rPr>
              <a:t>Fuentes de datos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9DF15B4-BB3C-4B95-8A9A-B25DCCBC8F30}"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9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95" name="CustomShape 4"/>
          <p:cNvSpPr/>
          <p:nvPr/>
        </p:nvSpPr>
        <p:spPr>
          <a:xfrm>
            <a:off x="838080" y="242964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rPr>
              <a:t>Periódico deportivo AS</a:t>
            </a:r>
            <a:endParaRPr b="0" lang="en-U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rPr>
              <a:t>Plataforma de videos YOUTUBE</a:t>
            </a:r>
            <a:endParaRPr b="0" lang="en-U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rPr>
              <a:t>Simulación VOIP</a:t>
            </a:r>
            <a:endParaRPr b="0" lang="en-US" sz="1800" spc="-1" strike="noStrike">
              <a:solidFill>
                <a:srgbClr val="000000"/>
              </a:solidFill>
              <a:uFill>
                <a:solidFill>
                  <a:srgbClr val="ffffff"/>
                </a:solidFill>
              </a:uFill>
              <a:latin typeface="Arial"/>
            </a:endParaRPr>
          </a:p>
        </p:txBody>
      </p:sp>
      <p:pic>
        <p:nvPicPr>
          <p:cNvPr id="96" name="Imagen 8" descr=""/>
          <p:cNvPicPr/>
          <p:nvPr/>
        </p:nvPicPr>
        <p:blipFill>
          <a:blip r:embed="rId1"/>
          <a:stretch/>
        </p:blipFill>
        <p:spPr>
          <a:xfrm>
            <a:off x="6095880" y="4001400"/>
            <a:ext cx="2201040" cy="1207440"/>
          </a:xfrm>
          <a:prstGeom prst="rect">
            <a:avLst/>
          </a:prstGeom>
          <a:ln>
            <a:noFill/>
          </a:ln>
        </p:spPr>
      </p:pic>
      <p:pic>
        <p:nvPicPr>
          <p:cNvPr id="97" name="Imagen 10" descr=""/>
          <p:cNvPicPr/>
          <p:nvPr/>
        </p:nvPicPr>
        <p:blipFill>
          <a:blip r:embed="rId2"/>
          <a:srcRect l="14145" t="32306" r="14400" b="32104"/>
          <a:stretch/>
        </p:blipFill>
        <p:spPr>
          <a:xfrm>
            <a:off x="8701920" y="2085840"/>
            <a:ext cx="2651040" cy="1320480"/>
          </a:xfrm>
          <a:prstGeom prst="rect">
            <a:avLst/>
          </a:prstGeom>
          <a:ln>
            <a:noFill/>
          </a:ln>
        </p:spPr>
      </p:pic>
      <p:pic>
        <p:nvPicPr>
          <p:cNvPr id="98" name="Imagen 12" descr=""/>
          <p:cNvPicPr/>
          <p:nvPr/>
        </p:nvPicPr>
        <p:blipFill>
          <a:blip r:embed="rId3"/>
          <a:stretch/>
        </p:blipFill>
        <p:spPr>
          <a:xfrm>
            <a:off x="1598400" y="4335480"/>
            <a:ext cx="2937240" cy="2202480"/>
          </a:xfrm>
          <a:prstGeom prst="rect">
            <a:avLst/>
          </a:prstGeom>
          <a:ln>
            <a:noFill/>
          </a:ln>
        </p:spPr>
      </p:pic>
      <p:sp>
        <p:nvSpPr>
          <p:cNvPr id="99"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1. ANÁLISIS DE TRÁFICO DE RED</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rPr>
              <a:t>Dataset</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D65ADE7-FB07-4B21-A80C-4A0138E8AA7C}"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02"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graphicFrame>
        <p:nvGraphicFramePr>
          <p:cNvPr id="103" name="Table 4"/>
          <p:cNvGraphicFramePr/>
          <p:nvPr/>
        </p:nvGraphicFramePr>
        <p:xfrm>
          <a:off x="874440" y="1979280"/>
          <a:ext cx="10506960" cy="852840"/>
        </p:xfrm>
        <a:graphic>
          <a:graphicData uri="http://schemas.openxmlformats.org/drawingml/2006/table">
            <a:tbl>
              <a:tblPr/>
              <a:tblGrid>
                <a:gridCol w="1002600"/>
                <a:gridCol w="1299240"/>
                <a:gridCol w="1383480"/>
                <a:gridCol w="1239120"/>
                <a:gridCol w="1130760"/>
                <a:gridCol w="1660320"/>
                <a:gridCol w="1648080"/>
                <a:gridCol w="1143720"/>
              </a:tblGrid>
              <a:tr h="482400">
                <a:tc>
                  <a:txBody>
                    <a:bodyPr/>
                    <a:p>
                      <a:pPr algn="ctr">
                        <a:lnSpc>
                          <a:spcPct val="100000"/>
                        </a:lnSpc>
                      </a:pPr>
                      <a:r>
                        <a:rPr b="1" lang="en-US" sz="1800" spc="-1" strike="noStrike">
                          <a:solidFill>
                            <a:srgbClr val="ffffff"/>
                          </a:solidFill>
                          <a:uFill>
                            <a:solidFill>
                              <a:srgbClr val="ffffff"/>
                            </a:solidFill>
                          </a:uFill>
                          <a:latin typeface="Calibri"/>
                        </a:rPr>
                        <a:t> </a:t>
                      </a:r>
                      <a:r>
                        <a:rPr b="1" lang="en-US" sz="1800" spc="-1" strike="noStrike">
                          <a:solidFill>
                            <a:srgbClr val="ffffff"/>
                          </a:solidFill>
                          <a:uFill>
                            <a:solidFill>
                              <a:srgbClr val="ffffff"/>
                            </a:solidFill>
                          </a:uFill>
                          <a:latin typeface="Calibri"/>
                        </a:rPr>
                        <a:t>Variable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Is_youtube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VoIP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Browsing</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Proto</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IP_SrcIP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IP_DstIP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IP_TotLen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70800">
                <a:tc>
                  <a:txBody>
                    <a:bodyPr/>
                    <a:p>
                      <a:pPr algn="ctr">
                        <a:lnSpc>
                          <a:spcPct val="100000"/>
                        </a:lnSpc>
                      </a:pPr>
                      <a:r>
                        <a:rPr b="0" lang="en-US" sz="1800" spc="-1" strike="noStrike">
                          <a:solidFill>
                            <a:srgbClr val="000000"/>
                          </a:solidFill>
                          <a:uFill>
                            <a:solidFill>
                              <a:srgbClr val="ffffff"/>
                            </a:solidFill>
                          </a:uFill>
                          <a:latin typeface="Calibri"/>
                        </a:rPr>
                        <a:t>Valores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UDP, tcp, ICMP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xxxx.xxx.xxx.xxx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xxxx.xxx.xxx.xxx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1800" spc="-1" strike="noStrike">
                          <a:solidFill>
                            <a:srgbClr val="000000"/>
                          </a:solidFill>
                          <a:uFill>
                            <a:solidFill>
                              <a:srgbClr val="ffffff"/>
                            </a:solidFill>
                          </a:uFill>
                          <a:latin typeface="Calibri"/>
                        </a:rPr>
                        <a:t>0-Inf</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graphicFrame>
        <p:nvGraphicFramePr>
          <p:cNvPr id="104" name="Table 5"/>
          <p:cNvGraphicFramePr/>
          <p:nvPr/>
        </p:nvGraphicFramePr>
        <p:xfrm>
          <a:off x="838080" y="3804480"/>
          <a:ext cx="10542960" cy="1783440"/>
        </p:xfrm>
        <a:graphic>
          <a:graphicData uri="http://schemas.openxmlformats.org/drawingml/2006/table">
            <a:tbl>
              <a:tblPr/>
              <a:tblGrid>
                <a:gridCol w="978480"/>
                <a:gridCol w="1347480"/>
                <a:gridCol w="1371600"/>
                <a:gridCol w="1251000"/>
                <a:gridCol w="1130760"/>
                <a:gridCol w="1635120"/>
                <a:gridCol w="1637280"/>
                <a:gridCol w="1191600"/>
              </a:tblGrid>
              <a:tr h="549000">
                <a:tc>
                  <a:txBody>
                    <a:bodyPr/>
                    <a:p>
                      <a:pPr algn="ctr">
                        <a:lnSpc>
                          <a:spcPct val="100000"/>
                        </a:lnSpc>
                      </a:pPr>
                      <a:r>
                        <a:rPr b="1" lang="en-US" sz="1800" spc="-1" strike="noStrike">
                          <a:solidFill>
                            <a:srgbClr val="ffffff"/>
                          </a:solidFill>
                          <a:uFill>
                            <a:solidFill>
                              <a:srgbClr val="ffffff"/>
                            </a:solidFill>
                          </a:uFill>
                          <a:latin typeface="Calibri"/>
                        </a:rPr>
                        <a:t> </a:t>
                      </a:r>
                      <a:r>
                        <a:rPr b="1" lang="en-US" sz="1800" spc="-1" strike="noStrike">
                          <a:solidFill>
                            <a:srgbClr val="ffffff"/>
                          </a:solidFill>
                          <a:uFill>
                            <a:solidFill>
                              <a:srgbClr val="ffffff"/>
                            </a:solidFill>
                          </a:uFill>
                          <a:latin typeface="Calibri"/>
                        </a:rPr>
                        <a:t>Variable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IP_Uplink</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TimeStamp</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dpiPktNum</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coord_1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coord_2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i="1" lang="en-US" sz="1800" spc="-1" strike="noStrike">
                          <a:solidFill>
                            <a:srgbClr val="ffffff"/>
                          </a:solidFill>
                          <a:uFill>
                            <a:solidFill>
                              <a:srgbClr val="ffffff"/>
                            </a:solidFill>
                          </a:uFill>
                          <a:latin typeface="Calibri"/>
                        </a:rPr>
                        <a:t>IP_FiveTuple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p>
                      <a:pPr algn="ctr">
                        <a:lnSpc>
                          <a:spcPct val="100000"/>
                        </a:lnSpc>
                      </a:pPr>
                      <a:r>
                        <a:rPr b="1" lang="en-US" sz="1800" spc="-1" strike="noStrike">
                          <a:solidFill>
                            <a:srgbClr val="ffffff"/>
                          </a:solidFill>
                          <a:uFill>
                            <a:solidFill>
                              <a:srgbClr val="ffffff"/>
                            </a:solidFill>
                          </a:uFill>
                          <a:latin typeface="Calibri"/>
                        </a:rPr>
                        <a:t>IP_Version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234800">
                <a:tc>
                  <a:txBody>
                    <a:bodyPr/>
                    <a:p>
                      <a:pPr algn="ctr">
                        <a:lnSpc>
                          <a:spcPct val="100000"/>
                        </a:lnSpc>
                      </a:pPr>
                      <a:r>
                        <a:rPr b="0" lang="en-US" sz="1800" spc="-1" strike="noStrike">
                          <a:solidFill>
                            <a:srgbClr val="000000"/>
                          </a:solidFill>
                          <a:uFill>
                            <a:solidFill>
                              <a:srgbClr val="ffffff"/>
                            </a:solidFill>
                          </a:uFill>
                          <a:latin typeface="Calibri"/>
                        </a:rPr>
                        <a:t>Valores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HH:mm:ss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0,1 </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longitud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i="1" lang="en-US" sz="1800" spc="-1" strike="noStrike">
                          <a:solidFill>
                            <a:srgbClr val="000000"/>
                          </a:solidFill>
                          <a:uFill>
                            <a:solidFill>
                              <a:srgbClr val="ffffff"/>
                            </a:solidFill>
                          </a:uFill>
                          <a:latin typeface="Calibri"/>
                        </a:rPr>
                        <a:t>latitud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1800" spc="-1" strike="noStrike">
                          <a:solidFill>
                            <a:srgbClr val="000000"/>
                          </a:solidFill>
                          <a:uFill>
                            <a:solidFill>
                              <a:srgbClr val="ffffff"/>
                            </a:solidFill>
                          </a:uFill>
                          <a:latin typeface="Calibri"/>
                        </a:rPr>
                        <a:t>proto + IP_SrcIP + IP_DstIP + SrcPort + DstPort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p>
                      <a:pPr algn="ctr">
                        <a:lnSpc>
                          <a:spcPct val="100000"/>
                        </a:lnSpc>
                      </a:pPr>
                      <a:r>
                        <a:rPr b="0" lang="en-US" sz="1800" spc="-1" strike="noStrike">
                          <a:solidFill>
                            <a:srgbClr val="000000"/>
                          </a:solidFill>
                          <a:uFill>
                            <a:solidFill>
                              <a:srgbClr val="ffffff"/>
                            </a:solidFill>
                          </a:uFill>
                          <a:latin typeface="Calibri"/>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105" name="CustomShape 6"/>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2. CONSTRUCCIÓN DEL MODELO</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rPr>
              <a:t>Base del modelo</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9D31332-DA9F-421D-8C8B-09EF0F0B27DA}"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08"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pic>
        <p:nvPicPr>
          <p:cNvPr id="109" name="Imagen 4" descr=""/>
          <p:cNvPicPr/>
          <p:nvPr/>
        </p:nvPicPr>
        <p:blipFill>
          <a:blip r:embed="rId1"/>
          <a:stretch/>
        </p:blipFill>
        <p:spPr>
          <a:xfrm>
            <a:off x="1551960" y="1735920"/>
            <a:ext cx="8935200" cy="4120200"/>
          </a:xfrm>
          <a:prstGeom prst="rect">
            <a:avLst/>
          </a:prstGeom>
          <a:ln>
            <a:noFill/>
          </a:ln>
        </p:spPr>
      </p:pic>
      <p:sp>
        <p:nvSpPr>
          <p:cNvPr id="110"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2. CONSTRUCCIÓN DEL MODELO</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rPr>
              <a:t>Comparación de modelos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12"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9EDBE84-CDCF-4C6E-B84F-21E5DDC01DB8}"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13"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114"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pic>
        <p:nvPicPr>
          <p:cNvPr id="115" name="" descr=""/>
          <p:cNvPicPr/>
          <p:nvPr/>
        </p:nvPicPr>
        <p:blipFill>
          <a:blip r:embed="rId1"/>
          <a:stretch/>
        </p:blipFill>
        <p:spPr>
          <a:xfrm>
            <a:off x="1908360" y="1920240"/>
            <a:ext cx="8332920" cy="40374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3. ESTRUCTURA</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rPr>
              <a:t>Esquema</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17" name="CustomShape 2"/>
          <p:cNvSpPr/>
          <p:nvPr/>
        </p:nvSpPr>
        <p:spPr>
          <a:xfrm>
            <a:off x="329040" y="3370680"/>
            <a:ext cx="1854360" cy="1105560"/>
          </a:xfrm>
          <a:prstGeom prst="roundRect">
            <a:avLst>
              <a:gd name="adj" fmla="val 16667"/>
            </a:avLst>
          </a:prstGeom>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USUARIO</a:t>
            </a:r>
            <a:endParaRPr b="0" lang="en-US" sz="1800" spc="-1" strike="noStrike">
              <a:solidFill>
                <a:srgbClr val="000000"/>
              </a:solidFill>
              <a:uFill>
                <a:solidFill>
                  <a:srgbClr val="ffffff"/>
                </a:solidFill>
              </a:uFill>
              <a:latin typeface="Arial"/>
            </a:endParaRPr>
          </a:p>
        </p:txBody>
      </p:sp>
      <p:sp>
        <p:nvSpPr>
          <p:cNvPr id="118" name="CustomShape 3"/>
          <p:cNvSpPr/>
          <p:nvPr/>
        </p:nvSpPr>
        <p:spPr>
          <a:xfrm>
            <a:off x="3562560" y="1985760"/>
            <a:ext cx="1019160" cy="938520"/>
          </a:xfrm>
          <a:prstGeom prst="ellipse">
            <a:avLst/>
          </a:prstGeom>
          <a:solidFill>
            <a:schemeClr val="accent6"/>
          </a:solidFill>
          <a:ln>
            <a:noFill/>
          </a:ln>
          <a:effectLst>
            <a:outerShdw algn="ctr" blurRad="57150" dir="5400000" dist="19050" rotWithShape="0">
              <a:srgbClr val="000000">
                <a:alpha val="63000"/>
              </a:srgbClr>
            </a:outerShdw>
          </a:effectLst>
        </p:spPr>
        <p:style>
          <a:lnRef idx="0"/>
          <a:fillRef idx="0"/>
          <a:effectRef idx="3"/>
          <a:fontRef idx="minor"/>
        </p:style>
        <p:txBody>
          <a:bodyPr lIns="17640" rIns="17640" tIns="17640" bIns="17640" anchor="ctr"/>
          <a:p>
            <a:pPr algn="ctr">
              <a:lnSpc>
                <a:spcPct val="90000"/>
              </a:lnSpc>
            </a:pPr>
            <a:r>
              <a:rPr b="0" lang="en-US" sz="1400" spc="-1" strike="noStrike">
                <a:solidFill>
                  <a:srgbClr val="ffffff"/>
                </a:solidFill>
                <a:uFill>
                  <a:solidFill>
                    <a:srgbClr val="ffffff"/>
                  </a:solidFill>
                </a:uFill>
                <a:latin typeface="UTM Ericsson Capital"/>
                <a:ea typeface="DejaVu Sans"/>
              </a:rPr>
              <a:t>Browsing</a:t>
            </a:r>
            <a:endParaRPr b="0" lang="en-US" sz="1800" spc="-1" strike="noStrike">
              <a:solidFill>
                <a:srgbClr val="000000"/>
              </a:solidFill>
              <a:uFill>
                <a:solidFill>
                  <a:srgbClr val="ffffff"/>
                </a:solidFill>
              </a:uFill>
              <a:latin typeface="Arial"/>
            </a:endParaRPr>
          </a:p>
        </p:txBody>
      </p:sp>
      <p:sp>
        <p:nvSpPr>
          <p:cNvPr id="119" name="CustomShape 4"/>
          <p:cNvSpPr/>
          <p:nvPr/>
        </p:nvSpPr>
        <p:spPr>
          <a:xfrm>
            <a:off x="3865680" y="2982960"/>
            <a:ext cx="412920" cy="412920"/>
          </a:xfrm>
          <a:prstGeom prst="mathPlus">
            <a:avLst>
              <a:gd name="adj1" fmla="val 23520"/>
            </a:avLst>
          </a:prstGeom>
          <a:solidFill>
            <a:schemeClr val="tx1"/>
          </a:solidFill>
          <a:ln>
            <a:noFill/>
          </a:ln>
          <a:effectLst>
            <a:outerShdw algn="ctr" blurRad="57150" dir="5400000" dist="19050" rotWithShape="0">
              <a:srgbClr val="000000">
                <a:alpha val="63000"/>
              </a:srgbClr>
            </a:outerShdw>
          </a:effectLst>
        </p:spPr>
        <p:style>
          <a:lnRef idx="0"/>
          <a:fillRef idx="0"/>
          <a:effectRef idx="3"/>
          <a:fontRef idx="minor"/>
        </p:style>
      </p:sp>
      <p:sp>
        <p:nvSpPr>
          <p:cNvPr id="120" name="CustomShape 5"/>
          <p:cNvSpPr/>
          <p:nvPr/>
        </p:nvSpPr>
        <p:spPr>
          <a:xfrm>
            <a:off x="3562560" y="3454200"/>
            <a:ext cx="1019160" cy="938520"/>
          </a:xfrm>
          <a:prstGeom prst="ellipse">
            <a:avLst/>
          </a:prstGeom>
          <a:gradFill>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txBody>
          <a:bodyPr lIns="17640" rIns="17640" tIns="17640" bIns="17640" anchor="ctr"/>
          <a:p>
            <a:pPr algn="ctr">
              <a:lnSpc>
                <a:spcPct val="90000"/>
              </a:lnSpc>
            </a:pPr>
            <a:r>
              <a:rPr b="0" lang="en-US" sz="1400" spc="-1" strike="noStrike">
                <a:solidFill>
                  <a:srgbClr val="ffffff"/>
                </a:solidFill>
                <a:uFill>
                  <a:solidFill>
                    <a:srgbClr val="ffffff"/>
                  </a:solidFill>
                </a:uFill>
                <a:latin typeface="UTM Ericsson Capital"/>
                <a:ea typeface="DejaVu Sans"/>
              </a:rPr>
              <a:t>video</a:t>
            </a:r>
            <a:endParaRPr b="0" lang="en-US" sz="1800" spc="-1" strike="noStrike">
              <a:solidFill>
                <a:srgbClr val="000000"/>
              </a:solidFill>
              <a:uFill>
                <a:solidFill>
                  <a:srgbClr val="ffffff"/>
                </a:solidFill>
              </a:uFill>
              <a:latin typeface="Arial"/>
            </a:endParaRPr>
          </a:p>
        </p:txBody>
      </p:sp>
      <p:sp>
        <p:nvSpPr>
          <p:cNvPr id="121" name="CustomShape 6"/>
          <p:cNvSpPr/>
          <p:nvPr/>
        </p:nvSpPr>
        <p:spPr>
          <a:xfrm>
            <a:off x="3865680" y="4451400"/>
            <a:ext cx="412920" cy="412920"/>
          </a:xfrm>
          <a:prstGeom prst="mathPlus">
            <a:avLst>
              <a:gd name="adj1" fmla="val 23520"/>
            </a:avLst>
          </a:prstGeom>
          <a:solidFill>
            <a:schemeClr val="tx1"/>
          </a:solidFill>
          <a:ln>
            <a:noFill/>
          </a:ln>
          <a:effectLst>
            <a:outerShdw algn="ctr" blurRad="57150" dir="5400000" dist="19050" rotWithShape="0">
              <a:srgbClr val="000000">
                <a:alpha val="63000"/>
              </a:srgbClr>
            </a:outerShdw>
          </a:effectLst>
        </p:spPr>
        <p:style>
          <a:lnRef idx="0"/>
          <a:fillRef idx="0"/>
          <a:effectRef idx="3"/>
          <a:fontRef idx="minor"/>
        </p:style>
      </p:sp>
      <p:sp>
        <p:nvSpPr>
          <p:cNvPr id="122" name="CustomShape 7"/>
          <p:cNvSpPr/>
          <p:nvPr/>
        </p:nvSpPr>
        <p:spPr>
          <a:xfrm>
            <a:off x="3562560" y="4923000"/>
            <a:ext cx="1019160" cy="938520"/>
          </a:xfrm>
          <a:prstGeom prst="ellipse">
            <a:avLst/>
          </a:prstGeom>
          <a:gradFill>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txBody>
          <a:bodyPr lIns="17640" rIns="17640" tIns="17640" bIns="17640" anchor="ctr"/>
          <a:p>
            <a:pPr algn="ctr">
              <a:lnSpc>
                <a:spcPct val="90000"/>
              </a:lnSpc>
            </a:pPr>
            <a:r>
              <a:rPr b="0" lang="en-US" sz="1400" spc="-1" strike="noStrike">
                <a:solidFill>
                  <a:srgbClr val="ffffff"/>
                </a:solidFill>
                <a:uFill>
                  <a:solidFill>
                    <a:srgbClr val="ffffff"/>
                  </a:solidFill>
                </a:uFill>
                <a:latin typeface="UTM Ericsson Capital"/>
                <a:ea typeface="DejaVu Sans"/>
              </a:rPr>
              <a:t>voip</a:t>
            </a:r>
            <a:endParaRPr b="0" lang="en-US" sz="1800" spc="-1" strike="noStrike">
              <a:solidFill>
                <a:srgbClr val="000000"/>
              </a:solidFill>
              <a:uFill>
                <a:solidFill>
                  <a:srgbClr val="ffffff"/>
                </a:solidFill>
              </a:uFill>
              <a:latin typeface="Arial"/>
            </a:endParaRPr>
          </a:p>
        </p:txBody>
      </p:sp>
      <p:sp>
        <p:nvSpPr>
          <p:cNvPr id="123" name="CustomShape 8"/>
          <p:cNvSpPr/>
          <p:nvPr/>
        </p:nvSpPr>
        <p:spPr>
          <a:xfrm>
            <a:off x="4689720" y="3791160"/>
            <a:ext cx="226080" cy="264600"/>
          </a:xfrm>
          <a:prstGeom prst="rightArrow">
            <a:avLst>
              <a:gd name="adj1" fmla="val 60000"/>
              <a:gd name="adj2" fmla="val 50000"/>
            </a:avLst>
          </a:prstGeom>
          <a:gradFill>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sp>
      <p:sp>
        <p:nvSpPr>
          <p:cNvPr id="124" name="CustomShape 9"/>
          <p:cNvSpPr/>
          <p:nvPr/>
        </p:nvSpPr>
        <p:spPr>
          <a:xfrm>
            <a:off x="5010480" y="3210840"/>
            <a:ext cx="1425600" cy="1425600"/>
          </a:xfrm>
          <a:prstGeom prst="ellipse">
            <a:avLst/>
          </a:prstGeom>
          <a:gradFill>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txBody>
          <a:bodyPr lIns="17640" rIns="17640" tIns="17640" bIns="17640" anchor="ctr"/>
          <a:p>
            <a:pPr algn="ctr">
              <a:lnSpc>
                <a:spcPct val="90000"/>
              </a:lnSpc>
            </a:pPr>
            <a:r>
              <a:rPr b="0" lang="en-US" sz="1400" spc="-1" strike="noStrike">
                <a:solidFill>
                  <a:srgbClr val="ffffff"/>
                </a:solidFill>
                <a:uFill>
                  <a:solidFill>
                    <a:srgbClr val="ffffff"/>
                  </a:solidFill>
                </a:uFill>
                <a:latin typeface="UTM Ericsson Capital"/>
                <a:ea typeface="DejaVu Sans"/>
              </a:rPr>
              <a:t>ANALIZADOR DE TRÁFICO</a:t>
            </a:r>
            <a:endParaRPr b="0" lang="en-US" sz="1800" spc="-1" strike="noStrike">
              <a:solidFill>
                <a:srgbClr val="000000"/>
              </a:solidFill>
              <a:uFill>
                <a:solidFill>
                  <a:srgbClr val="ffffff"/>
                </a:solidFill>
              </a:uFill>
              <a:latin typeface="Arial"/>
            </a:endParaRPr>
          </a:p>
        </p:txBody>
      </p:sp>
      <p:sp>
        <p:nvSpPr>
          <p:cNvPr id="125" name="CustomShape 10"/>
          <p:cNvSpPr/>
          <p:nvPr/>
        </p:nvSpPr>
        <p:spPr>
          <a:xfrm rot="19387200">
            <a:off x="2333520" y="3233880"/>
            <a:ext cx="680760" cy="3265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26" name="CustomShape 11"/>
          <p:cNvSpPr/>
          <p:nvPr/>
        </p:nvSpPr>
        <p:spPr>
          <a:xfrm rot="1978800">
            <a:off x="2325960" y="4309920"/>
            <a:ext cx="680760" cy="3265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27" name="CustomShape 12"/>
          <p:cNvSpPr/>
          <p:nvPr/>
        </p:nvSpPr>
        <p:spPr>
          <a:xfrm>
            <a:off x="5176080" y="1788120"/>
            <a:ext cx="1573920" cy="583200"/>
          </a:xfrm>
          <a:prstGeom prst="roundRect">
            <a:avLst>
              <a:gd name="adj" fmla="val 16667"/>
            </a:avLst>
          </a:prstGeom>
          <a:solidFill>
            <a:schemeClr val="tx2">
              <a:lumMod val="50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INFO. POR PAQUETE</a:t>
            </a:r>
            <a:endParaRPr b="0" lang="en-US" sz="1800" spc="-1" strike="noStrike">
              <a:solidFill>
                <a:srgbClr val="000000"/>
              </a:solidFill>
              <a:uFill>
                <a:solidFill>
                  <a:srgbClr val="ffffff"/>
                </a:solidFill>
              </a:uFill>
              <a:latin typeface="Arial"/>
            </a:endParaRPr>
          </a:p>
        </p:txBody>
      </p:sp>
      <p:sp>
        <p:nvSpPr>
          <p:cNvPr id="128" name="CustomShape 13"/>
          <p:cNvSpPr/>
          <p:nvPr/>
        </p:nvSpPr>
        <p:spPr>
          <a:xfrm>
            <a:off x="2409480" y="3767400"/>
            <a:ext cx="680760" cy="3265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29" name="CustomShape 14"/>
          <p:cNvSpPr/>
          <p:nvPr/>
        </p:nvSpPr>
        <p:spPr>
          <a:xfrm>
            <a:off x="9268200" y="2206440"/>
            <a:ext cx="1888920" cy="3900600"/>
          </a:xfrm>
          <a:prstGeom prst="roundRect">
            <a:avLst>
              <a:gd name="adj" fmla="val 16667"/>
            </a:avLst>
          </a:prstGeom>
          <a:solidFill>
            <a:srgbClr val="ff0000"/>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SPARK STREAMING MODELADO</a:t>
            </a:r>
            <a:endParaRPr b="0" lang="en-US" sz="1800" spc="-1" strike="noStrike">
              <a:solidFill>
                <a:srgbClr val="000000"/>
              </a:solidFill>
              <a:uFill>
                <a:solidFill>
                  <a:srgbClr val="ffffff"/>
                </a:solidFill>
              </a:uFill>
              <a:latin typeface="Arial"/>
            </a:endParaRPr>
          </a:p>
        </p:txBody>
      </p:sp>
      <p:sp>
        <p:nvSpPr>
          <p:cNvPr id="130" name="CustomShape 15"/>
          <p:cNvSpPr/>
          <p:nvPr/>
        </p:nvSpPr>
        <p:spPr>
          <a:xfrm rot="16200000">
            <a:off x="5797800" y="3677400"/>
            <a:ext cx="4407840" cy="630720"/>
          </a:xfrm>
          <a:prstGeom prst="roundRect">
            <a:avLst>
              <a:gd name="adj" fmla="val 16667"/>
            </a:avLst>
          </a:prstGeom>
          <a:solidFill>
            <a:schemeClr val="accent4">
              <a:lumMod val="50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kafka</a:t>
            </a:r>
            <a:endParaRPr b="0" lang="en-US" sz="1800" spc="-1" strike="noStrike">
              <a:solidFill>
                <a:srgbClr val="000000"/>
              </a:solidFill>
              <a:uFill>
                <a:solidFill>
                  <a:srgbClr val="ffffff"/>
                </a:solidFill>
              </a:uFill>
              <a:latin typeface="Arial"/>
            </a:endParaRPr>
          </a:p>
        </p:txBody>
      </p:sp>
      <p:sp>
        <p:nvSpPr>
          <p:cNvPr id="131" name="CustomShape 16"/>
          <p:cNvSpPr/>
          <p:nvPr/>
        </p:nvSpPr>
        <p:spPr>
          <a:xfrm>
            <a:off x="8629560" y="3287160"/>
            <a:ext cx="375840" cy="3265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2" name="CustomShape 17"/>
          <p:cNvSpPr/>
          <p:nvPr/>
        </p:nvSpPr>
        <p:spPr>
          <a:xfrm>
            <a:off x="5235120" y="5144760"/>
            <a:ext cx="1568520" cy="899640"/>
          </a:xfrm>
          <a:prstGeom prst="roundRect">
            <a:avLst>
              <a:gd name="adj" fmla="val 16667"/>
            </a:avLst>
          </a:prstGeom>
          <a:solidFill>
            <a:schemeClr val="accent2">
              <a:lumMod val="75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Kibana</a:t>
            </a:r>
            <a:endParaRPr b="0" lang="en-US" sz="1800" spc="-1" strike="noStrike">
              <a:solidFill>
                <a:srgbClr val="000000"/>
              </a:solidFill>
              <a:uFill>
                <a:solidFill>
                  <a:srgbClr val="ffffff"/>
                </a:solidFill>
              </a:uFill>
              <a:latin typeface="Arial"/>
            </a:endParaRPr>
          </a:p>
        </p:txBody>
      </p:sp>
      <p:sp>
        <p:nvSpPr>
          <p:cNvPr id="133" name="CustomShape 18"/>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AD23BFC-60F8-4893-9C8A-12AC3052DB02}"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34" name="CustomShape 19"/>
          <p:cNvSpPr/>
          <p:nvPr/>
        </p:nvSpPr>
        <p:spPr>
          <a:xfrm>
            <a:off x="9268200" y="1419480"/>
            <a:ext cx="1967040" cy="412920"/>
          </a:xfrm>
          <a:prstGeom prst="roundRect">
            <a:avLst>
              <a:gd name="adj" fmla="val 16667"/>
            </a:avLst>
          </a:prstGeom>
          <a:solidFill>
            <a:schemeClr val="accent4">
              <a:lumMod val="60000"/>
              <a:lumOff val="40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UTM Ericsson Capital"/>
                <a:ea typeface="DejaVu Sans"/>
              </a:rPr>
              <a:t>MODELO</a:t>
            </a:r>
            <a:endParaRPr b="0" lang="en-US" sz="1800" spc="-1" strike="noStrike">
              <a:solidFill>
                <a:srgbClr val="000000"/>
              </a:solidFill>
              <a:uFill>
                <a:solidFill>
                  <a:srgbClr val="ffffff"/>
                </a:solidFill>
              </a:uFill>
              <a:latin typeface="Arial"/>
            </a:endParaRPr>
          </a:p>
        </p:txBody>
      </p:sp>
      <p:sp>
        <p:nvSpPr>
          <p:cNvPr id="135" name="CustomShape 20"/>
          <p:cNvSpPr/>
          <p:nvPr/>
        </p:nvSpPr>
        <p:spPr>
          <a:xfrm rot="5400000">
            <a:off x="10020240" y="1877760"/>
            <a:ext cx="285120" cy="3103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6" name="CustomShape 21"/>
          <p:cNvSpPr/>
          <p:nvPr/>
        </p:nvSpPr>
        <p:spPr>
          <a:xfrm flipH="1" rot="5400000">
            <a:off x="5623560" y="2674800"/>
            <a:ext cx="351720" cy="3265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7" name="CustomShape 22"/>
          <p:cNvSpPr/>
          <p:nvPr/>
        </p:nvSpPr>
        <p:spPr>
          <a:xfrm>
            <a:off x="7063920" y="1869480"/>
            <a:ext cx="375840" cy="3265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8" name="CustomShape 23"/>
          <p:cNvSpPr/>
          <p:nvPr/>
        </p:nvSpPr>
        <p:spPr>
          <a:xfrm rot="10800000">
            <a:off x="9373680" y="5312160"/>
            <a:ext cx="375840" cy="3265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39" name="CustomShape 24"/>
          <p:cNvSpPr/>
          <p:nvPr/>
        </p:nvSpPr>
        <p:spPr>
          <a:xfrm rot="10800000">
            <a:off x="7821360" y="6085800"/>
            <a:ext cx="375840" cy="326520"/>
          </a:xfrm>
          <a:prstGeom prst="stripedRightArrow">
            <a:avLst>
              <a:gd name="adj1" fmla="val 50000"/>
              <a:gd name="adj2" fmla="val 50000"/>
            </a:avLst>
          </a:prstGeom>
          <a:solidFill>
            <a:schemeClr val="tx1"/>
          </a:solidFill>
          <a:ln>
            <a:round/>
          </a:ln>
        </p:spPr>
        <p:style>
          <a:lnRef idx="2">
            <a:schemeClr val="accent6">
              <a:shade val="50000"/>
            </a:schemeClr>
          </a:lnRef>
          <a:fillRef idx="1">
            <a:schemeClr val="accent6"/>
          </a:fillRef>
          <a:effectRef idx="0">
            <a:schemeClr val="accent6"/>
          </a:effectRef>
          <a:fontRef idx="minor"/>
        </p:style>
      </p:sp>
      <p:sp>
        <p:nvSpPr>
          <p:cNvPr id="140" name="CustomShape 25"/>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141" name="CustomShape 26"/>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Imagen 12" descr=""/>
          <p:cNvPicPr/>
          <p:nvPr/>
        </p:nvPicPr>
        <p:blipFill>
          <a:blip r:embed="rId1"/>
          <a:stretch/>
        </p:blipFill>
        <p:spPr>
          <a:xfrm>
            <a:off x="5836320" y="2239920"/>
            <a:ext cx="3323520" cy="3323520"/>
          </a:xfrm>
          <a:prstGeom prst="rect">
            <a:avLst/>
          </a:prstGeom>
          <a:ln>
            <a:noFill/>
          </a:ln>
        </p:spPr>
      </p:pic>
      <p:sp>
        <p:nvSpPr>
          <p:cNvPr id="143" name="CustomShape 1"/>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3. ESTRUCTURA</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rPr>
              <a:t>Tecnologías</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44"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0909CC7-9C38-455F-A3F6-2BF25698A5C4}"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45"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pic>
        <p:nvPicPr>
          <p:cNvPr id="146" name="Marcador de contenido 5" descr=""/>
          <p:cNvPicPr/>
          <p:nvPr/>
        </p:nvPicPr>
        <p:blipFill>
          <a:blip r:embed="rId2"/>
          <a:stretch/>
        </p:blipFill>
        <p:spPr>
          <a:xfrm>
            <a:off x="3460680" y="2008440"/>
            <a:ext cx="2853360" cy="1517400"/>
          </a:xfrm>
          <a:prstGeom prst="rect">
            <a:avLst/>
          </a:prstGeom>
          <a:ln>
            <a:noFill/>
          </a:ln>
        </p:spPr>
      </p:pic>
      <p:pic>
        <p:nvPicPr>
          <p:cNvPr id="147" name="Imagen 8" descr=""/>
          <p:cNvPicPr/>
          <p:nvPr/>
        </p:nvPicPr>
        <p:blipFill>
          <a:blip r:embed="rId3"/>
          <a:stretch/>
        </p:blipFill>
        <p:spPr>
          <a:xfrm>
            <a:off x="8231400" y="4512600"/>
            <a:ext cx="3066840" cy="1533240"/>
          </a:xfrm>
          <a:prstGeom prst="rect">
            <a:avLst/>
          </a:prstGeom>
          <a:ln>
            <a:noFill/>
          </a:ln>
        </p:spPr>
      </p:pic>
      <p:pic>
        <p:nvPicPr>
          <p:cNvPr id="148" name="Imagen 10" descr=""/>
          <p:cNvPicPr/>
          <p:nvPr/>
        </p:nvPicPr>
        <p:blipFill>
          <a:blip r:embed="rId4"/>
          <a:stretch/>
        </p:blipFill>
        <p:spPr>
          <a:xfrm>
            <a:off x="939960" y="1560960"/>
            <a:ext cx="2286360" cy="1924560"/>
          </a:xfrm>
          <a:prstGeom prst="rect">
            <a:avLst/>
          </a:prstGeom>
          <a:ln>
            <a:noFill/>
          </a:ln>
        </p:spPr>
      </p:pic>
      <p:pic>
        <p:nvPicPr>
          <p:cNvPr id="149" name="Imagen 16" descr=""/>
          <p:cNvPicPr/>
          <p:nvPr/>
        </p:nvPicPr>
        <p:blipFill>
          <a:blip r:embed="rId5"/>
          <a:stretch/>
        </p:blipFill>
        <p:spPr>
          <a:xfrm>
            <a:off x="184680" y="4008960"/>
            <a:ext cx="3395880" cy="1768320"/>
          </a:xfrm>
          <a:prstGeom prst="rect">
            <a:avLst/>
          </a:prstGeom>
          <a:ln>
            <a:noFill/>
          </a:ln>
        </p:spPr>
      </p:pic>
      <p:pic>
        <p:nvPicPr>
          <p:cNvPr id="150" name="Imagen 19" descr=""/>
          <p:cNvPicPr/>
          <p:nvPr/>
        </p:nvPicPr>
        <p:blipFill>
          <a:blip r:embed="rId6"/>
          <a:stretch/>
        </p:blipFill>
        <p:spPr>
          <a:xfrm>
            <a:off x="9791640" y="2623680"/>
            <a:ext cx="1805400" cy="1805400"/>
          </a:xfrm>
          <a:prstGeom prst="rect">
            <a:avLst/>
          </a:prstGeom>
          <a:ln>
            <a:noFill/>
          </a:ln>
        </p:spPr>
      </p:pic>
      <p:pic>
        <p:nvPicPr>
          <p:cNvPr id="151" name="Imagen 34" descr=""/>
          <p:cNvPicPr/>
          <p:nvPr/>
        </p:nvPicPr>
        <p:blipFill>
          <a:blip r:embed="rId7"/>
          <a:stretch/>
        </p:blipFill>
        <p:spPr>
          <a:xfrm>
            <a:off x="6512760" y="1464480"/>
            <a:ext cx="2848320" cy="1302120"/>
          </a:xfrm>
          <a:prstGeom prst="rect">
            <a:avLst/>
          </a:prstGeom>
          <a:ln>
            <a:noFill/>
          </a:ln>
        </p:spPr>
      </p:pic>
      <p:pic>
        <p:nvPicPr>
          <p:cNvPr id="152" name="Imagen 38" descr=""/>
          <p:cNvPicPr/>
          <p:nvPr/>
        </p:nvPicPr>
        <p:blipFill>
          <a:blip r:embed="rId8"/>
          <a:stretch/>
        </p:blipFill>
        <p:spPr>
          <a:xfrm>
            <a:off x="3588840" y="4277520"/>
            <a:ext cx="2506320" cy="1383480"/>
          </a:xfrm>
          <a:prstGeom prst="rect">
            <a:avLst/>
          </a:prstGeom>
          <a:ln>
            <a:noFill/>
          </a:ln>
        </p:spPr>
      </p:pic>
      <p:pic>
        <p:nvPicPr>
          <p:cNvPr id="153" name="Imagen 40" descr=""/>
          <p:cNvPicPr/>
          <p:nvPr/>
        </p:nvPicPr>
        <p:blipFill>
          <a:blip r:embed="rId9"/>
          <a:stretch/>
        </p:blipFill>
        <p:spPr>
          <a:xfrm>
            <a:off x="9375840" y="1488240"/>
            <a:ext cx="2637000" cy="890280"/>
          </a:xfrm>
          <a:prstGeom prst="rect">
            <a:avLst/>
          </a:prstGeom>
          <a:ln>
            <a:noFill/>
          </a:ln>
        </p:spPr>
      </p:pic>
      <p:sp>
        <p:nvSpPr>
          <p:cNvPr id="154"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578600" y="410400"/>
            <a:ext cx="8881920" cy="1324800"/>
          </a:xfrm>
          <a:prstGeom prst="rect">
            <a:avLst/>
          </a:prstGeom>
          <a:noFill/>
          <a:ln>
            <a:noFill/>
          </a:ln>
        </p:spPr>
        <p:style>
          <a:lnRef idx="0"/>
          <a:fillRef idx="0"/>
          <a:effectRef idx="0"/>
          <a:fontRef idx="minor"/>
        </p:style>
        <p:txBody>
          <a:bodyPr lIns="90000" rIns="90000" tIns="45000" bIns="45000" anchor="ctr"/>
          <a:p>
            <a:r>
              <a:rPr b="1" lang="en-US" sz="4400" spc="-1" strike="noStrike">
                <a:solidFill>
                  <a:srgbClr val="000000"/>
                </a:solidFill>
                <a:uFill>
                  <a:solidFill>
                    <a:srgbClr val="ffffff"/>
                  </a:solidFill>
                </a:uFill>
                <a:latin typeface="UTM Ericsson Capital"/>
              </a:rPr>
              <a:t>4. VISUALIZACIÓN</a:t>
            </a:r>
            <a:endParaRPr b="0" lang="en-US" sz="1800" spc="-1" strike="noStrike">
              <a:solidFill>
                <a:srgbClr val="000000"/>
              </a:solidFill>
              <a:uFill>
                <a:solidFill>
                  <a:srgbClr val="ffffff"/>
                </a:solidFill>
              </a:uFill>
              <a:latin typeface="Arial"/>
            </a:endParaRPr>
          </a:p>
          <a:p>
            <a:r>
              <a:rPr b="0" lang="en-US" sz="3300" spc="-1" strike="noStrike">
                <a:solidFill>
                  <a:srgbClr val="000000"/>
                </a:solidFill>
                <a:uFill>
                  <a:solidFill>
                    <a:srgbClr val="ffffff"/>
                  </a:solidFill>
                </a:uFill>
                <a:latin typeface="UTM Ericsson Capital"/>
              </a:rPr>
              <a:t>Tráfico de red</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56" name="CustomShape 2"/>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CCD6FEC-E1B2-420F-B24A-9CD87CE692E0}" type="slidenum">
              <a:rPr b="0" lang="en-US" sz="120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57"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rPr>
              <a:t>TFM: Visualización streaming de evaluación de modelo</a:t>
            </a:r>
            <a:endParaRPr b="0" lang="en-US" sz="1800" spc="-1" strike="noStrike">
              <a:solidFill>
                <a:srgbClr val="000000"/>
              </a:solidFill>
              <a:uFill>
                <a:solidFill>
                  <a:srgbClr val="ffffff"/>
                </a:solidFill>
              </a:uFill>
              <a:latin typeface="Arial"/>
            </a:endParaRPr>
          </a:p>
        </p:txBody>
      </p:sp>
      <p:sp>
        <p:nvSpPr>
          <p:cNvPr id="158" name="CustomShape 4"/>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rPr>
              <a:t>Eje X común, transcurso del tiempo:</a:t>
            </a:r>
            <a:endParaRPr b="0" lang="en-US"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b="0" lang="en-US" sz="2400" spc="-1" strike="noStrike">
                <a:solidFill>
                  <a:srgbClr val="000000"/>
                </a:solidFill>
                <a:uFill>
                  <a:solidFill>
                    <a:srgbClr val="ffffff"/>
                  </a:solidFill>
                </a:uFill>
                <a:latin typeface="UTM Ericsson Capital"/>
              </a:rPr>
              <a:t>Paquetes generados</a:t>
            </a:r>
            <a:endParaRPr b="0" lang="en-US" sz="1800" spc="-1" strike="noStrike">
              <a:solidFill>
                <a:srgbClr val="000000"/>
              </a:solidFill>
              <a:uFill>
                <a:solidFill>
                  <a:srgbClr val="ffffff"/>
                </a:solidFill>
              </a:uFill>
              <a:latin typeface="Arial"/>
            </a:endParaRPr>
          </a:p>
          <a:p>
            <a:pPr lvl="1" marL="685800" indent="-227880">
              <a:lnSpc>
                <a:spcPct val="100000"/>
              </a:lnSpc>
              <a:buClr>
                <a:srgbClr val="000000"/>
              </a:buClr>
              <a:buFont typeface="Arial"/>
              <a:buChar char="•"/>
            </a:pPr>
            <a:r>
              <a:rPr b="0" lang="en-US" sz="2400" spc="-1" strike="noStrike">
                <a:solidFill>
                  <a:srgbClr val="000000"/>
                </a:solidFill>
                <a:uFill>
                  <a:solidFill>
                    <a:srgbClr val="ffffff"/>
                  </a:solidFill>
                </a:uFill>
                <a:latin typeface="UTM Ericsson Capital"/>
              </a:rPr>
              <a:t>Media de Kbytes enviados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28600" indent="-227880">
              <a:lnSpc>
                <a:spcPct val="90000"/>
              </a:lnSpc>
              <a:buClr>
                <a:srgbClr val="000000"/>
              </a:buClr>
              <a:buFont typeface="Arial"/>
              <a:buChar char="•"/>
            </a:pPr>
            <a:r>
              <a:rPr b="0" lang="en-US" sz="2800" spc="-1" strike="noStrike">
                <a:solidFill>
                  <a:srgbClr val="000000"/>
                </a:solidFill>
                <a:uFill>
                  <a:solidFill>
                    <a:srgbClr val="ffffff"/>
                  </a:solidFill>
                </a:uFill>
                <a:latin typeface="UTM Ericsson Capital"/>
              </a:rPr>
              <a:t>Protocolos, gráfica tipo tarta.</a:t>
            </a:r>
            <a:endParaRPr b="0" lang="en-US" sz="1800" spc="-1" strike="noStrike">
              <a:solidFill>
                <a:srgbClr val="000000"/>
              </a:solidFill>
              <a:uFill>
                <a:solidFill>
                  <a:srgbClr val="ffffff"/>
                </a:solidFill>
              </a:uFill>
              <a:latin typeface="Arial"/>
            </a:endParaRPr>
          </a:p>
        </p:txBody>
      </p:sp>
      <p:pic>
        <p:nvPicPr>
          <p:cNvPr id="159" name="Gráfico 5" descr=""/>
          <p:cNvPicPr/>
          <p:nvPr/>
        </p:nvPicPr>
        <p:blipFill>
          <a:blip r:embed="rId1"/>
          <a:stretch/>
        </p:blipFill>
        <p:spPr>
          <a:xfrm>
            <a:off x="6279120" y="3883320"/>
            <a:ext cx="2330640" cy="2330640"/>
          </a:xfrm>
          <a:prstGeom prst="rect">
            <a:avLst/>
          </a:prstGeom>
          <a:ln>
            <a:noFill/>
          </a:ln>
        </p:spPr>
      </p:pic>
      <p:pic>
        <p:nvPicPr>
          <p:cNvPr id="160" name="Gráfico 8" descr=""/>
          <p:cNvPicPr/>
          <p:nvPr/>
        </p:nvPicPr>
        <p:blipFill>
          <a:blip r:embed="rId2"/>
          <a:stretch/>
        </p:blipFill>
        <p:spPr>
          <a:xfrm>
            <a:off x="8328240" y="1452960"/>
            <a:ext cx="2742480" cy="2742480"/>
          </a:xfrm>
          <a:prstGeom prst="rect">
            <a:avLst/>
          </a:prstGeom>
          <a:ln>
            <a:noFill/>
          </a:ln>
        </p:spPr>
      </p:pic>
      <p:sp>
        <p:nvSpPr>
          <p:cNvPr id="161"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rPr>
              <a:t>14/09/2017</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342</TotalTime>
  <Application>LibreOffice/5.1.6.2$Linux_X86_64 LibreOffice_project/10m0$Build-2</Application>
  <Words>619</Words>
  <Paragraphs>151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2017-03-24T09:03:12Z</dcterms:created>
  <dc:creator>Nacho A.B</dc:creator>
  <dc:description/>
  <dc:language>en-US</dc:language>
  <cp:lastModifiedBy/>
  <dcterms:modified xsi:type="dcterms:W3CDTF">2017-09-13T22:38:41Z</dcterms:modified>
  <cp:revision>72</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