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24"/>
  </p:notesMasterIdLst>
  <p:handoutMasterIdLst>
    <p:handoutMasterId r:id="rId25"/>
  </p:handoutMasterIdLst>
  <p:sldIdLst>
    <p:sldId id="278" r:id="rId2"/>
    <p:sldId id="277" r:id="rId3"/>
    <p:sldId id="286" r:id="rId4"/>
    <p:sldId id="302" r:id="rId5"/>
    <p:sldId id="303" r:id="rId6"/>
    <p:sldId id="304" r:id="rId7"/>
    <p:sldId id="268" r:id="rId8"/>
    <p:sldId id="293" r:id="rId9"/>
    <p:sldId id="294" r:id="rId10"/>
    <p:sldId id="295" r:id="rId11"/>
    <p:sldId id="297" r:id="rId12"/>
    <p:sldId id="298" r:id="rId13"/>
    <p:sldId id="301" r:id="rId14"/>
    <p:sldId id="291" r:id="rId15"/>
    <p:sldId id="275" r:id="rId16"/>
    <p:sldId id="296" r:id="rId17"/>
    <p:sldId id="276" r:id="rId18"/>
    <p:sldId id="279" r:id="rId19"/>
    <p:sldId id="283" r:id="rId20"/>
    <p:sldId id="284" r:id="rId21"/>
    <p:sldId id="299" r:id="rId22"/>
    <p:sldId id="300" r:id="rId23"/>
  </p:sldIdLst>
  <p:sldSz cx="9144000" cy="6858000" type="screen4x3"/>
  <p:notesSz cx="6884988" cy="10018713"/>
  <p:embeddedFontLst>
    <p:embeddedFont>
      <p:font typeface="Ericsson Capital TT" panose="020B0604020202020204" charset="0"/>
      <p:regular r:id="rId26"/>
    </p:embeddedFont>
    <p:embeddedFont>
      <p:font typeface="Cambria Math" panose="02040503050406030204" pitchFamily="18" charset="0"/>
      <p:regular r:id="rId27"/>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78"/>
            <p14:sldId id="277"/>
            <p14:sldId id="286"/>
            <p14:sldId id="302"/>
            <p14:sldId id="303"/>
            <p14:sldId id="304"/>
            <p14:sldId id="268"/>
            <p14:sldId id="293"/>
            <p14:sldId id="294"/>
            <p14:sldId id="295"/>
            <p14:sldId id="297"/>
            <p14:sldId id="298"/>
            <p14:sldId id="301"/>
            <p14:sldId id="291"/>
            <p14:sldId id="275"/>
            <p14:sldId id="296"/>
            <p14:sldId id="276"/>
            <p14:sldId id="279"/>
            <p14:sldId id="283"/>
            <p14:sldId id="284"/>
            <p14:sldId id="299"/>
            <p14:sldId id="300"/>
          </p14:sldIdLst>
        </p14:section>
      </p14:sectionLst>
    </p:ex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guide id="16" pos="2879">
          <p15:clr>
            <a:srgbClr val="A4A3A4"/>
          </p15:clr>
        </p15:guide>
        <p15:guide id="17" pos="2676">
          <p15:clr>
            <a:srgbClr val="A4A3A4"/>
          </p15:clr>
        </p15:guide>
        <p15:guide id="18" pos="3084">
          <p15:clr>
            <a:srgbClr val="A4A3A4"/>
          </p15:clr>
        </p15:guide>
        <p15:guide id="19" pos="551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5FF"/>
    <a:srgbClr val="007B78"/>
    <a:srgbClr val="6A8FBF"/>
    <a:srgbClr val="9FB7D3"/>
    <a:srgbClr val="99CCFF"/>
    <a:srgbClr val="00A9D4"/>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7" autoAdjust="0"/>
    <p:restoredTop sz="95319" autoAdjust="0"/>
  </p:normalViewPr>
  <p:slideViewPr>
    <p:cSldViewPr snapToGrid="0" snapToObjects="1">
      <p:cViewPr varScale="1">
        <p:scale>
          <a:sx n="110" d="100"/>
          <a:sy n="110" d="100"/>
        </p:scale>
        <p:origin x="1380" y="108"/>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76BB2-12F9-474B-A4CC-F85BD6D091F1}" type="doc">
      <dgm:prSet loTypeId="urn:microsoft.com/office/officeart/2005/8/layout/cycle1" loCatId="cycle" qsTypeId="urn:microsoft.com/office/officeart/2005/8/quickstyle/simple2" qsCatId="simple" csTypeId="urn:microsoft.com/office/officeart/2005/8/colors/accent0_2" csCatId="mainScheme" phldr="1"/>
      <dgm:spPr/>
      <dgm:t>
        <a:bodyPr/>
        <a:lstStyle/>
        <a:p>
          <a:endParaRPr lang="es-ES"/>
        </a:p>
      </dgm:t>
    </dgm:pt>
    <dgm:pt modelId="{C15BADB6-E0A1-4380-A448-78D59B6E677B}">
      <dgm:prSet phldrT="[Texto]"/>
      <dgm:spPr/>
      <dgm:t>
        <a:bodyPr/>
        <a:lstStyle/>
        <a:p>
          <a:r>
            <a:rPr lang="es-ES" dirty="0"/>
            <a:t>COM</a:t>
          </a:r>
        </a:p>
      </dgm:t>
    </dgm:pt>
    <dgm:pt modelId="{00B79B4D-D25E-4C09-8DB4-6529EB72CAE7}" type="parTrans" cxnId="{0CCEC355-44DC-4A5B-B3BD-BEAFF944BC8D}">
      <dgm:prSet/>
      <dgm:spPr/>
      <dgm:t>
        <a:bodyPr/>
        <a:lstStyle/>
        <a:p>
          <a:endParaRPr lang="es-ES"/>
        </a:p>
      </dgm:t>
    </dgm:pt>
    <dgm:pt modelId="{4DF7D2BC-0762-4CD0-99EB-3913D6BED821}" type="sibTrans" cxnId="{0CCEC355-44DC-4A5B-B3BD-BEAFF944BC8D}">
      <dgm:prSet/>
      <dgm:spPr/>
      <dgm:t>
        <a:bodyPr/>
        <a:lstStyle/>
        <a:p>
          <a:endParaRPr lang="es-ES"/>
        </a:p>
      </dgm:t>
    </dgm:pt>
    <dgm:pt modelId="{E085B225-E0E5-491C-B309-D27FEBE9F30D}">
      <dgm:prSet phldrT="[Texto]"/>
      <dgm:spPr/>
      <dgm:t>
        <a:bodyPr/>
        <a:lstStyle/>
        <a:p>
          <a:r>
            <a:rPr lang="es-ES" dirty="0"/>
            <a:t>P</a:t>
          </a:r>
        </a:p>
      </dgm:t>
    </dgm:pt>
    <dgm:pt modelId="{A28B18EB-5067-4F4E-A7CC-A5B389194DFB}" type="parTrans" cxnId="{A1511FD5-F036-44A3-AE6B-310912CC8E10}">
      <dgm:prSet/>
      <dgm:spPr/>
      <dgm:t>
        <a:bodyPr/>
        <a:lstStyle/>
        <a:p>
          <a:endParaRPr lang="es-ES"/>
        </a:p>
      </dgm:t>
    </dgm:pt>
    <dgm:pt modelId="{88F71382-ACCC-4B61-830B-7722BC5CF705}" type="sibTrans" cxnId="{A1511FD5-F036-44A3-AE6B-310912CC8E10}">
      <dgm:prSet/>
      <dgm:spPr/>
      <dgm:t>
        <a:bodyPr/>
        <a:lstStyle/>
        <a:p>
          <a:endParaRPr lang="es-ES"/>
        </a:p>
      </dgm:t>
    </dgm:pt>
    <dgm:pt modelId="{9D1F1A5C-09B0-43A2-AC0F-76DB0FB38F64}">
      <dgm:prSet phldrT="[Texto]"/>
      <dgm:spPr/>
      <dgm:t>
        <a:bodyPr/>
        <a:lstStyle/>
        <a:p>
          <a:r>
            <a:rPr lang="es-ES" dirty="0"/>
            <a:t>A</a:t>
          </a:r>
        </a:p>
      </dgm:t>
    </dgm:pt>
    <dgm:pt modelId="{A267203D-F602-4A3F-BA37-2964868BC004}" type="parTrans" cxnId="{A8EB2E58-5556-4856-A1A5-67DB72F60211}">
      <dgm:prSet/>
      <dgm:spPr/>
      <dgm:t>
        <a:bodyPr/>
        <a:lstStyle/>
        <a:p>
          <a:endParaRPr lang="es-ES"/>
        </a:p>
      </dgm:t>
    </dgm:pt>
    <dgm:pt modelId="{4E535F45-8E75-4F97-BA18-48236DD0CEB7}" type="sibTrans" cxnId="{A8EB2E58-5556-4856-A1A5-67DB72F60211}">
      <dgm:prSet/>
      <dgm:spPr/>
      <dgm:t>
        <a:bodyPr/>
        <a:lstStyle/>
        <a:p>
          <a:endParaRPr lang="es-ES"/>
        </a:p>
      </dgm:t>
    </dgm:pt>
    <dgm:pt modelId="{805621B1-68E4-496B-ABB7-04D4C3E0656E}" type="pres">
      <dgm:prSet presAssocID="{7CB76BB2-12F9-474B-A4CC-F85BD6D091F1}" presName="cycle" presStyleCnt="0">
        <dgm:presLayoutVars>
          <dgm:dir/>
          <dgm:resizeHandles val="exact"/>
        </dgm:presLayoutVars>
      </dgm:prSet>
      <dgm:spPr/>
    </dgm:pt>
    <dgm:pt modelId="{B3B9B651-E76A-4649-8E21-ABEE7DB49284}" type="pres">
      <dgm:prSet presAssocID="{C15BADB6-E0A1-4380-A448-78D59B6E677B}" presName="dummy" presStyleCnt="0"/>
      <dgm:spPr/>
    </dgm:pt>
    <dgm:pt modelId="{1AF0FFE4-4609-428F-B087-936F96639C64}" type="pres">
      <dgm:prSet presAssocID="{C15BADB6-E0A1-4380-A448-78D59B6E677B}" presName="node" presStyleLbl="revTx" presStyleIdx="0" presStyleCnt="3">
        <dgm:presLayoutVars>
          <dgm:bulletEnabled val="1"/>
        </dgm:presLayoutVars>
      </dgm:prSet>
      <dgm:spPr/>
    </dgm:pt>
    <dgm:pt modelId="{AA3D0639-BC5C-4F34-8779-B4AEF23A69D2}" type="pres">
      <dgm:prSet presAssocID="{4DF7D2BC-0762-4CD0-99EB-3913D6BED821}" presName="sibTrans" presStyleLbl="node1" presStyleIdx="0" presStyleCnt="3"/>
      <dgm:spPr/>
    </dgm:pt>
    <dgm:pt modelId="{94019B32-83B6-468C-BAF6-413A28B6613D}" type="pres">
      <dgm:prSet presAssocID="{E085B225-E0E5-491C-B309-D27FEBE9F30D}" presName="dummy" presStyleCnt="0"/>
      <dgm:spPr/>
    </dgm:pt>
    <dgm:pt modelId="{255DEC5A-A31C-4882-8E71-6AC00480431E}" type="pres">
      <dgm:prSet presAssocID="{E085B225-E0E5-491C-B309-D27FEBE9F30D}" presName="node" presStyleLbl="revTx" presStyleIdx="1" presStyleCnt="3">
        <dgm:presLayoutVars>
          <dgm:bulletEnabled val="1"/>
        </dgm:presLayoutVars>
      </dgm:prSet>
      <dgm:spPr/>
    </dgm:pt>
    <dgm:pt modelId="{830A2D8C-CEC6-4019-9DAA-150449BBCE25}" type="pres">
      <dgm:prSet presAssocID="{88F71382-ACCC-4B61-830B-7722BC5CF705}" presName="sibTrans" presStyleLbl="node1" presStyleIdx="1" presStyleCnt="3"/>
      <dgm:spPr/>
    </dgm:pt>
    <dgm:pt modelId="{0DE1E8DB-48BA-4A38-AA2B-26721F34EA80}" type="pres">
      <dgm:prSet presAssocID="{9D1F1A5C-09B0-43A2-AC0F-76DB0FB38F64}" presName="dummy" presStyleCnt="0"/>
      <dgm:spPr/>
    </dgm:pt>
    <dgm:pt modelId="{C6301308-F477-4FE4-A9AA-4774C97D0D00}" type="pres">
      <dgm:prSet presAssocID="{9D1F1A5C-09B0-43A2-AC0F-76DB0FB38F64}" presName="node" presStyleLbl="revTx" presStyleIdx="2" presStyleCnt="3">
        <dgm:presLayoutVars>
          <dgm:bulletEnabled val="1"/>
        </dgm:presLayoutVars>
      </dgm:prSet>
      <dgm:spPr/>
    </dgm:pt>
    <dgm:pt modelId="{1DFC322C-D080-4EB7-AC5C-49767FC619B4}" type="pres">
      <dgm:prSet presAssocID="{4E535F45-8E75-4F97-BA18-48236DD0CEB7}" presName="sibTrans" presStyleLbl="node1" presStyleIdx="2" presStyleCnt="3"/>
      <dgm:spPr/>
    </dgm:pt>
  </dgm:ptLst>
  <dgm:cxnLst>
    <dgm:cxn modelId="{A1511FD5-F036-44A3-AE6B-310912CC8E10}" srcId="{7CB76BB2-12F9-474B-A4CC-F85BD6D091F1}" destId="{E085B225-E0E5-491C-B309-D27FEBE9F30D}" srcOrd="1" destOrd="0" parTransId="{A28B18EB-5067-4F4E-A7CC-A5B389194DFB}" sibTransId="{88F71382-ACCC-4B61-830B-7722BC5CF705}"/>
    <dgm:cxn modelId="{F475223D-4AA7-45AF-9BAD-683805FF3B97}" type="presOf" srcId="{4DF7D2BC-0762-4CD0-99EB-3913D6BED821}" destId="{AA3D0639-BC5C-4F34-8779-B4AEF23A69D2}" srcOrd="0" destOrd="0" presId="urn:microsoft.com/office/officeart/2005/8/layout/cycle1"/>
    <dgm:cxn modelId="{C0452DD0-1BC8-4743-895E-30002BF73540}" type="presOf" srcId="{E085B225-E0E5-491C-B309-D27FEBE9F30D}" destId="{255DEC5A-A31C-4882-8E71-6AC00480431E}" srcOrd="0" destOrd="0" presId="urn:microsoft.com/office/officeart/2005/8/layout/cycle1"/>
    <dgm:cxn modelId="{A8EB2E58-5556-4856-A1A5-67DB72F60211}" srcId="{7CB76BB2-12F9-474B-A4CC-F85BD6D091F1}" destId="{9D1F1A5C-09B0-43A2-AC0F-76DB0FB38F64}" srcOrd="2" destOrd="0" parTransId="{A267203D-F602-4A3F-BA37-2964868BC004}" sibTransId="{4E535F45-8E75-4F97-BA18-48236DD0CEB7}"/>
    <dgm:cxn modelId="{47698BE9-0DE5-498F-BE92-BEA85258175E}" type="presOf" srcId="{7CB76BB2-12F9-474B-A4CC-F85BD6D091F1}" destId="{805621B1-68E4-496B-ABB7-04D4C3E0656E}" srcOrd="0" destOrd="0" presId="urn:microsoft.com/office/officeart/2005/8/layout/cycle1"/>
    <dgm:cxn modelId="{CF97AAD7-16D0-4DD5-BF35-98A27EA4B577}" type="presOf" srcId="{88F71382-ACCC-4B61-830B-7722BC5CF705}" destId="{830A2D8C-CEC6-4019-9DAA-150449BBCE25}" srcOrd="0" destOrd="0" presId="urn:microsoft.com/office/officeart/2005/8/layout/cycle1"/>
    <dgm:cxn modelId="{D05159AA-431B-4F96-9DA6-9B3C9E1907F2}" type="presOf" srcId="{C15BADB6-E0A1-4380-A448-78D59B6E677B}" destId="{1AF0FFE4-4609-428F-B087-936F96639C64}" srcOrd="0" destOrd="0" presId="urn:microsoft.com/office/officeart/2005/8/layout/cycle1"/>
    <dgm:cxn modelId="{F6395634-BAAF-4F6C-AB6F-A132E865F611}" type="presOf" srcId="{9D1F1A5C-09B0-43A2-AC0F-76DB0FB38F64}" destId="{C6301308-F477-4FE4-A9AA-4774C97D0D00}" srcOrd="0" destOrd="0" presId="urn:microsoft.com/office/officeart/2005/8/layout/cycle1"/>
    <dgm:cxn modelId="{8195CC66-643B-48E2-966C-6EBE261FBC98}" type="presOf" srcId="{4E535F45-8E75-4F97-BA18-48236DD0CEB7}" destId="{1DFC322C-D080-4EB7-AC5C-49767FC619B4}" srcOrd="0" destOrd="0" presId="urn:microsoft.com/office/officeart/2005/8/layout/cycle1"/>
    <dgm:cxn modelId="{0CCEC355-44DC-4A5B-B3BD-BEAFF944BC8D}" srcId="{7CB76BB2-12F9-474B-A4CC-F85BD6D091F1}" destId="{C15BADB6-E0A1-4380-A448-78D59B6E677B}" srcOrd="0" destOrd="0" parTransId="{00B79B4D-D25E-4C09-8DB4-6529EB72CAE7}" sibTransId="{4DF7D2BC-0762-4CD0-99EB-3913D6BED821}"/>
    <dgm:cxn modelId="{03511C1F-F863-475D-BB75-E96110E33C51}" type="presParOf" srcId="{805621B1-68E4-496B-ABB7-04D4C3E0656E}" destId="{B3B9B651-E76A-4649-8E21-ABEE7DB49284}" srcOrd="0" destOrd="0" presId="urn:microsoft.com/office/officeart/2005/8/layout/cycle1"/>
    <dgm:cxn modelId="{5BC293A0-CC32-46EC-A6F0-FE3A90EA4E38}" type="presParOf" srcId="{805621B1-68E4-496B-ABB7-04D4C3E0656E}" destId="{1AF0FFE4-4609-428F-B087-936F96639C64}" srcOrd="1" destOrd="0" presId="urn:microsoft.com/office/officeart/2005/8/layout/cycle1"/>
    <dgm:cxn modelId="{9BF87315-5696-4BB8-9589-08BE7A87E1BD}" type="presParOf" srcId="{805621B1-68E4-496B-ABB7-04D4C3E0656E}" destId="{AA3D0639-BC5C-4F34-8779-B4AEF23A69D2}" srcOrd="2" destOrd="0" presId="urn:microsoft.com/office/officeart/2005/8/layout/cycle1"/>
    <dgm:cxn modelId="{13E5AC1F-CD46-4B5A-A3BD-632A8AF3D93C}" type="presParOf" srcId="{805621B1-68E4-496B-ABB7-04D4C3E0656E}" destId="{94019B32-83B6-468C-BAF6-413A28B6613D}" srcOrd="3" destOrd="0" presId="urn:microsoft.com/office/officeart/2005/8/layout/cycle1"/>
    <dgm:cxn modelId="{716B1BC6-0062-4756-B890-CBDD57A144E1}" type="presParOf" srcId="{805621B1-68E4-496B-ABB7-04D4C3E0656E}" destId="{255DEC5A-A31C-4882-8E71-6AC00480431E}" srcOrd="4" destOrd="0" presId="urn:microsoft.com/office/officeart/2005/8/layout/cycle1"/>
    <dgm:cxn modelId="{917DFFB9-793A-4B97-AACB-4FA1CC97D2C8}" type="presParOf" srcId="{805621B1-68E4-496B-ABB7-04D4C3E0656E}" destId="{830A2D8C-CEC6-4019-9DAA-150449BBCE25}" srcOrd="5" destOrd="0" presId="urn:microsoft.com/office/officeart/2005/8/layout/cycle1"/>
    <dgm:cxn modelId="{97D513E2-4365-4B77-AFA9-85D7B62920B5}" type="presParOf" srcId="{805621B1-68E4-496B-ABB7-04D4C3E0656E}" destId="{0DE1E8DB-48BA-4A38-AA2B-26721F34EA80}" srcOrd="6" destOrd="0" presId="urn:microsoft.com/office/officeart/2005/8/layout/cycle1"/>
    <dgm:cxn modelId="{A8235CAF-4807-4044-BAAF-3C07477471CE}" type="presParOf" srcId="{805621B1-68E4-496B-ABB7-04D4C3E0656E}" destId="{C6301308-F477-4FE4-A9AA-4774C97D0D00}" srcOrd="7" destOrd="0" presId="urn:microsoft.com/office/officeart/2005/8/layout/cycle1"/>
    <dgm:cxn modelId="{10306313-4D1E-4D7A-B300-7F38B67D2C5C}" type="presParOf" srcId="{805621B1-68E4-496B-ABB7-04D4C3E0656E}" destId="{1DFC322C-D080-4EB7-AC5C-49767FC619B4}"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0FFE4-4609-428F-B087-936F96639C64}">
      <dsp:nvSpPr>
        <dsp:cNvPr id="0" name=""/>
        <dsp:cNvSpPr/>
      </dsp:nvSpPr>
      <dsp:spPr>
        <a:xfrm>
          <a:off x="1538340" y="166913"/>
          <a:ext cx="850437" cy="85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COM</a:t>
          </a:r>
        </a:p>
      </dsp:txBody>
      <dsp:txXfrm>
        <a:off x="1538340" y="166913"/>
        <a:ext cx="850437" cy="850437"/>
      </dsp:txXfrm>
    </dsp:sp>
    <dsp:sp modelId="{AA3D0639-BC5C-4F34-8779-B4AEF23A69D2}">
      <dsp:nvSpPr>
        <dsp:cNvPr id="0" name=""/>
        <dsp:cNvSpPr/>
      </dsp:nvSpPr>
      <dsp:spPr>
        <a:xfrm>
          <a:off x="241298" y="-862"/>
          <a:ext cx="2012670" cy="2012670"/>
        </a:xfrm>
        <a:prstGeom prst="circularArrow">
          <a:avLst>
            <a:gd name="adj1" fmla="val 8240"/>
            <a:gd name="adj2" fmla="val 575359"/>
            <a:gd name="adj3" fmla="val 2967322"/>
            <a:gd name="adj4" fmla="val 49400"/>
            <a:gd name="adj5" fmla="val 9613"/>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55DEC5A-A31C-4882-8E71-6AC00480431E}">
      <dsp:nvSpPr>
        <dsp:cNvPr id="0" name=""/>
        <dsp:cNvSpPr/>
      </dsp:nvSpPr>
      <dsp:spPr>
        <a:xfrm>
          <a:off x="822414" y="1406933"/>
          <a:ext cx="850437" cy="85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P</a:t>
          </a:r>
        </a:p>
      </dsp:txBody>
      <dsp:txXfrm>
        <a:off x="822414" y="1406933"/>
        <a:ext cx="850437" cy="850437"/>
      </dsp:txXfrm>
    </dsp:sp>
    <dsp:sp modelId="{830A2D8C-CEC6-4019-9DAA-150449BBCE25}">
      <dsp:nvSpPr>
        <dsp:cNvPr id="0" name=""/>
        <dsp:cNvSpPr/>
      </dsp:nvSpPr>
      <dsp:spPr>
        <a:xfrm>
          <a:off x="241298" y="-862"/>
          <a:ext cx="2012670" cy="2012670"/>
        </a:xfrm>
        <a:prstGeom prst="circularArrow">
          <a:avLst>
            <a:gd name="adj1" fmla="val 8240"/>
            <a:gd name="adj2" fmla="val 575359"/>
            <a:gd name="adj3" fmla="val 10175241"/>
            <a:gd name="adj4" fmla="val 7257318"/>
            <a:gd name="adj5" fmla="val 9613"/>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6301308-F477-4FE4-A9AA-4774C97D0D00}">
      <dsp:nvSpPr>
        <dsp:cNvPr id="0" name=""/>
        <dsp:cNvSpPr/>
      </dsp:nvSpPr>
      <dsp:spPr>
        <a:xfrm>
          <a:off x="106488" y="166913"/>
          <a:ext cx="850437" cy="85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A</a:t>
          </a:r>
        </a:p>
      </dsp:txBody>
      <dsp:txXfrm>
        <a:off x="106488" y="166913"/>
        <a:ext cx="850437" cy="850437"/>
      </dsp:txXfrm>
    </dsp:sp>
    <dsp:sp modelId="{1DFC322C-D080-4EB7-AC5C-49767FC619B4}">
      <dsp:nvSpPr>
        <dsp:cNvPr id="0" name=""/>
        <dsp:cNvSpPr/>
      </dsp:nvSpPr>
      <dsp:spPr>
        <a:xfrm>
          <a:off x="241298" y="-862"/>
          <a:ext cx="2012670" cy="2012670"/>
        </a:xfrm>
        <a:prstGeom prst="circularArrow">
          <a:avLst>
            <a:gd name="adj1" fmla="val 8240"/>
            <a:gd name="adj2" fmla="val 575359"/>
            <a:gd name="adj3" fmla="val 16859959"/>
            <a:gd name="adj4" fmla="val 14964681"/>
            <a:gd name="adj5" fmla="val 9613"/>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2016-12-13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‹Nº›</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2016-12-13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‹Nº›</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2016-12-07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72022C48-A438-4A4A-BC7C-7C7151CFE5AA}" type="slidenum">
              <a:rPr lang="en-US" smtClean="0"/>
              <a:t>1</a:t>
            </a:fld>
            <a:endParaRPr lang="en-US"/>
          </a:p>
        </p:txBody>
      </p:sp>
      <p:sp>
        <p:nvSpPr>
          <p:cNvPr id="9" name="Header Placeholder 8"/>
          <p:cNvSpPr>
            <a:spLocks noGrp="1"/>
          </p:cNvSpPr>
          <p:nvPr>
            <p:ph type="hdr" sz="quarter" idx="13"/>
          </p:nvPr>
        </p:nvSpPr>
        <p:spPr/>
        <p:txBody>
          <a:bodyPr/>
          <a:lstStyle/>
          <a:p>
            <a:r>
              <a:rPr lang="en-US"/>
              <a:t> </a:t>
            </a:r>
          </a:p>
        </p:txBody>
      </p:sp>
    </p:spTree>
    <p:extLst>
      <p:ext uri="{BB962C8B-B14F-4D97-AF65-F5344CB8AC3E}">
        <p14:creationId xmlns:p14="http://schemas.microsoft.com/office/powerpoint/2010/main" val="234527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91586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264721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683594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7249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64477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99695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77811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24470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2337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20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5273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257392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21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853757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22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26599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46169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706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37303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54539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53472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06502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2016-12-13 </a:t>
            </a:r>
            <a:endParaRPr lang="en-US" dirty="0"/>
          </a:p>
        </p:txBody>
      </p:sp>
      <p:sp>
        <p:nvSpPr>
          <p:cNvPr id="5" name="Slide Number Placeholder 4"/>
          <p:cNvSpPr>
            <a:spLocks noGrp="1"/>
          </p:cNvSpPr>
          <p:nvPr>
            <p:ph type="sldNum" sz="quarter" idx="11"/>
          </p:nvPr>
        </p:nvSpPr>
        <p:spPr/>
        <p:txBody>
          <a:bodyPr/>
          <a:lstStyle/>
          <a:p>
            <a:fld id="{C6792288-8195-4DB6-8952-FC1F8EDCCDDE}" type="slidenum">
              <a:rPr lang="en-US" smtClean="0"/>
              <a:t>10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632498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2016-12-13  |  Page </a:t>
            </a:r>
            <a:fld id="{61310907-B96E-41AB-BE14-5E53D374C966}" type="slidenum">
              <a:rPr lang="en-US" sz="800" b="0" i="0" u="none" smtClean="0">
                <a:solidFill>
                  <a:srgbClr val="87888A"/>
                </a:solidFill>
              </a:rPr>
              <a:t>‹Nº›</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6600" dirty="0"/>
              <a:t>Innovation labs</a:t>
            </a:r>
            <a:br>
              <a:rPr lang="en-US" dirty="0"/>
            </a:br>
            <a:r>
              <a:rPr lang="en-GB" sz="4000" dirty="0"/>
              <a:t>Gateway selection based on real-time analytics</a:t>
            </a:r>
            <a:endParaRPr lang="en-US" dirty="0"/>
          </a:p>
        </p:txBody>
      </p:sp>
    </p:spTree>
    <p:custDataLst>
      <p:tags r:id="rId1"/>
    </p:custDataLst>
    <p:extLst>
      <p:ext uri="{BB962C8B-B14F-4D97-AF65-F5344CB8AC3E}">
        <p14:creationId xmlns:p14="http://schemas.microsoft.com/office/powerpoint/2010/main" val="399798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822" y="239713"/>
            <a:ext cx="8015193" cy="1085371"/>
          </a:xfrm>
        </p:spPr>
        <p:txBody>
          <a:bodyPr>
            <a:normAutofit/>
          </a:bodyPr>
          <a:lstStyle/>
          <a:p>
            <a:r>
              <a:rPr lang="en-GB" sz="3600" dirty="0"/>
              <a:t>Use Case</a:t>
            </a:r>
            <a:r>
              <a:rPr lang="en-US" sz="3600" dirty="0"/>
              <a:t>: model architecture</a:t>
            </a:r>
          </a:p>
        </p:txBody>
      </p:sp>
      <p:sp>
        <p:nvSpPr>
          <p:cNvPr id="16" name="Rectangle 15"/>
          <p:cNvSpPr/>
          <p:nvPr/>
        </p:nvSpPr>
        <p:spPr>
          <a:xfrm>
            <a:off x="1509362" y="1754202"/>
            <a:ext cx="2232248" cy="615519"/>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426147" y="1777391"/>
            <a:ext cx="2398677" cy="584775"/>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Network traffic simulator</a:t>
            </a:r>
          </a:p>
        </p:txBody>
      </p:sp>
      <p:cxnSp>
        <p:nvCxnSpPr>
          <p:cNvPr id="18" name="Straight Arrow Connector 17"/>
          <p:cNvCxnSpPr/>
          <p:nvPr/>
        </p:nvCxnSpPr>
        <p:spPr>
          <a:xfrm>
            <a:off x="2674655" y="2482542"/>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2947" y="2919524"/>
            <a:ext cx="3888432" cy="378000"/>
          </a:xfrm>
          <a:prstGeom prst="rect">
            <a:avLst/>
          </a:prstGeom>
          <a:solidFill>
            <a:schemeClr val="bg1"/>
          </a:solidFill>
          <a:ln w="127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596294" y="2958970"/>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21" name="Straight Connector 20"/>
          <p:cNvCxnSpPr>
            <a:stCxn id="19" idx="3"/>
          </p:cNvCxnSpPr>
          <p:nvPr/>
        </p:nvCxnSpPr>
        <p:spPr>
          <a:xfrm>
            <a:off x="6131379" y="3108524"/>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7443" y="3117556"/>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363" y="3657564"/>
            <a:ext cx="1440160" cy="72008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6181165" y="3848327"/>
            <a:ext cx="1125070"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Analytics</a:t>
            </a:r>
          </a:p>
        </p:txBody>
      </p:sp>
      <p:sp>
        <p:nvSpPr>
          <p:cNvPr id="25" name="Rectangle 24"/>
          <p:cNvSpPr/>
          <p:nvPr/>
        </p:nvSpPr>
        <p:spPr>
          <a:xfrm>
            <a:off x="3122002" y="3846563"/>
            <a:ext cx="1760443" cy="991376"/>
          </a:xfrm>
          <a:prstGeom prst="rect">
            <a:avLst/>
          </a:prstGeom>
          <a:solidFill>
            <a:schemeClr val="bg1"/>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p:nvPr/>
        </p:nvCxnSpPr>
        <p:spPr>
          <a:xfrm flipH="1">
            <a:off x="4949431" y="4017604"/>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78881" y="4167994"/>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28" name="Straight Connector 27"/>
          <p:cNvCxnSpPr/>
          <p:nvPr/>
        </p:nvCxnSpPr>
        <p:spPr>
          <a:xfrm>
            <a:off x="4963024" y="4716344"/>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8203063" y="3358458"/>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6545443" y="4539644"/>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73516" y="2180186"/>
            <a:ext cx="1638183" cy="1077218"/>
          </a:xfrm>
          <a:prstGeom prst="rect">
            <a:avLst/>
          </a:prstGeom>
          <a:noFill/>
          <a:ln w="3810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58" name="Straight Arrow Connector 57"/>
          <p:cNvCxnSpPr/>
          <p:nvPr/>
        </p:nvCxnSpPr>
        <p:spPr>
          <a:xfrm flipH="1">
            <a:off x="2350655" y="4352152"/>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69343" y="4006235"/>
            <a:ext cx="1440160" cy="720080"/>
          </a:xfrm>
          <a:prstGeom prst="rect">
            <a:avLst/>
          </a:prstGeom>
          <a:solidFill>
            <a:schemeClr val="bg1"/>
          </a:solidFill>
          <a:ln w="38100">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695903" y="4196998"/>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spTree>
    <p:extLst>
      <p:ext uri="{BB962C8B-B14F-4D97-AF65-F5344CB8AC3E}">
        <p14:creationId xmlns:p14="http://schemas.microsoft.com/office/powerpoint/2010/main" val="249061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Network traffic generator</a:t>
            </a:r>
          </a:p>
        </p:txBody>
      </p:sp>
      <p:sp>
        <p:nvSpPr>
          <p:cNvPr id="5" name="CustomShape 3"/>
          <p:cNvSpPr/>
          <p:nvPr/>
        </p:nvSpPr>
        <p:spPr>
          <a:xfrm>
            <a:off x="288000" y="1620720"/>
            <a:ext cx="4032000" cy="3995280"/>
          </a:xfrm>
          <a:prstGeom prst="rect">
            <a:avLst/>
          </a:prstGeom>
          <a:noFill/>
          <a:ln>
            <a:noFill/>
          </a:ln>
        </p:spPr>
        <p:style>
          <a:lnRef idx="0">
            <a:scrgbClr r="0" g="0" b="0"/>
          </a:lnRef>
          <a:fillRef idx="0">
            <a:scrgbClr r="0" g="0" b="0"/>
          </a:fillRef>
          <a:effectRef idx="0">
            <a:scrgbClr r="0" g="0" b="0"/>
          </a:effectRef>
          <a:fontRef idx="minor"/>
        </p:style>
        <p:txBody>
          <a:bodyPr lIns="72000" tIns="0" rIns="72000" bIns="0"/>
          <a:lstStyle/>
          <a:p>
            <a:pPr marL="176040" indent="-175320">
              <a:lnSpc>
                <a:spcPct val="100000"/>
              </a:lnSpc>
              <a:buClr>
                <a:srgbClr val="00A9D4"/>
              </a:buClr>
              <a:buFont typeface="Arial"/>
              <a:buChar char="›"/>
            </a:pPr>
            <a:endParaRPr lang="en-GB" sz="2400" b="0" strike="noStrike" spc="-1" dirty="0">
              <a:solidFill>
                <a:srgbClr val="58585A"/>
              </a:solidFill>
              <a:uFill>
                <a:solidFill>
                  <a:srgbClr val="FFFFFF"/>
                </a:solidFill>
              </a:uFill>
              <a:latin typeface="Arial"/>
            </a:endParaRPr>
          </a:p>
          <a:p>
            <a:pPr marL="176040" indent="-175320">
              <a:lnSpc>
                <a:spcPct val="100000"/>
              </a:lnSpc>
              <a:buClr>
                <a:srgbClr val="00A9D4"/>
              </a:buClr>
              <a:buFont typeface="Arial"/>
              <a:buChar char="›"/>
            </a:pPr>
            <a:r>
              <a:rPr lang="en-GB" sz="2400" b="0" strike="noStrike" spc="-1" dirty="0">
                <a:solidFill>
                  <a:srgbClr val="58585A"/>
                </a:solidFill>
                <a:uFill>
                  <a:solidFill>
                    <a:srgbClr val="FFFFFF"/>
                  </a:solidFill>
                </a:uFill>
                <a:latin typeface="Arial"/>
              </a:rPr>
              <a:t>User</a:t>
            </a:r>
            <a:endParaRPr lang="en-GB" sz="1800" b="0" strike="noStrike" spc="-1" dirty="0">
              <a:solidFill>
                <a:srgbClr val="000000"/>
              </a:solidFill>
              <a:uFill>
                <a:solidFill>
                  <a:srgbClr val="FFFFFF"/>
                </a:solidFill>
              </a:uFill>
              <a:latin typeface="Arial"/>
            </a:endParaRPr>
          </a:p>
          <a:p>
            <a:pPr marL="720">
              <a:lnSpc>
                <a:spcPct val="100000"/>
              </a:lnSpc>
              <a:buClr>
                <a:srgbClr val="00A9D4"/>
              </a:buClr>
            </a:pPr>
            <a:endParaRPr lang="en-GB" sz="1800" b="0" strike="noStrike" spc="-1" dirty="0">
              <a:solidFill>
                <a:srgbClr val="000000"/>
              </a:solidFill>
              <a:uFill>
                <a:solidFill>
                  <a:srgbClr val="FFFFFF"/>
                </a:solidFill>
              </a:uFill>
              <a:latin typeface="Arial"/>
            </a:endParaRPr>
          </a:p>
          <a:p>
            <a:pPr marL="720">
              <a:lnSpc>
                <a:spcPct val="100000"/>
              </a:lnSpc>
              <a:buClr>
                <a:srgbClr val="00A9D4"/>
              </a:buClr>
            </a:pPr>
            <a:endParaRPr lang="en-GB" sz="1800" b="0" strike="noStrike" spc="-1" dirty="0">
              <a:solidFill>
                <a:srgbClr val="000000"/>
              </a:solidFill>
              <a:uFill>
                <a:solidFill>
                  <a:srgbClr val="FFFFFF"/>
                </a:solidFill>
              </a:uFill>
              <a:latin typeface="Arial"/>
            </a:endParaRPr>
          </a:p>
          <a:p>
            <a:pPr marL="720">
              <a:lnSpc>
                <a:spcPct val="100000"/>
              </a:lnSpc>
              <a:buClr>
                <a:srgbClr val="00A9D4"/>
              </a:buClr>
            </a:pPr>
            <a:endParaRPr lang="en-GB" sz="1800" spc="-1" dirty="0">
              <a:solidFill>
                <a:srgbClr val="000000"/>
              </a:solidFill>
              <a:uFill>
                <a:solidFill>
                  <a:srgbClr val="FFFFFF"/>
                </a:solidFill>
              </a:uFill>
              <a:latin typeface="Arial"/>
            </a:endParaRPr>
          </a:p>
          <a:p>
            <a:pPr marL="720">
              <a:lnSpc>
                <a:spcPct val="100000"/>
              </a:lnSpc>
              <a:buClr>
                <a:srgbClr val="00A9D4"/>
              </a:buClr>
            </a:pPr>
            <a:endParaRPr lang="en-GB" sz="1800" b="0" strike="noStrike" spc="-1" dirty="0">
              <a:solidFill>
                <a:srgbClr val="000000"/>
              </a:solidFill>
              <a:uFill>
                <a:solidFill>
                  <a:srgbClr val="FFFFFF"/>
                </a:solidFill>
              </a:uFill>
              <a:latin typeface="Arial"/>
            </a:endParaRPr>
          </a:p>
          <a:p>
            <a:pPr marL="176040" indent="-175320">
              <a:lnSpc>
                <a:spcPct val="100000"/>
              </a:lnSpc>
              <a:buClr>
                <a:srgbClr val="00A9D4"/>
              </a:buClr>
              <a:buFont typeface="Arial"/>
              <a:buChar char="›"/>
            </a:pPr>
            <a:r>
              <a:rPr lang="en-GB" sz="2400" b="0" strike="noStrike" spc="-1" dirty="0">
                <a:solidFill>
                  <a:srgbClr val="58585A"/>
                </a:solidFill>
                <a:uFill>
                  <a:solidFill>
                    <a:srgbClr val="FFFFFF"/>
                  </a:solidFill>
                </a:uFill>
                <a:latin typeface="Arial"/>
              </a:rPr>
              <a:t>Traffic</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marL="176040" indent="-175320">
              <a:lnSpc>
                <a:spcPct val="100000"/>
              </a:lnSpc>
              <a:buClr>
                <a:srgbClr val="00A9D4"/>
              </a:buClr>
              <a:buFont typeface="Arial"/>
              <a:buChar char="›"/>
            </a:pPr>
            <a:r>
              <a:rPr lang="en-GB" sz="2400" b="0" strike="noStrike" spc="-1" dirty="0">
                <a:solidFill>
                  <a:srgbClr val="58585A"/>
                </a:solidFill>
                <a:uFill>
                  <a:solidFill>
                    <a:srgbClr val="FFFFFF"/>
                  </a:solidFill>
                </a:uFill>
                <a:latin typeface="Arial"/>
              </a:rPr>
              <a:t>Simulation time</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p:txBody>
      </p:sp>
      <p:sp>
        <p:nvSpPr>
          <p:cNvPr id="6" name="CustomShape 2"/>
          <p:cNvSpPr/>
          <p:nvPr/>
        </p:nvSpPr>
        <p:spPr>
          <a:xfrm>
            <a:off x="4608000" y="1620720"/>
            <a:ext cx="4032000" cy="3995280"/>
          </a:xfrm>
          <a:prstGeom prst="rect">
            <a:avLst/>
          </a:prstGeom>
          <a:noFill/>
          <a:ln>
            <a:noFill/>
          </a:ln>
        </p:spPr>
        <p:style>
          <a:lnRef idx="0">
            <a:scrgbClr r="0" g="0" b="0"/>
          </a:lnRef>
          <a:fillRef idx="0">
            <a:scrgbClr r="0" g="0" b="0"/>
          </a:fillRef>
          <a:effectRef idx="0">
            <a:scrgbClr r="0" g="0" b="0"/>
          </a:effectRef>
          <a:fontRef idx="minor"/>
        </p:style>
        <p:txBody>
          <a:bodyPr lIns="72000" tIns="0" rIns="72000" bIns="0"/>
          <a:lstStyle/>
          <a:p>
            <a:pPr marL="720">
              <a:lnSpc>
                <a:spcPct val="100000"/>
              </a:lnSpc>
              <a:buClr>
                <a:srgbClr val="00A9D4"/>
              </a:buClr>
            </a:pPr>
            <a:r>
              <a:rPr lang="en-GB" sz="2400" b="0" strike="noStrike" spc="-1" dirty="0">
                <a:solidFill>
                  <a:srgbClr val="58585A"/>
                </a:solidFill>
                <a:uFill>
                  <a:solidFill>
                    <a:srgbClr val="FFFFFF"/>
                  </a:solidFill>
                </a:uFill>
                <a:latin typeface="Arial"/>
              </a:rPr>
              <a:t>Behaviour simulation</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marL="720">
              <a:lnSpc>
                <a:spcPct val="100000"/>
              </a:lnSpc>
              <a:buClr>
                <a:srgbClr val="00A9D4"/>
              </a:buClr>
            </a:pPr>
            <a:r>
              <a:rPr lang="en-GB" sz="2400" b="0" strike="noStrike" spc="-1" dirty="0">
                <a:solidFill>
                  <a:srgbClr val="58585A"/>
                </a:solidFill>
                <a:uFill>
                  <a:solidFill>
                    <a:srgbClr val="FFFFFF"/>
                  </a:solidFill>
                </a:uFill>
                <a:latin typeface="Arial"/>
              </a:rPr>
              <a:t>Profile</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marL="720">
              <a:buClr>
                <a:srgbClr val="00A9D4"/>
              </a:buClr>
            </a:pPr>
            <a:r>
              <a:rPr lang="en-GB" sz="2400" spc="-1" dirty="0">
                <a:solidFill>
                  <a:srgbClr val="58585A"/>
                </a:solidFill>
                <a:uFill>
                  <a:solidFill>
                    <a:srgbClr val="FFFFFF"/>
                  </a:solidFill>
                </a:uFill>
              </a:rPr>
              <a:t>Web browsing</a:t>
            </a:r>
          </a:p>
          <a:p>
            <a:pPr marL="720">
              <a:buClr>
                <a:srgbClr val="00A9D4"/>
              </a:buClr>
            </a:pPr>
            <a:r>
              <a:rPr lang="en-GB" sz="2400" spc="-1" dirty="0">
                <a:solidFill>
                  <a:srgbClr val="58585A"/>
                </a:solidFill>
                <a:uFill>
                  <a:solidFill>
                    <a:srgbClr val="FFFFFF"/>
                  </a:solidFill>
                </a:uFill>
              </a:rPr>
              <a:t>Video</a:t>
            </a:r>
          </a:p>
          <a:p>
            <a:pPr marL="720">
              <a:buClr>
                <a:srgbClr val="00A9D4"/>
              </a:buClr>
            </a:pPr>
            <a:r>
              <a:rPr lang="en-GB" sz="2400" spc="-1" dirty="0">
                <a:solidFill>
                  <a:srgbClr val="58585A"/>
                </a:solidFill>
                <a:uFill>
                  <a:solidFill>
                    <a:srgbClr val="FFFFFF"/>
                  </a:solidFill>
                </a:uFill>
              </a:rPr>
              <a:t>VoIP</a:t>
            </a:r>
            <a:endParaRPr lang="en-GB" sz="24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marL="176040" indent="-175320">
              <a:lnSpc>
                <a:spcPct val="100000"/>
              </a:lnSpc>
              <a:buClr>
                <a:srgbClr val="00A9D4"/>
              </a:buClr>
              <a:buFont typeface="Arial"/>
              <a:buChar char="›"/>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p:txBody>
      </p:sp>
      <p:sp>
        <p:nvSpPr>
          <p:cNvPr id="7" name="CustomShape 5"/>
          <p:cNvSpPr/>
          <p:nvPr/>
        </p:nvSpPr>
        <p:spPr>
          <a:xfrm flipV="1">
            <a:off x="1417361" y="1819562"/>
            <a:ext cx="3117693" cy="514388"/>
          </a:xfrm>
          <a:custGeom>
            <a:avLst/>
            <a:gdLst/>
            <a:ahLst/>
            <a:cxnLst/>
            <a:rect l="l" t="t" r="r" b="b"/>
            <a:pathLst>
              <a:path w="21600" h="21600">
                <a:moveTo>
                  <a:pt x="0" y="0"/>
                </a:moveTo>
                <a:lnTo>
                  <a:pt x="21600" y="21600"/>
                </a:lnTo>
              </a:path>
            </a:pathLst>
          </a:custGeom>
          <a:solidFill>
            <a:schemeClr val="accent1"/>
          </a:solidFill>
          <a:ln w="12600">
            <a:solidFill>
              <a:schemeClr val="tx2"/>
            </a:solidFill>
            <a:round/>
            <a:tailEnd type="triangle" w="med" len="med"/>
          </a:ln>
        </p:spPr>
        <p:style>
          <a:lnRef idx="0">
            <a:scrgbClr r="0" g="0" b="0"/>
          </a:lnRef>
          <a:fillRef idx="0">
            <a:scrgbClr r="0" g="0" b="0"/>
          </a:fillRef>
          <a:effectRef idx="0">
            <a:scrgbClr r="0" g="0" b="0"/>
          </a:effectRef>
          <a:fontRef idx="minor"/>
        </p:style>
      </p:sp>
      <p:sp>
        <p:nvSpPr>
          <p:cNvPr id="8" name="CustomShape 5"/>
          <p:cNvSpPr/>
          <p:nvPr/>
        </p:nvSpPr>
        <p:spPr>
          <a:xfrm>
            <a:off x="1417361" y="2333950"/>
            <a:ext cx="3117693" cy="381540"/>
          </a:xfrm>
          <a:custGeom>
            <a:avLst/>
            <a:gdLst/>
            <a:ahLst/>
            <a:cxnLst/>
            <a:rect l="l" t="t" r="r" b="b"/>
            <a:pathLst>
              <a:path w="21600" h="21600">
                <a:moveTo>
                  <a:pt x="0" y="0"/>
                </a:moveTo>
                <a:lnTo>
                  <a:pt x="21600" y="21600"/>
                </a:lnTo>
              </a:path>
            </a:pathLst>
          </a:custGeom>
          <a:solidFill>
            <a:schemeClr val="accent1"/>
          </a:solidFill>
          <a:ln w="12600">
            <a:solidFill>
              <a:schemeClr val="tx2"/>
            </a:solidFill>
            <a:round/>
            <a:tailEnd type="triangle" w="med" len="med"/>
          </a:ln>
        </p:spPr>
        <p:style>
          <a:lnRef idx="0">
            <a:scrgbClr r="0" g="0" b="0"/>
          </a:lnRef>
          <a:fillRef idx="0">
            <a:scrgbClr r="0" g="0" b="0"/>
          </a:fillRef>
          <a:effectRef idx="0">
            <a:scrgbClr r="0" g="0" b="0"/>
          </a:effectRef>
          <a:fontRef idx="minor"/>
        </p:style>
      </p:sp>
      <p:sp>
        <p:nvSpPr>
          <p:cNvPr id="9" name="CustomShape 5"/>
          <p:cNvSpPr/>
          <p:nvPr/>
        </p:nvSpPr>
        <p:spPr>
          <a:xfrm flipV="1">
            <a:off x="1644073" y="3724379"/>
            <a:ext cx="2890981" cy="729250"/>
          </a:xfrm>
          <a:custGeom>
            <a:avLst/>
            <a:gdLst/>
            <a:ahLst/>
            <a:cxnLst/>
            <a:rect l="l" t="t" r="r" b="b"/>
            <a:pathLst>
              <a:path w="21600" h="21600">
                <a:moveTo>
                  <a:pt x="0" y="0"/>
                </a:moveTo>
                <a:lnTo>
                  <a:pt x="21600" y="21600"/>
                </a:lnTo>
              </a:path>
            </a:pathLst>
          </a:custGeom>
          <a:solidFill>
            <a:schemeClr val="accent1"/>
          </a:solidFill>
          <a:ln w="12600">
            <a:solidFill>
              <a:schemeClr val="tx2"/>
            </a:solidFill>
            <a:round/>
            <a:tailEnd type="triangle" w="med" len="med"/>
          </a:ln>
        </p:spPr>
        <p:style>
          <a:lnRef idx="0">
            <a:scrgbClr r="0" g="0" b="0"/>
          </a:lnRef>
          <a:fillRef idx="0">
            <a:scrgbClr r="0" g="0" b="0"/>
          </a:fillRef>
          <a:effectRef idx="0">
            <a:scrgbClr r="0" g="0" b="0"/>
          </a:effectRef>
          <a:fontRef idx="minor"/>
        </p:style>
      </p:sp>
      <p:sp>
        <p:nvSpPr>
          <p:cNvPr id="10" name="CustomShape 5"/>
          <p:cNvSpPr/>
          <p:nvPr/>
        </p:nvSpPr>
        <p:spPr>
          <a:xfrm flipV="1">
            <a:off x="1644073" y="4255508"/>
            <a:ext cx="2890981" cy="279546"/>
          </a:xfrm>
          <a:custGeom>
            <a:avLst/>
            <a:gdLst/>
            <a:ahLst/>
            <a:cxnLst/>
            <a:rect l="l" t="t" r="r" b="b"/>
            <a:pathLst>
              <a:path w="21600" h="21600">
                <a:moveTo>
                  <a:pt x="0" y="0"/>
                </a:moveTo>
                <a:lnTo>
                  <a:pt x="21600" y="21600"/>
                </a:lnTo>
              </a:path>
            </a:pathLst>
          </a:custGeom>
          <a:solidFill>
            <a:schemeClr val="accent1"/>
          </a:solidFill>
          <a:ln w="12600">
            <a:solidFill>
              <a:schemeClr val="tx2"/>
            </a:solidFill>
            <a:round/>
            <a:tailEnd type="triangle" w="med" len="med"/>
          </a:ln>
        </p:spPr>
        <p:style>
          <a:lnRef idx="0">
            <a:scrgbClr r="0" g="0" b="0"/>
          </a:lnRef>
          <a:fillRef idx="0">
            <a:scrgbClr r="0" g="0" b="0"/>
          </a:fillRef>
          <a:effectRef idx="0">
            <a:scrgbClr r="0" g="0" b="0"/>
          </a:effectRef>
          <a:fontRef idx="minor"/>
        </p:style>
      </p:sp>
      <p:sp>
        <p:nvSpPr>
          <p:cNvPr id="11" name="CustomShape 5"/>
          <p:cNvSpPr/>
          <p:nvPr/>
        </p:nvSpPr>
        <p:spPr>
          <a:xfrm>
            <a:off x="1644073" y="4608945"/>
            <a:ext cx="2963927" cy="221744"/>
          </a:xfrm>
          <a:custGeom>
            <a:avLst/>
            <a:gdLst/>
            <a:ahLst/>
            <a:cxnLst/>
            <a:rect l="l" t="t" r="r" b="b"/>
            <a:pathLst>
              <a:path w="21600" h="21600">
                <a:moveTo>
                  <a:pt x="0" y="0"/>
                </a:moveTo>
                <a:lnTo>
                  <a:pt x="21600" y="21600"/>
                </a:lnTo>
              </a:path>
            </a:pathLst>
          </a:custGeom>
          <a:solidFill>
            <a:schemeClr val="accent1"/>
          </a:solidFill>
          <a:ln w="12600">
            <a:solidFill>
              <a:schemeClr val="tx2"/>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9241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Network traffic generator</a:t>
            </a:r>
          </a:p>
        </p:txBody>
      </p:sp>
      <p:pic>
        <p:nvPicPr>
          <p:cNvPr id="5" name="Imagen 4"/>
          <p:cNvPicPr/>
          <p:nvPr/>
        </p:nvPicPr>
        <p:blipFill>
          <a:blip r:embed="rId3"/>
          <a:stretch/>
        </p:blipFill>
        <p:spPr>
          <a:xfrm>
            <a:off x="1440000" y="1285200"/>
            <a:ext cx="6548040" cy="4910040"/>
          </a:xfrm>
          <a:prstGeom prst="rect">
            <a:avLst/>
          </a:prstGeom>
          <a:ln>
            <a:noFill/>
          </a:ln>
        </p:spPr>
      </p:pic>
    </p:spTree>
    <p:extLst>
      <p:ext uri="{BB962C8B-B14F-4D97-AF65-F5344CB8AC3E}">
        <p14:creationId xmlns:p14="http://schemas.microsoft.com/office/powerpoint/2010/main" val="188907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Network traffic generator</a:t>
            </a:r>
          </a:p>
        </p:txBody>
      </p:sp>
      <p:pic>
        <p:nvPicPr>
          <p:cNvPr id="6" name="Imagen 5"/>
          <p:cNvPicPr/>
          <p:nvPr/>
        </p:nvPicPr>
        <p:blipFill>
          <a:blip r:embed="rId3"/>
          <a:stretch/>
        </p:blipFill>
        <p:spPr>
          <a:xfrm>
            <a:off x="1440000" y="1283400"/>
            <a:ext cx="6545520" cy="4908960"/>
          </a:xfrm>
          <a:prstGeom prst="rect">
            <a:avLst/>
          </a:prstGeom>
          <a:ln>
            <a:noFill/>
          </a:ln>
        </p:spPr>
      </p:pic>
    </p:spTree>
    <p:extLst>
      <p:ext uri="{BB962C8B-B14F-4D97-AF65-F5344CB8AC3E}">
        <p14:creationId xmlns:p14="http://schemas.microsoft.com/office/powerpoint/2010/main" val="363630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analytics module</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User definition</a:t>
            </a:r>
          </a:p>
        </p:txBody>
      </p:sp>
      <p:graphicFrame>
        <p:nvGraphicFramePr>
          <p:cNvPr id="3" name="Table 2"/>
          <p:cNvGraphicFramePr>
            <a:graphicFrameLocks noGrp="1"/>
          </p:cNvGraphicFramePr>
          <p:nvPr>
            <p:extLst/>
          </p:nvPr>
        </p:nvGraphicFramePr>
        <p:xfrm>
          <a:off x="847166" y="1672358"/>
          <a:ext cx="7212108" cy="1676400"/>
        </p:xfrm>
        <a:graphic>
          <a:graphicData uri="http://schemas.openxmlformats.org/drawingml/2006/table">
            <a:tbl>
              <a:tblPr firstRow="1" bandRow="1">
                <a:tableStyleId>{5A111915-BE36-4E01-A7E5-04B1672EAD32}</a:tableStyleId>
              </a:tblPr>
              <a:tblGrid>
                <a:gridCol w="1600199">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056282">
                  <a:extLst>
                    <a:ext uri="{9D8B030D-6E8A-4147-A177-3AD203B41FA5}">
                      <a16:colId xmlns:a16="http://schemas.microsoft.com/office/drawing/2014/main" val="20002"/>
                    </a:ext>
                  </a:extLst>
                </a:gridCol>
                <a:gridCol w="1803027">
                  <a:extLst>
                    <a:ext uri="{9D8B030D-6E8A-4147-A177-3AD203B41FA5}">
                      <a16:colId xmlns:a16="http://schemas.microsoft.com/office/drawing/2014/main" val="20003"/>
                    </a:ext>
                  </a:extLst>
                </a:gridCol>
              </a:tblGrid>
              <a:tr h="323102">
                <a:tc>
                  <a:txBody>
                    <a:bodyPr/>
                    <a:lstStyle/>
                    <a:p>
                      <a:pPr algn="ctr"/>
                      <a:r>
                        <a:rPr lang="en-GB" sz="1600" noProof="0" dirty="0">
                          <a:solidFill>
                            <a:schemeClr val="tx1">
                              <a:lumMod val="50000"/>
                            </a:schemeClr>
                          </a:solidFill>
                        </a:rPr>
                        <a:t>User</a:t>
                      </a:r>
                      <a:r>
                        <a:rPr lang="en-GB" sz="1600" baseline="0" noProof="0" dirty="0">
                          <a:solidFill>
                            <a:schemeClr val="tx1">
                              <a:lumMod val="50000"/>
                            </a:schemeClr>
                          </a:solidFill>
                        </a:rPr>
                        <a:t> ID</a:t>
                      </a:r>
                      <a:endParaRPr lang="en-GB" sz="1600" noProof="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Contract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 demanded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0000"/>
                  </a:ext>
                </a:extLst>
              </a:tr>
              <a:tr h="323102">
                <a:tc>
                  <a:txBody>
                    <a:bodyPr/>
                    <a:lstStyle/>
                    <a:p>
                      <a:pPr algn="ctr"/>
                      <a:r>
                        <a:rPr lang="en-GB" sz="1600" noProof="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a:t>
                      </a:r>
                      <a:r>
                        <a:rPr lang="es-ES" sz="1600" noProof="0" dirty="0"/>
                        <a:t>(</a:t>
                      </a:r>
                      <a:r>
                        <a:rPr lang="en-GB" sz="1600" noProof="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a:t>
                      </a:r>
                      <a:r>
                        <a:rPr lang="en-GB" sz="1600" baseline="0" noProof="0" dirty="0"/>
                        <a:t> (1*1)</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1038">
                <a:tc>
                  <a:txBody>
                    <a:bodyPr/>
                    <a:lstStyle/>
                    <a:p>
                      <a:pPr algn="ctr"/>
                      <a:r>
                        <a:rPr lang="en-GB" sz="1600" noProof="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a:t>
                      </a:r>
                      <a:r>
                        <a:rPr lang="en-GB" sz="1600" baseline="0" noProof="0" dirty="0"/>
                        <a:t> Str.)</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3102">
                <a:tc>
                  <a:txBody>
                    <a:bodyPr/>
                    <a:lstStyle/>
                    <a:p>
                      <a:pPr algn="ctr"/>
                      <a:r>
                        <a:rPr lang="en-GB" sz="1600" noProof="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(Gold)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9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3102">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6224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5077853" y="5394971"/>
            <a:ext cx="2698377" cy="1058400"/>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 name="Title 3"/>
          <p:cNvSpPr>
            <a:spLocks noGrp="1"/>
          </p:cNvSpPr>
          <p:nvPr>
            <p:ph type="title"/>
          </p:nvPr>
        </p:nvSpPr>
        <p:spPr/>
        <p:txBody>
          <a:bodyPr>
            <a:normAutofit/>
          </a:bodyPr>
          <a:lstStyle/>
          <a:p>
            <a:r>
              <a:rPr lang="en-GB" sz="3600" dirty="0"/>
              <a:t>Use Case</a:t>
            </a:r>
            <a:r>
              <a:rPr lang="en-US" sz="3600" dirty="0"/>
              <a:t>: analytics module</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User definition</a:t>
            </a:r>
          </a:p>
        </p:txBody>
      </p:sp>
      <p:sp>
        <p:nvSpPr>
          <p:cNvPr id="41" name="TextBox 40"/>
          <p:cNvSpPr txBox="1"/>
          <p:nvPr/>
        </p:nvSpPr>
        <p:spPr>
          <a:xfrm>
            <a:off x="2021540" y="3584373"/>
            <a:ext cx="4670611"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Gateway assignation model</a:t>
            </a:r>
          </a:p>
        </p:txBody>
      </p:sp>
      <p:graphicFrame>
        <p:nvGraphicFramePr>
          <p:cNvPr id="3" name="Table 2"/>
          <p:cNvGraphicFramePr>
            <a:graphicFrameLocks noGrp="1"/>
          </p:cNvGraphicFramePr>
          <p:nvPr>
            <p:extLst>
              <p:ext uri="{D42A27DB-BD31-4B8C-83A1-F6EECF244321}">
                <p14:modId xmlns:p14="http://schemas.microsoft.com/office/powerpoint/2010/main" val="464761729"/>
              </p:ext>
            </p:extLst>
          </p:nvPr>
        </p:nvGraphicFramePr>
        <p:xfrm>
          <a:off x="847166" y="1672358"/>
          <a:ext cx="7212108" cy="1676400"/>
        </p:xfrm>
        <a:graphic>
          <a:graphicData uri="http://schemas.openxmlformats.org/drawingml/2006/table">
            <a:tbl>
              <a:tblPr firstRow="1" bandRow="1">
                <a:tableStyleId>{5A111915-BE36-4E01-A7E5-04B1672EAD32}</a:tableStyleId>
              </a:tblPr>
              <a:tblGrid>
                <a:gridCol w="1600199">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056282">
                  <a:extLst>
                    <a:ext uri="{9D8B030D-6E8A-4147-A177-3AD203B41FA5}">
                      <a16:colId xmlns:a16="http://schemas.microsoft.com/office/drawing/2014/main" val="20002"/>
                    </a:ext>
                  </a:extLst>
                </a:gridCol>
                <a:gridCol w="1803027">
                  <a:extLst>
                    <a:ext uri="{9D8B030D-6E8A-4147-A177-3AD203B41FA5}">
                      <a16:colId xmlns:a16="http://schemas.microsoft.com/office/drawing/2014/main" val="20003"/>
                    </a:ext>
                  </a:extLst>
                </a:gridCol>
              </a:tblGrid>
              <a:tr h="323102">
                <a:tc>
                  <a:txBody>
                    <a:bodyPr/>
                    <a:lstStyle/>
                    <a:p>
                      <a:pPr algn="ctr"/>
                      <a:r>
                        <a:rPr lang="en-GB" sz="1600" noProof="0" dirty="0">
                          <a:solidFill>
                            <a:schemeClr val="tx1">
                              <a:lumMod val="50000"/>
                            </a:schemeClr>
                          </a:solidFill>
                        </a:rPr>
                        <a:t>User</a:t>
                      </a:r>
                      <a:r>
                        <a:rPr lang="en-GB" sz="1600" baseline="0" noProof="0" dirty="0">
                          <a:solidFill>
                            <a:schemeClr val="tx1">
                              <a:lumMod val="50000"/>
                            </a:schemeClr>
                          </a:solidFill>
                        </a:rPr>
                        <a:t> ID</a:t>
                      </a:r>
                      <a:endParaRPr lang="en-GB" sz="1600" noProof="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Contract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 demanded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0000"/>
                  </a:ext>
                </a:extLst>
              </a:tr>
              <a:tr h="323102">
                <a:tc>
                  <a:txBody>
                    <a:bodyPr/>
                    <a:lstStyle/>
                    <a:p>
                      <a:pPr algn="ctr"/>
                      <a:r>
                        <a:rPr lang="en-GB" sz="1600" noProof="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a:t>
                      </a:r>
                      <a:r>
                        <a:rPr lang="en-GB" sz="1600" baseline="0" noProof="0" dirty="0"/>
                        <a:t> (1*1)</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1038">
                <a:tc>
                  <a:txBody>
                    <a:bodyPr/>
                    <a:lstStyle/>
                    <a:p>
                      <a:pPr algn="ctr"/>
                      <a:r>
                        <a:rPr lang="en-GB" sz="1600" noProof="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a:t>
                      </a:r>
                      <a:r>
                        <a:rPr lang="en-GB" sz="1600" baseline="0" noProof="0" dirty="0"/>
                        <a:t> Str.)</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3102">
                <a:tc>
                  <a:txBody>
                    <a:bodyPr/>
                    <a:lstStyle/>
                    <a:p>
                      <a:pPr algn="ctr"/>
                      <a:r>
                        <a:rPr lang="en-GB" sz="1600" noProof="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(Gold)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9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3102">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1287554" y="5353317"/>
            <a:ext cx="2382370" cy="1056684"/>
            <a:chOff x="709331" y="5165730"/>
            <a:chExt cx="2382370" cy="1056684"/>
          </a:xfrm>
        </p:grpSpPr>
        <p:sp>
          <p:nvSpPr>
            <p:cNvPr id="45" name="Rounded Rectangle 44"/>
            <p:cNvSpPr/>
            <p:nvPr/>
          </p:nvSpPr>
          <p:spPr bwMode="auto">
            <a:xfrm>
              <a:off x="709331" y="5165730"/>
              <a:ext cx="2382370" cy="1056684"/>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TextBox 46"/>
            <p:cNvSpPr txBox="1"/>
            <p:nvPr/>
          </p:nvSpPr>
          <p:spPr>
            <a:xfrm>
              <a:off x="721658" y="5165730"/>
              <a:ext cx="2357716" cy="1033616"/>
            </a:xfrm>
            <a:prstGeom prst="rect">
              <a:avLst/>
            </a:prstGeom>
            <a:noFill/>
          </p:spPr>
          <p:txBody>
            <a:bodyPr wrap="square" rtlCol="0">
              <a:spAutoFit/>
            </a:bodyPr>
            <a:lstStyle/>
            <a:p>
              <a:pPr algn="ctr"/>
              <a:r>
                <a:rPr lang="es-ES" sz="1800" dirty="0"/>
                <a:t>Central GW</a:t>
              </a:r>
            </a:p>
            <a:p>
              <a:pPr algn="ctr">
                <a:spcBef>
                  <a:spcPts val="300"/>
                </a:spcBef>
              </a:pPr>
              <a:r>
                <a:rPr lang="en-GB" sz="1300" dirty="0"/>
                <a:t>Conventional performance</a:t>
              </a:r>
            </a:p>
            <a:p>
              <a:pPr algn="ctr">
                <a:spcBef>
                  <a:spcPts val="100"/>
                </a:spcBef>
              </a:pPr>
              <a:r>
                <a:rPr lang="en-GB" sz="1300" dirty="0"/>
                <a:t>Threshold (1) </a:t>
              </a:r>
            </a:p>
            <a:p>
              <a:pPr algn="ctr">
                <a:spcBef>
                  <a:spcPts val="100"/>
                </a:spcBef>
              </a:pPr>
              <a:r>
                <a:rPr lang="en-GB" sz="1300" dirty="0"/>
                <a:t>Max number of connections</a:t>
              </a:r>
            </a:p>
          </p:txBody>
        </p:sp>
      </p:grpSp>
      <p:sp>
        <p:nvSpPr>
          <p:cNvPr id="60" name="TextBox 59"/>
          <p:cNvSpPr txBox="1"/>
          <p:nvPr/>
        </p:nvSpPr>
        <p:spPr>
          <a:xfrm>
            <a:off x="5248183" y="5394971"/>
            <a:ext cx="2357716" cy="1033616"/>
          </a:xfrm>
          <a:prstGeom prst="rect">
            <a:avLst/>
          </a:prstGeom>
          <a:noFill/>
        </p:spPr>
        <p:txBody>
          <a:bodyPr wrap="square" rtlCol="0">
            <a:spAutoFit/>
          </a:bodyPr>
          <a:lstStyle/>
          <a:p>
            <a:pPr algn="ctr"/>
            <a:r>
              <a:rPr lang="es-ES" sz="1800" dirty="0"/>
              <a:t>Local GW</a:t>
            </a:r>
          </a:p>
          <a:p>
            <a:pPr algn="ctr">
              <a:spcBef>
                <a:spcPts val="300"/>
              </a:spcBef>
            </a:pPr>
            <a:r>
              <a:rPr lang="en-GB" sz="1300" dirty="0"/>
              <a:t>Enhanced performance</a:t>
            </a:r>
          </a:p>
          <a:p>
            <a:pPr algn="ctr">
              <a:spcBef>
                <a:spcPts val="100"/>
              </a:spcBef>
            </a:pPr>
            <a:r>
              <a:rPr lang="en-GB" sz="1300" dirty="0"/>
              <a:t>Threshold (9) </a:t>
            </a:r>
          </a:p>
          <a:p>
            <a:pPr algn="ctr">
              <a:spcBef>
                <a:spcPts val="100"/>
              </a:spcBef>
            </a:pPr>
            <a:r>
              <a:rPr lang="en-GB" sz="1300" dirty="0"/>
              <a:t>Max number of connections</a:t>
            </a:r>
          </a:p>
        </p:txBody>
      </p:sp>
      <p:cxnSp>
        <p:nvCxnSpPr>
          <p:cNvPr id="19" name="Straight Arrow Connector 18"/>
          <p:cNvCxnSpPr/>
          <p:nvPr/>
        </p:nvCxnSpPr>
        <p:spPr bwMode="auto">
          <a:xfrm flipH="1">
            <a:off x="1909482" y="5956602"/>
            <a:ext cx="0" cy="166276"/>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cxnSp>
        <p:nvCxnSpPr>
          <p:cNvPr id="63" name="Straight Arrow Connector 62"/>
          <p:cNvCxnSpPr/>
          <p:nvPr/>
        </p:nvCxnSpPr>
        <p:spPr bwMode="auto">
          <a:xfrm flipH="1">
            <a:off x="5307106" y="6203131"/>
            <a:ext cx="0" cy="166276"/>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cxnSp>
        <p:nvCxnSpPr>
          <p:cNvPr id="64" name="Straight Arrow Connector 63"/>
          <p:cNvCxnSpPr/>
          <p:nvPr/>
        </p:nvCxnSpPr>
        <p:spPr bwMode="auto">
          <a:xfrm rot="10800000" flipH="1">
            <a:off x="5862916" y="5973761"/>
            <a:ext cx="0" cy="166276"/>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cxnSp>
        <p:nvCxnSpPr>
          <p:cNvPr id="65" name="Straight Arrow Connector 64"/>
          <p:cNvCxnSpPr/>
          <p:nvPr/>
        </p:nvCxnSpPr>
        <p:spPr bwMode="auto">
          <a:xfrm rot="10800000" flipH="1">
            <a:off x="1407461" y="6143750"/>
            <a:ext cx="0" cy="166276"/>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sp>
        <p:nvSpPr>
          <p:cNvPr id="20" name="TextBox 19"/>
          <p:cNvSpPr txBox="1"/>
          <p:nvPr/>
        </p:nvSpPr>
        <p:spPr>
          <a:xfrm>
            <a:off x="3525695" y="4088545"/>
            <a:ext cx="1662300" cy="400110"/>
          </a:xfrm>
          <a:prstGeom prst="rect">
            <a:avLst/>
          </a:prstGeom>
          <a:noFill/>
        </p:spPr>
        <p:txBody>
          <a:bodyPr wrap="square" rtlCol="0">
            <a:spAutoFit/>
          </a:bodyPr>
          <a:lstStyle/>
          <a:p>
            <a:pPr algn="ctr"/>
            <a:r>
              <a:rPr lang="en-GB" b="1" dirty="0"/>
              <a:t>New user</a:t>
            </a:r>
          </a:p>
        </p:txBody>
      </p:sp>
      <p:cxnSp>
        <p:nvCxnSpPr>
          <p:cNvPr id="31" name="Straight Connector 30"/>
          <p:cNvCxnSpPr>
            <a:stCxn id="20" idx="2"/>
          </p:cNvCxnSpPr>
          <p:nvPr/>
        </p:nvCxnSpPr>
        <p:spPr bwMode="auto">
          <a:xfrm>
            <a:off x="4356845" y="4488655"/>
            <a:ext cx="0" cy="34780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6" name="TextBox 65"/>
          <p:cNvSpPr txBox="1"/>
          <p:nvPr/>
        </p:nvSpPr>
        <p:spPr>
          <a:xfrm>
            <a:off x="4778172" y="4526254"/>
            <a:ext cx="3937423" cy="323165"/>
          </a:xfrm>
          <a:prstGeom prst="rect">
            <a:avLst/>
          </a:prstGeom>
          <a:noFill/>
        </p:spPr>
        <p:txBody>
          <a:bodyPr wrap="square" rtlCol="0">
            <a:spAutoFit/>
          </a:bodyPr>
          <a:lstStyle/>
          <a:p>
            <a:pPr algn="ctr"/>
            <a:r>
              <a:rPr lang="en-GB" sz="1500" dirty="0"/>
              <a:t>Threshold &amp; Max numbers of connections</a:t>
            </a:r>
          </a:p>
        </p:txBody>
      </p:sp>
      <p:cxnSp>
        <p:nvCxnSpPr>
          <p:cNvPr id="35" name="Straight Arrow Connector 34"/>
          <p:cNvCxnSpPr/>
          <p:nvPr/>
        </p:nvCxnSpPr>
        <p:spPr bwMode="auto">
          <a:xfrm flipH="1">
            <a:off x="2631141" y="4836464"/>
            <a:ext cx="1725704" cy="36754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7" name="Straight Arrow Connector 66"/>
          <p:cNvCxnSpPr/>
          <p:nvPr/>
        </p:nvCxnSpPr>
        <p:spPr bwMode="auto">
          <a:xfrm>
            <a:off x="4356845" y="4836464"/>
            <a:ext cx="1873624" cy="4351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8" name="TextBox 67"/>
          <p:cNvSpPr txBox="1"/>
          <p:nvPr/>
        </p:nvSpPr>
        <p:spPr>
          <a:xfrm>
            <a:off x="4289617" y="4496664"/>
            <a:ext cx="578240" cy="323165"/>
          </a:xfrm>
          <a:prstGeom prst="rect">
            <a:avLst/>
          </a:prstGeom>
          <a:noFill/>
        </p:spPr>
        <p:txBody>
          <a:bodyPr wrap="square" rtlCol="0">
            <a:spAutoFit/>
          </a:bodyPr>
          <a:lstStyle/>
          <a:p>
            <a:pPr algn="ctr"/>
            <a:r>
              <a:rPr lang="en-GB" sz="1500" b="1" dirty="0">
                <a:solidFill>
                  <a:srgbClr val="FF0000"/>
                </a:solidFill>
              </a:rPr>
              <a:t>?</a:t>
            </a:r>
          </a:p>
        </p:txBody>
      </p:sp>
      <p:cxnSp>
        <p:nvCxnSpPr>
          <p:cNvPr id="42" name="Straight Arrow Connector 41"/>
          <p:cNvCxnSpPr/>
          <p:nvPr/>
        </p:nvCxnSpPr>
        <p:spPr bwMode="auto">
          <a:xfrm flipH="1">
            <a:off x="4697528" y="4677712"/>
            <a:ext cx="224118"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722" y="5421863"/>
            <a:ext cx="265500" cy="287655"/>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0907" y="5500783"/>
            <a:ext cx="265500" cy="287655"/>
          </a:xfrm>
          <a:prstGeom prst="rect">
            <a:avLst/>
          </a:prstGeom>
        </p:spPr>
      </p:pic>
    </p:spTree>
    <p:extLst>
      <p:ext uri="{BB962C8B-B14F-4D97-AF65-F5344CB8AC3E}">
        <p14:creationId xmlns:p14="http://schemas.microsoft.com/office/powerpoint/2010/main" val="339275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analytics module</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User definition</a:t>
            </a:r>
          </a:p>
        </p:txBody>
      </p:sp>
      <p:sp>
        <p:nvSpPr>
          <p:cNvPr id="41" name="TextBox 40"/>
          <p:cNvSpPr txBox="1"/>
          <p:nvPr/>
        </p:nvSpPr>
        <p:spPr>
          <a:xfrm>
            <a:off x="2021540" y="3584373"/>
            <a:ext cx="4670611"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Bandwidth assignation model</a:t>
            </a:r>
          </a:p>
        </p:txBody>
      </p:sp>
      <p:graphicFrame>
        <p:nvGraphicFramePr>
          <p:cNvPr id="3" name="Table 2"/>
          <p:cNvGraphicFramePr>
            <a:graphicFrameLocks noGrp="1"/>
          </p:cNvGraphicFramePr>
          <p:nvPr>
            <p:extLst/>
          </p:nvPr>
        </p:nvGraphicFramePr>
        <p:xfrm>
          <a:off x="847166" y="1672358"/>
          <a:ext cx="7212108" cy="1676400"/>
        </p:xfrm>
        <a:graphic>
          <a:graphicData uri="http://schemas.openxmlformats.org/drawingml/2006/table">
            <a:tbl>
              <a:tblPr firstRow="1" bandRow="1">
                <a:tableStyleId>{5A111915-BE36-4E01-A7E5-04B1672EAD32}</a:tableStyleId>
              </a:tblPr>
              <a:tblGrid>
                <a:gridCol w="1600199">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056282">
                  <a:extLst>
                    <a:ext uri="{9D8B030D-6E8A-4147-A177-3AD203B41FA5}">
                      <a16:colId xmlns:a16="http://schemas.microsoft.com/office/drawing/2014/main" val="20002"/>
                    </a:ext>
                  </a:extLst>
                </a:gridCol>
                <a:gridCol w="1803027">
                  <a:extLst>
                    <a:ext uri="{9D8B030D-6E8A-4147-A177-3AD203B41FA5}">
                      <a16:colId xmlns:a16="http://schemas.microsoft.com/office/drawing/2014/main" val="20003"/>
                    </a:ext>
                  </a:extLst>
                </a:gridCol>
              </a:tblGrid>
              <a:tr h="323102">
                <a:tc>
                  <a:txBody>
                    <a:bodyPr/>
                    <a:lstStyle/>
                    <a:p>
                      <a:pPr algn="ctr"/>
                      <a:r>
                        <a:rPr lang="en-GB" sz="1600" noProof="0" dirty="0">
                          <a:solidFill>
                            <a:schemeClr val="tx1">
                              <a:lumMod val="50000"/>
                            </a:schemeClr>
                          </a:solidFill>
                        </a:rPr>
                        <a:t>User</a:t>
                      </a:r>
                      <a:r>
                        <a:rPr lang="en-GB" sz="1600" baseline="0" noProof="0" dirty="0">
                          <a:solidFill>
                            <a:schemeClr val="tx1">
                              <a:lumMod val="50000"/>
                            </a:schemeClr>
                          </a:solidFill>
                        </a:rPr>
                        <a:t> ID</a:t>
                      </a:r>
                      <a:endParaRPr lang="en-GB" sz="1600" noProof="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Contract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 demanded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GB" sz="1600" noProof="0" dirty="0">
                          <a:solidFill>
                            <a:schemeClr val="tx1">
                              <a:lumMod val="50000"/>
                            </a:schemeClr>
                          </a:solidFill>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0000"/>
                  </a:ext>
                </a:extLst>
              </a:tr>
              <a:tr h="323102">
                <a:tc>
                  <a:txBody>
                    <a:bodyPr/>
                    <a:lstStyle/>
                    <a:p>
                      <a:pPr algn="ctr"/>
                      <a:r>
                        <a:rPr lang="en-GB" sz="1600" noProof="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a:t>
                      </a:r>
                      <a:r>
                        <a:rPr lang="en-GB" sz="1600" baseline="0" noProof="0" dirty="0"/>
                        <a:t> (1*1)</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1038">
                <a:tc>
                  <a:txBody>
                    <a:bodyPr/>
                    <a:lstStyle/>
                    <a:p>
                      <a:pPr algn="ctr"/>
                      <a:r>
                        <a:rPr lang="en-GB" sz="1600" noProof="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1 (Bronze)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a:t>
                      </a:r>
                      <a:r>
                        <a:rPr lang="en-GB" sz="1600" baseline="0" noProof="0" dirty="0"/>
                        <a:t> Str.)</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3102">
                <a:tc>
                  <a:txBody>
                    <a:bodyPr/>
                    <a:lstStyle/>
                    <a:p>
                      <a:pPr algn="ctr"/>
                      <a:r>
                        <a:rPr lang="en-GB" sz="1600" noProof="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(Gold)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3 (Video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noProof="0" dirty="0"/>
                        <a:t>9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3102">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noProof="0" dirty="0"/>
                        <a:t>…</a:t>
                      </a:r>
                      <a:endParaRPr lang="en-GB"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3262035" y="4161471"/>
            <a:ext cx="2382370" cy="398450"/>
            <a:chOff x="709331" y="5165730"/>
            <a:chExt cx="2382370" cy="1056684"/>
          </a:xfrm>
        </p:grpSpPr>
        <p:sp>
          <p:nvSpPr>
            <p:cNvPr id="45" name="Rounded Rectangle 44"/>
            <p:cNvSpPr/>
            <p:nvPr/>
          </p:nvSpPr>
          <p:spPr bwMode="auto">
            <a:xfrm>
              <a:off x="709331" y="5165730"/>
              <a:ext cx="2382370" cy="1056684"/>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TextBox 46"/>
            <p:cNvSpPr txBox="1"/>
            <p:nvPr/>
          </p:nvSpPr>
          <p:spPr>
            <a:xfrm>
              <a:off x="721658" y="5165730"/>
              <a:ext cx="2357716" cy="384087"/>
            </a:xfrm>
            <a:prstGeom prst="rect">
              <a:avLst/>
            </a:prstGeom>
            <a:noFill/>
          </p:spPr>
          <p:txBody>
            <a:bodyPr wrap="square" rtlCol="0">
              <a:spAutoFit/>
            </a:bodyPr>
            <a:lstStyle/>
            <a:p>
              <a:pPr algn="ctr"/>
              <a:r>
                <a:rPr lang="en-GB" sz="1800" dirty="0"/>
                <a:t>Assigned GW</a:t>
              </a: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7584" y="4229708"/>
            <a:ext cx="265500" cy="287655"/>
          </a:xfrm>
          <a:prstGeom prst="rect">
            <a:avLst/>
          </a:prstGeom>
        </p:spPr>
      </p:pic>
      <p:sp>
        <p:nvSpPr>
          <p:cNvPr id="24" name="TextBox 23"/>
          <p:cNvSpPr txBox="1"/>
          <p:nvPr/>
        </p:nvSpPr>
        <p:spPr>
          <a:xfrm>
            <a:off x="2073097" y="4772451"/>
            <a:ext cx="4657148" cy="323165"/>
          </a:xfrm>
          <a:prstGeom prst="rect">
            <a:avLst/>
          </a:prstGeom>
          <a:noFill/>
        </p:spPr>
        <p:txBody>
          <a:bodyPr wrap="square" rtlCol="0">
            <a:spAutoFit/>
          </a:bodyPr>
          <a:lstStyle/>
          <a:p>
            <a:pPr algn="ctr"/>
            <a:r>
              <a:rPr lang="en-GB" sz="1500" b="1" dirty="0">
                <a:solidFill>
                  <a:srgbClr val="FF0000"/>
                </a:solidFill>
              </a:rPr>
              <a:t>Bandwidth assignation for the connected users ? </a:t>
            </a:r>
          </a:p>
        </p:txBody>
      </p:sp>
      <p:cxnSp>
        <p:nvCxnSpPr>
          <p:cNvPr id="17" name="Straight Arrow Connector 16"/>
          <p:cNvCxnSpPr/>
          <p:nvPr/>
        </p:nvCxnSpPr>
        <p:spPr bwMode="auto">
          <a:xfrm flipH="1">
            <a:off x="4401671" y="4559921"/>
            <a:ext cx="0" cy="1800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TextBox 17"/>
              <p:cNvSpPr txBox="1"/>
              <p:nvPr/>
            </p:nvSpPr>
            <p:spPr>
              <a:xfrm>
                <a:off x="3070020" y="5820277"/>
                <a:ext cx="2439193" cy="469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𝐵𝑊</m:t>
                          </m:r>
                        </m:e>
                        <m:sub>
                          <m:r>
                            <a:rPr lang="es-ES" sz="1400" b="0" i="1" smtClean="0">
                              <a:latin typeface="Cambria Math" panose="02040503050406030204" pitchFamily="18" charset="0"/>
                            </a:rPr>
                            <m:t>𝑗</m:t>
                          </m:r>
                        </m:sub>
                      </m:sSub>
                      <m:r>
                        <a:rPr lang="es-ES" sz="1400" b="0" i="1" smtClean="0">
                          <a:latin typeface="Cambria Math" panose="02040503050406030204" pitchFamily="18" charset="0"/>
                        </a:rPr>
                        <m:t>=</m:t>
                      </m:r>
                      <m:r>
                        <a:rPr lang="es-ES" sz="1400" b="0" i="1" smtClean="0">
                          <a:latin typeface="Cambria Math" panose="02040503050406030204" pitchFamily="18" charset="0"/>
                        </a:rPr>
                        <m:t>𝑀𝑎𝑥𝐵𝑊</m:t>
                      </m:r>
                      <m:r>
                        <a:rPr lang="es-ES" sz="1400" b="0" i="1" smtClean="0">
                          <a:latin typeface="Cambria Math" panose="02040503050406030204" pitchFamily="18" charset="0"/>
                        </a:rPr>
                        <m:t>∗</m:t>
                      </m:r>
                      <m:f>
                        <m:fPr>
                          <m:ctrlPr>
                            <a:rPr lang="es-ES" sz="1400" b="0" i="1" smtClean="0">
                              <a:latin typeface="Cambria Math" panose="02040503050406030204" pitchFamily="18" charset="0"/>
                            </a:rPr>
                          </m:ctrlPr>
                        </m:fPr>
                        <m:num>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𝑃𝑟𝑖𝑜𝑡𝑖𝑟𝑦</m:t>
                              </m:r>
                            </m:e>
                            <m:sub>
                              <m:r>
                                <a:rPr lang="es-ES" sz="1400" b="0" i="1" smtClean="0">
                                  <a:latin typeface="Cambria Math" panose="02040503050406030204" pitchFamily="18" charset="0"/>
                                </a:rPr>
                                <m:t>𝑗</m:t>
                              </m:r>
                            </m:sub>
                          </m:sSub>
                        </m:num>
                        <m:den>
                          <m:nary>
                            <m:naryPr>
                              <m:chr m:val="∑"/>
                              <m:ctrlPr>
                                <a:rPr lang="es-ES" sz="1400" b="0" i="1" smtClean="0">
                                  <a:latin typeface="Cambria Math" panose="02040503050406030204" pitchFamily="18" charset="0"/>
                                </a:rPr>
                              </m:ctrlPr>
                            </m:naryPr>
                            <m:sub>
                              <m:r>
                                <m:rPr>
                                  <m:brk m:alnAt="23"/>
                                </m:rPr>
                                <a:rPr lang="es-ES" sz="1400" b="0" i="1" smtClean="0">
                                  <a:latin typeface="Cambria Math" panose="02040503050406030204" pitchFamily="18" charset="0"/>
                                </a:rPr>
                                <m:t>𝑖</m:t>
                              </m:r>
                            </m:sub>
                            <m:sup>
                              <m:r>
                                <a:rPr lang="es-ES" sz="1400" b="0" i="1" smtClean="0">
                                  <a:latin typeface="Cambria Math" panose="02040503050406030204" pitchFamily="18" charset="0"/>
                                </a:rPr>
                                <m:t>𝑈𝑠𝑒𝑟𝑠𝐼𝑛𝐺𝑤</m:t>
                              </m:r>
                            </m:sup>
                            <m:e>
                              <m:r>
                                <a:rPr lang="es-ES" sz="1400" b="0" i="1" smtClean="0">
                                  <a:latin typeface="Cambria Math" panose="02040503050406030204" pitchFamily="18" charset="0"/>
                                </a:rPr>
                                <m:t>𝑃𝑖</m:t>
                              </m:r>
                            </m:e>
                          </m:nary>
                        </m:den>
                      </m:f>
                    </m:oMath>
                  </m:oMathPara>
                </a14:m>
                <a:endParaRPr lang="en-GB"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070020" y="5820277"/>
                <a:ext cx="2439193" cy="469552"/>
              </a:xfrm>
              <a:prstGeom prst="rect">
                <a:avLst/>
              </a:prstGeom>
              <a:blipFill rotWithShape="0">
                <a:blip r:embed="rId4"/>
                <a:stretch>
                  <a:fillRect l="-1000" t="-23377" r="-750" b="-114286"/>
                </a:stretch>
              </a:blipFill>
            </p:spPr>
            <p:txBody>
              <a:bodyPr/>
              <a:lstStyle/>
              <a:p>
                <a:r>
                  <a:rPr lang="en-GB">
                    <a:noFill/>
                  </a:rPr>
                  <a:t> </a:t>
                </a:r>
              </a:p>
            </p:txBody>
          </p:sp>
        </mc:Fallback>
      </mc:AlternateContent>
      <p:cxnSp>
        <p:nvCxnSpPr>
          <p:cNvPr id="19" name="Straight Arrow Connector 18"/>
          <p:cNvCxnSpPr/>
          <p:nvPr/>
        </p:nvCxnSpPr>
        <p:spPr bwMode="auto">
          <a:xfrm flipH="1">
            <a:off x="4401671" y="5120215"/>
            <a:ext cx="0" cy="1800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0" name="TextBox 19"/>
          <p:cNvSpPr txBox="1"/>
          <p:nvPr/>
        </p:nvSpPr>
        <p:spPr>
          <a:xfrm>
            <a:off x="1671918" y="5410871"/>
            <a:ext cx="5369853" cy="323165"/>
          </a:xfrm>
          <a:prstGeom prst="rect">
            <a:avLst/>
          </a:prstGeom>
          <a:noFill/>
        </p:spPr>
        <p:txBody>
          <a:bodyPr wrap="square" rtlCol="0">
            <a:spAutoFit/>
          </a:bodyPr>
          <a:lstStyle/>
          <a:p>
            <a:pPr algn="ctr"/>
            <a:r>
              <a:rPr lang="en-GB" sz="1500" i="1" dirty="0">
                <a:solidFill>
                  <a:schemeClr val="tx1">
                    <a:lumMod val="50000"/>
                  </a:schemeClr>
                </a:solidFill>
              </a:rPr>
              <a:t>Assigned bandwidth directly proportional to the users’ priority</a:t>
            </a:r>
          </a:p>
        </p:txBody>
      </p:sp>
    </p:spTree>
    <p:extLst>
      <p:ext uri="{BB962C8B-B14F-4D97-AF65-F5344CB8AC3E}">
        <p14:creationId xmlns:p14="http://schemas.microsoft.com/office/powerpoint/2010/main" val="282996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DEMO</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s-ES" sz="2200" b="1" i="1" dirty="0">
                <a:solidFill>
                  <a:srgbClr val="002060"/>
                </a:solidFill>
              </a:rPr>
              <a:t>SET UP</a:t>
            </a:r>
            <a:endParaRPr lang="en-GB" sz="2200" b="1" i="1" dirty="0">
              <a:solidFill>
                <a:srgbClr val="002060"/>
              </a:solidFill>
            </a:endParaRPr>
          </a:p>
        </p:txBody>
      </p:sp>
      <p:sp>
        <p:nvSpPr>
          <p:cNvPr id="41" name="TextBox 40"/>
          <p:cNvSpPr txBox="1"/>
          <p:nvPr/>
        </p:nvSpPr>
        <p:spPr>
          <a:xfrm>
            <a:off x="2021540" y="5009747"/>
            <a:ext cx="4670611" cy="430887"/>
          </a:xfrm>
          <a:prstGeom prst="rect">
            <a:avLst/>
          </a:prstGeom>
          <a:noFill/>
          <a:ln w="6350">
            <a:solidFill>
              <a:srgbClr val="002060"/>
            </a:solidFill>
          </a:ln>
        </p:spPr>
        <p:txBody>
          <a:bodyPr wrap="square" rtlCol="0">
            <a:spAutoFit/>
          </a:bodyPr>
          <a:lstStyle/>
          <a:p>
            <a:pPr algn="ctr"/>
            <a:r>
              <a:rPr lang="es-ES" sz="2200" b="1" i="1" dirty="0">
                <a:solidFill>
                  <a:srgbClr val="002060"/>
                </a:solidFill>
              </a:rPr>
              <a:t>USER SATISFACTION  </a:t>
            </a:r>
            <a:endParaRPr lang="en-GB" sz="2200" b="1" i="1" dirty="0">
              <a:solidFill>
                <a:srgbClr val="002060"/>
              </a:solidFill>
            </a:endParaRPr>
          </a:p>
        </p:txBody>
      </p:sp>
      <mc:AlternateContent xmlns:mc="http://schemas.openxmlformats.org/markup-compatibility/2006" xmlns:a14="http://schemas.microsoft.com/office/drawing/2010/main">
        <mc:Choice Requires="a14">
          <p:sp>
            <p:nvSpPr>
              <p:cNvPr id="10" name="TextBox 9"/>
              <p:cNvSpPr txBox="1"/>
              <p:nvPr/>
            </p:nvSpPr>
            <p:spPr>
              <a:xfrm>
                <a:off x="62753" y="5706824"/>
                <a:ext cx="3058017"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𝐾𝑃𝐼</m:t>
                      </m:r>
                      <m:r>
                        <a:rPr lang="en-GB" sz="1600" b="0" i="1" smtClean="0">
                          <a:latin typeface="Cambria Math" panose="02040503050406030204" pitchFamily="18" charset="0"/>
                        </a:rPr>
                        <m:t> </m:t>
                      </m:r>
                      <m:r>
                        <a:rPr lang="en-GB" sz="1600" b="0" i="1" smtClean="0">
                          <a:latin typeface="Cambria Math" panose="02040503050406030204" pitchFamily="18" charset="0"/>
                        </a:rPr>
                        <m:t>𝐿𝑎𝑡𝑒𝑛𝑐𝑦</m:t>
                      </m:r>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𝐷𝑒𝑠𝑖𝑟𝑒𝑑</m:t>
                          </m:r>
                          <m:r>
                            <a:rPr lang="es-ES" sz="1600" b="0" i="1" smtClean="0">
                              <a:latin typeface="Cambria Math" panose="02040503050406030204" pitchFamily="18" charset="0"/>
                            </a:rPr>
                            <m:t> </m:t>
                          </m:r>
                          <m:r>
                            <a:rPr lang="es-ES" sz="1600" b="0" i="1" smtClean="0">
                              <a:latin typeface="Cambria Math" panose="02040503050406030204" pitchFamily="18" charset="0"/>
                            </a:rPr>
                            <m:t>𝑙𝑎𝑡𝑒𝑛𝑐𝑦</m:t>
                          </m:r>
                        </m:num>
                        <m:den>
                          <m:r>
                            <a:rPr lang="es-ES" sz="1600" b="0" i="1" smtClean="0">
                              <a:latin typeface="Cambria Math" panose="02040503050406030204" pitchFamily="18" charset="0"/>
                            </a:rPr>
                            <m:t>𝑃𝑟𝑜𝑣𝑖𝑑𝑒𝑑</m:t>
                          </m:r>
                          <m:r>
                            <a:rPr lang="es-ES" sz="1600" b="0" i="1" smtClean="0">
                              <a:latin typeface="Cambria Math" panose="02040503050406030204" pitchFamily="18" charset="0"/>
                            </a:rPr>
                            <m:t> </m:t>
                          </m:r>
                          <m:r>
                            <a:rPr lang="es-ES" sz="1600" b="0" i="1" smtClean="0">
                              <a:latin typeface="Cambria Math" panose="02040503050406030204" pitchFamily="18" charset="0"/>
                            </a:rPr>
                            <m:t>𝑙𝑎𝑡𝑒𝑛𝑐𝑦</m:t>
                          </m:r>
                        </m:den>
                      </m:f>
                    </m:oMath>
                  </m:oMathPara>
                </a14:m>
                <a:endParaRPr lang="en-GB"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62753" y="5706824"/>
                <a:ext cx="3058017" cy="509563"/>
              </a:xfrm>
              <a:prstGeom prst="rect">
                <a:avLst/>
              </a:prstGeom>
              <a:blipFill rotWithShape="0">
                <a:blip r:embed="rId3"/>
                <a:stretch>
                  <a:fillRect/>
                </a:stretch>
              </a:blipFill>
            </p:spPr>
            <p:txBody>
              <a:bodyPr/>
              <a:lstStyle/>
              <a:p>
                <a:r>
                  <a:rPr lang="en-GB">
                    <a:noFill/>
                  </a:rPr>
                  <a:t> </a:t>
                </a:r>
              </a:p>
            </p:txBody>
          </p:sp>
        </mc:Fallback>
      </mc:AlternateContent>
      <p:cxnSp>
        <p:nvCxnSpPr>
          <p:cNvPr id="12" name="Straight Arrow Connector 11"/>
          <p:cNvCxnSpPr/>
          <p:nvPr/>
        </p:nvCxnSpPr>
        <p:spPr bwMode="auto">
          <a:xfrm flipV="1">
            <a:off x="3201513" y="5975051"/>
            <a:ext cx="360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3479419" y="5607662"/>
            <a:ext cx="1718986" cy="707886"/>
          </a:xfrm>
          <a:prstGeom prst="rect">
            <a:avLst/>
          </a:prstGeom>
          <a:noFill/>
        </p:spPr>
        <p:txBody>
          <a:bodyPr wrap="square" rtlCol="0">
            <a:spAutoFit/>
          </a:bodyPr>
          <a:lstStyle/>
          <a:p>
            <a:pPr algn="ctr"/>
            <a:r>
              <a:rPr lang="en-GB" dirty="0"/>
              <a:t>Max value limited to 1</a:t>
            </a:r>
          </a:p>
        </p:txBody>
      </p:sp>
      <p:cxnSp>
        <p:nvCxnSpPr>
          <p:cNvPr id="15" name="Straight Arrow Connector 14"/>
          <p:cNvCxnSpPr/>
          <p:nvPr/>
        </p:nvCxnSpPr>
        <p:spPr bwMode="auto">
          <a:xfrm flipV="1">
            <a:off x="1770529" y="2430008"/>
            <a:ext cx="5508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 name="TextBox 33"/>
          <p:cNvSpPr txBox="1"/>
          <p:nvPr/>
        </p:nvSpPr>
        <p:spPr>
          <a:xfrm>
            <a:off x="1770529" y="1664900"/>
            <a:ext cx="2290472" cy="646331"/>
          </a:xfrm>
          <a:prstGeom prst="rect">
            <a:avLst/>
          </a:prstGeom>
          <a:noFill/>
        </p:spPr>
        <p:txBody>
          <a:bodyPr wrap="square" rtlCol="0">
            <a:spAutoFit/>
          </a:bodyPr>
          <a:lstStyle/>
          <a:p>
            <a:pPr algn="ctr"/>
            <a:r>
              <a:rPr lang="en-GB" sz="1800" i="1" dirty="0"/>
              <a:t>Random assignation of GWs</a:t>
            </a:r>
          </a:p>
        </p:txBody>
      </p:sp>
      <p:sp>
        <p:nvSpPr>
          <p:cNvPr id="36" name="TextBox 35"/>
          <p:cNvSpPr txBox="1"/>
          <p:nvPr/>
        </p:nvSpPr>
        <p:spPr>
          <a:xfrm>
            <a:off x="4827490" y="1685240"/>
            <a:ext cx="2170621" cy="646331"/>
          </a:xfrm>
          <a:prstGeom prst="rect">
            <a:avLst/>
          </a:prstGeom>
          <a:noFill/>
        </p:spPr>
        <p:txBody>
          <a:bodyPr wrap="square" rtlCol="0">
            <a:spAutoFit/>
          </a:bodyPr>
          <a:lstStyle/>
          <a:p>
            <a:pPr algn="ctr"/>
            <a:r>
              <a:rPr lang="en-GB" sz="1800" i="1" dirty="0"/>
              <a:t>Optimized assignation of GWs</a:t>
            </a:r>
          </a:p>
        </p:txBody>
      </p:sp>
      <p:cxnSp>
        <p:nvCxnSpPr>
          <p:cNvPr id="37" name="Straight Connector 36"/>
          <p:cNvCxnSpPr/>
          <p:nvPr/>
        </p:nvCxnSpPr>
        <p:spPr bwMode="auto">
          <a:xfrm flipH="1">
            <a:off x="4410626" y="1761563"/>
            <a:ext cx="0" cy="900000"/>
          </a:xfrm>
          <a:prstGeom prst="line">
            <a:avLst/>
          </a:prstGeom>
          <a:solidFill>
            <a:schemeClr val="accent1"/>
          </a:solidFill>
          <a:ln w="12700" cap="flat" cmpd="sng" algn="ctr">
            <a:solidFill>
              <a:schemeClr val="tx2">
                <a:lumMod val="75000"/>
                <a:lumOff val="25000"/>
              </a:schemeClr>
            </a:solidFill>
            <a:prstDash val="sysDash"/>
            <a:round/>
            <a:headEnd type="none" w="med" len="med"/>
            <a:tailEnd type="none" w="med" len="med"/>
          </a:ln>
          <a:effectLst/>
        </p:spPr>
      </p:cxnSp>
      <p:sp>
        <p:nvSpPr>
          <p:cNvPr id="38" name="TextBox 37"/>
          <p:cNvSpPr txBox="1"/>
          <p:nvPr/>
        </p:nvSpPr>
        <p:spPr>
          <a:xfrm>
            <a:off x="7140389" y="2111767"/>
            <a:ext cx="680234" cy="323165"/>
          </a:xfrm>
          <a:prstGeom prst="rect">
            <a:avLst/>
          </a:prstGeom>
          <a:noFill/>
        </p:spPr>
        <p:txBody>
          <a:bodyPr wrap="square" rtlCol="0">
            <a:spAutoFit/>
          </a:bodyPr>
          <a:lstStyle/>
          <a:p>
            <a:pPr algn="ctr"/>
            <a:r>
              <a:rPr lang="en-GB" sz="1500" i="1" dirty="0"/>
              <a:t>time</a:t>
            </a:r>
          </a:p>
        </p:txBody>
      </p:sp>
      <p:sp>
        <p:nvSpPr>
          <p:cNvPr id="39" name="TextBox 38"/>
          <p:cNvSpPr txBox="1"/>
          <p:nvPr/>
        </p:nvSpPr>
        <p:spPr>
          <a:xfrm>
            <a:off x="2119028" y="2574748"/>
            <a:ext cx="1212470" cy="369332"/>
          </a:xfrm>
          <a:prstGeom prst="rect">
            <a:avLst/>
          </a:prstGeom>
          <a:noFill/>
        </p:spPr>
        <p:txBody>
          <a:bodyPr wrap="square" rtlCol="0">
            <a:spAutoFit/>
          </a:bodyPr>
          <a:lstStyle/>
          <a:p>
            <a:pPr algn="ctr"/>
            <a:r>
              <a:rPr lang="en-GB" sz="1800" b="1" i="1" dirty="0"/>
              <a:t>Users</a:t>
            </a:r>
          </a:p>
        </p:txBody>
      </p:sp>
      <p:cxnSp>
        <p:nvCxnSpPr>
          <p:cNvPr id="17" name="Straight Connector 16"/>
          <p:cNvCxnSpPr/>
          <p:nvPr/>
        </p:nvCxnSpPr>
        <p:spPr bwMode="auto">
          <a:xfrm>
            <a:off x="2725263" y="3262310"/>
            <a:ext cx="0" cy="144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2645017" y="2250120"/>
            <a:ext cx="0" cy="2304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a:off x="3797012" y="3401775"/>
            <a:ext cx="0" cy="3006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6" name="Straight Arrow Connector 45"/>
          <p:cNvCxnSpPr/>
          <p:nvPr/>
        </p:nvCxnSpPr>
        <p:spPr bwMode="auto">
          <a:xfrm>
            <a:off x="1492613" y="3403847"/>
            <a:ext cx="0" cy="3006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48" name="TextBox 47"/>
          <p:cNvSpPr txBox="1"/>
          <p:nvPr/>
        </p:nvSpPr>
        <p:spPr>
          <a:xfrm>
            <a:off x="4485" y="3721417"/>
            <a:ext cx="2721898" cy="746358"/>
          </a:xfrm>
          <a:prstGeom prst="rect">
            <a:avLst/>
          </a:prstGeom>
          <a:noFill/>
        </p:spPr>
        <p:txBody>
          <a:bodyPr wrap="square" rtlCol="0">
            <a:spAutoFit/>
          </a:bodyPr>
          <a:lstStyle/>
          <a:p>
            <a:pPr algn="ctr"/>
            <a:r>
              <a:rPr lang="en-GB" sz="1700" i="1" u="sng" dirty="0"/>
              <a:t>Bronze</a:t>
            </a:r>
          </a:p>
          <a:p>
            <a:pPr algn="ctr"/>
            <a:r>
              <a:rPr lang="en-GB" sz="1700" i="1" dirty="0"/>
              <a:t>Normal &amp; Video streaming</a:t>
            </a:r>
          </a:p>
        </p:txBody>
      </p:sp>
      <p:sp>
        <p:nvSpPr>
          <p:cNvPr id="49" name="TextBox 48"/>
          <p:cNvSpPr txBox="1"/>
          <p:nvPr/>
        </p:nvSpPr>
        <p:spPr>
          <a:xfrm>
            <a:off x="2575239" y="3717052"/>
            <a:ext cx="2434579" cy="746358"/>
          </a:xfrm>
          <a:prstGeom prst="rect">
            <a:avLst/>
          </a:prstGeom>
          <a:noFill/>
        </p:spPr>
        <p:txBody>
          <a:bodyPr wrap="square" rtlCol="0">
            <a:spAutoFit/>
          </a:bodyPr>
          <a:lstStyle/>
          <a:p>
            <a:pPr algn="ctr"/>
            <a:r>
              <a:rPr lang="en-GB" sz="1700" i="1" u="sng" dirty="0"/>
              <a:t>Gold</a:t>
            </a:r>
          </a:p>
          <a:p>
            <a:pPr algn="ctr"/>
            <a:r>
              <a:rPr lang="en-GB" sz="1700" i="1" dirty="0"/>
              <a:t>Video streaming</a:t>
            </a:r>
          </a:p>
        </p:txBody>
      </p:sp>
      <p:sp>
        <p:nvSpPr>
          <p:cNvPr id="50" name="TextBox 49"/>
          <p:cNvSpPr txBox="1"/>
          <p:nvPr/>
        </p:nvSpPr>
        <p:spPr>
          <a:xfrm>
            <a:off x="6559040" y="2602876"/>
            <a:ext cx="1329249" cy="369332"/>
          </a:xfrm>
          <a:prstGeom prst="rect">
            <a:avLst/>
          </a:prstGeom>
          <a:noFill/>
        </p:spPr>
        <p:txBody>
          <a:bodyPr wrap="square" rtlCol="0">
            <a:spAutoFit/>
          </a:bodyPr>
          <a:lstStyle/>
          <a:p>
            <a:pPr algn="ctr"/>
            <a:r>
              <a:rPr lang="en-GB" sz="1800" b="1" i="1" dirty="0"/>
              <a:t>Gateways</a:t>
            </a:r>
          </a:p>
        </p:txBody>
      </p:sp>
      <p:cxnSp>
        <p:nvCxnSpPr>
          <p:cNvPr id="51" name="Straight Connector 50"/>
          <p:cNvCxnSpPr/>
          <p:nvPr/>
        </p:nvCxnSpPr>
        <p:spPr bwMode="auto">
          <a:xfrm>
            <a:off x="7223665" y="3268486"/>
            <a:ext cx="0" cy="144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5400000">
            <a:off x="7139302" y="2295949"/>
            <a:ext cx="0" cy="2232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Arrow Connector 52"/>
          <p:cNvCxnSpPr/>
          <p:nvPr/>
        </p:nvCxnSpPr>
        <p:spPr bwMode="auto">
          <a:xfrm>
            <a:off x="8241512" y="3411604"/>
            <a:ext cx="0" cy="3006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6024418" y="3413676"/>
            <a:ext cx="0" cy="3006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5" name="TextBox 54"/>
          <p:cNvSpPr txBox="1"/>
          <p:nvPr/>
        </p:nvSpPr>
        <p:spPr>
          <a:xfrm>
            <a:off x="4536290" y="3731246"/>
            <a:ext cx="2721898" cy="746358"/>
          </a:xfrm>
          <a:prstGeom prst="rect">
            <a:avLst/>
          </a:prstGeom>
          <a:noFill/>
        </p:spPr>
        <p:txBody>
          <a:bodyPr wrap="square" rtlCol="0">
            <a:spAutoFit/>
          </a:bodyPr>
          <a:lstStyle/>
          <a:p>
            <a:pPr algn="ctr"/>
            <a:r>
              <a:rPr lang="en-GB" sz="1700" i="1" u="sng" dirty="0"/>
              <a:t>Central GW</a:t>
            </a:r>
          </a:p>
          <a:p>
            <a:pPr algn="ctr"/>
            <a:r>
              <a:rPr lang="en-GB" sz="1700" i="1" dirty="0"/>
              <a:t>Normal latency</a:t>
            </a:r>
          </a:p>
        </p:txBody>
      </p:sp>
      <p:sp>
        <p:nvSpPr>
          <p:cNvPr id="56" name="TextBox 55"/>
          <p:cNvSpPr txBox="1"/>
          <p:nvPr/>
        </p:nvSpPr>
        <p:spPr>
          <a:xfrm>
            <a:off x="7278529" y="3726881"/>
            <a:ext cx="1865472" cy="746358"/>
          </a:xfrm>
          <a:prstGeom prst="rect">
            <a:avLst/>
          </a:prstGeom>
          <a:noFill/>
        </p:spPr>
        <p:txBody>
          <a:bodyPr wrap="square" rtlCol="0">
            <a:spAutoFit/>
          </a:bodyPr>
          <a:lstStyle/>
          <a:p>
            <a:pPr algn="ctr"/>
            <a:r>
              <a:rPr lang="en-GB" sz="1700" i="1" u="sng" dirty="0"/>
              <a:t>Local GW</a:t>
            </a:r>
          </a:p>
          <a:p>
            <a:pPr algn="ctr"/>
            <a:r>
              <a:rPr lang="en-GB" sz="1700" i="1" dirty="0"/>
              <a:t>Reduced latency</a:t>
            </a:r>
          </a:p>
        </p:txBody>
      </p:sp>
      <p:sp>
        <p:nvSpPr>
          <p:cNvPr id="27" name="TextBox 26"/>
          <p:cNvSpPr txBox="1"/>
          <p:nvPr/>
        </p:nvSpPr>
        <p:spPr>
          <a:xfrm>
            <a:off x="242047" y="2872133"/>
            <a:ext cx="5029196" cy="353943"/>
          </a:xfrm>
          <a:prstGeom prst="rect">
            <a:avLst/>
          </a:prstGeom>
          <a:noFill/>
        </p:spPr>
        <p:txBody>
          <a:bodyPr wrap="square" rtlCol="0">
            <a:spAutoFit/>
          </a:bodyPr>
          <a:lstStyle/>
          <a:p>
            <a:pPr algn="ctr"/>
            <a:r>
              <a:rPr lang="en-GB" sz="1700" i="1" dirty="0"/>
              <a:t>25 users; 12 connected; 3 conn. / </a:t>
            </a:r>
            <a:r>
              <a:rPr lang="en-GB" sz="1700" i="1" dirty="0" err="1"/>
              <a:t>discon</a:t>
            </a:r>
            <a:r>
              <a:rPr lang="en-GB" sz="1700" i="1" dirty="0"/>
              <a:t>.</a:t>
            </a:r>
          </a:p>
        </p:txBody>
      </p:sp>
      <p:sp>
        <p:nvSpPr>
          <p:cNvPr id="28" name="TextBox 27"/>
          <p:cNvSpPr txBox="1"/>
          <p:nvPr/>
        </p:nvSpPr>
        <p:spPr>
          <a:xfrm>
            <a:off x="6786287" y="2876618"/>
            <a:ext cx="880002" cy="353943"/>
          </a:xfrm>
          <a:prstGeom prst="rect">
            <a:avLst/>
          </a:prstGeom>
          <a:noFill/>
        </p:spPr>
        <p:txBody>
          <a:bodyPr wrap="square" rtlCol="0">
            <a:spAutoFit/>
          </a:bodyPr>
          <a:lstStyle/>
          <a:p>
            <a:pPr algn="ctr"/>
            <a:r>
              <a:rPr lang="en-GB" sz="1700" i="1" dirty="0"/>
              <a:t>2 </a:t>
            </a:r>
            <a:r>
              <a:rPr lang="en-GB" sz="1700" i="1" dirty="0" err="1"/>
              <a:t>Gws</a:t>
            </a:r>
            <a:endParaRPr lang="en-GB" sz="1700" i="1" dirty="0"/>
          </a:p>
        </p:txBody>
      </p:sp>
      <mc:AlternateContent xmlns:mc="http://schemas.openxmlformats.org/markup-compatibility/2006" xmlns:a14="http://schemas.microsoft.com/office/drawing/2010/main">
        <mc:Choice Requires="a14">
          <p:sp>
            <p:nvSpPr>
              <p:cNvPr id="29" name="TextBox 28"/>
              <p:cNvSpPr txBox="1"/>
              <p:nvPr/>
            </p:nvSpPr>
            <p:spPr>
              <a:xfrm>
                <a:off x="5493123" y="5727824"/>
                <a:ext cx="3643113"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𝐾𝑃𝐼</m:t>
                      </m:r>
                      <m:r>
                        <a:rPr lang="en-GB" sz="1600" b="0" i="1" smtClean="0">
                          <a:latin typeface="Cambria Math" panose="02040503050406030204" pitchFamily="18" charset="0"/>
                        </a:rPr>
                        <m:t> </m:t>
                      </m:r>
                      <m:r>
                        <a:rPr lang="es-ES" sz="1600" b="0" i="1" smtClean="0">
                          <a:latin typeface="Cambria Math" panose="02040503050406030204" pitchFamily="18" charset="0"/>
                        </a:rPr>
                        <m:t>𝐵𝑎𝑛𝑑𝑤𝑖𝑑𝑡h</m:t>
                      </m:r>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𝐷𝑒𝑠𝑖𝑟𝑒𝑑</m:t>
                          </m:r>
                          <m:r>
                            <a:rPr lang="es-ES" sz="1600" b="0" i="1" smtClean="0">
                              <a:latin typeface="Cambria Math" panose="02040503050406030204" pitchFamily="18" charset="0"/>
                            </a:rPr>
                            <m:t> </m:t>
                          </m:r>
                          <m:r>
                            <a:rPr lang="es-ES" sz="1600" b="0" i="1" smtClean="0">
                              <a:latin typeface="Cambria Math" panose="02040503050406030204" pitchFamily="18" charset="0"/>
                            </a:rPr>
                            <m:t>𝑏𝑎𝑛𝑑𝑤𝑖𝑑𝑡h</m:t>
                          </m:r>
                        </m:num>
                        <m:den>
                          <m:r>
                            <a:rPr lang="es-ES" sz="1600" b="0" i="1" smtClean="0">
                              <a:latin typeface="Cambria Math" panose="02040503050406030204" pitchFamily="18" charset="0"/>
                            </a:rPr>
                            <m:t>𝑃𝑟𝑜𝑣𝑖𝑑𝑒𝑑</m:t>
                          </m:r>
                          <m:r>
                            <a:rPr lang="es-ES" sz="1600" b="0" i="1" smtClean="0">
                              <a:latin typeface="Cambria Math" panose="02040503050406030204" pitchFamily="18" charset="0"/>
                            </a:rPr>
                            <m:t> </m:t>
                          </m:r>
                          <m:r>
                            <a:rPr lang="es-ES" sz="1600" i="1">
                              <a:latin typeface="Cambria Math" panose="02040503050406030204" pitchFamily="18" charset="0"/>
                            </a:rPr>
                            <m:t>𝑏𝑎𝑛𝑑𝑤𝑖𝑑𝑡h</m:t>
                          </m:r>
                        </m:den>
                      </m:f>
                    </m:oMath>
                  </m:oMathPara>
                </a14:m>
                <a:endParaRPr lang="en-GB"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493123" y="5727824"/>
                <a:ext cx="3643113" cy="467564"/>
              </a:xfrm>
              <a:prstGeom prst="rect">
                <a:avLst/>
              </a:prstGeom>
              <a:blipFill rotWithShape="0">
                <a:blip r:embed="rId4"/>
                <a:stretch>
                  <a:fillRect/>
                </a:stretch>
              </a:blipFill>
            </p:spPr>
            <p:txBody>
              <a:bodyPr/>
              <a:lstStyle/>
              <a:p>
                <a:r>
                  <a:rPr lang="en-GB">
                    <a:noFill/>
                  </a:rPr>
                  <a:t> </a:t>
                </a:r>
              </a:p>
            </p:txBody>
          </p:sp>
        </mc:Fallback>
      </mc:AlternateContent>
      <p:cxnSp>
        <p:nvCxnSpPr>
          <p:cNvPr id="30" name="Straight Arrow Connector 29"/>
          <p:cNvCxnSpPr/>
          <p:nvPr/>
        </p:nvCxnSpPr>
        <p:spPr bwMode="auto">
          <a:xfrm rot="10800000" flipV="1">
            <a:off x="5041937" y="5984015"/>
            <a:ext cx="360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1279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conclusions</a:t>
            </a:r>
          </a:p>
        </p:txBody>
      </p:sp>
      <p:sp>
        <p:nvSpPr>
          <p:cNvPr id="2" name="TextBox 1"/>
          <p:cNvSpPr txBox="1"/>
          <p:nvPr/>
        </p:nvSpPr>
        <p:spPr>
          <a:xfrm>
            <a:off x="393701" y="1792941"/>
            <a:ext cx="8010711" cy="3939540"/>
          </a:xfrm>
          <a:prstGeom prst="rect">
            <a:avLst/>
          </a:prstGeom>
          <a:noFill/>
        </p:spPr>
        <p:txBody>
          <a:bodyPr wrap="square" rtlCol="0">
            <a:spAutoFit/>
          </a:bodyPr>
          <a:lstStyle/>
          <a:p>
            <a:pPr marL="457200" indent="-457200">
              <a:buFont typeface="+mj-lt"/>
              <a:buAutoNum type="arabicParenR"/>
            </a:pPr>
            <a:r>
              <a:rPr lang="en-GB" dirty="0"/>
              <a:t>A real-time analytics framework is proposed to assist in the gateway selection process of future 5G networks (policy engine) </a:t>
            </a:r>
          </a:p>
          <a:p>
            <a:pPr marL="457200" indent="-457200">
              <a:buFont typeface="+mj-lt"/>
              <a:buAutoNum type="arabicParenR"/>
            </a:pPr>
            <a:r>
              <a:rPr lang="en-GB" dirty="0"/>
              <a:t>The proposed algorithm analyses not only the profile of the users (gold, silver or bronze), but also the kind of traffic generated by them in previous sessions (historic). Both aspects are translated into a factor called “priority”</a:t>
            </a:r>
          </a:p>
          <a:p>
            <a:pPr marL="457200" indent="-457200">
              <a:buFont typeface="+mj-lt"/>
              <a:buAutoNum type="arabicParenR"/>
            </a:pPr>
            <a:r>
              <a:rPr lang="en-GB" dirty="0"/>
              <a:t>Based on this priority, the algorithm makes suggestion for the assignation of gateways maximizing the user satisfaction</a:t>
            </a:r>
          </a:p>
          <a:p>
            <a:pPr marL="457200" indent="-457200">
              <a:buFont typeface="+mj-lt"/>
              <a:buAutoNum type="arabicParenR"/>
            </a:pPr>
            <a:r>
              <a:rPr lang="en-GB" dirty="0"/>
              <a:t>It is shown that a much more efficient use of the network is achieved when this algorithm is used in comparison with the case when the assignation of gateways is performed randomly</a:t>
            </a:r>
          </a:p>
        </p:txBody>
      </p:sp>
    </p:spTree>
    <p:extLst>
      <p:ext uri="{BB962C8B-B14F-4D97-AF65-F5344CB8AC3E}">
        <p14:creationId xmlns:p14="http://schemas.microsoft.com/office/powerpoint/2010/main" val="119050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future work</a:t>
            </a:r>
          </a:p>
        </p:txBody>
      </p:sp>
      <p:sp>
        <p:nvSpPr>
          <p:cNvPr id="2" name="TextBox 1"/>
          <p:cNvSpPr txBox="1"/>
          <p:nvPr/>
        </p:nvSpPr>
        <p:spPr>
          <a:xfrm>
            <a:off x="362325" y="1531179"/>
            <a:ext cx="8010711" cy="1323439"/>
          </a:xfrm>
          <a:prstGeom prst="rect">
            <a:avLst/>
          </a:prstGeom>
          <a:noFill/>
        </p:spPr>
        <p:txBody>
          <a:bodyPr wrap="square" rtlCol="0">
            <a:spAutoFit/>
          </a:bodyPr>
          <a:lstStyle/>
          <a:p>
            <a:pPr marL="457200" indent="-457200">
              <a:buFont typeface="+mj-lt"/>
              <a:buAutoNum type="arabicParenR"/>
            </a:pPr>
            <a:r>
              <a:rPr lang="en-GB" dirty="0"/>
              <a:t>A new model which takes into account the location of the users, and other technical aspects, is proposed so its efficiency can be proved in a more realistic scenario. A virtual scenario / dynamic interface will be built so the results can be observed in real time</a:t>
            </a:r>
          </a:p>
        </p:txBody>
      </p:sp>
      <p:sp>
        <p:nvSpPr>
          <p:cNvPr id="3" name="TextBox 2"/>
          <p:cNvSpPr txBox="1"/>
          <p:nvPr/>
        </p:nvSpPr>
        <p:spPr>
          <a:xfrm>
            <a:off x="2698376" y="1008530"/>
            <a:ext cx="4061012" cy="400110"/>
          </a:xfrm>
          <a:prstGeom prst="rect">
            <a:avLst/>
          </a:prstGeom>
          <a:noFill/>
        </p:spPr>
        <p:txBody>
          <a:bodyPr wrap="square" rtlCol="0">
            <a:spAutoFit/>
          </a:bodyPr>
          <a:lstStyle/>
          <a:p>
            <a:r>
              <a:rPr lang="en-GB" dirty="0"/>
              <a:t>(MWC 2017, Master thesis, …)</a:t>
            </a:r>
          </a:p>
        </p:txBody>
      </p:sp>
      <p:grpSp>
        <p:nvGrpSpPr>
          <p:cNvPr id="12" name="Group 11"/>
          <p:cNvGrpSpPr/>
          <p:nvPr/>
        </p:nvGrpSpPr>
        <p:grpSpPr>
          <a:xfrm>
            <a:off x="3629772" y="4571141"/>
            <a:ext cx="1475815" cy="371376"/>
            <a:chOff x="3560524" y="4873370"/>
            <a:chExt cx="1475815" cy="371376"/>
          </a:xfrm>
        </p:grpSpPr>
        <p:sp>
          <p:nvSpPr>
            <p:cNvPr id="5" name="Rounded Rectangle 4"/>
            <p:cNvSpPr/>
            <p:nvPr/>
          </p:nvSpPr>
          <p:spPr bwMode="auto">
            <a:xfrm>
              <a:off x="3560524" y="4873370"/>
              <a:ext cx="1475815" cy="371376"/>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 name="TextBox 5"/>
            <p:cNvSpPr txBox="1"/>
            <p:nvPr/>
          </p:nvSpPr>
          <p:spPr>
            <a:xfrm>
              <a:off x="3731186" y="4889781"/>
              <a:ext cx="1272987" cy="338554"/>
            </a:xfrm>
            <a:prstGeom prst="rect">
              <a:avLst/>
            </a:prstGeom>
            <a:noFill/>
          </p:spPr>
          <p:txBody>
            <a:bodyPr wrap="square" rtlCol="0">
              <a:spAutoFit/>
            </a:bodyPr>
            <a:lstStyle/>
            <a:p>
              <a:pPr algn="ctr"/>
              <a:r>
                <a:rPr lang="es-ES" sz="1600" dirty="0"/>
                <a:t>Central GW</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7506" y="4925714"/>
              <a:ext cx="215855" cy="233867"/>
            </a:xfrm>
            <a:prstGeom prst="rect">
              <a:avLst/>
            </a:prstGeom>
          </p:spPr>
        </p:pic>
      </p:grpSp>
      <p:grpSp>
        <p:nvGrpSpPr>
          <p:cNvPr id="11" name="Group 10"/>
          <p:cNvGrpSpPr/>
          <p:nvPr/>
        </p:nvGrpSpPr>
        <p:grpSpPr>
          <a:xfrm>
            <a:off x="1186644" y="3435513"/>
            <a:ext cx="1158482" cy="292389"/>
            <a:chOff x="1600055" y="5028424"/>
            <a:chExt cx="1158482" cy="292389"/>
          </a:xfrm>
        </p:grpSpPr>
        <p:sp>
          <p:nvSpPr>
            <p:cNvPr id="8" name="Rounded Rectangle 7"/>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9" name="TextBox 8"/>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13" name="Group 12"/>
          <p:cNvGrpSpPr/>
          <p:nvPr/>
        </p:nvGrpSpPr>
        <p:grpSpPr>
          <a:xfrm>
            <a:off x="1186644" y="5761206"/>
            <a:ext cx="1158482" cy="292389"/>
            <a:chOff x="1600055" y="5028424"/>
            <a:chExt cx="1158482" cy="292389"/>
          </a:xfrm>
        </p:grpSpPr>
        <p:sp>
          <p:nvSpPr>
            <p:cNvPr id="14" name="Rounded Rectangle 13"/>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5" name="TextBox 14"/>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17" name="Group 16"/>
          <p:cNvGrpSpPr/>
          <p:nvPr/>
        </p:nvGrpSpPr>
        <p:grpSpPr>
          <a:xfrm>
            <a:off x="6280821" y="3320404"/>
            <a:ext cx="1158482" cy="292389"/>
            <a:chOff x="1600055" y="5028424"/>
            <a:chExt cx="1158482" cy="292389"/>
          </a:xfrm>
        </p:grpSpPr>
        <p:sp>
          <p:nvSpPr>
            <p:cNvPr id="18" name="Rounded Rectangle 17"/>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9" name="TextBox 18"/>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21" name="Group 20"/>
          <p:cNvGrpSpPr/>
          <p:nvPr/>
        </p:nvGrpSpPr>
        <p:grpSpPr>
          <a:xfrm>
            <a:off x="6374950" y="5761207"/>
            <a:ext cx="1158482" cy="292389"/>
            <a:chOff x="1600055" y="5028424"/>
            <a:chExt cx="1158482" cy="292389"/>
          </a:xfrm>
        </p:grpSpPr>
        <p:sp>
          <p:nvSpPr>
            <p:cNvPr id="22" name="Rounded Rectangle 21"/>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23" name="TextBox 22"/>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pic>
        <p:nvPicPr>
          <p:cNvPr id="25" name="Picture 2"/>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939780" y="3667125"/>
            <a:ext cx="921534" cy="59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Connector 26"/>
          <p:cNvCxnSpPr/>
          <p:nvPr/>
        </p:nvCxnSpPr>
        <p:spPr bwMode="auto">
          <a:xfrm>
            <a:off x="4400547" y="4210547"/>
            <a:ext cx="0" cy="360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Connector 27"/>
          <p:cNvCxnSpPr>
            <a:stCxn id="5" idx="1"/>
            <a:endCxn id="15" idx="0"/>
          </p:cNvCxnSpPr>
          <p:nvPr/>
        </p:nvCxnSpPr>
        <p:spPr bwMode="auto">
          <a:xfrm flipH="1">
            <a:off x="1862328" y="4756829"/>
            <a:ext cx="1767444" cy="100437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Straight Connector 30"/>
          <p:cNvCxnSpPr>
            <a:stCxn id="5" idx="1"/>
          </p:cNvCxnSpPr>
          <p:nvPr/>
        </p:nvCxnSpPr>
        <p:spPr bwMode="auto">
          <a:xfrm flipH="1" flipV="1">
            <a:off x="2284966" y="3598371"/>
            <a:ext cx="1344806" cy="11584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Straight Connector 32"/>
          <p:cNvCxnSpPr>
            <a:stCxn id="18" idx="2"/>
            <a:endCxn id="5" idx="3"/>
          </p:cNvCxnSpPr>
          <p:nvPr/>
        </p:nvCxnSpPr>
        <p:spPr bwMode="auto">
          <a:xfrm flipH="1">
            <a:off x="5105587" y="3612793"/>
            <a:ext cx="1724395" cy="114403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a:stCxn id="22" idx="0"/>
            <a:endCxn id="5" idx="3"/>
          </p:cNvCxnSpPr>
          <p:nvPr/>
        </p:nvCxnSpPr>
        <p:spPr bwMode="auto">
          <a:xfrm flipH="1" flipV="1">
            <a:off x="5105587" y="4756829"/>
            <a:ext cx="1818524" cy="100437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0" name="Oval 39"/>
          <p:cNvSpPr>
            <a:spLocks noChangeAspect="1"/>
          </p:cNvSpPr>
          <p:nvPr/>
        </p:nvSpPr>
        <p:spPr bwMode="auto">
          <a:xfrm>
            <a:off x="5208324" y="628640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2" name="Oval 41"/>
          <p:cNvSpPr/>
          <p:nvPr/>
        </p:nvSpPr>
        <p:spPr bwMode="auto">
          <a:xfrm>
            <a:off x="1151552" y="520501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3" name="Oval 42"/>
          <p:cNvSpPr>
            <a:spLocks noChangeAspect="1"/>
          </p:cNvSpPr>
          <p:nvPr/>
        </p:nvSpPr>
        <p:spPr bwMode="auto">
          <a:xfrm>
            <a:off x="4292547" y="643880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4" name="Oval 43"/>
          <p:cNvSpPr>
            <a:spLocks noChangeAspect="1"/>
          </p:cNvSpPr>
          <p:nvPr/>
        </p:nvSpPr>
        <p:spPr bwMode="auto">
          <a:xfrm>
            <a:off x="2849369" y="617840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5" name="Oval 44"/>
          <p:cNvSpPr>
            <a:spLocks noChangeAspect="1"/>
          </p:cNvSpPr>
          <p:nvPr/>
        </p:nvSpPr>
        <p:spPr bwMode="auto">
          <a:xfrm>
            <a:off x="3315608" y="342869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6" name="Oval 45"/>
          <p:cNvSpPr>
            <a:spLocks noChangeAspect="1"/>
          </p:cNvSpPr>
          <p:nvPr/>
        </p:nvSpPr>
        <p:spPr bwMode="auto">
          <a:xfrm>
            <a:off x="2610018" y="453355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Oval 46"/>
          <p:cNvSpPr/>
          <p:nvPr/>
        </p:nvSpPr>
        <p:spPr bwMode="auto">
          <a:xfrm>
            <a:off x="1917144" y="525901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8" name="Oval 47"/>
          <p:cNvSpPr/>
          <p:nvPr/>
        </p:nvSpPr>
        <p:spPr bwMode="auto">
          <a:xfrm>
            <a:off x="2123544" y="628640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9" name="Oval 48"/>
          <p:cNvSpPr/>
          <p:nvPr/>
        </p:nvSpPr>
        <p:spPr bwMode="auto">
          <a:xfrm>
            <a:off x="1086517" y="4026365"/>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0" name="Oval 49"/>
          <p:cNvSpPr/>
          <p:nvPr/>
        </p:nvSpPr>
        <p:spPr bwMode="auto">
          <a:xfrm>
            <a:off x="3347207" y="544658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1" name="Oval 50"/>
          <p:cNvSpPr/>
          <p:nvPr/>
        </p:nvSpPr>
        <p:spPr bwMode="auto">
          <a:xfrm>
            <a:off x="2345126" y="3125705"/>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2" name="Oval 51"/>
          <p:cNvSpPr>
            <a:spLocks noChangeAspect="1"/>
          </p:cNvSpPr>
          <p:nvPr/>
        </p:nvSpPr>
        <p:spPr bwMode="auto">
          <a:xfrm>
            <a:off x="320098" y="502643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3" name="Oval 52"/>
          <p:cNvSpPr>
            <a:spLocks noChangeAspect="1"/>
          </p:cNvSpPr>
          <p:nvPr/>
        </p:nvSpPr>
        <p:spPr bwMode="auto">
          <a:xfrm>
            <a:off x="4807314" y="539493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4" name="Oval 53"/>
          <p:cNvSpPr>
            <a:spLocks noChangeAspect="1"/>
          </p:cNvSpPr>
          <p:nvPr/>
        </p:nvSpPr>
        <p:spPr bwMode="auto">
          <a:xfrm>
            <a:off x="8144265" y="470282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5" name="Oval 54"/>
          <p:cNvSpPr>
            <a:spLocks noChangeAspect="1"/>
          </p:cNvSpPr>
          <p:nvPr/>
        </p:nvSpPr>
        <p:spPr bwMode="auto">
          <a:xfrm>
            <a:off x="6549938" y="490177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6" name="Oval 55"/>
          <p:cNvSpPr>
            <a:spLocks noChangeAspect="1"/>
          </p:cNvSpPr>
          <p:nvPr/>
        </p:nvSpPr>
        <p:spPr bwMode="auto">
          <a:xfrm>
            <a:off x="7105538" y="6411381"/>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7" name="Oval 56"/>
          <p:cNvSpPr/>
          <p:nvPr/>
        </p:nvSpPr>
        <p:spPr bwMode="auto">
          <a:xfrm>
            <a:off x="5863156" y="3490371"/>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8" name="Oval 57"/>
          <p:cNvSpPr/>
          <p:nvPr/>
        </p:nvSpPr>
        <p:spPr bwMode="auto">
          <a:xfrm>
            <a:off x="7149463" y="4047569"/>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9" name="Oval 58"/>
          <p:cNvSpPr/>
          <p:nvPr/>
        </p:nvSpPr>
        <p:spPr bwMode="auto">
          <a:xfrm>
            <a:off x="5985217" y="5636659"/>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0" name="Oval 59"/>
          <p:cNvSpPr/>
          <p:nvPr/>
        </p:nvSpPr>
        <p:spPr bwMode="auto">
          <a:xfrm>
            <a:off x="7888289" y="5562360"/>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1" name="Oval 60"/>
          <p:cNvSpPr>
            <a:spLocks noChangeAspect="1"/>
          </p:cNvSpPr>
          <p:nvPr/>
        </p:nvSpPr>
        <p:spPr bwMode="auto">
          <a:xfrm>
            <a:off x="5097654" y="326032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29" name="Straight Connector 28"/>
          <p:cNvCxnSpPr>
            <a:stCxn id="53" idx="1"/>
            <a:endCxn id="5" idx="2"/>
          </p:cNvCxnSpPr>
          <p:nvPr/>
        </p:nvCxnSpPr>
        <p:spPr bwMode="auto">
          <a:xfrm flipH="1" flipV="1">
            <a:off x="4367680" y="4942517"/>
            <a:ext cx="455450" cy="468236"/>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2" name="Straight Connector 61"/>
          <p:cNvCxnSpPr>
            <a:stCxn id="43" idx="0"/>
            <a:endCxn id="5" idx="2"/>
          </p:cNvCxnSpPr>
          <p:nvPr/>
        </p:nvCxnSpPr>
        <p:spPr bwMode="auto">
          <a:xfrm flipV="1">
            <a:off x="4346547" y="4942517"/>
            <a:ext cx="21133" cy="1496285"/>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3" name="Straight Connector 62"/>
          <p:cNvCxnSpPr>
            <a:stCxn id="44" idx="7"/>
            <a:endCxn id="5" idx="2"/>
          </p:cNvCxnSpPr>
          <p:nvPr/>
        </p:nvCxnSpPr>
        <p:spPr bwMode="auto">
          <a:xfrm flipV="1">
            <a:off x="2941553" y="4942517"/>
            <a:ext cx="1426127" cy="125170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4" name="Straight Connector 63"/>
          <p:cNvCxnSpPr>
            <a:stCxn id="40" idx="0"/>
            <a:endCxn id="5" idx="2"/>
          </p:cNvCxnSpPr>
          <p:nvPr/>
        </p:nvCxnSpPr>
        <p:spPr bwMode="auto">
          <a:xfrm flipH="1" flipV="1">
            <a:off x="4367680" y="4942517"/>
            <a:ext cx="894644" cy="1343885"/>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5" name="Straight Connector 64"/>
          <p:cNvCxnSpPr/>
          <p:nvPr/>
        </p:nvCxnSpPr>
        <p:spPr bwMode="auto">
          <a:xfrm flipH="1" flipV="1">
            <a:off x="4371734" y="4952052"/>
            <a:ext cx="2753674" cy="148468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7" name="Straight Connector 66"/>
          <p:cNvCxnSpPr>
            <a:stCxn id="54" idx="2"/>
            <a:endCxn id="5" idx="3"/>
          </p:cNvCxnSpPr>
          <p:nvPr/>
        </p:nvCxnSpPr>
        <p:spPr bwMode="auto">
          <a:xfrm flipH="1">
            <a:off x="5105587" y="4756829"/>
            <a:ext cx="3038678" cy="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70" name="Straight Connector 69"/>
          <p:cNvCxnSpPr>
            <a:stCxn id="55" idx="2"/>
            <a:endCxn id="5" idx="3"/>
          </p:cNvCxnSpPr>
          <p:nvPr/>
        </p:nvCxnSpPr>
        <p:spPr bwMode="auto">
          <a:xfrm flipH="1" flipV="1">
            <a:off x="5105587" y="4756829"/>
            <a:ext cx="1444351" cy="19894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73" name="Straight Connector 72"/>
          <p:cNvCxnSpPr>
            <a:stCxn id="61" idx="3"/>
            <a:endCxn id="5" idx="0"/>
          </p:cNvCxnSpPr>
          <p:nvPr/>
        </p:nvCxnSpPr>
        <p:spPr bwMode="auto">
          <a:xfrm flipH="1">
            <a:off x="4367680" y="3352506"/>
            <a:ext cx="745790" cy="1218635"/>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76" name="Straight Connector 75"/>
          <p:cNvCxnSpPr>
            <a:stCxn id="45" idx="5"/>
            <a:endCxn id="5" idx="0"/>
          </p:cNvCxnSpPr>
          <p:nvPr/>
        </p:nvCxnSpPr>
        <p:spPr bwMode="auto">
          <a:xfrm>
            <a:off x="3407792" y="3520881"/>
            <a:ext cx="959888" cy="105026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79" name="Straight Connector 78"/>
          <p:cNvCxnSpPr>
            <a:stCxn id="46" idx="6"/>
            <a:endCxn id="5" idx="1"/>
          </p:cNvCxnSpPr>
          <p:nvPr/>
        </p:nvCxnSpPr>
        <p:spPr bwMode="auto">
          <a:xfrm>
            <a:off x="2718018" y="4587552"/>
            <a:ext cx="911754" cy="169277"/>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82" name="Straight Connector 81"/>
          <p:cNvCxnSpPr>
            <a:endCxn id="5" idx="1"/>
          </p:cNvCxnSpPr>
          <p:nvPr/>
        </p:nvCxnSpPr>
        <p:spPr bwMode="auto">
          <a:xfrm flipV="1">
            <a:off x="429396" y="4756829"/>
            <a:ext cx="3200376" cy="31292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66" name="Straight Connector 65"/>
          <p:cNvCxnSpPr>
            <a:stCxn id="42" idx="4"/>
            <a:endCxn id="14" idx="0"/>
          </p:cNvCxnSpPr>
          <p:nvPr/>
        </p:nvCxnSpPr>
        <p:spPr bwMode="auto">
          <a:xfrm>
            <a:off x="1205552" y="5313017"/>
            <a:ext cx="530253" cy="4481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68" name="Straight Connector 67"/>
          <p:cNvCxnSpPr>
            <a:stCxn id="47" idx="5"/>
            <a:endCxn id="14" idx="0"/>
          </p:cNvCxnSpPr>
          <p:nvPr/>
        </p:nvCxnSpPr>
        <p:spPr bwMode="auto">
          <a:xfrm flipH="1">
            <a:off x="1735805" y="5351201"/>
            <a:ext cx="273523" cy="410006"/>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71" name="Straight Connector 70"/>
          <p:cNvCxnSpPr/>
          <p:nvPr/>
        </p:nvCxnSpPr>
        <p:spPr bwMode="auto">
          <a:xfrm flipH="1">
            <a:off x="2325256" y="5531013"/>
            <a:ext cx="1017897" cy="36863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77" name="Straight Connector 76"/>
          <p:cNvCxnSpPr>
            <a:stCxn id="14" idx="2"/>
            <a:endCxn id="48" idx="1"/>
          </p:cNvCxnSpPr>
          <p:nvPr/>
        </p:nvCxnSpPr>
        <p:spPr bwMode="auto">
          <a:xfrm>
            <a:off x="1735805" y="6053595"/>
            <a:ext cx="403555" cy="248623"/>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80" name="Straight Connector 79"/>
          <p:cNvCxnSpPr>
            <a:stCxn id="8" idx="2"/>
          </p:cNvCxnSpPr>
          <p:nvPr/>
        </p:nvCxnSpPr>
        <p:spPr bwMode="auto">
          <a:xfrm flipH="1">
            <a:off x="1135257" y="3727902"/>
            <a:ext cx="600548" cy="32931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81" name="Straight Connector 80"/>
          <p:cNvCxnSpPr>
            <a:stCxn id="51" idx="3"/>
          </p:cNvCxnSpPr>
          <p:nvPr/>
        </p:nvCxnSpPr>
        <p:spPr bwMode="auto">
          <a:xfrm flipH="1">
            <a:off x="1757900" y="3217889"/>
            <a:ext cx="603042" cy="2070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83" name="Straight Connector 82"/>
          <p:cNvCxnSpPr/>
          <p:nvPr/>
        </p:nvCxnSpPr>
        <p:spPr bwMode="auto">
          <a:xfrm flipH="1">
            <a:off x="7064558" y="5641114"/>
            <a:ext cx="931731" cy="103545"/>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85" name="Straight Connector 84"/>
          <p:cNvCxnSpPr>
            <a:endCxn id="59" idx="6"/>
          </p:cNvCxnSpPr>
          <p:nvPr/>
        </p:nvCxnSpPr>
        <p:spPr bwMode="auto">
          <a:xfrm flipH="1" flipV="1">
            <a:off x="6093217" y="5690659"/>
            <a:ext cx="830895" cy="70547"/>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88" name="Straight Connector 87"/>
          <p:cNvCxnSpPr>
            <a:stCxn id="58" idx="1"/>
          </p:cNvCxnSpPr>
          <p:nvPr/>
        </p:nvCxnSpPr>
        <p:spPr bwMode="auto">
          <a:xfrm flipH="1" flipV="1">
            <a:off x="6815197" y="3612794"/>
            <a:ext cx="350082" cy="450591"/>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91" name="Straight Connector 90"/>
          <p:cNvCxnSpPr>
            <a:endCxn id="57" idx="7"/>
          </p:cNvCxnSpPr>
          <p:nvPr/>
        </p:nvCxnSpPr>
        <p:spPr bwMode="auto">
          <a:xfrm flipH="1">
            <a:off x="5955340" y="3500352"/>
            <a:ext cx="301947" cy="5835"/>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95" name="Straight Arrow Connector 94"/>
          <p:cNvCxnSpPr/>
          <p:nvPr/>
        </p:nvCxnSpPr>
        <p:spPr bwMode="auto">
          <a:xfrm flipV="1">
            <a:off x="3215421" y="3369959"/>
            <a:ext cx="308373" cy="217624"/>
          </a:xfrm>
          <a:prstGeom prst="straightConnector1">
            <a:avLst/>
          </a:prstGeom>
          <a:solidFill>
            <a:schemeClr val="accent1"/>
          </a:solidFill>
          <a:ln w="12700" cap="flat" cmpd="sng" algn="ctr">
            <a:solidFill>
              <a:schemeClr val="tx1"/>
            </a:solidFill>
            <a:prstDash val="solid"/>
            <a:round/>
            <a:headEnd type="triangle" w="med" len="med"/>
            <a:tailEnd type="triangle"/>
          </a:ln>
          <a:effectLst/>
        </p:spPr>
      </p:cxnSp>
      <p:cxnSp>
        <p:nvCxnSpPr>
          <p:cNvPr id="96" name="Straight Arrow Connector 95"/>
          <p:cNvCxnSpPr/>
          <p:nvPr/>
        </p:nvCxnSpPr>
        <p:spPr bwMode="auto">
          <a:xfrm flipV="1">
            <a:off x="6444290" y="4849198"/>
            <a:ext cx="308373" cy="217624"/>
          </a:xfrm>
          <a:prstGeom prst="straightConnector1">
            <a:avLst/>
          </a:prstGeom>
          <a:solidFill>
            <a:schemeClr val="accent1"/>
          </a:solidFill>
          <a:ln w="12700" cap="flat" cmpd="sng" algn="ctr">
            <a:solidFill>
              <a:schemeClr val="tx1"/>
            </a:solidFill>
            <a:prstDash val="solid"/>
            <a:round/>
            <a:headEnd type="triangle" w="med" len="med"/>
            <a:tailEnd type="triangle"/>
          </a:ln>
          <a:effectLst/>
        </p:spPr>
      </p:cxnSp>
      <p:cxnSp>
        <p:nvCxnSpPr>
          <p:cNvPr id="97" name="Straight Arrow Connector 96"/>
          <p:cNvCxnSpPr/>
          <p:nvPr/>
        </p:nvCxnSpPr>
        <p:spPr bwMode="auto">
          <a:xfrm flipV="1">
            <a:off x="8044079" y="4641552"/>
            <a:ext cx="308373" cy="217624"/>
          </a:xfrm>
          <a:prstGeom prst="straightConnector1">
            <a:avLst/>
          </a:prstGeom>
          <a:solidFill>
            <a:schemeClr val="accent1"/>
          </a:solidFill>
          <a:ln w="12700" cap="flat" cmpd="sng" algn="ctr">
            <a:solidFill>
              <a:schemeClr val="tx1"/>
            </a:solidFill>
            <a:prstDash val="solid"/>
            <a:round/>
            <a:headEnd type="triangle" w="med" len="med"/>
            <a:tailEnd type="triangle"/>
          </a:ln>
          <a:effectLst/>
        </p:spPr>
      </p:cxnSp>
      <p:cxnSp>
        <p:nvCxnSpPr>
          <p:cNvPr id="98" name="Straight Arrow Connector 97"/>
          <p:cNvCxnSpPr/>
          <p:nvPr/>
        </p:nvCxnSpPr>
        <p:spPr bwMode="auto">
          <a:xfrm flipH="1" flipV="1">
            <a:off x="3382312" y="5308196"/>
            <a:ext cx="37789" cy="367593"/>
          </a:xfrm>
          <a:prstGeom prst="straightConnector1">
            <a:avLst/>
          </a:prstGeom>
          <a:solidFill>
            <a:schemeClr val="accent1"/>
          </a:solidFill>
          <a:ln w="12700" cap="flat" cmpd="sng" algn="ctr">
            <a:solidFill>
              <a:schemeClr val="tx1"/>
            </a:solidFill>
            <a:prstDash val="solid"/>
            <a:round/>
            <a:headEnd type="triangle" w="med" len="med"/>
            <a:tailEnd type="triangle"/>
          </a:ln>
          <a:effectLst/>
        </p:spPr>
      </p:cxnSp>
      <p:cxnSp>
        <p:nvCxnSpPr>
          <p:cNvPr id="100" name="Straight Arrow Connector 99"/>
          <p:cNvCxnSpPr/>
          <p:nvPr/>
        </p:nvCxnSpPr>
        <p:spPr bwMode="auto">
          <a:xfrm flipH="1" flipV="1">
            <a:off x="2642677" y="4421945"/>
            <a:ext cx="37789" cy="367593"/>
          </a:xfrm>
          <a:prstGeom prst="straightConnector1">
            <a:avLst/>
          </a:prstGeom>
          <a:solidFill>
            <a:schemeClr val="accent1"/>
          </a:solidFill>
          <a:ln w="12700" cap="flat" cmpd="sng" algn="ctr">
            <a:solidFill>
              <a:schemeClr val="tx1"/>
            </a:solidFill>
            <a:prstDash val="solid"/>
            <a:round/>
            <a:headEnd type="triangle" w="med" len="med"/>
            <a:tailEnd type="triangle"/>
          </a:ln>
          <a:effectLst/>
        </p:spPr>
      </p:cxnSp>
      <p:cxnSp>
        <p:nvCxnSpPr>
          <p:cNvPr id="102" name="Straight Arrow Connector 101"/>
          <p:cNvCxnSpPr/>
          <p:nvPr/>
        </p:nvCxnSpPr>
        <p:spPr bwMode="auto">
          <a:xfrm flipV="1">
            <a:off x="7653409" y="6519381"/>
            <a:ext cx="82920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V="1">
            <a:off x="7653409" y="5871381"/>
            <a:ext cx="0" cy="6480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6" name="Straight Arrow Connector 105"/>
          <p:cNvCxnSpPr/>
          <p:nvPr/>
        </p:nvCxnSpPr>
        <p:spPr bwMode="auto">
          <a:xfrm flipV="1">
            <a:off x="7729662" y="4521660"/>
            <a:ext cx="82920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7" name="Straight Arrow Connector 106"/>
          <p:cNvCxnSpPr/>
          <p:nvPr/>
        </p:nvCxnSpPr>
        <p:spPr bwMode="auto">
          <a:xfrm flipV="1">
            <a:off x="7729662" y="3873660"/>
            <a:ext cx="0" cy="6480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8" name="Freeform 107"/>
          <p:cNvSpPr/>
          <p:nvPr/>
        </p:nvSpPr>
        <p:spPr bwMode="auto">
          <a:xfrm>
            <a:off x="7729390" y="4029042"/>
            <a:ext cx="770964" cy="98311"/>
          </a:xfrm>
          <a:custGeom>
            <a:avLst/>
            <a:gdLst>
              <a:gd name="connsiteX0" fmla="*/ 0 w 770964"/>
              <a:gd name="connsiteY0" fmla="*/ 44823 h 98311"/>
              <a:gd name="connsiteX1" fmla="*/ 53788 w 770964"/>
              <a:gd name="connsiteY1" fmla="*/ 26894 h 98311"/>
              <a:gd name="connsiteX2" fmla="*/ 71717 w 770964"/>
              <a:gd name="connsiteY2" fmla="*/ 0 h 98311"/>
              <a:gd name="connsiteX3" fmla="*/ 156882 w 770964"/>
              <a:gd name="connsiteY3" fmla="*/ 22411 h 98311"/>
              <a:gd name="connsiteX4" fmla="*/ 188258 w 770964"/>
              <a:gd name="connsiteY4" fmla="*/ 35858 h 98311"/>
              <a:gd name="connsiteX5" fmla="*/ 210670 w 770964"/>
              <a:gd name="connsiteY5" fmla="*/ 49305 h 98311"/>
              <a:gd name="connsiteX6" fmla="*/ 242047 w 770964"/>
              <a:gd name="connsiteY6" fmla="*/ 71717 h 98311"/>
              <a:gd name="connsiteX7" fmla="*/ 255494 w 770964"/>
              <a:gd name="connsiteY7" fmla="*/ 85164 h 98311"/>
              <a:gd name="connsiteX8" fmla="*/ 286870 w 770964"/>
              <a:gd name="connsiteY8" fmla="*/ 89647 h 98311"/>
              <a:gd name="connsiteX9" fmla="*/ 403411 w 770964"/>
              <a:gd name="connsiteY9" fmla="*/ 85164 h 98311"/>
              <a:gd name="connsiteX10" fmla="*/ 430305 w 770964"/>
              <a:gd name="connsiteY10" fmla="*/ 76200 h 98311"/>
              <a:gd name="connsiteX11" fmla="*/ 443752 w 770964"/>
              <a:gd name="connsiteY11" fmla="*/ 67235 h 98311"/>
              <a:gd name="connsiteX12" fmla="*/ 452717 w 770964"/>
              <a:gd name="connsiteY12" fmla="*/ 53788 h 98311"/>
              <a:gd name="connsiteX13" fmla="*/ 466164 w 770964"/>
              <a:gd name="connsiteY13" fmla="*/ 49305 h 98311"/>
              <a:gd name="connsiteX14" fmla="*/ 479611 w 770964"/>
              <a:gd name="connsiteY14" fmla="*/ 35858 h 98311"/>
              <a:gd name="connsiteX15" fmla="*/ 493058 w 770964"/>
              <a:gd name="connsiteY15" fmla="*/ 31376 h 98311"/>
              <a:gd name="connsiteX16" fmla="*/ 506505 w 770964"/>
              <a:gd name="connsiteY16" fmla="*/ 22411 h 98311"/>
              <a:gd name="connsiteX17" fmla="*/ 519952 w 770964"/>
              <a:gd name="connsiteY17" fmla="*/ 17929 h 98311"/>
              <a:gd name="connsiteX18" fmla="*/ 551329 w 770964"/>
              <a:gd name="connsiteY18" fmla="*/ 8964 h 98311"/>
              <a:gd name="connsiteX19" fmla="*/ 685800 w 770964"/>
              <a:gd name="connsiteY19" fmla="*/ 13447 h 98311"/>
              <a:gd name="connsiteX20" fmla="*/ 721658 w 770964"/>
              <a:gd name="connsiteY20" fmla="*/ 31376 h 98311"/>
              <a:gd name="connsiteX21" fmla="*/ 735105 w 770964"/>
              <a:gd name="connsiteY21" fmla="*/ 35858 h 98311"/>
              <a:gd name="connsiteX22" fmla="*/ 757517 w 770964"/>
              <a:gd name="connsiteY22" fmla="*/ 62753 h 98311"/>
              <a:gd name="connsiteX23" fmla="*/ 770964 w 770964"/>
              <a:gd name="connsiteY23" fmla="*/ 76200 h 9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0964" h="98311">
                <a:moveTo>
                  <a:pt x="0" y="44823"/>
                </a:moveTo>
                <a:cubicBezTo>
                  <a:pt x="18877" y="42126"/>
                  <a:pt x="39736" y="43288"/>
                  <a:pt x="53788" y="26894"/>
                </a:cubicBezTo>
                <a:cubicBezTo>
                  <a:pt x="92377" y="-18128"/>
                  <a:pt x="24462" y="31501"/>
                  <a:pt x="71717" y="0"/>
                </a:cubicBezTo>
                <a:cubicBezTo>
                  <a:pt x="135528" y="21270"/>
                  <a:pt x="106796" y="15257"/>
                  <a:pt x="156882" y="22411"/>
                </a:cubicBezTo>
                <a:cubicBezTo>
                  <a:pt x="193171" y="46604"/>
                  <a:pt x="144844" y="16563"/>
                  <a:pt x="188258" y="35858"/>
                </a:cubicBezTo>
                <a:cubicBezTo>
                  <a:pt x="196219" y="39396"/>
                  <a:pt x="203282" y="44688"/>
                  <a:pt x="210670" y="49305"/>
                </a:cubicBezTo>
                <a:cubicBezTo>
                  <a:pt x="219398" y="54760"/>
                  <a:pt x="234971" y="65652"/>
                  <a:pt x="242047" y="71717"/>
                </a:cubicBezTo>
                <a:cubicBezTo>
                  <a:pt x="246860" y="75842"/>
                  <a:pt x="249608" y="82810"/>
                  <a:pt x="255494" y="85164"/>
                </a:cubicBezTo>
                <a:cubicBezTo>
                  <a:pt x="265303" y="89088"/>
                  <a:pt x="276411" y="88153"/>
                  <a:pt x="286870" y="89647"/>
                </a:cubicBezTo>
                <a:cubicBezTo>
                  <a:pt x="331444" y="104504"/>
                  <a:pt x="307270" y="98425"/>
                  <a:pt x="403411" y="85164"/>
                </a:cubicBezTo>
                <a:cubicBezTo>
                  <a:pt x="412772" y="83873"/>
                  <a:pt x="430305" y="76200"/>
                  <a:pt x="430305" y="76200"/>
                </a:cubicBezTo>
                <a:cubicBezTo>
                  <a:pt x="434787" y="73212"/>
                  <a:pt x="439943" y="71044"/>
                  <a:pt x="443752" y="67235"/>
                </a:cubicBezTo>
                <a:cubicBezTo>
                  <a:pt x="447561" y="63426"/>
                  <a:pt x="448510" y="57153"/>
                  <a:pt x="452717" y="53788"/>
                </a:cubicBezTo>
                <a:cubicBezTo>
                  <a:pt x="456406" y="50836"/>
                  <a:pt x="461682" y="50799"/>
                  <a:pt x="466164" y="49305"/>
                </a:cubicBezTo>
                <a:cubicBezTo>
                  <a:pt x="470646" y="44823"/>
                  <a:pt x="474337" y="39374"/>
                  <a:pt x="479611" y="35858"/>
                </a:cubicBezTo>
                <a:cubicBezTo>
                  <a:pt x="483542" y="33237"/>
                  <a:pt x="488832" y="33489"/>
                  <a:pt x="493058" y="31376"/>
                </a:cubicBezTo>
                <a:cubicBezTo>
                  <a:pt x="497876" y="28967"/>
                  <a:pt x="501687" y="24820"/>
                  <a:pt x="506505" y="22411"/>
                </a:cubicBezTo>
                <a:cubicBezTo>
                  <a:pt x="510731" y="20298"/>
                  <a:pt x="515426" y="19287"/>
                  <a:pt x="519952" y="17929"/>
                </a:cubicBezTo>
                <a:cubicBezTo>
                  <a:pt x="530371" y="14803"/>
                  <a:pt x="540870" y="11952"/>
                  <a:pt x="551329" y="8964"/>
                </a:cubicBezTo>
                <a:cubicBezTo>
                  <a:pt x="596153" y="10458"/>
                  <a:pt x="641034" y="10734"/>
                  <a:pt x="685800" y="13447"/>
                </a:cubicBezTo>
                <a:cubicBezTo>
                  <a:pt x="697304" y="14144"/>
                  <a:pt x="714018" y="27556"/>
                  <a:pt x="721658" y="31376"/>
                </a:cubicBezTo>
                <a:cubicBezTo>
                  <a:pt x="725884" y="33489"/>
                  <a:pt x="730623" y="34364"/>
                  <a:pt x="735105" y="35858"/>
                </a:cubicBezTo>
                <a:cubicBezTo>
                  <a:pt x="778459" y="68373"/>
                  <a:pt x="736983" y="31951"/>
                  <a:pt x="757517" y="62753"/>
                </a:cubicBezTo>
                <a:cubicBezTo>
                  <a:pt x="761033" y="68027"/>
                  <a:pt x="770964" y="76200"/>
                  <a:pt x="770964" y="76200"/>
                </a:cubicBezTo>
              </a:path>
            </a:pathLst>
          </a:cu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09" name="TextBox 108"/>
          <p:cNvSpPr txBox="1"/>
          <p:nvPr/>
        </p:nvSpPr>
        <p:spPr>
          <a:xfrm rot="21259659">
            <a:off x="1782992" y="4633472"/>
            <a:ext cx="785736" cy="276999"/>
          </a:xfrm>
          <a:prstGeom prst="rect">
            <a:avLst/>
          </a:prstGeom>
          <a:noFill/>
        </p:spPr>
        <p:txBody>
          <a:bodyPr wrap="square" rtlCol="0">
            <a:spAutoFit/>
          </a:bodyPr>
          <a:lstStyle/>
          <a:p>
            <a:r>
              <a:rPr lang="en-GB" sz="1200" dirty="0">
                <a:solidFill>
                  <a:srgbClr val="C00000"/>
                </a:solidFill>
              </a:rPr>
              <a:t>distance</a:t>
            </a:r>
          </a:p>
        </p:txBody>
      </p:sp>
      <p:sp>
        <p:nvSpPr>
          <p:cNvPr id="110" name="TextBox 109"/>
          <p:cNvSpPr txBox="1"/>
          <p:nvPr/>
        </p:nvSpPr>
        <p:spPr>
          <a:xfrm>
            <a:off x="638658" y="2829584"/>
            <a:ext cx="7913493" cy="338554"/>
          </a:xfrm>
          <a:prstGeom prst="rect">
            <a:avLst/>
          </a:prstGeom>
          <a:noFill/>
        </p:spPr>
        <p:txBody>
          <a:bodyPr wrap="square" rtlCol="0">
            <a:spAutoFit/>
          </a:bodyPr>
          <a:lstStyle/>
          <a:p>
            <a:r>
              <a:rPr lang="en-GB" sz="1600" i="1" dirty="0">
                <a:solidFill>
                  <a:schemeClr val="tx2">
                    <a:lumMod val="50000"/>
                    <a:lumOff val="50000"/>
                  </a:schemeClr>
                </a:solidFill>
              </a:rPr>
              <a:t>Total delay = processing d. + queuing d. + transmission d. + propagation d. (distance)</a:t>
            </a:r>
          </a:p>
        </p:txBody>
      </p:sp>
      <p:sp>
        <p:nvSpPr>
          <p:cNvPr id="30" name="Freeform 29"/>
          <p:cNvSpPr/>
          <p:nvPr/>
        </p:nvSpPr>
        <p:spPr bwMode="auto">
          <a:xfrm>
            <a:off x="7673266" y="5974672"/>
            <a:ext cx="781235" cy="316637"/>
          </a:xfrm>
          <a:custGeom>
            <a:avLst/>
            <a:gdLst>
              <a:gd name="connsiteX0" fmla="*/ 0 w 781235"/>
              <a:gd name="connsiteY0" fmla="*/ 316637 h 316637"/>
              <a:gd name="connsiteX1" fmla="*/ 17755 w 781235"/>
              <a:gd name="connsiteY1" fmla="*/ 304800 h 316637"/>
              <a:gd name="connsiteX2" fmla="*/ 26633 w 781235"/>
              <a:gd name="connsiteY2" fmla="*/ 301841 h 316637"/>
              <a:gd name="connsiteX3" fmla="*/ 32551 w 781235"/>
              <a:gd name="connsiteY3" fmla="*/ 284085 h 316637"/>
              <a:gd name="connsiteX4" fmla="*/ 47348 w 781235"/>
              <a:gd name="connsiteY4" fmla="*/ 263371 h 316637"/>
              <a:gd name="connsiteX5" fmla="*/ 50307 w 781235"/>
              <a:gd name="connsiteY5" fmla="*/ 254493 h 316637"/>
              <a:gd name="connsiteX6" fmla="*/ 62144 w 781235"/>
              <a:gd name="connsiteY6" fmla="*/ 236738 h 316637"/>
              <a:gd name="connsiteX7" fmla="*/ 65103 w 781235"/>
              <a:gd name="connsiteY7" fmla="*/ 216023 h 316637"/>
              <a:gd name="connsiteX8" fmla="*/ 79899 w 781235"/>
              <a:gd name="connsiteY8" fmla="*/ 198268 h 316637"/>
              <a:gd name="connsiteX9" fmla="*/ 82858 w 781235"/>
              <a:gd name="connsiteY9" fmla="*/ 189390 h 316637"/>
              <a:gd name="connsiteX10" fmla="*/ 85817 w 781235"/>
              <a:gd name="connsiteY10" fmla="*/ 177553 h 316637"/>
              <a:gd name="connsiteX11" fmla="*/ 91736 w 781235"/>
              <a:gd name="connsiteY11" fmla="*/ 165716 h 316637"/>
              <a:gd name="connsiteX12" fmla="*/ 100614 w 781235"/>
              <a:gd name="connsiteY12" fmla="*/ 150920 h 316637"/>
              <a:gd name="connsiteX13" fmla="*/ 106532 w 781235"/>
              <a:gd name="connsiteY13" fmla="*/ 139083 h 316637"/>
              <a:gd name="connsiteX14" fmla="*/ 112451 w 781235"/>
              <a:gd name="connsiteY14" fmla="*/ 130206 h 316637"/>
              <a:gd name="connsiteX15" fmla="*/ 115410 w 781235"/>
              <a:gd name="connsiteY15" fmla="*/ 121328 h 316637"/>
              <a:gd name="connsiteX16" fmla="*/ 124287 w 781235"/>
              <a:gd name="connsiteY16" fmla="*/ 109491 h 316637"/>
              <a:gd name="connsiteX17" fmla="*/ 130206 w 781235"/>
              <a:gd name="connsiteY17" fmla="*/ 100613 h 316637"/>
              <a:gd name="connsiteX18" fmla="*/ 142043 w 781235"/>
              <a:gd name="connsiteY18" fmla="*/ 79899 h 316637"/>
              <a:gd name="connsiteX19" fmla="*/ 159798 w 781235"/>
              <a:gd name="connsiteY19" fmla="*/ 59184 h 316637"/>
              <a:gd name="connsiteX20" fmla="*/ 171635 w 781235"/>
              <a:gd name="connsiteY20" fmla="*/ 47347 h 316637"/>
              <a:gd name="connsiteX21" fmla="*/ 189390 w 781235"/>
              <a:gd name="connsiteY21" fmla="*/ 32551 h 316637"/>
              <a:gd name="connsiteX22" fmla="*/ 198268 w 781235"/>
              <a:gd name="connsiteY22" fmla="*/ 29592 h 316637"/>
              <a:gd name="connsiteX23" fmla="*/ 213064 w 781235"/>
              <a:gd name="connsiteY23" fmla="*/ 11837 h 316637"/>
              <a:gd name="connsiteX24" fmla="*/ 227860 w 781235"/>
              <a:gd name="connsiteY24" fmla="*/ 8878 h 316637"/>
              <a:gd name="connsiteX25" fmla="*/ 251534 w 781235"/>
              <a:gd name="connsiteY25" fmla="*/ 0 h 316637"/>
              <a:gd name="connsiteX26" fmla="*/ 337351 w 781235"/>
              <a:gd name="connsiteY26" fmla="*/ 5918 h 316637"/>
              <a:gd name="connsiteX27" fmla="*/ 387658 w 781235"/>
              <a:gd name="connsiteY27" fmla="*/ 8878 h 316637"/>
              <a:gd name="connsiteX28" fmla="*/ 405414 w 781235"/>
              <a:gd name="connsiteY28" fmla="*/ 14796 h 316637"/>
              <a:gd name="connsiteX29" fmla="*/ 423169 w 781235"/>
              <a:gd name="connsiteY29" fmla="*/ 17755 h 316637"/>
              <a:gd name="connsiteX30" fmla="*/ 437965 w 781235"/>
              <a:gd name="connsiteY30" fmla="*/ 23674 h 316637"/>
              <a:gd name="connsiteX31" fmla="*/ 446843 w 781235"/>
              <a:gd name="connsiteY31" fmla="*/ 29592 h 316637"/>
              <a:gd name="connsiteX32" fmla="*/ 467557 w 781235"/>
              <a:gd name="connsiteY32" fmla="*/ 32551 h 316637"/>
              <a:gd name="connsiteX33" fmla="*/ 491231 w 781235"/>
              <a:gd name="connsiteY33" fmla="*/ 41429 h 316637"/>
              <a:gd name="connsiteX34" fmla="*/ 520823 w 781235"/>
              <a:gd name="connsiteY34" fmla="*/ 68062 h 316637"/>
              <a:gd name="connsiteX35" fmla="*/ 529701 w 781235"/>
              <a:gd name="connsiteY35" fmla="*/ 73980 h 316637"/>
              <a:gd name="connsiteX36" fmla="*/ 538579 w 781235"/>
              <a:gd name="connsiteY36" fmla="*/ 91736 h 316637"/>
              <a:gd name="connsiteX37" fmla="*/ 550416 w 781235"/>
              <a:gd name="connsiteY37" fmla="*/ 112450 h 316637"/>
              <a:gd name="connsiteX38" fmla="*/ 553375 w 781235"/>
              <a:gd name="connsiteY38" fmla="*/ 130206 h 316637"/>
              <a:gd name="connsiteX39" fmla="*/ 559293 w 781235"/>
              <a:gd name="connsiteY39" fmla="*/ 139083 h 316637"/>
              <a:gd name="connsiteX40" fmla="*/ 565212 w 781235"/>
              <a:gd name="connsiteY40" fmla="*/ 150920 h 316637"/>
              <a:gd name="connsiteX41" fmla="*/ 568171 w 781235"/>
              <a:gd name="connsiteY41" fmla="*/ 159798 h 316637"/>
              <a:gd name="connsiteX42" fmla="*/ 574089 w 781235"/>
              <a:gd name="connsiteY42" fmla="*/ 174594 h 316637"/>
              <a:gd name="connsiteX43" fmla="*/ 577049 w 781235"/>
              <a:gd name="connsiteY43" fmla="*/ 183472 h 316637"/>
              <a:gd name="connsiteX44" fmla="*/ 585926 w 781235"/>
              <a:gd name="connsiteY44" fmla="*/ 186431 h 316637"/>
              <a:gd name="connsiteX45" fmla="*/ 591845 w 781235"/>
              <a:gd name="connsiteY45" fmla="*/ 198268 h 316637"/>
              <a:gd name="connsiteX46" fmla="*/ 603682 w 781235"/>
              <a:gd name="connsiteY46" fmla="*/ 216023 h 316637"/>
              <a:gd name="connsiteX47" fmla="*/ 615518 w 781235"/>
              <a:gd name="connsiteY47" fmla="*/ 233778 h 316637"/>
              <a:gd name="connsiteX48" fmla="*/ 630315 w 781235"/>
              <a:gd name="connsiteY48" fmla="*/ 260411 h 316637"/>
              <a:gd name="connsiteX49" fmla="*/ 639192 w 781235"/>
              <a:gd name="connsiteY49" fmla="*/ 263371 h 316637"/>
              <a:gd name="connsiteX50" fmla="*/ 653988 w 781235"/>
              <a:gd name="connsiteY50" fmla="*/ 272248 h 316637"/>
              <a:gd name="connsiteX51" fmla="*/ 671744 w 781235"/>
              <a:gd name="connsiteY51" fmla="*/ 284085 h 316637"/>
              <a:gd name="connsiteX52" fmla="*/ 686540 w 781235"/>
              <a:gd name="connsiteY52" fmla="*/ 292963 h 316637"/>
              <a:gd name="connsiteX53" fmla="*/ 707254 w 781235"/>
              <a:gd name="connsiteY53" fmla="*/ 301841 h 316637"/>
              <a:gd name="connsiteX54" fmla="*/ 745724 w 781235"/>
              <a:gd name="connsiteY54" fmla="*/ 298881 h 316637"/>
              <a:gd name="connsiteX55" fmla="*/ 769398 w 781235"/>
              <a:gd name="connsiteY55" fmla="*/ 301841 h 316637"/>
              <a:gd name="connsiteX56" fmla="*/ 781235 w 781235"/>
              <a:gd name="connsiteY56" fmla="*/ 307759 h 31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81235" h="316637">
                <a:moveTo>
                  <a:pt x="0" y="316637"/>
                </a:moveTo>
                <a:cubicBezTo>
                  <a:pt x="5918" y="312691"/>
                  <a:pt x="11537" y="308254"/>
                  <a:pt x="17755" y="304800"/>
                </a:cubicBezTo>
                <a:cubicBezTo>
                  <a:pt x="20482" y="303285"/>
                  <a:pt x="24820" y="304379"/>
                  <a:pt x="26633" y="301841"/>
                </a:cubicBezTo>
                <a:cubicBezTo>
                  <a:pt x="30259" y="296764"/>
                  <a:pt x="28139" y="288496"/>
                  <a:pt x="32551" y="284085"/>
                </a:cubicBezTo>
                <a:cubicBezTo>
                  <a:pt x="40870" y="275768"/>
                  <a:pt x="40473" y="277122"/>
                  <a:pt x="47348" y="263371"/>
                </a:cubicBezTo>
                <a:cubicBezTo>
                  <a:pt x="48743" y="260581"/>
                  <a:pt x="48792" y="257220"/>
                  <a:pt x="50307" y="254493"/>
                </a:cubicBezTo>
                <a:cubicBezTo>
                  <a:pt x="53761" y="248275"/>
                  <a:pt x="62144" y="236738"/>
                  <a:pt x="62144" y="236738"/>
                </a:cubicBezTo>
                <a:cubicBezTo>
                  <a:pt x="63130" y="229833"/>
                  <a:pt x="63099" y="222704"/>
                  <a:pt x="65103" y="216023"/>
                </a:cubicBezTo>
                <a:cubicBezTo>
                  <a:pt x="66869" y="210135"/>
                  <a:pt x="76123" y="202044"/>
                  <a:pt x="79899" y="198268"/>
                </a:cubicBezTo>
                <a:cubicBezTo>
                  <a:pt x="80885" y="195309"/>
                  <a:pt x="82001" y="192389"/>
                  <a:pt x="82858" y="189390"/>
                </a:cubicBezTo>
                <a:cubicBezTo>
                  <a:pt x="83975" y="185479"/>
                  <a:pt x="84389" y="181361"/>
                  <a:pt x="85817" y="177553"/>
                </a:cubicBezTo>
                <a:cubicBezTo>
                  <a:pt x="87366" y="173422"/>
                  <a:pt x="89998" y="169771"/>
                  <a:pt x="91736" y="165716"/>
                </a:cubicBezTo>
                <a:cubicBezTo>
                  <a:pt x="97499" y="152271"/>
                  <a:pt x="90771" y="160763"/>
                  <a:pt x="100614" y="150920"/>
                </a:cubicBezTo>
                <a:cubicBezTo>
                  <a:pt x="102587" y="146974"/>
                  <a:pt x="104343" y="142913"/>
                  <a:pt x="106532" y="139083"/>
                </a:cubicBezTo>
                <a:cubicBezTo>
                  <a:pt x="108297" y="135995"/>
                  <a:pt x="110860" y="133387"/>
                  <a:pt x="112451" y="130206"/>
                </a:cubicBezTo>
                <a:cubicBezTo>
                  <a:pt x="113846" y="127416"/>
                  <a:pt x="113862" y="124036"/>
                  <a:pt x="115410" y="121328"/>
                </a:cubicBezTo>
                <a:cubicBezTo>
                  <a:pt x="117857" y="117046"/>
                  <a:pt x="121420" y="113504"/>
                  <a:pt x="124287" y="109491"/>
                </a:cubicBezTo>
                <a:cubicBezTo>
                  <a:pt x="126354" y="106597"/>
                  <a:pt x="128441" y="103701"/>
                  <a:pt x="130206" y="100613"/>
                </a:cubicBezTo>
                <a:cubicBezTo>
                  <a:pt x="145225" y="74332"/>
                  <a:pt x="127622" y="101530"/>
                  <a:pt x="142043" y="79899"/>
                </a:cubicBezTo>
                <a:cubicBezTo>
                  <a:pt x="148701" y="59923"/>
                  <a:pt x="139121" y="83307"/>
                  <a:pt x="159798" y="59184"/>
                </a:cubicBezTo>
                <a:cubicBezTo>
                  <a:pt x="172424" y="44453"/>
                  <a:pt x="151116" y="54188"/>
                  <a:pt x="171635" y="47347"/>
                </a:cubicBezTo>
                <a:cubicBezTo>
                  <a:pt x="178177" y="40806"/>
                  <a:pt x="181154" y="36669"/>
                  <a:pt x="189390" y="32551"/>
                </a:cubicBezTo>
                <a:cubicBezTo>
                  <a:pt x="192180" y="31156"/>
                  <a:pt x="195309" y="30578"/>
                  <a:pt x="198268" y="29592"/>
                </a:cubicBezTo>
                <a:cubicBezTo>
                  <a:pt x="201668" y="24492"/>
                  <a:pt x="207365" y="14686"/>
                  <a:pt x="213064" y="11837"/>
                </a:cubicBezTo>
                <a:cubicBezTo>
                  <a:pt x="217563" y="9588"/>
                  <a:pt x="222950" y="9969"/>
                  <a:pt x="227860" y="8878"/>
                </a:cubicBezTo>
                <a:cubicBezTo>
                  <a:pt x="242362" y="5655"/>
                  <a:pt x="237810" y="6861"/>
                  <a:pt x="251534" y="0"/>
                </a:cubicBezTo>
                <a:lnTo>
                  <a:pt x="337351" y="5918"/>
                </a:lnTo>
                <a:cubicBezTo>
                  <a:pt x="354113" y="7011"/>
                  <a:pt x="371001" y="6705"/>
                  <a:pt x="387658" y="8878"/>
                </a:cubicBezTo>
                <a:cubicBezTo>
                  <a:pt x="393844" y="9685"/>
                  <a:pt x="399361" y="13283"/>
                  <a:pt x="405414" y="14796"/>
                </a:cubicBezTo>
                <a:cubicBezTo>
                  <a:pt x="411235" y="16251"/>
                  <a:pt x="417251" y="16769"/>
                  <a:pt x="423169" y="17755"/>
                </a:cubicBezTo>
                <a:cubicBezTo>
                  <a:pt x="428101" y="19728"/>
                  <a:pt x="433214" y="21298"/>
                  <a:pt x="437965" y="23674"/>
                </a:cubicBezTo>
                <a:cubicBezTo>
                  <a:pt x="441146" y="25265"/>
                  <a:pt x="443436" y="28570"/>
                  <a:pt x="446843" y="29592"/>
                </a:cubicBezTo>
                <a:cubicBezTo>
                  <a:pt x="453524" y="31596"/>
                  <a:pt x="460652" y="31565"/>
                  <a:pt x="467557" y="32551"/>
                </a:cubicBezTo>
                <a:cubicBezTo>
                  <a:pt x="494841" y="50741"/>
                  <a:pt x="452837" y="24365"/>
                  <a:pt x="491231" y="41429"/>
                </a:cubicBezTo>
                <a:cubicBezTo>
                  <a:pt x="503058" y="46686"/>
                  <a:pt x="510960" y="61487"/>
                  <a:pt x="520823" y="68062"/>
                </a:cubicBezTo>
                <a:lnTo>
                  <a:pt x="529701" y="73980"/>
                </a:lnTo>
                <a:cubicBezTo>
                  <a:pt x="541072" y="91039"/>
                  <a:pt x="531228" y="74585"/>
                  <a:pt x="538579" y="91736"/>
                </a:cubicBezTo>
                <a:cubicBezTo>
                  <a:pt x="543087" y="102254"/>
                  <a:pt x="544469" y="103531"/>
                  <a:pt x="550416" y="112450"/>
                </a:cubicBezTo>
                <a:cubicBezTo>
                  <a:pt x="551402" y="118369"/>
                  <a:pt x="551478" y="124514"/>
                  <a:pt x="553375" y="130206"/>
                </a:cubicBezTo>
                <a:cubicBezTo>
                  <a:pt x="554500" y="133580"/>
                  <a:pt x="557529" y="135995"/>
                  <a:pt x="559293" y="139083"/>
                </a:cubicBezTo>
                <a:cubicBezTo>
                  <a:pt x="561482" y="142913"/>
                  <a:pt x="563474" y="146865"/>
                  <a:pt x="565212" y="150920"/>
                </a:cubicBezTo>
                <a:cubicBezTo>
                  <a:pt x="566441" y="153787"/>
                  <a:pt x="567076" y="156877"/>
                  <a:pt x="568171" y="159798"/>
                </a:cubicBezTo>
                <a:cubicBezTo>
                  <a:pt x="570036" y="164772"/>
                  <a:pt x="572224" y="169620"/>
                  <a:pt x="574089" y="174594"/>
                </a:cubicBezTo>
                <a:cubicBezTo>
                  <a:pt x="575184" y="177515"/>
                  <a:pt x="574843" y="181266"/>
                  <a:pt x="577049" y="183472"/>
                </a:cubicBezTo>
                <a:cubicBezTo>
                  <a:pt x="579255" y="185678"/>
                  <a:pt x="582967" y="185445"/>
                  <a:pt x="585926" y="186431"/>
                </a:cubicBezTo>
                <a:cubicBezTo>
                  <a:pt x="587899" y="190377"/>
                  <a:pt x="589575" y="194485"/>
                  <a:pt x="591845" y="198268"/>
                </a:cubicBezTo>
                <a:cubicBezTo>
                  <a:pt x="595505" y="204367"/>
                  <a:pt x="603682" y="216023"/>
                  <a:pt x="603682" y="216023"/>
                </a:cubicBezTo>
                <a:cubicBezTo>
                  <a:pt x="611504" y="239492"/>
                  <a:pt x="599686" y="208447"/>
                  <a:pt x="615518" y="233778"/>
                </a:cubicBezTo>
                <a:cubicBezTo>
                  <a:pt x="623893" y="247178"/>
                  <a:pt x="617670" y="249873"/>
                  <a:pt x="630315" y="260411"/>
                </a:cubicBezTo>
                <a:cubicBezTo>
                  <a:pt x="632711" y="262408"/>
                  <a:pt x="636233" y="262384"/>
                  <a:pt x="639192" y="263371"/>
                </a:cubicBezTo>
                <a:cubicBezTo>
                  <a:pt x="657631" y="281807"/>
                  <a:pt x="630933" y="256878"/>
                  <a:pt x="653988" y="272248"/>
                </a:cubicBezTo>
                <a:cubicBezTo>
                  <a:pt x="676153" y="287025"/>
                  <a:pt x="650636" y="277050"/>
                  <a:pt x="671744" y="284085"/>
                </a:cubicBezTo>
                <a:cubicBezTo>
                  <a:pt x="683302" y="295645"/>
                  <a:pt x="671175" y="285281"/>
                  <a:pt x="686540" y="292963"/>
                </a:cubicBezTo>
                <a:cubicBezTo>
                  <a:pt x="706980" y="303182"/>
                  <a:pt x="682614" y="295679"/>
                  <a:pt x="707254" y="301841"/>
                </a:cubicBezTo>
                <a:cubicBezTo>
                  <a:pt x="720077" y="300854"/>
                  <a:pt x="732863" y="298881"/>
                  <a:pt x="745724" y="298881"/>
                </a:cubicBezTo>
                <a:cubicBezTo>
                  <a:pt x="753677" y="298881"/>
                  <a:pt x="761683" y="299912"/>
                  <a:pt x="769398" y="301841"/>
                </a:cubicBezTo>
                <a:cubicBezTo>
                  <a:pt x="773678" y="302911"/>
                  <a:pt x="781235" y="307759"/>
                  <a:pt x="781235" y="307759"/>
                </a:cubicBezTo>
              </a:path>
            </a:pathLst>
          </a:cu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4809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546612"/>
            <a:ext cx="8351839" cy="3852000"/>
          </a:xfrm>
        </p:spPr>
        <p:txBody>
          <a:bodyPr/>
          <a:lstStyle/>
          <a:p>
            <a:endParaRPr lang="en-US" sz="2000" dirty="0"/>
          </a:p>
          <a:p>
            <a:r>
              <a:rPr lang="en-US" dirty="0"/>
              <a:t>5G Network</a:t>
            </a:r>
          </a:p>
          <a:p>
            <a:pPr marL="0" indent="0">
              <a:buNone/>
            </a:pPr>
            <a:endParaRPr lang="en-US" dirty="0"/>
          </a:p>
          <a:p>
            <a:r>
              <a:rPr lang="en-US" dirty="0"/>
              <a:t>COM – P – </a:t>
            </a:r>
            <a:r>
              <a:rPr lang="en-US" b="1" dirty="0"/>
              <a:t>A</a:t>
            </a:r>
            <a:endParaRPr lang="en-US" sz="2000" b="1" u="sng" dirty="0"/>
          </a:p>
          <a:p>
            <a:pPr marL="0" indent="0">
              <a:buNone/>
            </a:pPr>
            <a:endParaRPr lang="en-US" sz="2000" u="sng" dirty="0"/>
          </a:p>
          <a:p>
            <a:r>
              <a:rPr lang="en-US" dirty="0"/>
              <a:t>Analytics module</a:t>
            </a:r>
          </a:p>
          <a:p>
            <a:pPr lvl="1"/>
            <a:r>
              <a:rPr lang="en-US" sz="1800" dirty="0"/>
              <a:t>Linked DPI product with analytics infrastructures</a:t>
            </a:r>
          </a:p>
          <a:p>
            <a:pPr lvl="1"/>
            <a:endParaRPr lang="en-US" sz="2000" dirty="0"/>
          </a:p>
          <a:p>
            <a:r>
              <a:rPr lang="en-US" dirty="0"/>
              <a:t>Use case: Gateway Selection</a:t>
            </a:r>
            <a:endParaRPr lang="en-US" sz="2000" dirty="0"/>
          </a:p>
          <a:p>
            <a:pPr lvl="1"/>
            <a:r>
              <a:rPr lang="en-US" sz="1800" dirty="0"/>
              <a:t>MWC 2017: P4S – Live demonstration</a:t>
            </a:r>
          </a:p>
          <a:p>
            <a:pPr lvl="1"/>
            <a:endParaRPr lang="en-US" sz="1800" dirty="0"/>
          </a:p>
          <a:p>
            <a:pPr lvl="1"/>
            <a:endParaRPr lang="en-US" sz="1800" dirty="0"/>
          </a:p>
        </p:txBody>
      </p:sp>
      <p:sp>
        <p:nvSpPr>
          <p:cNvPr id="3" name="Title 2"/>
          <p:cNvSpPr>
            <a:spLocks noGrp="1"/>
          </p:cNvSpPr>
          <p:nvPr>
            <p:ph type="title"/>
          </p:nvPr>
        </p:nvSpPr>
        <p:spPr/>
        <p:txBody>
          <a:bodyPr>
            <a:normAutofit/>
          </a:bodyPr>
          <a:lstStyle/>
          <a:p>
            <a:r>
              <a:rPr lang="en-GB" sz="3600" dirty="0"/>
              <a:t>Use Case</a:t>
            </a:r>
            <a:r>
              <a:rPr lang="en-US" sz="3600" dirty="0"/>
              <a:t>: INTRODUCTION</a:t>
            </a:r>
          </a:p>
        </p:txBody>
      </p:sp>
      <p:sp>
        <p:nvSpPr>
          <p:cNvPr id="4" name="TextBox 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New environment</a:t>
            </a:r>
          </a:p>
        </p:txBody>
      </p:sp>
      <p:graphicFrame>
        <p:nvGraphicFramePr>
          <p:cNvPr id="6" name="Diagrama 5"/>
          <p:cNvGraphicFramePr/>
          <p:nvPr>
            <p:extLst>
              <p:ext uri="{D42A27DB-BD31-4B8C-83A1-F6EECF244321}">
                <p14:modId xmlns:p14="http://schemas.microsoft.com/office/powerpoint/2010/main" val="3924940877"/>
              </p:ext>
            </p:extLst>
          </p:nvPr>
        </p:nvGraphicFramePr>
        <p:xfrm>
          <a:off x="6108112" y="1659243"/>
          <a:ext cx="2495267" cy="2257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lipse 8"/>
          <p:cNvSpPr/>
          <p:nvPr/>
        </p:nvSpPr>
        <p:spPr bwMode="auto">
          <a:xfrm>
            <a:off x="6316022" y="1901466"/>
            <a:ext cx="684286" cy="647953"/>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dirty="0">
              <a:ln>
                <a:noFill/>
              </a:ln>
              <a:solidFill>
                <a:schemeClr val="tx1"/>
              </a:solidFill>
              <a:effectLst/>
              <a:latin typeface="Arial" charset="0"/>
            </a:endParaRPr>
          </a:p>
        </p:txBody>
      </p:sp>
      <p:cxnSp>
        <p:nvCxnSpPr>
          <p:cNvPr id="11" name="Conector recto de flecha 10"/>
          <p:cNvCxnSpPr>
            <a:cxnSpLocks/>
          </p:cNvCxnSpPr>
          <p:nvPr/>
        </p:nvCxnSpPr>
        <p:spPr bwMode="auto">
          <a:xfrm flipV="1">
            <a:off x="2974019" y="2375507"/>
            <a:ext cx="3134093" cy="592594"/>
          </a:xfrm>
          <a:prstGeom prst="straightConnector1">
            <a:avLst/>
          </a:prstGeom>
          <a:solidFill>
            <a:schemeClr val="accent1"/>
          </a:solidFill>
          <a:ln w="12700"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1431106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future work</a:t>
            </a:r>
          </a:p>
        </p:txBody>
      </p:sp>
      <p:sp>
        <p:nvSpPr>
          <p:cNvPr id="2" name="TextBox 1"/>
          <p:cNvSpPr txBox="1"/>
          <p:nvPr/>
        </p:nvSpPr>
        <p:spPr>
          <a:xfrm>
            <a:off x="362325" y="1531179"/>
            <a:ext cx="8010711" cy="3785652"/>
          </a:xfrm>
          <a:prstGeom prst="rect">
            <a:avLst/>
          </a:prstGeom>
          <a:noFill/>
        </p:spPr>
        <p:txBody>
          <a:bodyPr wrap="square" rtlCol="0">
            <a:spAutoFit/>
          </a:bodyPr>
          <a:lstStyle/>
          <a:p>
            <a:pPr marL="457200" indent="-457200">
              <a:buFont typeface="+mj-lt"/>
              <a:buAutoNum type="arabicParenR"/>
            </a:pPr>
            <a:r>
              <a:rPr lang="en-GB" dirty="0"/>
              <a:t>A new model which takes into account the location of the users, and other technical aspects, is proposed so its efficiency can be proved in a more realistic scenario. A virtual scenario / dynamic interface will be built so the results can be observed in real time</a:t>
            </a:r>
          </a:p>
          <a:p>
            <a:pPr marL="457200" indent="-457200">
              <a:buFont typeface="+mj-lt"/>
              <a:buAutoNum type="arabicParenR"/>
            </a:pPr>
            <a:r>
              <a:rPr lang="en-GB" dirty="0"/>
              <a:t>In order to maximize the performance of the network, a dynamic configuration of the gateways (threshold) is proposed based on predictive models which can simulate future states of the network</a:t>
            </a:r>
          </a:p>
          <a:p>
            <a:pPr marL="457200" indent="-457200">
              <a:buFont typeface="+mj-lt"/>
              <a:buAutoNum type="arabicParenR"/>
            </a:pPr>
            <a:r>
              <a:rPr lang="en-GB" dirty="0"/>
              <a:t>The combination of this framework together with current designing tools is proposed in order to optimize the design of future 5G networks (number of antennas necessary, location of them, …)</a:t>
            </a:r>
          </a:p>
        </p:txBody>
      </p:sp>
      <p:sp>
        <p:nvSpPr>
          <p:cNvPr id="3" name="TextBox 2"/>
          <p:cNvSpPr txBox="1"/>
          <p:nvPr/>
        </p:nvSpPr>
        <p:spPr>
          <a:xfrm>
            <a:off x="2698376" y="1008530"/>
            <a:ext cx="4061012" cy="400110"/>
          </a:xfrm>
          <a:prstGeom prst="rect">
            <a:avLst/>
          </a:prstGeom>
          <a:noFill/>
        </p:spPr>
        <p:txBody>
          <a:bodyPr wrap="square" rtlCol="0">
            <a:spAutoFit/>
          </a:bodyPr>
          <a:lstStyle/>
          <a:p>
            <a:r>
              <a:rPr lang="en-GB" dirty="0"/>
              <a:t>(MWC 2017, Master thesis, …)</a:t>
            </a:r>
          </a:p>
        </p:txBody>
      </p:sp>
    </p:spTree>
    <p:extLst>
      <p:ext uri="{BB962C8B-B14F-4D97-AF65-F5344CB8AC3E}">
        <p14:creationId xmlns:p14="http://schemas.microsoft.com/office/powerpoint/2010/main" val="65835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future work</a:t>
            </a:r>
          </a:p>
        </p:txBody>
      </p:sp>
      <p:sp>
        <p:nvSpPr>
          <p:cNvPr id="2" name="TextBox 1"/>
          <p:cNvSpPr txBox="1"/>
          <p:nvPr/>
        </p:nvSpPr>
        <p:spPr>
          <a:xfrm>
            <a:off x="362325" y="1531179"/>
            <a:ext cx="8010711" cy="707886"/>
          </a:xfrm>
          <a:prstGeom prst="rect">
            <a:avLst/>
          </a:prstGeom>
          <a:noFill/>
        </p:spPr>
        <p:txBody>
          <a:bodyPr wrap="square" rtlCol="0">
            <a:spAutoFit/>
          </a:bodyPr>
          <a:lstStyle/>
          <a:p>
            <a:pPr marL="457200" indent="-457200">
              <a:buFont typeface="+mj-lt"/>
              <a:buAutoNum type="arabicParenR" startAt="4"/>
            </a:pPr>
            <a:r>
              <a:rPr lang="en-GB" dirty="0"/>
              <a:t>Build a </a:t>
            </a:r>
            <a:r>
              <a:rPr lang="en-GB" dirty="0" err="1"/>
              <a:t>docker</a:t>
            </a:r>
            <a:r>
              <a:rPr lang="en-GB" dirty="0"/>
              <a:t> for each module. Setting up all the system in OpenStack</a:t>
            </a:r>
          </a:p>
        </p:txBody>
      </p:sp>
      <p:sp>
        <p:nvSpPr>
          <p:cNvPr id="3" name="TextBox 2"/>
          <p:cNvSpPr txBox="1"/>
          <p:nvPr/>
        </p:nvSpPr>
        <p:spPr>
          <a:xfrm>
            <a:off x="2698376" y="1008530"/>
            <a:ext cx="4061012" cy="400110"/>
          </a:xfrm>
          <a:prstGeom prst="rect">
            <a:avLst/>
          </a:prstGeom>
          <a:noFill/>
        </p:spPr>
        <p:txBody>
          <a:bodyPr wrap="square" rtlCol="0">
            <a:spAutoFit/>
          </a:bodyPr>
          <a:lstStyle/>
          <a:p>
            <a:r>
              <a:rPr lang="en-GB" dirty="0"/>
              <a:t>(MWC 2017, Master thesis, …)</a:t>
            </a:r>
          </a:p>
        </p:txBody>
      </p:sp>
      <p:sp>
        <p:nvSpPr>
          <p:cNvPr id="5" name="Rectangle 4"/>
          <p:cNvSpPr/>
          <p:nvPr/>
        </p:nvSpPr>
        <p:spPr>
          <a:xfrm>
            <a:off x="1248748" y="3266899"/>
            <a:ext cx="2232248" cy="61551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165533" y="3290088"/>
            <a:ext cx="2398677" cy="584775"/>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Network traffic simulator</a:t>
            </a:r>
          </a:p>
        </p:txBody>
      </p:sp>
      <p:cxnSp>
        <p:nvCxnSpPr>
          <p:cNvPr id="7" name="Straight Arrow Connector 6"/>
          <p:cNvCxnSpPr/>
          <p:nvPr/>
        </p:nvCxnSpPr>
        <p:spPr>
          <a:xfrm>
            <a:off x="2414041" y="3995239"/>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82333" y="4432221"/>
            <a:ext cx="3888432" cy="378000"/>
          </a:xfrm>
          <a:prstGeom prst="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335680" y="4471667"/>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10" name="Straight Connector 9"/>
          <p:cNvCxnSpPr>
            <a:stCxn id="8" idx="3"/>
          </p:cNvCxnSpPr>
          <p:nvPr/>
        </p:nvCxnSpPr>
        <p:spPr>
          <a:xfrm>
            <a:off x="5870765" y="4621221"/>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46829" y="4630253"/>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26749" y="5170261"/>
            <a:ext cx="1440160" cy="72008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920551" y="5361024"/>
            <a:ext cx="1125070"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Analytics</a:t>
            </a:r>
          </a:p>
        </p:txBody>
      </p:sp>
      <p:sp>
        <p:nvSpPr>
          <p:cNvPr id="14" name="Rectangle 13"/>
          <p:cNvSpPr/>
          <p:nvPr/>
        </p:nvSpPr>
        <p:spPr>
          <a:xfrm>
            <a:off x="2861388" y="5359260"/>
            <a:ext cx="1760443" cy="991376"/>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flipH="1">
            <a:off x="4688817" y="5530301"/>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8267" y="5680691"/>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17" name="Straight Connector 16"/>
          <p:cNvCxnSpPr/>
          <p:nvPr/>
        </p:nvCxnSpPr>
        <p:spPr>
          <a:xfrm>
            <a:off x="4702410" y="6229041"/>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7942449" y="4871155"/>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284829" y="6052341"/>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12902" y="3692883"/>
            <a:ext cx="1638183" cy="1077218"/>
          </a:xfrm>
          <a:prstGeom prst="rect">
            <a:avLst/>
          </a:prstGeom>
          <a:noFill/>
          <a:ln w="2540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21" name="Straight Arrow Connector 20"/>
          <p:cNvCxnSpPr/>
          <p:nvPr/>
        </p:nvCxnSpPr>
        <p:spPr>
          <a:xfrm flipH="1">
            <a:off x="2090041" y="5864849"/>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8729" y="5518932"/>
            <a:ext cx="1440160" cy="720080"/>
          </a:xfrm>
          <a:prstGeom prst="rect">
            <a:avLst/>
          </a:prstGeom>
          <a:solidFill>
            <a:schemeClr val="bg1"/>
          </a:solidFill>
          <a:ln>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435289" y="5709695"/>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spTree>
    <p:extLst>
      <p:ext uri="{BB962C8B-B14F-4D97-AF65-F5344CB8AC3E}">
        <p14:creationId xmlns:p14="http://schemas.microsoft.com/office/powerpoint/2010/main" val="193148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future work</a:t>
            </a:r>
          </a:p>
        </p:txBody>
      </p:sp>
      <p:sp>
        <p:nvSpPr>
          <p:cNvPr id="2" name="TextBox 1"/>
          <p:cNvSpPr txBox="1"/>
          <p:nvPr/>
        </p:nvSpPr>
        <p:spPr>
          <a:xfrm>
            <a:off x="362325" y="1531179"/>
            <a:ext cx="8010711" cy="707886"/>
          </a:xfrm>
          <a:prstGeom prst="rect">
            <a:avLst/>
          </a:prstGeom>
          <a:noFill/>
        </p:spPr>
        <p:txBody>
          <a:bodyPr wrap="square" rtlCol="0">
            <a:spAutoFit/>
          </a:bodyPr>
          <a:lstStyle/>
          <a:p>
            <a:pPr marL="457200" indent="-457200">
              <a:buFont typeface="+mj-lt"/>
              <a:buAutoNum type="arabicParenR" startAt="5"/>
            </a:pPr>
            <a:r>
              <a:rPr lang="en-GB" dirty="0"/>
              <a:t>Apply the different resources given by GW assignation model to real connections and study the effect on </a:t>
            </a:r>
            <a:r>
              <a:rPr lang="en-GB" dirty="0" err="1"/>
              <a:t>QoE</a:t>
            </a:r>
            <a:r>
              <a:rPr lang="en-GB" dirty="0"/>
              <a:t> (COM-P-A)</a:t>
            </a:r>
          </a:p>
        </p:txBody>
      </p:sp>
      <p:sp>
        <p:nvSpPr>
          <p:cNvPr id="3" name="TextBox 2"/>
          <p:cNvSpPr txBox="1"/>
          <p:nvPr/>
        </p:nvSpPr>
        <p:spPr>
          <a:xfrm>
            <a:off x="2698376" y="1008530"/>
            <a:ext cx="4061012" cy="400110"/>
          </a:xfrm>
          <a:prstGeom prst="rect">
            <a:avLst/>
          </a:prstGeom>
          <a:noFill/>
        </p:spPr>
        <p:txBody>
          <a:bodyPr wrap="square" rtlCol="0">
            <a:spAutoFit/>
          </a:bodyPr>
          <a:lstStyle/>
          <a:p>
            <a:r>
              <a:rPr lang="en-GB" dirty="0"/>
              <a:t>(MWC 2017, Master thesis, …)</a:t>
            </a:r>
          </a:p>
        </p:txBody>
      </p:sp>
      <p:sp>
        <p:nvSpPr>
          <p:cNvPr id="5" name="Rectangle 4"/>
          <p:cNvSpPr/>
          <p:nvPr/>
        </p:nvSpPr>
        <p:spPr>
          <a:xfrm>
            <a:off x="1248748" y="3266899"/>
            <a:ext cx="2232248" cy="61551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165533" y="3290088"/>
            <a:ext cx="2398677" cy="584775"/>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Network traffic simulator</a:t>
            </a:r>
          </a:p>
        </p:txBody>
      </p:sp>
      <p:cxnSp>
        <p:nvCxnSpPr>
          <p:cNvPr id="7" name="Straight Arrow Connector 6"/>
          <p:cNvCxnSpPr/>
          <p:nvPr/>
        </p:nvCxnSpPr>
        <p:spPr>
          <a:xfrm>
            <a:off x="2414041" y="3995239"/>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82333" y="4432221"/>
            <a:ext cx="3888432" cy="378000"/>
          </a:xfrm>
          <a:prstGeom prst="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335680" y="4471667"/>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10" name="Straight Connector 9"/>
          <p:cNvCxnSpPr>
            <a:stCxn id="8" idx="3"/>
          </p:cNvCxnSpPr>
          <p:nvPr/>
        </p:nvCxnSpPr>
        <p:spPr>
          <a:xfrm>
            <a:off x="5870765" y="4621221"/>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46829" y="4630253"/>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26749" y="5170261"/>
            <a:ext cx="1440160" cy="72008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920551" y="5361024"/>
            <a:ext cx="1125070"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Analytics</a:t>
            </a:r>
          </a:p>
        </p:txBody>
      </p:sp>
      <p:sp>
        <p:nvSpPr>
          <p:cNvPr id="14" name="Rectangle 13"/>
          <p:cNvSpPr/>
          <p:nvPr/>
        </p:nvSpPr>
        <p:spPr>
          <a:xfrm>
            <a:off x="2861388" y="5359260"/>
            <a:ext cx="1760443" cy="991376"/>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flipH="1">
            <a:off x="4688817" y="5530301"/>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8267" y="5680691"/>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17" name="Straight Connector 16"/>
          <p:cNvCxnSpPr/>
          <p:nvPr/>
        </p:nvCxnSpPr>
        <p:spPr>
          <a:xfrm>
            <a:off x="4702410" y="6229041"/>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7942449" y="4871155"/>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284829" y="6052341"/>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12902" y="3692883"/>
            <a:ext cx="1638183" cy="1077218"/>
          </a:xfrm>
          <a:prstGeom prst="rect">
            <a:avLst/>
          </a:prstGeom>
          <a:noFill/>
          <a:ln w="2540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21" name="Straight Arrow Connector 20"/>
          <p:cNvCxnSpPr/>
          <p:nvPr/>
        </p:nvCxnSpPr>
        <p:spPr>
          <a:xfrm flipH="1">
            <a:off x="2090041" y="5864849"/>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8729" y="5518932"/>
            <a:ext cx="1440160" cy="720080"/>
          </a:xfrm>
          <a:prstGeom prst="rect">
            <a:avLst/>
          </a:prstGeom>
          <a:solidFill>
            <a:schemeClr val="bg1"/>
          </a:solidFill>
          <a:ln>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435289" y="5709695"/>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cxnSp>
        <p:nvCxnSpPr>
          <p:cNvPr id="25" name="Straight Connector 24"/>
          <p:cNvCxnSpPr/>
          <p:nvPr/>
        </p:nvCxnSpPr>
        <p:spPr bwMode="auto">
          <a:xfrm>
            <a:off x="2364871" y="2770094"/>
            <a:ext cx="0" cy="3712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917502" y="2770095"/>
            <a:ext cx="0" cy="828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Arrow Connector 26"/>
          <p:cNvCxnSpPr/>
          <p:nvPr/>
        </p:nvCxnSpPr>
        <p:spPr>
          <a:xfrm rot="10800000" flipH="1">
            <a:off x="2363728" y="2774013"/>
            <a:ext cx="140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455524" y="2770094"/>
            <a:ext cx="14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839974" y="2599105"/>
            <a:ext cx="2556000" cy="378000"/>
          </a:xfrm>
          <a:prstGeom prst="rect">
            <a:avLst/>
          </a:prstGeom>
          <a:solidFill>
            <a:schemeClr val="bg1"/>
          </a:solidFill>
          <a:ln>
            <a:solidFill>
              <a:srgbClr val="8B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4173070" y="2617189"/>
            <a:ext cx="187298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Real connections</a:t>
            </a:r>
          </a:p>
        </p:txBody>
      </p:sp>
    </p:spTree>
    <p:extLst>
      <p:ext uri="{BB962C8B-B14F-4D97-AF65-F5344CB8AC3E}">
        <p14:creationId xmlns:p14="http://schemas.microsoft.com/office/powerpoint/2010/main" val="98249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INTRODUCTION</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Initial situation</a:t>
            </a:r>
          </a:p>
        </p:txBody>
      </p:sp>
      <p:grpSp>
        <p:nvGrpSpPr>
          <p:cNvPr id="34" name="Group 33"/>
          <p:cNvGrpSpPr/>
          <p:nvPr/>
        </p:nvGrpSpPr>
        <p:grpSpPr>
          <a:xfrm>
            <a:off x="3612032" y="3762989"/>
            <a:ext cx="1475815" cy="371376"/>
            <a:chOff x="3560524" y="4873370"/>
            <a:chExt cx="1475815" cy="371376"/>
          </a:xfrm>
        </p:grpSpPr>
        <p:sp>
          <p:nvSpPr>
            <p:cNvPr id="35" name="Rounded Rectangle 34"/>
            <p:cNvSpPr/>
            <p:nvPr/>
          </p:nvSpPr>
          <p:spPr bwMode="auto">
            <a:xfrm>
              <a:off x="3560524" y="4873370"/>
              <a:ext cx="1475815" cy="371376"/>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TextBox 36"/>
            <p:cNvSpPr txBox="1"/>
            <p:nvPr/>
          </p:nvSpPr>
          <p:spPr>
            <a:xfrm>
              <a:off x="3731186" y="4889781"/>
              <a:ext cx="1272987" cy="338554"/>
            </a:xfrm>
            <a:prstGeom prst="rect">
              <a:avLst/>
            </a:prstGeom>
            <a:noFill/>
          </p:spPr>
          <p:txBody>
            <a:bodyPr wrap="square" rtlCol="0">
              <a:spAutoFit/>
            </a:bodyPr>
            <a:lstStyle/>
            <a:p>
              <a:pPr algn="ctr"/>
              <a:r>
                <a:rPr lang="es-ES" sz="1600" dirty="0"/>
                <a:t>Central GW</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7506" y="4925714"/>
              <a:ext cx="215855" cy="233867"/>
            </a:xfrm>
            <a:prstGeom prst="rect">
              <a:avLst/>
            </a:prstGeom>
          </p:spPr>
        </p:pic>
      </p:grpSp>
      <p:pic>
        <p:nvPicPr>
          <p:cNvPr id="61" name="Picture 2"/>
          <p:cNvPicPr>
            <a:picLocks noChangeAspect="1" noChangeArrowheads="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890869" y="2067152"/>
            <a:ext cx="921534" cy="59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bwMode="auto">
          <a:xfrm>
            <a:off x="4349939" y="2613502"/>
            <a:ext cx="0" cy="1152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Oval 67"/>
          <p:cNvSpPr>
            <a:spLocks noChangeAspect="1"/>
          </p:cNvSpPr>
          <p:nvPr/>
        </p:nvSpPr>
        <p:spPr bwMode="auto">
          <a:xfrm>
            <a:off x="5732981" y="640804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0" name="Oval 69"/>
          <p:cNvSpPr>
            <a:spLocks noChangeAspect="1"/>
          </p:cNvSpPr>
          <p:nvPr/>
        </p:nvSpPr>
        <p:spPr bwMode="auto">
          <a:xfrm>
            <a:off x="4419187" y="65360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1" name="Oval 70"/>
          <p:cNvSpPr>
            <a:spLocks noChangeAspect="1"/>
          </p:cNvSpPr>
          <p:nvPr/>
        </p:nvSpPr>
        <p:spPr bwMode="auto">
          <a:xfrm>
            <a:off x="2762464" y="639222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2" name="Oval 71"/>
          <p:cNvSpPr>
            <a:spLocks noChangeAspect="1"/>
          </p:cNvSpPr>
          <p:nvPr/>
        </p:nvSpPr>
        <p:spPr bwMode="auto">
          <a:xfrm>
            <a:off x="2758883" y="191538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3" name="Oval 72"/>
          <p:cNvSpPr>
            <a:spLocks noChangeAspect="1"/>
          </p:cNvSpPr>
          <p:nvPr/>
        </p:nvSpPr>
        <p:spPr bwMode="auto">
          <a:xfrm>
            <a:off x="1280125"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9" name="Oval 78"/>
          <p:cNvSpPr>
            <a:spLocks noChangeAspect="1"/>
          </p:cNvSpPr>
          <p:nvPr/>
        </p:nvSpPr>
        <p:spPr bwMode="auto">
          <a:xfrm>
            <a:off x="302358" y="42182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0" name="Oval 79"/>
          <p:cNvSpPr>
            <a:spLocks noChangeAspect="1"/>
          </p:cNvSpPr>
          <p:nvPr/>
        </p:nvSpPr>
        <p:spPr bwMode="auto">
          <a:xfrm>
            <a:off x="5374040" y="506322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1" name="Oval 80"/>
          <p:cNvSpPr>
            <a:spLocks noChangeAspect="1"/>
          </p:cNvSpPr>
          <p:nvPr/>
        </p:nvSpPr>
        <p:spPr bwMode="auto">
          <a:xfrm>
            <a:off x="8588207" y="335486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2" name="Oval 81"/>
          <p:cNvSpPr>
            <a:spLocks noChangeAspect="1"/>
          </p:cNvSpPr>
          <p:nvPr/>
        </p:nvSpPr>
        <p:spPr bwMode="auto">
          <a:xfrm>
            <a:off x="8220240" y="4911168"/>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3" name="Oval 82"/>
          <p:cNvSpPr>
            <a:spLocks noChangeAspect="1"/>
          </p:cNvSpPr>
          <p:nvPr/>
        </p:nvSpPr>
        <p:spPr bwMode="auto">
          <a:xfrm>
            <a:off x="7189338" y="639634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8" name="Oval 87"/>
          <p:cNvSpPr>
            <a:spLocks noChangeAspect="1"/>
          </p:cNvSpPr>
          <p:nvPr/>
        </p:nvSpPr>
        <p:spPr bwMode="auto">
          <a:xfrm>
            <a:off x="5298584" y="171827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89" name="Straight Connector 88"/>
          <p:cNvCxnSpPr>
            <a:stCxn id="80" idx="1"/>
            <a:endCxn id="35" idx="2"/>
          </p:cNvCxnSpPr>
          <p:nvPr/>
        </p:nvCxnSpPr>
        <p:spPr bwMode="auto">
          <a:xfrm flipH="1" flipV="1">
            <a:off x="4349940" y="4134365"/>
            <a:ext cx="1039916" cy="94468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0" name="Straight Connector 89"/>
          <p:cNvCxnSpPr>
            <a:stCxn id="70" idx="0"/>
            <a:endCxn id="35" idx="2"/>
          </p:cNvCxnSpPr>
          <p:nvPr/>
        </p:nvCxnSpPr>
        <p:spPr bwMode="auto">
          <a:xfrm flipH="1" flipV="1">
            <a:off x="4349940" y="4134365"/>
            <a:ext cx="123247" cy="240172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1" name="Straight Connector 90"/>
          <p:cNvCxnSpPr>
            <a:stCxn id="71" idx="7"/>
            <a:endCxn id="35" idx="2"/>
          </p:cNvCxnSpPr>
          <p:nvPr/>
        </p:nvCxnSpPr>
        <p:spPr bwMode="auto">
          <a:xfrm flipV="1">
            <a:off x="2854648" y="4134365"/>
            <a:ext cx="1495292" cy="227367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2" name="Straight Connector 91"/>
          <p:cNvCxnSpPr>
            <a:stCxn id="68" idx="0"/>
            <a:endCxn id="35" idx="2"/>
          </p:cNvCxnSpPr>
          <p:nvPr/>
        </p:nvCxnSpPr>
        <p:spPr bwMode="auto">
          <a:xfrm flipH="1" flipV="1">
            <a:off x="4349940" y="4134365"/>
            <a:ext cx="1437041" cy="227367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3" name="Straight Connector 92"/>
          <p:cNvCxnSpPr>
            <a:stCxn id="83" idx="1"/>
            <a:endCxn id="35" idx="2"/>
          </p:cNvCxnSpPr>
          <p:nvPr/>
        </p:nvCxnSpPr>
        <p:spPr bwMode="auto">
          <a:xfrm flipH="1" flipV="1">
            <a:off x="4349940" y="4134365"/>
            <a:ext cx="2855214" cy="227779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4" name="Straight Connector 93"/>
          <p:cNvCxnSpPr>
            <a:stCxn id="81" idx="2"/>
            <a:endCxn id="35" idx="3"/>
          </p:cNvCxnSpPr>
          <p:nvPr/>
        </p:nvCxnSpPr>
        <p:spPr bwMode="auto">
          <a:xfrm flipH="1">
            <a:off x="5087847" y="3408860"/>
            <a:ext cx="3500360" cy="539817"/>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5" name="Straight Connector 94"/>
          <p:cNvCxnSpPr>
            <a:stCxn id="82" idx="2"/>
            <a:endCxn id="35" idx="3"/>
          </p:cNvCxnSpPr>
          <p:nvPr/>
        </p:nvCxnSpPr>
        <p:spPr bwMode="auto">
          <a:xfrm flipH="1" flipV="1">
            <a:off x="5087847" y="3948677"/>
            <a:ext cx="3132393" cy="101649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6" name="Straight Connector 95"/>
          <p:cNvCxnSpPr>
            <a:stCxn id="88" idx="3"/>
            <a:endCxn id="35" idx="0"/>
          </p:cNvCxnSpPr>
          <p:nvPr/>
        </p:nvCxnSpPr>
        <p:spPr bwMode="auto">
          <a:xfrm flipH="1">
            <a:off x="4349940" y="1810459"/>
            <a:ext cx="964460" cy="195253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7" name="Straight Connector 96"/>
          <p:cNvCxnSpPr>
            <a:stCxn id="72" idx="5"/>
            <a:endCxn id="35" idx="0"/>
          </p:cNvCxnSpPr>
          <p:nvPr/>
        </p:nvCxnSpPr>
        <p:spPr bwMode="auto">
          <a:xfrm>
            <a:off x="2851067" y="2007566"/>
            <a:ext cx="1498873" cy="175542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8" name="Straight Connector 97"/>
          <p:cNvCxnSpPr>
            <a:stCxn id="73" idx="6"/>
            <a:endCxn id="35" idx="1"/>
          </p:cNvCxnSpPr>
          <p:nvPr/>
        </p:nvCxnSpPr>
        <p:spPr bwMode="auto">
          <a:xfrm>
            <a:off x="1388125" y="3201233"/>
            <a:ext cx="2223907" cy="747444"/>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9" name="Straight Connector 98"/>
          <p:cNvCxnSpPr>
            <a:endCxn id="35" idx="1"/>
          </p:cNvCxnSpPr>
          <p:nvPr/>
        </p:nvCxnSpPr>
        <p:spPr bwMode="auto">
          <a:xfrm flipV="1">
            <a:off x="411656" y="3948677"/>
            <a:ext cx="3200376" cy="312921"/>
          </a:xfrm>
          <a:prstGeom prst="line">
            <a:avLst/>
          </a:prstGeom>
          <a:solidFill>
            <a:schemeClr val="accent1"/>
          </a:solidFill>
          <a:ln w="9525" cap="flat" cmpd="sng" algn="ctr">
            <a:solidFill>
              <a:srgbClr val="C00000"/>
            </a:solidFill>
            <a:prstDash val="dash"/>
            <a:round/>
            <a:headEnd type="none" w="med" len="med"/>
            <a:tailEnd type="none" w="med" len="med"/>
          </a:ln>
          <a:effectLst/>
        </p:spPr>
      </p:cxnSp>
      <p:sp>
        <p:nvSpPr>
          <p:cNvPr id="110" name="Oval 109"/>
          <p:cNvSpPr>
            <a:spLocks noChangeAspect="1"/>
          </p:cNvSpPr>
          <p:nvPr/>
        </p:nvSpPr>
        <p:spPr bwMode="auto">
          <a:xfrm>
            <a:off x="3183135" y="4931784"/>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1" name="Oval 110"/>
          <p:cNvSpPr>
            <a:spLocks noChangeAspect="1"/>
          </p:cNvSpPr>
          <p:nvPr/>
        </p:nvSpPr>
        <p:spPr bwMode="auto">
          <a:xfrm>
            <a:off x="5088259"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2" name="Oval 111"/>
          <p:cNvSpPr>
            <a:spLocks noChangeAspect="1"/>
          </p:cNvSpPr>
          <p:nvPr/>
        </p:nvSpPr>
        <p:spPr bwMode="auto">
          <a:xfrm>
            <a:off x="3980649" y="556186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113" name="Straight Connector 112"/>
          <p:cNvCxnSpPr>
            <a:endCxn id="37" idx="2"/>
          </p:cNvCxnSpPr>
          <p:nvPr/>
        </p:nvCxnSpPr>
        <p:spPr bwMode="auto">
          <a:xfrm flipV="1">
            <a:off x="3253826" y="4117954"/>
            <a:ext cx="1165362" cy="83421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4" name="Straight Connector 113"/>
          <p:cNvCxnSpPr>
            <a:stCxn id="112" idx="7"/>
            <a:endCxn id="35" idx="2"/>
          </p:cNvCxnSpPr>
          <p:nvPr/>
        </p:nvCxnSpPr>
        <p:spPr bwMode="auto">
          <a:xfrm flipV="1">
            <a:off x="4072833" y="4134365"/>
            <a:ext cx="277107" cy="144331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5" name="Straight Connector 114"/>
          <p:cNvCxnSpPr>
            <a:endCxn id="111" idx="3"/>
          </p:cNvCxnSpPr>
          <p:nvPr/>
        </p:nvCxnSpPr>
        <p:spPr bwMode="auto">
          <a:xfrm flipV="1">
            <a:off x="4334124" y="3239417"/>
            <a:ext cx="769951" cy="512941"/>
          </a:xfrm>
          <a:prstGeom prst="line">
            <a:avLst/>
          </a:prstGeom>
          <a:solidFill>
            <a:schemeClr val="accent1"/>
          </a:solidFill>
          <a:ln w="9525" cap="flat" cmpd="sng" algn="ctr">
            <a:solidFill>
              <a:srgbClr val="C00000"/>
            </a:solidFill>
            <a:prstDash val="dash"/>
            <a:round/>
            <a:headEnd type="none" w="med" len="med"/>
            <a:tailEnd type="none" w="med" len="med"/>
          </a:ln>
          <a:effectLst/>
        </p:spPr>
      </p:cxnSp>
      <p:sp>
        <p:nvSpPr>
          <p:cNvPr id="9" name="TextBox 8"/>
          <p:cNvSpPr txBox="1"/>
          <p:nvPr/>
        </p:nvSpPr>
        <p:spPr>
          <a:xfrm>
            <a:off x="1135251" y="4603308"/>
            <a:ext cx="1519808" cy="523220"/>
          </a:xfrm>
          <a:prstGeom prst="rect">
            <a:avLst/>
          </a:prstGeom>
          <a:noFill/>
        </p:spPr>
        <p:txBody>
          <a:bodyPr wrap="square" rtlCol="0">
            <a:spAutoFit/>
          </a:bodyPr>
          <a:lstStyle/>
          <a:p>
            <a:pPr algn="ctr"/>
            <a:r>
              <a:rPr lang="en-GB" sz="1400" dirty="0"/>
              <a:t>Conventional performance</a:t>
            </a:r>
          </a:p>
        </p:txBody>
      </p:sp>
      <p:cxnSp>
        <p:nvCxnSpPr>
          <p:cNvPr id="11" name="Straight Arrow Connector 10"/>
          <p:cNvCxnSpPr>
            <a:stCxn id="9" idx="0"/>
          </p:cNvCxnSpPr>
          <p:nvPr/>
        </p:nvCxnSpPr>
        <p:spPr bwMode="auto">
          <a:xfrm flipV="1">
            <a:off x="1895155" y="4105137"/>
            <a:ext cx="1705348" cy="49817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7979797" y="2863608"/>
            <a:ext cx="588885" cy="4471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43" name="TextBox 42"/>
          <p:cNvSpPr txBox="1"/>
          <p:nvPr/>
        </p:nvSpPr>
        <p:spPr>
          <a:xfrm>
            <a:off x="6797457" y="2602367"/>
            <a:ext cx="1168049" cy="307777"/>
          </a:xfrm>
          <a:prstGeom prst="rect">
            <a:avLst/>
          </a:prstGeom>
          <a:noFill/>
        </p:spPr>
        <p:txBody>
          <a:bodyPr wrap="square" rtlCol="0">
            <a:spAutoFit/>
          </a:bodyPr>
          <a:lstStyle/>
          <a:p>
            <a:pPr algn="ctr"/>
            <a:r>
              <a:rPr lang="en-GB" sz="1400" dirty="0"/>
              <a:t>Normal user</a:t>
            </a:r>
          </a:p>
        </p:txBody>
      </p:sp>
    </p:spTree>
    <p:extLst>
      <p:ext uri="{BB962C8B-B14F-4D97-AF65-F5344CB8AC3E}">
        <p14:creationId xmlns:p14="http://schemas.microsoft.com/office/powerpoint/2010/main" val="360952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INTRODUCTION</a:t>
            </a:r>
          </a:p>
        </p:txBody>
      </p:sp>
      <p:grpSp>
        <p:nvGrpSpPr>
          <p:cNvPr id="34" name="Group 33"/>
          <p:cNvGrpSpPr/>
          <p:nvPr/>
        </p:nvGrpSpPr>
        <p:grpSpPr>
          <a:xfrm>
            <a:off x="3640975" y="3773100"/>
            <a:ext cx="1475815" cy="371376"/>
            <a:chOff x="3560524" y="4873370"/>
            <a:chExt cx="1475815" cy="371376"/>
          </a:xfrm>
        </p:grpSpPr>
        <p:sp>
          <p:nvSpPr>
            <p:cNvPr id="35" name="Rounded Rectangle 34"/>
            <p:cNvSpPr/>
            <p:nvPr/>
          </p:nvSpPr>
          <p:spPr bwMode="auto">
            <a:xfrm>
              <a:off x="3560524" y="4873370"/>
              <a:ext cx="1475815" cy="371376"/>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TextBox 36"/>
            <p:cNvSpPr txBox="1"/>
            <p:nvPr/>
          </p:nvSpPr>
          <p:spPr>
            <a:xfrm>
              <a:off x="3731186" y="4889781"/>
              <a:ext cx="1272987" cy="338554"/>
            </a:xfrm>
            <a:prstGeom prst="rect">
              <a:avLst/>
            </a:prstGeom>
            <a:noFill/>
          </p:spPr>
          <p:txBody>
            <a:bodyPr wrap="square" rtlCol="0">
              <a:spAutoFit/>
            </a:bodyPr>
            <a:lstStyle/>
            <a:p>
              <a:pPr algn="ctr"/>
              <a:r>
                <a:rPr lang="es-ES" sz="1600" dirty="0"/>
                <a:t>Central GW</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7506" y="4925714"/>
              <a:ext cx="215855" cy="233867"/>
            </a:xfrm>
            <a:prstGeom prst="rect">
              <a:avLst/>
            </a:prstGeom>
          </p:spPr>
        </p:pic>
      </p:grpSp>
      <p:grpSp>
        <p:nvGrpSpPr>
          <p:cNvPr id="39" name="Group 38"/>
          <p:cNvGrpSpPr/>
          <p:nvPr/>
        </p:nvGrpSpPr>
        <p:grpSpPr>
          <a:xfrm>
            <a:off x="919783" y="2234325"/>
            <a:ext cx="1158482" cy="292389"/>
            <a:chOff x="1600055" y="5028424"/>
            <a:chExt cx="1158482" cy="292389"/>
          </a:xfrm>
        </p:grpSpPr>
        <p:sp>
          <p:nvSpPr>
            <p:cNvPr id="45" name="Rounded Rectangle 44"/>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TextBox 46"/>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49" name="Group 48"/>
          <p:cNvGrpSpPr/>
          <p:nvPr/>
        </p:nvGrpSpPr>
        <p:grpSpPr>
          <a:xfrm>
            <a:off x="823340" y="5506516"/>
            <a:ext cx="1158482" cy="292389"/>
            <a:chOff x="1600055" y="5028424"/>
            <a:chExt cx="1158482" cy="292389"/>
          </a:xfrm>
        </p:grpSpPr>
        <p:sp>
          <p:nvSpPr>
            <p:cNvPr id="50" name="Rounded Rectangle 49"/>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1" name="TextBox 50"/>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3" name="Group 52"/>
          <p:cNvGrpSpPr/>
          <p:nvPr/>
        </p:nvGrpSpPr>
        <p:grpSpPr>
          <a:xfrm>
            <a:off x="6476705" y="2529015"/>
            <a:ext cx="1158482" cy="292389"/>
            <a:chOff x="1600055" y="5028424"/>
            <a:chExt cx="1158482" cy="292389"/>
          </a:xfrm>
        </p:grpSpPr>
        <p:sp>
          <p:nvSpPr>
            <p:cNvPr id="54" name="Rounded Rectangle 53"/>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5" name="TextBox 54"/>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7" name="Group 56"/>
          <p:cNvGrpSpPr/>
          <p:nvPr/>
        </p:nvGrpSpPr>
        <p:grpSpPr>
          <a:xfrm>
            <a:off x="6760901" y="5652709"/>
            <a:ext cx="1158482" cy="292389"/>
            <a:chOff x="1600055" y="5028424"/>
            <a:chExt cx="1158482" cy="292389"/>
          </a:xfrm>
        </p:grpSpPr>
        <p:sp>
          <p:nvSpPr>
            <p:cNvPr id="58" name="Rounded Rectangle 57"/>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9" name="TextBox 58"/>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pic>
        <p:nvPicPr>
          <p:cNvPr id="61" name="Picture 2"/>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890869" y="2067152"/>
            <a:ext cx="921534" cy="59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bwMode="auto">
          <a:xfrm>
            <a:off x="4349939" y="2613502"/>
            <a:ext cx="0" cy="1152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Straight Connector 62"/>
          <p:cNvCxnSpPr>
            <a:cxnSpLocks/>
            <a:endCxn id="51" idx="0"/>
          </p:cNvCxnSpPr>
          <p:nvPr/>
        </p:nvCxnSpPr>
        <p:spPr bwMode="auto">
          <a:xfrm flipH="1">
            <a:off x="1499024" y="2585198"/>
            <a:ext cx="2437600" cy="292131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a:cxnSpLocks/>
            <a:stCxn id="61" idx="1"/>
            <a:endCxn id="47" idx="3"/>
          </p:cNvCxnSpPr>
          <p:nvPr/>
        </p:nvCxnSpPr>
        <p:spPr bwMode="auto">
          <a:xfrm flipH="1">
            <a:off x="2078265" y="2365756"/>
            <a:ext cx="1812604" cy="1476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cxnSpLocks/>
            <a:stCxn id="54" idx="1"/>
            <a:endCxn id="61" idx="3"/>
          </p:cNvCxnSpPr>
          <p:nvPr/>
        </p:nvCxnSpPr>
        <p:spPr bwMode="auto">
          <a:xfrm flipH="1" flipV="1">
            <a:off x="4812403" y="2365756"/>
            <a:ext cx="1664302" cy="30945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Straight Connector 66"/>
          <p:cNvCxnSpPr>
            <a:cxnSpLocks/>
            <a:stCxn id="58" idx="0"/>
          </p:cNvCxnSpPr>
          <p:nvPr/>
        </p:nvCxnSpPr>
        <p:spPr bwMode="auto">
          <a:xfrm flipH="1" flipV="1">
            <a:off x="4765121" y="2563725"/>
            <a:ext cx="2544941" cy="308898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Oval 67"/>
          <p:cNvSpPr>
            <a:spLocks noChangeAspect="1"/>
          </p:cNvSpPr>
          <p:nvPr/>
        </p:nvSpPr>
        <p:spPr bwMode="auto">
          <a:xfrm>
            <a:off x="5732981" y="640804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9" name="Oval 68"/>
          <p:cNvSpPr/>
          <p:nvPr/>
        </p:nvSpPr>
        <p:spPr bwMode="auto">
          <a:xfrm>
            <a:off x="788248" y="495032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0" name="Oval 69"/>
          <p:cNvSpPr>
            <a:spLocks noChangeAspect="1"/>
          </p:cNvSpPr>
          <p:nvPr/>
        </p:nvSpPr>
        <p:spPr bwMode="auto">
          <a:xfrm>
            <a:off x="4419187" y="65360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1" name="Oval 70"/>
          <p:cNvSpPr>
            <a:spLocks noChangeAspect="1"/>
          </p:cNvSpPr>
          <p:nvPr/>
        </p:nvSpPr>
        <p:spPr bwMode="auto">
          <a:xfrm>
            <a:off x="2762464" y="639222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2" name="Oval 71"/>
          <p:cNvSpPr>
            <a:spLocks noChangeAspect="1"/>
          </p:cNvSpPr>
          <p:nvPr/>
        </p:nvSpPr>
        <p:spPr bwMode="auto">
          <a:xfrm>
            <a:off x="2758883" y="191538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3" name="Oval 72"/>
          <p:cNvSpPr>
            <a:spLocks noChangeAspect="1"/>
          </p:cNvSpPr>
          <p:nvPr/>
        </p:nvSpPr>
        <p:spPr bwMode="auto">
          <a:xfrm>
            <a:off x="1280125"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4" name="Oval 73"/>
          <p:cNvSpPr/>
          <p:nvPr/>
        </p:nvSpPr>
        <p:spPr bwMode="auto">
          <a:xfrm>
            <a:off x="1791984" y="4605380"/>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5" name="Oval 74"/>
          <p:cNvSpPr/>
          <p:nvPr/>
        </p:nvSpPr>
        <p:spPr bwMode="auto">
          <a:xfrm>
            <a:off x="1760240" y="603171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6" name="Oval 75"/>
          <p:cNvSpPr/>
          <p:nvPr/>
        </p:nvSpPr>
        <p:spPr bwMode="auto">
          <a:xfrm>
            <a:off x="910881" y="267290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7" name="Oval 76"/>
          <p:cNvSpPr/>
          <p:nvPr/>
        </p:nvSpPr>
        <p:spPr bwMode="auto">
          <a:xfrm>
            <a:off x="2483124" y="50571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8" name="Oval 77"/>
          <p:cNvSpPr/>
          <p:nvPr/>
        </p:nvSpPr>
        <p:spPr bwMode="auto">
          <a:xfrm>
            <a:off x="2169490" y="177224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9" name="Oval 78"/>
          <p:cNvSpPr>
            <a:spLocks noChangeAspect="1"/>
          </p:cNvSpPr>
          <p:nvPr/>
        </p:nvSpPr>
        <p:spPr bwMode="auto">
          <a:xfrm>
            <a:off x="302358" y="42182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0" name="Oval 79"/>
          <p:cNvSpPr>
            <a:spLocks noChangeAspect="1"/>
          </p:cNvSpPr>
          <p:nvPr/>
        </p:nvSpPr>
        <p:spPr bwMode="auto">
          <a:xfrm>
            <a:off x="5374040" y="506322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1" name="Oval 80"/>
          <p:cNvSpPr>
            <a:spLocks noChangeAspect="1"/>
          </p:cNvSpPr>
          <p:nvPr/>
        </p:nvSpPr>
        <p:spPr bwMode="auto">
          <a:xfrm>
            <a:off x="8588207" y="335486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2" name="Oval 81"/>
          <p:cNvSpPr>
            <a:spLocks noChangeAspect="1"/>
          </p:cNvSpPr>
          <p:nvPr/>
        </p:nvSpPr>
        <p:spPr bwMode="auto">
          <a:xfrm>
            <a:off x="8220240" y="4911168"/>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3" name="Oval 82"/>
          <p:cNvSpPr>
            <a:spLocks noChangeAspect="1"/>
          </p:cNvSpPr>
          <p:nvPr/>
        </p:nvSpPr>
        <p:spPr bwMode="auto">
          <a:xfrm>
            <a:off x="7189338" y="639634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4" name="Oval 83"/>
          <p:cNvSpPr/>
          <p:nvPr/>
        </p:nvSpPr>
        <p:spPr bwMode="auto">
          <a:xfrm>
            <a:off x="5786981" y="287229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5" name="Oval 84"/>
          <p:cNvSpPr/>
          <p:nvPr/>
        </p:nvSpPr>
        <p:spPr bwMode="auto">
          <a:xfrm>
            <a:off x="7131723" y="323941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6" name="Oval 85"/>
          <p:cNvSpPr/>
          <p:nvPr/>
        </p:nvSpPr>
        <p:spPr bwMode="auto">
          <a:xfrm>
            <a:off x="6239547" y="6130999"/>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7" name="Oval 86"/>
          <p:cNvSpPr/>
          <p:nvPr/>
        </p:nvSpPr>
        <p:spPr bwMode="auto">
          <a:xfrm>
            <a:off x="8274240" y="54538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8" name="Oval 87"/>
          <p:cNvSpPr>
            <a:spLocks noChangeAspect="1"/>
          </p:cNvSpPr>
          <p:nvPr/>
        </p:nvSpPr>
        <p:spPr bwMode="auto">
          <a:xfrm>
            <a:off x="5298584" y="171827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0" name="Oval 109"/>
          <p:cNvSpPr>
            <a:spLocks noChangeAspect="1"/>
          </p:cNvSpPr>
          <p:nvPr/>
        </p:nvSpPr>
        <p:spPr bwMode="auto">
          <a:xfrm>
            <a:off x="3183135" y="4931784"/>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1" name="Oval 110"/>
          <p:cNvSpPr>
            <a:spLocks noChangeAspect="1"/>
          </p:cNvSpPr>
          <p:nvPr/>
        </p:nvSpPr>
        <p:spPr bwMode="auto">
          <a:xfrm>
            <a:off x="5088259"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2" name="Oval 111"/>
          <p:cNvSpPr>
            <a:spLocks noChangeAspect="1"/>
          </p:cNvSpPr>
          <p:nvPr/>
        </p:nvSpPr>
        <p:spPr bwMode="auto">
          <a:xfrm>
            <a:off x="3980649" y="556186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6" name="TextBox 115"/>
          <p:cNvSpPr txBox="1"/>
          <p:nvPr/>
        </p:nvSpPr>
        <p:spPr>
          <a:xfrm>
            <a:off x="2267833" y="1092166"/>
            <a:ext cx="4473626"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New situation</a:t>
            </a:r>
          </a:p>
        </p:txBody>
      </p:sp>
      <p:sp>
        <p:nvSpPr>
          <p:cNvPr id="117" name="TextBox 116"/>
          <p:cNvSpPr txBox="1"/>
          <p:nvPr/>
        </p:nvSpPr>
        <p:spPr>
          <a:xfrm>
            <a:off x="6886711" y="1543932"/>
            <a:ext cx="1519808" cy="523220"/>
          </a:xfrm>
          <a:prstGeom prst="rect">
            <a:avLst/>
          </a:prstGeom>
          <a:noFill/>
        </p:spPr>
        <p:txBody>
          <a:bodyPr wrap="square" rtlCol="0">
            <a:spAutoFit/>
          </a:bodyPr>
          <a:lstStyle/>
          <a:p>
            <a:pPr algn="ctr"/>
            <a:r>
              <a:rPr lang="en-GB" sz="1400" dirty="0"/>
              <a:t>Enhanced performance</a:t>
            </a:r>
          </a:p>
        </p:txBody>
      </p:sp>
      <p:cxnSp>
        <p:nvCxnSpPr>
          <p:cNvPr id="118" name="Straight Arrow Connector 117"/>
          <p:cNvCxnSpPr>
            <a:cxnSpLocks/>
            <a:stCxn id="117" idx="2"/>
          </p:cNvCxnSpPr>
          <p:nvPr/>
        </p:nvCxnSpPr>
        <p:spPr bwMode="auto">
          <a:xfrm flipH="1">
            <a:off x="7239723" y="2067152"/>
            <a:ext cx="406892" cy="39872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p:cNvCxnSpPr/>
          <p:nvPr/>
        </p:nvCxnSpPr>
        <p:spPr bwMode="auto">
          <a:xfrm>
            <a:off x="7635187" y="4955720"/>
            <a:ext cx="588885" cy="44719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89" name="TextBox 88"/>
          <p:cNvSpPr txBox="1"/>
          <p:nvPr/>
        </p:nvSpPr>
        <p:spPr>
          <a:xfrm>
            <a:off x="6833809" y="4432626"/>
            <a:ext cx="1168049" cy="523220"/>
          </a:xfrm>
          <a:prstGeom prst="rect">
            <a:avLst/>
          </a:prstGeom>
          <a:noFill/>
        </p:spPr>
        <p:txBody>
          <a:bodyPr wrap="square" rtlCol="0">
            <a:spAutoFit/>
          </a:bodyPr>
          <a:lstStyle/>
          <a:p>
            <a:pPr algn="ctr"/>
            <a:r>
              <a:rPr lang="en-GB" sz="1400" dirty="0"/>
              <a:t>Demanding user</a:t>
            </a:r>
          </a:p>
        </p:txBody>
      </p:sp>
    </p:spTree>
    <p:extLst>
      <p:ext uri="{BB962C8B-B14F-4D97-AF65-F5344CB8AC3E}">
        <p14:creationId xmlns:p14="http://schemas.microsoft.com/office/powerpoint/2010/main" val="27690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INTRODUCTION</a:t>
            </a:r>
          </a:p>
        </p:txBody>
      </p:sp>
      <p:grpSp>
        <p:nvGrpSpPr>
          <p:cNvPr id="34" name="Group 33"/>
          <p:cNvGrpSpPr/>
          <p:nvPr/>
        </p:nvGrpSpPr>
        <p:grpSpPr>
          <a:xfrm>
            <a:off x="3499431" y="4408386"/>
            <a:ext cx="1475815" cy="371376"/>
            <a:chOff x="3560524" y="4873370"/>
            <a:chExt cx="1475815" cy="371376"/>
          </a:xfrm>
        </p:grpSpPr>
        <p:sp>
          <p:nvSpPr>
            <p:cNvPr id="35" name="Rounded Rectangle 34"/>
            <p:cNvSpPr/>
            <p:nvPr/>
          </p:nvSpPr>
          <p:spPr bwMode="auto">
            <a:xfrm>
              <a:off x="3560524" y="4873370"/>
              <a:ext cx="1475815" cy="371376"/>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TextBox 36"/>
            <p:cNvSpPr txBox="1"/>
            <p:nvPr/>
          </p:nvSpPr>
          <p:spPr>
            <a:xfrm>
              <a:off x="3731186" y="4889781"/>
              <a:ext cx="1272987" cy="338554"/>
            </a:xfrm>
            <a:prstGeom prst="rect">
              <a:avLst/>
            </a:prstGeom>
            <a:noFill/>
          </p:spPr>
          <p:txBody>
            <a:bodyPr wrap="square" rtlCol="0">
              <a:spAutoFit/>
            </a:bodyPr>
            <a:lstStyle/>
            <a:p>
              <a:pPr algn="ctr"/>
              <a:r>
                <a:rPr lang="es-ES" sz="1600" dirty="0"/>
                <a:t>Central GW</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7506" y="4925714"/>
              <a:ext cx="215855" cy="233867"/>
            </a:xfrm>
            <a:prstGeom prst="rect">
              <a:avLst/>
            </a:prstGeom>
          </p:spPr>
        </p:pic>
      </p:grpSp>
      <p:grpSp>
        <p:nvGrpSpPr>
          <p:cNvPr id="39" name="Group 38"/>
          <p:cNvGrpSpPr/>
          <p:nvPr/>
        </p:nvGrpSpPr>
        <p:grpSpPr>
          <a:xfrm>
            <a:off x="1011008" y="2082056"/>
            <a:ext cx="1158482" cy="292389"/>
            <a:chOff x="1600055" y="5028424"/>
            <a:chExt cx="1158482" cy="292389"/>
          </a:xfrm>
        </p:grpSpPr>
        <p:sp>
          <p:nvSpPr>
            <p:cNvPr id="45" name="Rounded Rectangle 44"/>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TextBox 46"/>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49" name="Group 48"/>
          <p:cNvGrpSpPr/>
          <p:nvPr/>
        </p:nvGrpSpPr>
        <p:grpSpPr>
          <a:xfrm>
            <a:off x="823340" y="5506516"/>
            <a:ext cx="1158482" cy="292389"/>
            <a:chOff x="1600055" y="5028424"/>
            <a:chExt cx="1158482" cy="292389"/>
          </a:xfrm>
        </p:grpSpPr>
        <p:sp>
          <p:nvSpPr>
            <p:cNvPr id="50" name="Rounded Rectangle 49"/>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1" name="TextBox 50"/>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3" name="Group 52"/>
          <p:cNvGrpSpPr/>
          <p:nvPr/>
        </p:nvGrpSpPr>
        <p:grpSpPr>
          <a:xfrm>
            <a:off x="6593942" y="2174151"/>
            <a:ext cx="1158482" cy="292389"/>
            <a:chOff x="1600055" y="5028424"/>
            <a:chExt cx="1158482" cy="292389"/>
          </a:xfrm>
        </p:grpSpPr>
        <p:sp>
          <p:nvSpPr>
            <p:cNvPr id="54" name="Rounded Rectangle 53"/>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5" name="TextBox 54"/>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7" name="Group 56"/>
          <p:cNvGrpSpPr/>
          <p:nvPr/>
        </p:nvGrpSpPr>
        <p:grpSpPr>
          <a:xfrm>
            <a:off x="6760901" y="5652709"/>
            <a:ext cx="1158482" cy="292389"/>
            <a:chOff x="1600055" y="5028424"/>
            <a:chExt cx="1158482" cy="292389"/>
          </a:xfrm>
        </p:grpSpPr>
        <p:sp>
          <p:nvSpPr>
            <p:cNvPr id="58" name="Rounded Rectangle 57"/>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9" name="TextBox 58"/>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pic>
        <p:nvPicPr>
          <p:cNvPr id="61" name="Picture 2"/>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890869" y="2067152"/>
            <a:ext cx="921534" cy="59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a:cxnSpLocks/>
            <a:stCxn id="61" idx="2"/>
            <a:endCxn id="37" idx="0"/>
          </p:cNvCxnSpPr>
          <p:nvPr/>
        </p:nvCxnSpPr>
        <p:spPr bwMode="auto">
          <a:xfrm flipH="1">
            <a:off x="4306587" y="2664359"/>
            <a:ext cx="45049" cy="17604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Straight Connector 62"/>
          <p:cNvCxnSpPr>
            <a:cxnSpLocks/>
            <a:endCxn id="51" idx="0"/>
          </p:cNvCxnSpPr>
          <p:nvPr/>
        </p:nvCxnSpPr>
        <p:spPr bwMode="auto">
          <a:xfrm flipH="1">
            <a:off x="1499024" y="2633573"/>
            <a:ext cx="2547556" cy="287294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a:cxnSpLocks/>
            <a:stCxn id="61" idx="1"/>
            <a:endCxn id="47" idx="3"/>
          </p:cNvCxnSpPr>
          <p:nvPr/>
        </p:nvCxnSpPr>
        <p:spPr bwMode="auto">
          <a:xfrm flipH="1" flipV="1">
            <a:off x="2169490" y="2228250"/>
            <a:ext cx="1721379" cy="1375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cxnSpLocks/>
            <a:stCxn id="54" idx="1"/>
            <a:endCxn id="61" idx="3"/>
          </p:cNvCxnSpPr>
          <p:nvPr/>
        </p:nvCxnSpPr>
        <p:spPr bwMode="auto">
          <a:xfrm flipH="1">
            <a:off x="4812403" y="2320346"/>
            <a:ext cx="1781539" cy="4541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Straight Connector 66"/>
          <p:cNvCxnSpPr>
            <a:cxnSpLocks/>
            <a:stCxn id="58" idx="0"/>
          </p:cNvCxnSpPr>
          <p:nvPr/>
        </p:nvCxnSpPr>
        <p:spPr bwMode="auto">
          <a:xfrm flipH="1" flipV="1">
            <a:off x="4666072" y="2652440"/>
            <a:ext cx="2643990" cy="300027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Oval 67"/>
          <p:cNvSpPr>
            <a:spLocks noChangeAspect="1"/>
          </p:cNvSpPr>
          <p:nvPr/>
        </p:nvSpPr>
        <p:spPr bwMode="auto">
          <a:xfrm>
            <a:off x="5732981" y="640804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9" name="Oval 68"/>
          <p:cNvSpPr/>
          <p:nvPr/>
        </p:nvSpPr>
        <p:spPr bwMode="auto">
          <a:xfrm>
            <a:off x="788248" y="495032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0" name="Oval 69"/>
          <p:cNvSpPr>
            <a:spLocks noChangeAspect="1"/>
          </p:cNvSpPr>
          <p:nvPr/>
        </p:nvSpPr>
        <p:spPr bwMode="auto">
          <a:xfrm>
            <a:off x="4419187" y="65360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1" name="Oval 70"/>
          <p:cNvSpPr>
            <a:spLocks noChangeAspect="1"/>
          </p:cNvSpPr>
          <p:nvPr/>
        </p:nvSpPr>
        <p:spPr bwMode="auto">
          <a:xfrm>
            <a:off x="2762464" y="639222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2" name="Oval 71"/>
          <p:cNvSpPr>
            <a:spLocks noChangeAspect="1"/>
          </p:cNvSpPr>
          <p:nvPr/>
        </p:nvSpPr>
        <p:spPr bwMode="auto">
          <a:xfrm>
            <a:off x="2758883" y="191538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3" name="Oval 72"/>
          <p:cNvSpPr>
            <a:spLocks noChangeAspect="1"/>
          </p:cNvSpPr>
          <p:nvPr/>
        </p:nvSpPr>
        <p:spPr bwMode="auto">
          <a:xfrm>
            <a:off x="1280125"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4" name="Oval 73"/>
          <p:cNvSpPr/>
          <p:nvPr/>
        </p:nvSpPr>
        <p:spPr bwMode="auto">
          <a:xfrm>
            <a:off x="1791984" y="4605380"/>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5" name="Oval 74"/>
          <p:cNvSpPr/>
          <p:nvPr/>
        </p:nvSpPr>
        <p:spPr bwMode="auto">
          <a:xfrm>
            <a:off x="1228982" y="612462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6" name="Oval 75"/>
          <p:cNvSpPr/>
          <p:nvPr/>
        </p:nvSpPr>
        <p:spPr bwMode="auto">
          <a:xfrm>
            <a:off x="750862" y="3283850"/>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7" name="Oval 76"/>
          <p:cNvSpPr/>
          <p:nvPr/>
        </p:nvSpPr>
        <p:spPr bwMode="auto">
          <a:xfrm>
            <a:off x="2483124" y="50571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8" name="Oval 77"/>
          <p:cNvSpPr/>
          <p:nvPr/>
        </p:nvSpPr>
        <p:spPr bwMode="auto">
          <a:xfrm>
            <a:off x="2169490" y="177224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9" name="Oval 78"/>
          <p:cNvSpPr>
            <a:spLocks noChangeAspect="1"/>
          </p:cNvSpPr>
          <p:nvPr/>
        </p:nvSpPr>
        <p:spPr bwMode="auto">
          <a:xfrm>
            <a:off x="302358" y="42182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0" name="Oval 79"/>
          <p:cNvSpPr>
            <a:spLocks noChangeAspect="1"/>
          </p:cNvSpPr>
          <p:nvPr/>
        </p:nvSpPr>
        <p:spPr bwMode="auto">
          <a:xfrm>
            <a:off x="4928615" y="4226751"/>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1" name="Oval 80"/>
          <p:cNvSpPr>
            <a:spLocks noChangeAspect="1"/>
          </p:cNvSpPr>
          <p:nvPr/>
        </p:nvSpPr>
        <p:spPr bwMode="auto">
          <a:xfrm>
            <a:off x="8588207" y="335486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2" name="Oval 81"/>
          <p:cNvSpPr>
            <a:spLocks noChangeAspect="1"/>
          </p:cNvSpPr>
          <p:nvPr/>
        </p:nvSpPr>
        <p:spPr bwMode="auto">
          <a:xfrm>
            <a:off x="8220240" y="4911168"/>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3" name="Oval 82"/>
          <p:cNvSpPr>
            <a:spLocks noChangeAspect="1"/>
          </p:cNvSpPr>
          <p:nvPr/>
        </p:nvSpPr>
        <p:spPr bwMode="auto">
          <a:xfrm>
            <a:off x="7189338" y="639634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4" name="Oval 83"/>
          <p:cNvSpPr/>
          <p:nvPr/>
        </p:nvSpPr>
        <p:spPr bwMode="auto">
          <a:xfrm>
            <a:off x="7023510" y="1864603"/>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5" name="Oval 84"/>
          <p:cNvSpPr/>
          <p:nvPr/>
        </p:nvSpPr>
        <p:spPr bwMode="auto">
          <a:xfrm>
            <a:off x="7131723" y="323941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6" name="Oval 85"/>
          <p:cNvSpPr/>
          <p:nvPr/>
        </p:nvSpPr>
        <p:spPr bwMode="auto">
          <a:xfrm>
            <a:off x="6239547" y="6130999"/>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7" name="Oval 86"/>
          <p:cNvSpPr/>
          <p:nvPr/>
        </p:nvSpPr>
        <p:spPr bwMode="auto">
          <a:xfrm>
            <a:off x="8274240" y="54538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8" name="Oval 87"/>
          <p:cNvSpPr>
            <a:spLocks noChangeAspect="1"/>
          </p:cNvSpPr>
          <p:nvPr/>
        </p:nvSpPr>
        <p:spPr bwMode="auto">
          <a:xfrm>
            <a:off x="2695374" y="2476274"/>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89" name="Straight Connector 88"/>
          <p:cNvCxnSpPr>
            <a:cxnSpLocks/>
            <a:stCxn id="80" idx="1"/>
          </p:cNvCxnSpPr>
          <p:nvPr/>
        </p:nvCxnSpPr>
        <p:spPr bwMode="auto">
          <a:xfrm flipH="1">
            <a:off x="4711597" y="4242567"/>
            <a:ext cx="232834" cy="140022"/>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0" name="Straight Connector 89"/>
          <p:cNvCxnSpPr>
            <a:stCxn id="70" idx="0"/>
            <a:endCxn id="35" idx="2"/>
          </p:cNvCxnSpPr>
          <p:nvPr/>
        </p:nvCxnSpPr>
        <p:spPr bwMode="auto">
          <a:xfrm flipH="1" flipV="1">
            <a:off x="4237339" y="4779762"/>
            <a:ext cx="235848" cy="175632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1" name="Straight Connector 90"/>
          <p:cNvCxnSpPr>
            <a:stCxn id="71" idx="7"/>
            <a:endCxn id="50" idx="2"/>
          </p:cNvCxnSpPr>
          <p:nvPr/>
        </p:nvCxnSpPr>
        <p:spPr bwMode="auto">
          <a:xfrm flipH="1" flipV="1">
            <a:off x="1372501" y="5798905"/>
            <a:ext cx="1482147" cy="60913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2" name="Straight Connector 91"/>
          <p:cNvCxnSpPr>
            <a:stCxn id="68" idx="0"/>
            <a:endCxn id="35" idx="2"/>
          </p:cNvCxnSpPr>
          <p:nvPr/>
        </p:nvCxnSpPr>
        <p:spPr bwMode="auto">
          <a:xfrm flipH="1" flipV="1">
            <a:off x="4237339" y="4779762"/>
            <a:ext cx="1549642" cy="162828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3" name="Straight Connector 92"/>
          <p:cNvCxnSpPr>
            <a:stCxn id="83" idx="1"/>
            <a:endCxn id="58" idx="2"/>
          </p:cNvCxnSpPr>
          <p:nvPr/>
        </p:nvCxnSpPr>
        <p:spPr bwMode="auto">
          <a:xfrm flipV="1">
            <a:off x="7205154" y="5945098"/>
            <a:ext cx="104908" cy="46705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4" name="Straight Connector 93"/>
          <p:cNvCxnSpPr>
            <a:stCxn id="81" idx="2"/>
            <a:endCxn id="35" idx="3"/>
          </p:cNvCxnSpPr>
          <p:nvPr/>
        </p:nvCxnSpPr>
        <p:spPr bwMode="auto">
          <a:xfrm flipH="1">
            <a:off x="4975246" y="3408860"/>
            <a:ext cx="3612961" cy="1185214"/>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5" name="Straight Connector 94"/>
          <p:cNvCxnSpPr>
            <a:stCxn id="82" idx="2"/>
            <a:endCxn id="59" idx="0"/>
          </p:cNvCxnSpPr>
          <p:nvPr/>
        </p:nvCxnSpPr>
        <p:spPr bwMode="auto">
          <a:xfrm flipH="1">
            <a:off x="7436585" y="4965168"/>
            <a:ext cx="783655" cy="68754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6" name="Straight Connector 95"/>
          <p:cNvCxnSpPr>
            <a:stCxn id="88" idx="3"/>
            <a:endCxn id="35" idx="0"/>
          </p:cNvCxnSpPr>
          <p:nvPr/>
        </p:nvCxnSpPr>
        <p:spPr bwMode="auto">
          <a:xfrm>
            <a:off x="2711190" y="2568458"/>
            <a:ext cx="1526149" cy="183992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7" name="Straight Connector 96"/>
          <p:cNvCxnSpPr>
            <a:stCxn id="72" idx="5"/>
            <a:endCxn id="47" idx="0"/>
          </p:cNvCxnSpPr>
          <p:nvPr/>
        </p:nvCxnSpPr>
        <p:spPr bwMode="auto">
          <a:xfrm flipH="1">
            <a:off x="1686692" y="2007566"/>
            <a:ext cx="1164375" cy="7449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8" name="Straight Connector 97"/>
          <p:cNvCxnSpPr>
            <a:stCxn id="73" idx="6"/>
            <a:endCxn id="45" idx="2"/>
          </p:cNvCxnSpPr>
          <p:nvPr/>
        </p:nvCxnSpPr>
        <p:spPr bwMode="auto">
          <a:xfrm flipV="1">
            <a:off x="1388125" y="2374445"/>
            <a:ext cx="172044" cy="82678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9" name="Straight Connector 98"/>
          <p:cNvCxnSpPr>
            <a:endCxn id="50" idx="0"/>
          </p:cNvCxnSpPr>
          <p:nvPr/>
        </p:nvCxnSpPr>
        <p:spPr bwMode="auto">
          <a:xfrm>
            <a:off x="411656" y="4261599"/>
            <a:ext cx="960845" cy="124491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00" name="Straight Connector 99"/>
          <p:cNvCxnSpPr>
            <a:stCxn id="69" idx="4"/>
            <a:endCxn id="50" idx="0"/>
          </p:cNvCxnSpPr>
          <p:nvPr/>
        </p:nvCxnSpPr>
        <p:spPr bwMode="auto">
          <a:xfrm>
            <a:off x="842248" y="5058327"/>
            <a:ext cx="530253" cy="4481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1" name="Straight Connector 100"/>
          <p:cNvCxnSpPr>
            <a:cxnSpLocks/>
            <a:stCxn id="74" idx="5"/>
            <a:endCxn id="38" idx="1"/>
          </p:cNvCxnSpPr>
          <p:nvPr/>
        </p:nvCxnSpPr>
        <p:spPr bwMode="auto">
          <a:xfrm flipV="1">
            <a:off x="1884168" y="4577664"/>
            <a:ext cx="1652245" cy="11990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2" name="Straight Connector 101"/>
          <p:cNvCxnSpPr/>
          <p:nvPr/>
        </p:nvCxnSpPr>
        <p:spPr bwMode="auto">
          <a:xfrm flipH="1">
            <a:off x="1481763" y="5146725"/>
            <a:ext cx="1017897" cy="36863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3" name="Straight Connector 102"/>
          <p:cNvCxnSpPr>
            <a:stCxn id="50" idx="2"/>
            <a:endCxn id="75" idx="1"/>
          </p:cNvCxnSpPr>
          <p:nvPr/>
        </p:nvCxnSpPr>
        <p:spPr bwMode="auto">
          <a:xfrm flipH="1">
            <a:off x="1244798" y="5798905"/>
            <a:ext cx="127703" cy="341538"/>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4" name="Straight Connector 103"/>
          <p:cNvCxnSpPr>
            <a:stCxn id="35" idx="1"/>
          </p:cNvCxnSpPr>
          <p:nvPr/>
        </p:nvCxnSpPr>
        <p:spPr bwMode="auto">
          <a:xfrm flipH="1" flipV="1">
            <a:off x="847020" y="3349156"/>
            <a:ext cx="2652411" cy="1244918"/>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5" name="Straight Connector 104"/>
          <p:cNvCxnSpPr>
            <a:stCxn id="78" idx="3"/>
          </p:cNvCxnSpPr>
          <p:nvPr/>
        </p:nvCxnSpPr>
        <p:spPr bwMode="auto">
          <a:xfrm flipH="1">
            <a:off x="1582264" y="1864432"/>
            <a:ext cx="603042" cy="2070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6" name="Straight Connector 105"/>
          <p:cNvCxnSpPr/>
          <p:nvPr/>
        </p:nvCxnSpPr>
        <p:spPr bwMode="auto">
          <a:xfrm flipH="1">
            <a:off x="7450509" y="5532616"/>
            <a:ext cx="931731" cy="103545"/>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7" name="Straight Connector 106"/>
          <p:cNvCxnSpPr>
            <a:stCxn id="35" idx="2"/>
            <a:endCxn id="86" idx="6"/>
          </p:cNvCxnSpPr>
          <p:nvPr/>
        </p:nvCxnSpPr>
        <p:spPr bwMode="auto">
          <a:xfrm>
            <a:off x="4237339" y="4779762"/>
            <a:ext cx="2110208" cy="1405237"/>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8" name="Straight Connector 107"/>
          <p:cNvCxnSpPr>
            <a:cxnSpLocks/>
            <a:stCxn id="85" idx="1"/>
            <a:endCxn id="55" idx="2"/>
          </p:cNvCxnSpPr>
          <p:nvPr/>
        </p:nvCxnSpPr>
        <p:spPr bwMode="auto">
          <a:xfrm flipV="1">
            <a:off x="7147539" y="2466539"/>
            <a:ext cx="122087" cy="78869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9" name="Straight Connector 108"/>
          <p:cNvCxnSpPr>
            <a:cxnSpLocks/>
            <a:stCxn id="55" idx="0"/>
            <a:endCxn id="84" idx="7"/>
          </p:cNvCxnSpPr>
          <p:nvPr/>
        </p:nvCxnSpPr>
        <p:spPr bwMode="auto">
          <a:xfrm flipH="1" flipV="1">
            <a:off x="7115694" y="1880419"/>
            <a:ext cx="153932" cy="293732"/>
          </a:xfrm>
          <a:prstGeom prst="line">
            <a:avLst/>
          </a:prstGeom>
          <a:solidFill>
            <a:schemeClr val="accent1"/>
          </a:solidFill>
          <a:ln w="9525" cap="flat" cmpd="sng" algn="ctr">
            <a:solidFill>
              <a:srgbClr val="92D050"/>
            </a:solidFill>
            <a:prstDash val="dash"/>
            <a:round/>
            <a:headEnd type="none" w="med" len="med"/>
            <a:tailEnd type="none" w="med" len="med"/>
          </a:ln>
          <a:effectLst/>
        </p:spPr>
      </p:cxnSp>
      <p:sp>
        <p:nvSpPr>
          <p:cNvPr id="110" name="Oval 109"/>
          <p:cNvSpPr>
            <a:spLocks noChangeAspect="1"/>
          </p:cNvSpPr>
          <p:nvPr/>
        </p:nvSpPr>
        <p:spPr bwMode="auto">
          <a:xfrm>
            <a:off x="3026977" y="558017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1" name="Oval 110"/>
          <p:cNvSpPr>
            <a:spLocks noChangeAspect="1"/>
          </p:cNvSpPr>
          <p:nvPr/>
        </p:nvSpPr>
        <p:spPr bwMode="auto">
          <a:xfrm>
            <a:off x="5341505" y="301365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2" name="Oval 111"/>
          <p:cNvSpPr>
            <a:spLocks noChangeAspect="1"/>
          </p:cNvSpPr>
          <p:nvPr/>
        </p:nvSpPr>
        <p:spPr bwMode="auto">
          <a:xfrm>
            <a:off x="3980649" y="556186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113" name="Straight Connector 112"/>
          <p:cNvCxnSpPr>
            <a:cxnSpLocks/>
            <a:endCxn id="37" idx="2"/>
          </p:cNvCxnSpPr>
          <p:nvPr/>
        </p:nvCxnSpPr>
        <p:spPr bwMode="auto">
          <a:xfrm flipV="1">
            <a:off x="3141225" y="4763351"/>
            <a:ext cx="1165362" cy="83421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4" name="Straight Connector 113"/>
          <p:cNvCxnSpPr>
            <a:stCxn id="112" idx="7"/>
            <a:endCxn id="35" idx="2"/>
          </p:cNvCxnSpPr>
          <p:nvPr/>
        </p:nvCxnSpPr>
        <p:spPr bwMode="auto">
          <a:xfrm flipV="1">
            <a:off x="4072833" y="4779762"/>
            <a:ext cx="164506" cy="797916"/>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5" name="Straight Connector 114"/>
          <p:cNvCxnSpPr>
            <a:cxnSpLocks/>
            <a:stCxn id="37" idx="0"/>
            <a:endCxn id="111" idx="3"/>
          </p:cNvCxnSpPr>
          <p:nvPr/>
        </p:nvCxnSpPr>
        <p:spPr bwMode="auto">
          <a:xfrm flipV="1">
            <a:off x="4306587" y="3105843"/>
            <a:ext cx="1050734" cy="1318954"/>
          </a:xfrm>
          <a:prstGeom prst="line">
            <a:avLst/>
          </a:prstGeom>
          <a:solidFill>
            <a:schemeClr val="accent1"/>
          </a:solidFill>
          <a:ln w="9525" cap="flat" cmpd="sng" algn="ctr">
            <a:solidFill>
              <a:srgbClr val="C00000"/>
            </a:solidFill>
            <a:prstDash val="dash"/>
            <a:round/>
            <a:headEnd type="none" w="med" len="med"/>
            <a:tailEnd type="none" w="med" len="med"/>
          </a:ln>
          <a:effectLst/>
        </p:spPr>
      </p:cxnSp>
      <p:sp>
        <p:nvSpPr>
          <p:cNvPr id="116" name="TextBox 115"/>
          <p:cNvSpPr txBox="1"/>
          <p:nvPr/>
        </p:nvSpPr>
        <p:spPr>
          <a:xfrm>
            <a:off x="2267833" y="1092166"/>
            <a:ext cx="4473626"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Inefficient configuration</a:t>
            </a:r>
          </a:p>
        </p:txBody>
      </p:sp>
    </p:spTree>
    <p:extLst>
      <p:ext uri="{BB962C8B-B14F-4D97-AF65-F5344CB8AC3E}">
        <p14:creationId xmlns:p14="http://schemas.microsoft.com/office/powerpoint/2010/main" val="325007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dirty="0"/>
              <a:t>Use Case</a:t>
            </a:r>
            <a:r>
              <a:rPr lang="en-US" sz="3600" dirty="0"/>
              <a:t>: INTRODUCTION</a:t>
            </a:r>
          </a:p>
        </p:txBody>
      </p:sp>
      <p:sp>
        <p:nvSpPr>
          <p:cNvPr id="44" name="TextBox 43"/>
          <p:cNvSpPr txBox="1"/>
          <p:nvPr/>
        </p:nvSpPr>
        <p:spPr>
          <a:xfrm>
            <a:off x="2554941" y="1092166"/>
            <a:ext cx="3469353" cy="430887"/>
          </a:xfrm>
          <a:prstGeom prst="rect">
            <a:avLst/>
          </a:prstGeom>
          <a:noFill/>
          <a:ln w="6350">
            <a:solidFill>
              <a:srgbClr val="002060"/>
            </a:solidFill>
          </a:ln>
        </p:spPr>
        <p:txBody>
          <a:bodyPr wrap="square" rtlCol="0">
            <a:spAutoFit/>
          </a:bodyPr>
          <a:lstStyle/>
          <a:p>
            <a:pPr algn="ctr"/>
            <a:r>
              <a:rPr lang="en-GB" sz="2200" b="1" i="1" dirty="0">
                <a:solidFill>
                  <a:srgbClr val="002060"/>
                </a:solidFill>
              </a:rPr>
              <a:t>Ideal configuration</a:t>
            </a:r>
          </a:p>
        </p:txBody>
      </p:sp>
      <p:grpSp>
        <p:nvGrpSpPr>
          <p:cNvPr id="34" name="Group 33"/>
          <p:cNvGrpSpPr/>
          <p:nvPr/>
        </p:nvGrpSpPr>
        <p:grpSpPr>
          <a:xfrm>
            <a:off x="3612032" y="4287156"/>
            <a:ext cx="1475815" cy="371376"/>
            <a:chOff x="3560524" y="4873370"/>
            <a:chExt cx="1475815" cy="371376"/>
          </a:xfrm>
        </p:grpSpPr>
        <p:sp>
          <p:nvSpPr>
            <p:cNvPr id="35" name="Rounded Rectangle 34"/>
            <p:cNvSpPr/>
            <p:nvPr/>
          </p:nvSpPr>
          <p:spPr bwMode="auto">
            <a:xfrm>
              <a:off x="3560524" y="4873370"/>
              <a:ext cx="1475815" cy="371376"/>
            </a:xfrm>
            <a:prstGeom prst="roundRect">
              <a:avLst/>
            </a:prstGeom>
            <a:solidFill>
              <a:schemeClr val="accent1">
                <a:alpha val="1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37" name="TextBox 36"/>
            <p:cNvSpPr txBox="1"/>
            <p:nvPr/>
          </p:nvSpPr>
          <p:spPr>
            <a:xfrm>
              <a:off x="3731186" y="4889781"/>
              <a:ext cx="1272987" cy="338554"/>
            </a:xfrm>
            <a:prstGeom prst="rect">
              <a:avLst/>
            </a:prstGeom>
            <a:noFill/>
          </p:spPr>
          <p:txBody>
            <a:bodyPr wrap="square" rtlCol="0">
              <a:spAutoFit/>
            </a:bodyPr>
            <a:lstStyle/>
            <a:p>
              <a:pPr algn="ctr"/>
              <a:r>
                <a:rPr lang="es-ES" sz="1600" dirty="0"/>
                <a:t>Central GW</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7506" y="4925714"/>
              <a:ext cx="215855" cy="233867"/>
            </a:xfrm>
            <a:prstGeom prst="rect">
              <a:avLst/>
            </a:prstGeom>
          </p:spPr>
        </p:pic>
      </p:grpSp>
      <p:grpSp>
        <p:nvGrpSpPr>
          <p:cNvPr id="39" name="Group 38"/>
          <p:cNvGrpSpPr/>
          <p:nvPr/>
        </p:nvGrpSpPr>
        <p:grpSpPr>
          <a:xfrm>
            <a:off x="1011008" y="2082056"/>
            <a:ext cx="1158482" cy="292389"/>
            <a:chOff x="1600055" y="5028424"/>
            <a:chExt cx="1158482" cy="292389"/>
          </a:xfrm>
        </p:grpSpPr>
        <p:sp>
          <p:nvSpPr>
            <p:cNvPr id="45" name="Rounded Rectangle 44"/>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47" name="TextBox 46"/>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49" name="Group 48"/>
          <p:cNvGrpSpPr/>
          <p:nvPr/>
        </p:nvGrpSpPr>
        <p:grpSpPr>
          <a:xfrm>
            <a:off x="823340" y="5506516"/>
            <a:ext cx="1158482" cy="292389"/>
            <a:chOff x="1600055" y="5028424"/>
            <a:chExt cx="1158482" cy="292389"/>
          </a:xfrm>
        </p:grpSpPr>
        <p:sp>
          <p:nvSpPr>
            <p:cNvPr id="50" name="Rounded Rectangle 49"/>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1" name="TextBox 50"/>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3" name="Group 52"/>
          <p:cNvGrpSpPr/>
          <p:nvPr/>
        </p:nvGrpSpPr>
        <p:grpSpPr>
          <a:xfrm>
            <a:off x="6263081" y="2512252"/>
            <a:ext cx="1158482" cy="292389"/>
            <a:chOff x="1600055" y="5028424"/>
            <a:chExt cx="1158482" cy="292389"/>
          </a:xfrm>
        </p:grpSpPr>
        <p:sp>
          <p:nvSpPr>
            <p:cNvPr id="54" name="Rounded Rectangle 53"/>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5" name="TextBox 54"/>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grpSp>
        <p:nvGrpSpPr>
          <p:cNvPr id="57" name="Group 56"/>
          <p:cNvGrpSpPr/>
          <p:nvPr/>
        </p:nvGrpSpPr>
        <p:grpSpPr>
          <a:xfrm>
            <a:off x="6760901" y="5652709"/>
            <a:ext cx="1158482" cy="292389"/>
            <a:chOff x="1600055" y="5028424"/>
            <a:chExt cx="1158482" cy="292389"/>
          </a:xfrm>
        </p:grpSpPr>
        <p:sp>
          <p:nvSpPr>
            <p:cNvPr id="58" name="Rounded Rectangle 57"/>
            <p:cNvSpPr/>
            <p:nvPr/>
          </p:nvSpPr>
          <p:spPr bwMode="auto">
            <a:xfrm>
              <a:off x="1600055" y="5028425"/>
              <a:ext cx="1098322" cy="292388"/>
            </a:xfrm>
            <a:prstGeom prst="roundRect">
              <a:avLst/>
            </a:prstGeom>
            <a:solidFill>
              <a:srgbClr val="0070C0">
                <a:alpha val="1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59" name="TextBox 58"/>
            <p:cNvSpPr txBox="1"/>
            <p:nvPr/>
          </p:nvSpPr>
          <p:spPr>
            <a:xfrm>
              <a:off x="1792940" y="5028424"/>
              <a:ext cx="965597" cy="292388"/>
            </a:xfrm>
            <a:prstGeom prst="rect">
              <a:avLst/>
            </a:prstGeom>
            <a:noFill/>
          </p:spPr>
          <p:txBody>
            <a:bodyPr wrap="square" rtlCol="0">
              <a:spAutoFit/>
            </a:bodyPr>
            <a:lstStyle/>
            <a:p>
              <a:pPr algn="ctr"/>
              <a:r>
                <a:rPr lang="es-ES" sz="1300" dirty="0"/>
                <a:t>Local GW</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2963" y="5068327"/>
              <a:ext cx="196209" cy="212582"/>
            </a:xfrm>
            <a:prstGeom prst="rect">
              <a:avLst/>
            </a:prstGeom>
          </p:spPr>
        </p:pic>
      </p:grpSp>
      <p:pic>
        <p:nvPicPr>
          <p:cNvPr id="61" name="Picture 2"/>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890869" y="2067152"/>
            <a:ext cx="921534" cy="59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a:cxnSpLocks/>
            <a:endCxn id="37" idx="0"/>
          </p:cNvCxnSpPr>
          <p:nvPr/>
        </p:nvCxnSpPr>
        <p:spPr bwMode="auto">
          <a:xfrm>
            <a:off x="4349939" y="2613502"/>
            <a:ext cx="69249" cy="16900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Straight Connector 62"/>
          <p:cNvCxnSpPr>
            <a:cxnSpLocks/>
            <a:endCxn id="51" idx="0"/>
          </p:cNvCxnSpPr>
          <p:nvPr/>
        </p:nvCxnSpPr>
        <p:spPr bwMode="auto">
          <a:xfrm flipH="1">
            <a:off x="1499024" y="2613502"/>
            <a:ext cx="2481625" cy="2893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a:cxnSpLocks/>
            <a:stCxn id="61" idx="1"/>
            <a:endCxn id="47" idx="3"/>
          </p:cNvCxnSpPr>
          <p:nvPr/>
        </p:nvCxnSpPr>
        <p:spPr bwMode="auto">
          <a:xfrm flipH="1" flipV="1">
            <a:off x="2169490" y="2228250"/>
            <a:ext cx="1721379" cy="1375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cxnSpLocks/>
            <a:stCxn id="54" idx="1"/>
          </p:cNvCxnSpPr>
          <p:nvPr/>
        </p:nvCxnSpPr>
        <p:spPr bwMode="auto">
          <a:xfrm flipH="1" flipV="1">
            <a:off x="4691680" y="2357702"/>
            <a:ext cx="1571401" cy="30074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Straight Connector 66"/>
          <p:cNvCxnSpPr>
            <a:cxnSpLocks/>
            <a:stCxn id="58" idx="0"/>
          </p:cNvCxnSpPr>
          <p:nvPr/>
        </p:nvCxnSpPr>
        <p:spPr bwMode="auto">
          <a:xfrm flipH="1" flipV="1">
            <a:off x="4734478" y="2579170"/>
            <a:ext cx="2575584" cy="307354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Oval 67"/>
          <p:cNvSpPr>
            <a:spLocks noChangeAspect="1"/>
          </p:cNvSpPr>
          <p:nvPr/>
        </p:nvSpPr>
        <p:spPr bwMode="auto">
          <a:xfrm>
            <a:off x="5732981" y="640804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69" name="Oval 68"/>
          <p:cNvSpPr/>
          <p:nvPr/>
        </p:nvSpPr>
        <p:spPr bwMode="auto">
          <a:xfrm>
            <a:off x="788248" y="495032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0" name="Oval 69"/>
          <p:cNvSpPr>
            <a:spLocks noChangeAspect="1"/>
          </p:cNvSpPr>
          <p:nvPr/>
        </p:nvSpPr>
        <p:spPr bwMode="auto">
          <a:xfrm>
            <a:off x="4419187" y="653608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1" name="Oval 70"/>
          <p:cNvSpPr>
            <a:spLocks noChangeAspect="1"/>
          </p:cNvSpPr>
          <p:nvPr/>
        </p:nvSpPr>
        <p:spPr bwMode="auto">
          <a:xfrm>
            <a:off x="2762464" y="639222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2" name="Oval 71"/>
          <p:cNvSpPr>
            <a:spLocks noChangeAspect="1"/>
          </p:cNvSpPr>
          <p:nvPr/>
        </p:nvSpPr>
        <p:spPr bwMode="auto">
          <a:xfrm>
            <a:off x="2758883" y="191538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3" name="Oval 72"/>
          <p:cNvSpPr>
            <a:spLocks noChangeAspect="1"/>
          </p:cNvSpPr>
          <p:nvPr/>
        </p:nvSpPr>
        <p:spPr bwMode="auto">
          <a:xfrm>
            <a:off x="1280125" y="3147233"/>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4" name="Oval 73"/>
          <p:cNvSpPr/>
          <p:nvPr/>
        </p:nvSpPr>
        <p:spPr bwMode="auto">
          <a:xfrm>
            <a:off x="1478998" y="489632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5" name="Oval 74"/>
          <p:cNvSpPr/>
          <p:nvPr/>
        </p:nvSpPr>
        <p:spPr bwMode="auto">
          <a:xfrm>
            <a:off x="1760240" y="603171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6" name="Oval 75"/>
          <p:cNvSpPr/>
          <p:nvPr/>
        </p:nvSpPr>
        <p:spPr bwMode="auto">
          <a:xfrm>
            <a:off x="910881" y="267290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7" name="Oval 76"/>
          <p:cNvSpPr/>
          <p:nvPr/>
        </p:nvSpPr>
        <p:spPr bwMode="auto">
          <a:xfrm>
            <a:off x="2483124" y="50571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8" name="Oval 77"/>
          <p:cNvSpPr/>
          <p:nvPr/>
        </p:nvSpPr>
        <p:spPr bwMode="auto">
          <a:xfrm>
            <a:off x="2169490" y="177224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79" name="Oval 78"/>
          <p:cNvSpPr>
            <a:spLocks noChangeAspect="1"/>
          </p:cNvSpPr>
          <p:nvPr/>
        </p:nvSpPr>
        <p:spPr bwMode="auto">
          <a:xfrm>
            <a:off x="267977" y="4784227"/>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0" name="Oval 79"/>
          <p:cNvSpPr>
            <a:spLocks noChangeAspect="1"/>
          </p:cNvSpPr>
          <p:nvPr/>
        </p:nvSpPr>
        <p:spPr bwMode="auto">
          <a:xfrm>
            <a:off x="5374040" y="5063229"/>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1" name="Oval 80"/>
          <p:cNvSpPr>
            <a:spLocks noChangeAspect="1"/>
          </p:cNvSpPr>
          <p:nvPr/>
        </p:nvSpPr>
        <p:spPr bwMode="auto">
          <a:xfrm>
            <a:off x="8588207" y="335486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2" name="Oval 81"/>
          <p:cNvSpPr>
            <a:spLocks noChangeAspect="1"/>
          </p:cNvSpPr>
          <p:nvPr/>
        </p:nvSpPr>
        <p:spPr bwMode="auto">
          <a:xfrm>
            <a:off x="8220240" y="4911168"/>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3" name="Oval 82"/>
          <p:cNvSpPr>
            <a:spLocks noChangeAspect="1"/>
          </p:cNvSpPr>
          <p:nvPr/>
        </p:nvSpPr>
        <p:spPr bwMode="auto">
          <a:xfrm>
            <a:off x="7189338" y="6396340"/>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4" name="Oval 83"/>
          <p:cNvSpPr/>
          <p:nvPr/>
        </p:nvSpPr>
        <p:spPr bwMode="auto">
          <a:xfrm>
            <a:off x="6732597" y="2019928"/>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5" name="Oval 84"/>
          <p:cNvSpPr/>
          <p:nvPr/>
        </p:nvSpPr>
        <p:spPr bwMode="auto">
          <a:xfrm>
            <a:off x="7131723" y="3239417"/>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6" name="Oval 85"/>
          <p:cNvSpPr/>
          <p:nvPr/>
        </p:nvSpPr>
        <p:spPr bwMode="auto">
          <a:xfrm>
            <a:off x="7212457" y="6130999"/>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7" name="Oval 86"/>
          <p:cNvSpPr/>
          <p:nvPr/>
        </p:nvSpPr>
        <p:spPr bwMode="auto">
          <a:xfrm>
            <a:off x="8274240" y="5453862"/>
            <a:ext cx="108000" cy="108000"/>
          </a:xfrm>
          <a:prstGeom prst="ellipse">
            <a:avLst/>
          </a:pr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88" name="Oval 87"/>
          <p:cNvSpPr>
            <a:spLocks noChangeAspect="1"/>
          </p:cNvSpPr>
          <p:nvPr/>
        </p:nvSpPr>
        <p:spPr bwMode="auto">
          <a:xfrm>
            <a:off x="5298584" y="171827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89" name="Straight Connector 88"/>
          <p:cNvCxnSpPr>
            <a:stCxn id="80" idx="1"/>
            <a:endCxn id="35" idx="2"/>
          </p:cNvCxnSpPr>
          <p:nvPr/>
        </p:nvCxnSpPr>
        <p:spPr bwMode="auto">
          <a:xfrm flipH="1" flipV="1">
            <a:off x="4349940" y="4658532"/>
            <a:ext cx="1039916" cy="42051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0" name="Straight Connector 89"/>
          <p:cNvCxnSpPr>
            <a:stCxn id="70" idx="0"/>
            <a:endCxn id="35" idx="2"/>
          </p:cNvCxnSpPr>
          <p:nvPr/>
        </p:nvCxnSpPr>
        <p:spPr bwMode="auto">
          <a:xfrm flipH="1" flipV="1">
            <a:off x="4349940" y="4658532"/>
            <a:ext cx="123247" cy="1877553"/>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1" name="Straight Connector 90"/>
          <p:cNvCxnSpPr>
            <a:stCxn id="71" idx="7"/>
            <a:endCxn id="35" idx="2"/>
          </p:cNvCxnSpPr>
          <p:nvPr/>
        </p:nvCxnSpPr>
        <p:spPr bwMode="auto">
          <a:xfrm flipV="1">
            <a:off x="2854648" y="4658532"/>
            <a:ext cx="1495292" cy="174951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2" name="Straight Connector 91"/>
          <p:cNvCxnSpPr>
            <a:stCxn id="68" idx="0"/>
            <a:endCxn id="35" idx="2"/>
          </p:cNvCxnSpPr>
          <p:nvPr/>
        </p:nvCxnSpPr>
        <p:spPr bwMode="auto">
          <a:xfrm flipH="1" flipV="1">
            <a:off x="4349940" y="4658532"/>
            <a:ext cx="1437041" cy="174951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3" name="Straight Connector 92"/>
          <p:cNvCxnSpPr>
            <a:stCxn id="83" idx="1"/>
            <a:endCxn id="35" idx="2"/>
          </p:cNvCxnSpPr>
          <p:nvPr/>
        </p:nvCxnSpPr>
        <p:spPr bwMode="auto">
          <a:xfrm flipH="1" flipV="1">
            <a:off x="4349940" y="4658532"/>
            <a:ext cx="2855214" cy="1753624"/>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4" name="Straight Connector 93"/>
          <p:cNvCxnSpPr>
            <a:stCxn id="81" idx="2"/>
            <a:endCxn id="35" idx="3"/>
          </p:cNvCxnSpPr>
          <p:nvPr/>
        </p:nvCxnSpPr>
        <p:spPr bwMode="auto">
          <a:xfrm flipH="1">
            <a:off x="5087847" y="3408860"/>
            <a:ext cx="3500360" cy="1063984"/>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5" name="Straight Connector 94"/>
          <p:cNvCxnSpPr>
            <a:stCxn id="82" idx="2"/>
            <a:endCxn id="35" idx="3"/>
          </p:cNvCxnSpPr>
          <p:nvPr/>
        </p:nvCxnSpPr>
        <p:spPr bwMode="auto">
          <a:xfrm flipH="1" flipV="1">
            <a:off x="5087847" y="4472844"/>
            <a:ext cx="3132393" cy="492324"/>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6" name="Straight Connector 95"/>
          <p:cNvCxnSpPr>
            <a:stCxn id="88" idx="3"/>
            <a:endCxn id="35" idx="0"/>
          </p:cNvCxnSpPr>
          <p:nvPr/>
        </p:nvCxnSpPr>
        <p:spPr bwMode="auto">
          <a:xfrm flipH="1">
            <a:off x="4349940" y="1810459"/>
            <a:ext cx="964460" cy="2476697"/>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7" name="Straight Connector 96"/>
          <p:cNvCxnSpPr>
            <a:stCxn id="72" idx="5"/>
            <a:endCxn id="35" idx="0"/>
          </p:cNvCxnSpPr>
          <p:nvPr/>
        </p:nvCxnSpPr>
        <p:spPr bwMode="auto">
          <a:xfrm>
            <a:off x="2851067" y="2007566"/>
            <a:ext cx="1498873" cy="227959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8" name="Straight Connector 97"/>
          <p:cNvCxnSpPr>
            <a:stCxn id="73" idx="6"/>
            <a:endCxn id="35" idx="1"/>
          </p:cNvCxnSpPr>
          <p:nvPr/>
        </p:nvCxnSpPr>
        <p:spPr bwMode="auto">
          <a:xfrm>
            <a:off x="1388125" y="3201233"/>
            <a:ext cx="2223907" cy="127161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99" name="Straight Connector 98"/>
          <p:cNvCxnSpPr>
            <a:endCxn id="35" idx="1"/>
          </p:cNvCxnSpPr>
          <p:nvPr/>
        </p:nvCxnSpPr>
        <p:spPr bwMode="auto">
          <a:xfrm flipV="1">
            <a:off x="411656" y="4472844"/>
            <a:ext cx="3200376" cy="312921"/>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00" name="Straight Connector 99"/>
          <p:cNvCxnSpPr>
            <a:stCxn id="69" idx="4"/>
            <a:endCxn id="50" idx="0"/>
          </p:cNvCxnSpPr>
          <p:nvPr/>
        </p:nvCxnSpPr>
        <p:spPr bwMode="auto">
          <a:xfrm>
            <a:off x="842248" y="5058327"/>
            <a:ext cx="530253" cy="4481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1" name="Straight Connector 100"/>
          <p:cNvCxnSpPr>
            <a:cxnSpLocks/>
            <a:stCxn id="74" idx="5"/>
            <a:endCxn id="50" idx="0"/>
          </p:cNvCxnSpPr>
          <p:nvPr/>
        </p:nvCxnSpPr>
        <p:spPr bwMode="auto">
          <a:xfrm flipH="1">
            <a:off x="1372501" y="4988511"/>
            <a:ext cx="198681" cy="518006"/>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2" name="Straight Connector 101"/>
          <p:cNvCxnSpPr/>
          <p:nvPr/>
        </p:nvCxnSpPr>
        <p:spPr bwMode="auto">
          <a:xfrm flipH="1">
            <a:off x="1481763" y="5146725"/>
            <a:ext cx="1017897" cy="36863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3" name="Straight Connector 102"/>
          <p:cNvCxnSpPr>
            <a:stCxn id="50" idx="2"/>
            <a:endCxn id="75" idx="1"/>
          </p:cNvCxnSpPr>
          <p:nvPr/>
        </p:nvCxnSpPr>
        <p:spPr bwMode="auto">
          <a:xfrm>
            <a:off x="1372501" y="5798905"/>
            <a:ext cx="403555" cy="248623"/>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4" name="Straight Connector 103"/>
          <p:cNvCxnSpPr>
            <a:stCxn id="45" idx="2"/>
          </p:cNvCxnSpPr>
          <p:nvPr/>
        </p:nvCxnSpPr>
        <p:spPr bwMode="auto">
          <a:xfrm flipH="1">
            <a:off x="959621" y="2374445"/>
            <a:ext cx="600548" cy="329314"/>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5" name="Straight Connector 104"/>
          <p:cNvCxnSpPr>
            <a:stCxn id="78" idx="3"/>
          </p:cNvCxnSpPr>
          <p:nvPr/>
        </p:nvCxnSpPr>
        <p:spPr bwMode="auto">
          <a:xfrm flipH="1">
            <a:off x="1582264" y="1864432"/>
            <a:ext cx="603042" cy="207090"/>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6" name="Straight Connector 105"/>
          <p:cNvCxnSpPr/>
          <p:nvPr/>
        </p:nvCxnSpPr>
        <p:spPr bwMode="auto">
          <a:xfrm flipH="1">
            <a:off x="7450509" y="5532616"/>
            <a:ext cx="931731" cy="103545"/>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7" name="Straight Connector 106"/>
          <p:cNvCxnSpPr>
            <a:stCxn id="58" idx="2"/>
            <a:endCxn id="86" idx="6"/>
          </p:cNvCxnSpPr>
          <p:nvPr/>
        </p:nvCxnSpPr>
        <p:spPr bwMode="auto">
          <a:xfrm>
            <a:off x="7310062" y="5945098"/>
            <a:ext cx="10395" cy="239901"/>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8" name="Straight Connector 107"/>
          <p:cNvCxnSpPr>
            <a:stCxn id="85" idx="1"/>
          </p:cNvCxnSpPr>
          <p:nvPr/>
        </p:nvCxnSpPr>
        <p:spPr bwMode="auto">
          <a:xfrm flipH="1" flipV="1">
            <a:off x="6797457" y="2804642"/>
            <a:ext cx="350082" cy="450591"/>
          </a:xfrm>
          <a:prstGeom prst="line">
            <a:avLst/>
          </a:prstGeom>
          <a:solidFill>
            <a:schemeClr val="accent1"/>
          </a:solidFill>
          <a:ln w="9525" cap="flat" cmpd="sng" algn="ctr">
            <a:solidFill>
              <a:srgbClr val="92D050"/>
            </a:solidFill>
            <a:prstDash val="dash"/>
            <a:round/>
            <a:headEnd type="none" w="med" len="med"/>
            <a:tailEnd type="none" w="med" len="med"/>
          </a:ln>
          <a:effectLst/>
        </p:spPr>
      </p:cxnSp>
      <p:cxnSp>
        <p:nvCxnSpPr>
          <p:cNvPr id="109" name="Straight Connector 108"/>
          <p:cNvCxnSpPr>
            <a:cxnSpLocks/>
            <a:stCxn id="55" idx="0"/>
            <a:endCxn id="84" idx="7"/>
          </p:cNvCxnSpPr>
          <p:nvPr/>
        </p:nvCxnSpPr>
        <p:spPr bwMode="auto">
          <a:xfrm flipH="1" flipV="1">
            <a:off x="6824781" y="2035744"/>
            <a:ext cx="113984" cy="476508"/>
          </a:xfrm>
          <a:prstGeom prst="line">
            <a:avLst/>
          </a:prstGeom>
          <a:solidFill>
            <a:schemeClr val="accent1"/>
          </a:solidFill>
          <a:ln w="9525" cap="flat" cmpd="sng" algn="ctr">
            <a:solidFill>
              <a:srgbClr val="92D050"/>
            </a:solidFill>
            <a:prstDash val="dash"/>
            <a:round/>
            <a:headEnd type="none" w="med" len="med"/>
            <a:tailEnd type="none" w="med" len="med"/>
          </a:ln>
          <a:effectLst/>
        </p:spPr>
      </p:cxnSp>
      <p:sp>
        <p:nvSpPr>
          <p:cNvPr id="110" name="Oval 109"/>
          <p:cNvSpPr>
            <a:spLocks noChangeAspect="1"/>
          </p:cNvSpPr>
          <p:nvPr/>
        </p:nvSpPr>
        <p:spPr bwMode="auto">
          <a:xfrm>
            <a:off x="3163187" y="5454625"/>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1" name="Oval 110"/>
          <p:cNvSpPr>
            <a:spLocks noChangeAspect="1"/>
          </p:cNvSpPr>
          <p:nvPr/>
        </p:nvSpPr>
        <p:spPr bwMode="auto">
          <a:xfrm>
            <a:off x="5191970" y="340116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sp>
        <p:nvSpPr>
          <p:cNvPr id="112" name="Oval 111"/>
          <p:cNvSpPr>
            <a:spLocks noChangeAspect="1"/>
          </p:cNvSpPr>
          <p:nvPr/>
        </p:nvSpPr>
        <p:spPr bwMode="auto">
          <a:xfrm>
            <a:off x="3980649" y="5561862"/>
            <a:ext cx="108000" cy="108000"/>
          </a:xfrm>
          <a:prstGeom prst="ellipse">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113" name="Straight Connector 112"/>
          <p:cNvCxnSpPr>
            <a:endCxn id="37" idx="2"/>
          </p:cNvCxnSpPr>
          <p:nvPr/>
        </p:nvCxnSpPr>
        <p:spPr bwMode="auto">
          <a:xfrm flipV="1">
            <a:off x="3253826" y="4642121"/>
            <a:ext cx="1165362" cy="834218"/>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4" name="Straight Connector 113"/>
          <p:cNvCxnSpPr>
            <a:stCxn id="112" idx="7"/>
            <a:endCxn id="35" idx="2"/>
          </p:cNvCxnSpPr>
          <p:nvPr/>
        </p:nvCxnSpPr>
        <p:spPr bwMode="auto">
          <a:xfrm flipV="1">
            <a:off x="4072833" y="4658532"/>
            <a:ext cx="277107" cy="919146"/>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115" name="Straight Connector 114"/>
          <p:cNvCxnSpPr>
            <a:cxnSpLocks/>
            <a:endCxn id="111" idx="3"/>
          </p:cNvCxnSpPr>
          <p:nvPr/>
        </p:nvCxnSpPr>
        <p:spPr bwMode="auto">
          <a:xfrm flipV="1">
            <a:off x="4812403" y="3493346"/>
            <a:ext cx="395383" cy="779490"/>
          </a:xfrm>
          <a:prstGeom prst="line">
            <a:avLst/>
          </a:prstGeom>
          <a:solidFill>
            <a:schemeClr val="accent1"/>
          </a:solidFill>
          <a:ln w="9525" cap="flat" cmpd="sng" algn="ctr">
            <a:solidFill>
              <a:srgbClr val="C00000"/>
            </a:solidFill>
            <a:prstDash val="dash"/>
            <a:round/>
            <a:headEnd type="none" w="med" len="med"/>
            <a:tailEnd type="none" w="med" len="med"/>
          </a:ln>
          <a:effectLst/>
        </p:spPr>
      </p:cxnSp>
    </p:spTree>
    <p:extLst>
      <p:ext uri="{BB962C8B-B14F-4D97-AF65-F5344CB8AC3E}">
        <p14:creationId xmlns:p14="http://schemas.microsoft.com/office/powerpoint/2010/main" val="27436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822" y="239713"/>
            <a:ext cx="8015193" cy="1085371"/>
          </a:xfrm>
        </p:spPr>
        <p:txBody>
          <a:bodyPr>
            <a:normAutofit/>
          </a:bodyPr>
          <a:lstStyle/>
          <a:p>
            <a:r>
              <a:rPr lang="en-GB" sz="3600" dirty="0"/>
              <a:t>Use Case</a:t>
            </a:r>
            <a:r>
              <a:rPr lang="en-US" sz="3600" dirty="0"/>
              <a:t>: model architecture</a:t>
            </a:r>
          </a:p>
        </p:txBody>
      </p:sp>
      <p:sp>
        <p:nvSpPr>
          <p:cNvPr id="5" name="Oval 4"/>
          <p:cNvSpPr>
            <a:spLocks noChangeAspect="1"/>
          </p:cNvSpPr>
          <p:nvPr/>
        </p:nvSpPr>
        <p:spPr>
          <a:xfrm>
            <a:off x="397921" y="1083917"/>
            <a:ext cx="720000" cy="72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97921" y="1297723"/>
            <a:ext cx="764906" cy="292388"/>
          </a:xfrm>
          <a:prstGeom prst="rect">
            <a:avLst/>
          </a:prstGeom>
          <a:noFill/>
        </p:spPr>
        <p:txBody>
          <a:bodyPr wrap="square" rtlCol="0">
            <a:spAutoFit/>
          </a:bodyPr>
          <a:lstStyle/>
          <a:p>
            <a:r>
              <a:rPr lang="en-GB" sz="1300" b="1" dirty="0">
                <a:latin typeface="Arial" panose="020B0604020202020204" pitchFamily="34" charset="0"/>
                <a:cs typeface="Arial" panose="020B0604020202020204" pitchFamily="34" charset="0"/>
              </a:rPr>
              <a:t>User_1</a:t>
            </a:r>
          </a:p>
        </p:txBody>
      </p:sp>
      <p:sp>
        <p:nvSpPr>
          <p:cNvPr id="7" name="Oval 6"/>
          <p:cNvSpPr>
            <a:spLocks noChangeAspect="1"/>
          </p:cNvSpPr>
          <p:nvPr/>
        </p:nvSpPr>
        <p:spPr>
          <a:xfrm>
            <a:off x="397921" y="2002733"/>
            <a:ext cx="720000" cy="72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97921" y="2216539"/>
            <a:ext cx="764906" cy="292388"/>
          </a:xfrm>
          <a:prstGeom prst="rect">
            <a:avLst/>
          </a:prstGeom>
          <a:noFill/>
        </p:spPr>
        <p:txBody>
          <a:bodyPr wrap="square" rtlCol="0">
            <a:spAutoFit/>
          </a:bodyPr>
          <a:lstStyle/>
          <a:p>
            <a:r>
              <a:rPr lang="en-GB" sz="1300" b="1" dirty="0">
                <a:latin typeface="Arial" panose="020B0604020202020204" pitchFamily="34" charset="0"/>
                <a:cs typeface="Arial" panose="020B0604020202020204" pitchFamily="34" charset="0"/>
              </a:rPr>
              <a:t>User_2</a:t>
            </a:r>
          </a:p>
        </p:txBody>
      </p:sp>
      <p:sp>
        <p:nvSpPr>
          <p:cNvPr id="9" name="Rectangle 8"/>
          <p:cNvSpPr/>
          <p:nvPr/>
        </p:nvSpPr>
        <p:spPr>
          <a:xfrm>
            <a:off x="1954915" y="1487534"/>
            <a:ext cx="1440160"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195736" y="1672433"/>
            <a:ext cx="958517" cy="338554"/>
          </a:xfrm>
          <a:prstGeom prst="rect">
            <a:avLst/>
          </a:prstGeom>
          <a:noFill/>
        </p:spPr>
        <p:txBody>
          <a:bodyPr wrap="square" rtlCol="0">
            <a:spAutoFit/>
          </a:bodyPr>
          <a:lstStyle/>
          <a:p>
            <a:r>
              <a:rPr lang="en-GB" sz="1600" b="1" dirty="0" err="1">
                <a:latin typeface="Arial" panose="020B0604020202020204" pitchFamily="34" charset="0"/>
                <a:cs typeface="Arial" panose="020B0604020202020204" pitchFamily="34" charset="0"/>
              </a:rPr>
              <a:t>DPIsim</a:t>
            </a:r>
            <a:endParaRPr lang="en-GB" sz="1600" b="1" dirty="0">
              <a:latin typeface="Arial" panose="020B0604020202020204" pitchFamily="34" charset="0"/>
              <a:cs typeface="Arial" panose="020B0604020202020204" pitchFamily="34" charset="0"/>
            </a:endParaRPr>
          </a:p>
        </p:txBody>
      </p:sp>
      <p:cxnSp>
        <p:nvCxnSpPr>
          <p:cNvPr id="11" name="Straight Arrow Connector 10"/>
          <p:cNvCxnSpPr/>
          <p:nvPr/>
        </p:nvCxnSpPr>
        <p:spPr>
          <a:xfrm>
            <a:off x="1157857" y="1483677"/>
            <a:ext cx="792088" cy="215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01238" y="2002733"/>
            <a:ext cx="853677" cy="304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p:cNvCxnSpPr>
          <p:nvPr/>
        </p:nvCxnSpPr>
        <p:spPr>
          <a:xfrm>
            <a:off x="2674995" y="2207614"/>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63941" y="2394505"/>
            <a:ext cx="858062" cy="338554"/>
          </a:xfrm>
          <a:prstGeom prst="rect">
            <a:avLst/>
          </a:prstGeom>
          <a:noFill/>
        </p:spPr>
        <p:txBody>
          <a:bodyPr wrap="square" rtlCol="0">
            <a:spAutoFit/>
          </a:bodyPr>
          <a:lstStyle/>
          <a:p>
            <a:r>
              <a:rPr lang="en-GB" sz="1600" b="1" u="sng" dirty="0">
                <a:latin typeface="Arial" panose="020B0604020202020204" pitchFamily="34" charset="0"/>
                <a:cs typeface="Arial" panose="020B0604020202020204" pitchFamily="34" charset="0"/>
              </a:rPr>
              <a:t>file.log</a:t>
            </a:r>
          </a:p>
        </p:txBody>
      </p:sp>
      <p:cxnSp>
        <p:nvCxnSpPr>
          <p:cNvPr id="15" name="Straight Arrow Connector 14"/>
          <p:cNvCxnSpPr/>
          <p:nvPr/>
        </p:nvCxnSpPr>
        <p:spPr>
          <a:xfrm>
            <a:off x="2674655" y="2777403"/>
            <a:ext cx="0" cy="14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07354" y="3010765"/>
            <a:ext cx="2232248" cy="37733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629665" y="3039607"/>
            <a:ext cx="2398677"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DPIsimLogParser.py</a:t>
            </a:r>
          </a:p>
        </p:txBody>
      </p:sp>
      <p:cxnSp>
        <p:nvCxnSpPr>
          <p:cNvPr id="18" name="Straight Arrow Connector 17"/>
          <p:cNvCxnSpPr/>
          <p:nvPr/>
        </p:nvCxnSpPr>
        <p:spPr>
          <a:xfrm>
            <a:off x="2674655" y="3477603"/>
            <a:ext cx="0" cy="14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2947" y="3712885"/>
            <a:ext cx="3888432" cy="378000"/>
          </a:xfrm>
          <a:prstGeom prst="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596294" y="3752331"/>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21" name="Straight Connector 20"/>
          <p:cNvCxnSpPr>
            <a:stCxn id="19" idx="3"/>
          </p:cNvCxnSpPr>
          <p:nvPr/>
        </p:nvCxnSpPr>
        <p:spPr>
          <a:xfrm>
            <a:off x="6131379" y="3901885"/>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7443" y="3910917"/>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363" y="4450925"/>
            <a:ext cx="1440160" cy="72008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969725" y="4639924"/>
            <a:ext cx="1497363"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Analytics</a:t>
            </a:r>
          </a:p>
        </p:txBody>
      </p:sp>
      <p:sp>
        <p:nvSpPr>
          <p:cNvPr id="25" name="Rectangle 24"/>
          <p:cNvSpPr/>
          <p:nvPr/>
        </p:nvSpPr>
        <p:spPr>
          <a:xfrm>
            <a:off x="3122002" y="4639924"/>
            <a:ext cx="1760443" cy="991376"/>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p:nvPr/>
        </p:nvCxnSpPr>
        <p:spPr>
          <a:xfrm flipH="1">
            <a:off x="4949431" y="4810965"/>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78881" y="4961355"/>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28" name="Straight Connector 27"/>
          <p:cNvCxnSpPr/>
          <p:nvPr/>
        </p:nvCxnSpPr>
        <p:spPr>
          <a:xfrm>
            <a:off x="4963024" y="5509705"/>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8203063" y="4151819"/>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6545443" y="5333005"/>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73516" y="2973547"/>
            <a:ext cx="1638183" cy="1077218"/>
          </a:xfrm>
          <a:prstGeom prst="rect">
            <a:avLst/>
          </a:prstGeom>
          <a:noFill/>
          <a:ln w="2540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53" name="Straight Connector 52"/>
          <p:cNvCxnSpPr/>
          <p:nvPr/>
        </p:nvCxnSpPr>
        <p:spPr>
          <a:xfrm rot="5400000">
            <a:off x="7643603" y="2378885"/>
            <a:ext cx="10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5807083" y="-465115"/>
            <a:ext cx="0" cy="46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74655" y="1246589"/>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674655" y="1236649"/>
            <a:ext cx="1008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715864" y="1029595"/>
            <a:ext cx="1031052" cy="369332"/>
          </a:xfrm>
          <a:prstGeom prst="rect">
            <a:avLst/>
          </a:prstGeom>
        </p:spPr>
        <p:txBody>
          <a:bodyPr wrap="none">
            <a:spAutoFit/>
          </a:bodyPr>
          <a:lstStyle/>
          <a:p>
            <a:pPr algn="ctr"/>
            <a:r>
              <a:rPr lang="en-GB" b="1" i="1" dirty="0">
                <a:solidFill>
                  <a:srgbClr val="FF0000"/>
                </a:solidFill>
                <a:latin typeface="Arial" pitchFamily="34" charset="0"/>
                <a:cs typeface="Arial" pitchFamily="34" charset="0"/>
              </a:rPr>
              <a:t>Internet</a:t>
            </a:r>
          </a:p>
        </p:txBody>
      </p:sp>
      <p:cxnSp>
        <p:nvCxnSpPr>
          <p:cNvPr id="58" name="Straight Arrow Connector 57"/>
          <p:cNvCxnSpPr/>
          <p:nvPr/>
        </p:nvCxnSpPr>
        <p:spPr>
          <a:xfrm flipH="1">
            <a:off x="2350655" y="5145513"/>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69343" y="4799596"/>
            <a:ext cx="1440160" cy="720080"/>
          </a:xfrm>
          <a:prstGeom prst="rect">
            <a:avLst/>
          </a:prstGeom>
          <a:solidFill>
            <a:schemeClr val="bg1"/>
          </a:solidFill>
          <a:ln>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695903" y="4990359"/>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spTree>
    <p:extLst>
      <p:ext uri="{BB962C8B-B14F-4D97-AF65-F5344CB8AC3E}">
        <p14:creationId xmlns:p14="http://schemas.microsoft.com/office/powerpoint/2010/main" val="15275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822" y="239713"/>
            <a:ext cx="8015193" cy="1085371"/>
          </a:xfrm>
        </p:spPr>
        <p:txBody>
          <a:bodyPr>
            <a:normAutofit/>
          </a:bodyPr>
          <a:lstStyle/>
          <a:p>
            <a:r>
              <a:rPr lang="en-GB" sz="3600" dirty="0"/>
              <a:t>Use Case</a:t>
            </a:r>
            <a:r>
              <a:rPr lang="en-US" sz="3600" dirty="0"/>
              <a:t>: model architecture</a:t>
            </a:r>
          </a:p>
        </p:txBody>
      </p:sp>
      <p:sp>
        <p:nvSpPr>
          <p:cNvPr id="5" name="Oval 4"/>
          <p:cNvSpPr>
            <a:spLocks noChangeAspect="1"/>
          </p:cNvSpPr>
          <p:nvPr/>
        </p:nvSpPr>
        <p:spPr>
          <a:xfrm>
            <a:off x="397921" y="1083917"/>
            <a:ext cx="720000" cy="72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97921" y="1297723"/>
            <a:ext cx="764906" cy="292388"/>
          </a:xfrm>
          <a:prstGeom prst="rect">
            <a:avLst/>
          </a:prstGeom>
          <a:noFill/>
        </p:spPr>
        <p:txBody>
          <a:bodyPr wrap="square" rtlCol="0">
            <a:spAutoFit/>
          </a:bodyPr>
          <a:lstStyle/>
          <a:p>
            <a:r>
              <a:rPr lang="en-GB" sz="1300" b="1" dirty="0">
                <a:latin typeface="Arial" panose="020B0604020202020204" pitchFamily="34" charset="0"/>
                <a:cs typeface="Arial" panose="020B0604020202020204" pitchFamily="34" charset="0"/>
              </a:rPr>
              <a:t>User_1</a:t>
            </a:r>
          </a:p>
        </p:txBody>
      </p:sp>
      <p:sp>
        <p:nvSpPr>
          <p:cNvPr id="7" name="Oval 6"/>
          <p:cNvSpPr>
            <a:spLocks noChangeAspect="1"/>
          </p:cNvSpPr>
          <p:nvPr/>
        </p:nvSpPr>
        <p:spPr>
          <a:xfrm>
            <a:off x="397921" y="2002733"/>
            <a:ext cx="720000" cy="72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97921" y="2216539"/>
            <a:ext cx="764906" cy="292388"/>
          </a:xfrm>
          <a:prstGeom prst="rect">
            <a:avLst/>
          </a:prstGeom>
          <a:noFill/>
        </p:spPr>
        <p:txBody>
          <a:bodyPr wrap="square" rtlCol="0">
            <a:spAutoFit/>
          </a:bodyPr>
          <a:lstStyle/>
          <a:p>
            <a:r>
              <a:rPr lang="en-GB" sz="1300" b="1" dirty="0">
                <a:latin typeface="Arial" panose="020B0604020202020204" pitchFamily="34" charset="0"/>
                <a:cs typeface="Arial" panose="020B0604020202020204" pitchFamily="34" charset="0"/>
              </a:rPr>
              <a:t>User_2</a:t>
            </a:r>
          </a:p>
        </p:txBody>
      </p:sp>
      <p:sp>
        <p:nvSpPr>
          <p:cNvPr id="9" name="Rectangle 8"/>
          <p:cNvSpPr/>
          <p:nvPr/>
        </p:nvSpPr>
        <p:spPr>
          <a:xfrm>
            <a:off x="1954915" y="1487534"/>
            <a:ext cx="1440160"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195736" y="1672433"/>
            <a:ext cx="958517" cy="338554"/>
          </a:xfrm>
          <a:prstGeom prst="rect">
            <a:avLst/>
          </a:prstGeom>
          <a:noFill/>
        </p:spPr>
        <p:txBody>
          <a:bodyPr wrap="square" rtlCol="0">
            <a:spAutoFit/>
          </a:bodyPr>
          <a:lstStyle/>
          <a:p>
            <a:r>
              <a:rPr lang="en-GB" sz="1600" b="1" dirty="0" err="1">
                <a:latin typeface="Arial" panose="020B0604020202020204" pitchFamily="34" charset="0"/>
                <a:cs typeface="Arial" panose="020B0604020202020204" pitchFamily="34" charset="0"/>
              </a:rPr>
              <a:t>DPIsim</a:t>
            </a:r>
            <a:endParaRPr lang="en-GB" sz="1600" b="1" dirty="0">
              <a:latin typeface="Arial" panose="020B0604020202020204" pitchFamily="34" charset="0"/>
              <a:cs typeface="Arial" panose="020B0604020202020204" pitchFamily="34" charset="0"/>
            </a:endParaRPr>
          </a:p>
        </p:txBody>
      </p:sp>
      <p:cxnSp>
        <p:nvCxnSpPr>
          <p:cNvPr id="11" name="Straight Arrow Connector 10"/>
          <p:cNvCxnSpPr/>
          <p:nvPr/>
        </p:nvCxnSpPr>
        <p:spPr>
          <a:xfrm>
            <a:off x="1157857" y="1483677"/>
            <a:ext cx="792088" cy="215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01238" y="2002733"/>
            <a:ext cx="853677" cy="304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p:cNvCxnSpPr>
          <p:nvPr/>
        </p:nvCxnSpPr>
        <p:spPr>
          <a:xfrm>
            <a:off x="2674995" y="2207614"/>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63941" y="2394505"/>
            <a:ext cx="858062" cy="338554"/>
          </a:xfrm>
          <a:prstGeom prst="rect">
            <a:avLst/>
          </a:prstGeom>
          <a:noFill/>
        </p:spPr>
        <p:txBody>
          <a:bodyPr wrap="square" rtlCol="0">
            <a:spAutoFit/>
          </a:bodyPr>
          <a:lstStyle/>
          <a:p>
            <a:r>
              <a:rPr lang="en-GB" sz="1600" b="1" u="sng" dirty="0">
                <a:latin typeface="Arial" panose="020B0604020202020204" pitchFamily="34" charset="0"/>
                <a:cs typeface="Arial" panose="020B0604020202020204" pitchFamily="34" charset="0"/>
              </a:rPr>
              <a:t>file.log</a:t>
            </a:r>
          </a:p>
        </p:txBody>
      </p:sp>
      <p:cxnSp>
        <p:nvCxnSpPr>
          <p:cNvPr id="15" name="Straight Arrow Connector 14"/>
          <p:cNvCxnSpPr/>
          <p:nvPr/>
        </p:nvCxnSpPr>
        <p:spPr>
          <a:xfrm>
            <a:off x="2674655" y="2777403"/>
            <a:ext cx="0" cy="14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07354" y="3010765"/>
            <a:ext cx="2232248" cy="37733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629665" y="3039607"/>
            <a:ext cx="2398677"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DPIsimLogParser.py</a:t>
            </a:r>
          </a:p>
        </p:txBody>
      </p:sp>
      <p:cxnSp>
        <p:nvCxnSpPr>
          <p:cNvPr id="18" name="Straight Arrow Connector 17"/>
          <p:cNvCxnSpPr/>
          <p:nvPr/>
        </p:nvCxnSpPr>
        <p:spPr>
          <a:xfrm>
            <a:off x="2674655" y="3477603"/>
            <a:ext cx="0" cy="14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2947" y="3712885"/>
            <a:ext cx="3888432" cy="378000"/>
          </a:xfrm>
          <a:prstGeom prst="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596294" y="3752331"/>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21" name="Straight Connector 20"/>
          <p:cNvCxnSpPr>
            <a:stCxn id="19" idx="3"/>
          </p:cNvCxnSpPr>
          <p:nvPr/>
        </p:nvCxnSpPr>
        <p:spPr>
          <a:xfrm>
            <a:off x="6131379" y="3901885"/>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7443" y="3910917"/>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363" y="4450925"/>
            <a:ext cx="1440160" cy="72008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6181165" y="4641688"/>
            <a:ext cx="1125070"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Analytics</a:t>
            </a:r>
          </a:p>
        </p:txBody>
      </p:sp>
      <p:sp>
        <p:nvSpPr>
          <p:cNvPr id="25" name="Rectangle 24"/>
          <p:cNvSpPr/>
          <p:nvPr/>
        </p:nvSpPr>
        <p:spPr>
          <a:xfrm>
            <a:off x="3122002" y="4639924"/>
            <a:ext cx="1760443" cy="991376"/>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p:nvPr/>
        </p:nvCxnSpPr>
        <p:spPr>
          <a:xfrm flipH="1">
            <a:off x="4949431" y="4810965"/>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78881" y="4961355"/>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28" name="Straight Connector 27"/>
          <p:cNvCxnSpPr/>
          <p:nvPr/>
        </p:nvCxnSpPr>
        <p:spPr>
          <a:xfrm>
            <a:off x="4963024" y="5509705"/>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8203063" y="4151819"/>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6545443" y="5333005"/>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73516" y="2973547"/>
            <a:ext cx="1638183" cy="1077218"/>
          </a:xfrm>
          <a:prstGeom prst="rect">
            <a:avLst/>
          </a:prstGeom>
          <a:noFill/>
          <a:ln w="1905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53" name="Straight Connector 52"/>
          <p:cNvCxnSpPr/>
          <p:nvPr/>
        </p:nvCxnSpPr>
        <p:spPr>
          <a:xfrm rot="5400000">
            <a:off x="7643603" y="2378885"/>
            <a:ext cx="10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5807083" y="-465115"/>
            <a:ext cx="0" cy="46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74655" y="1246589"/>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674655" y="1236649"/>
            <a:ext cx="1008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715864" y="1029595"/>
            <a:ext cx="1031052" cy="369332"/>
          </a:xfrm>
          <a:prstGeom prst="rect">
            <a:avLst/>
          </a:prstGeom>
        </p:spPr>
        <p:txBody>
          <a:bodyPr wrap="none">
            <a:spAutoFit/>
          </a:bodyPr>
          <a:lstStyle/>
          <a:p>
            <a:pPr algn="ctr"/>
            <a:r>
              <a:rPr lang="en-GB" b="1" i="1" dirty="0">
                <a:solidFill>
                  <a:srgbClr val="FF0000"/>
                </a:solidFill>
                <a:latin typeface="Arial" pitchFamily="34" charset="0"/>
                <a:cs typeface="Arial" pitchFamily="34" charset="0"/>
              </a:rPr>
              <a:t>Internet</a:t>
            </a:r>
          </a:p>
        </p:txBody>
      </p:sp>
      <p:cxnSp>
        <p:nvCxnSpPr>
          <p:cNvPr id="58" name="Straight Arrow Connector 57"/>
          <p:cNvCxnSpPr/>
          <p:nvPr/>
        </p:nvCxnSpPr>
        <p:spPr>
          <a:xfrm flipH="1">
            <a:off x="2350655" y="5145513"/>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69343" y="4799596"/>
            <a:ext cx="1440160" cy="720080"/>
          </a:xfrm>
          <a:prstGeom prst="rect">
            <a:avLst/>
          </a:prstGeom>
          <a:solidFill>
            <a:schemeClr val="bg1"/>
          </a:solidFill>
          <a:ln>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695903" y="4990359"/>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sp>
        <p:nvSpPr>
          <p:cNvPr id="2" name="Rectangle 1"/>
          <p:cNvSpPr/>
          <p:nvPr/>
        </p:nvSpPr>
        <p:spPr bwMode="auto">
          <a:xfrm>
            <a:off x="282388" y="1029595"/>
            <a:ext cx="4600057" cy="2448008"/>
          </a:xfrm>
          <a:prstGeom prst="rect">
            <a:avLst/>
          </a:prstGeom>
          <a:solidFill>
            <a:srgbClr val="FF0000">
              <a:alpha val="5000"/>
            </a:srgbClr>
          </a:solidFill>
          <a:ln w="12700" cap="flat" cmpd="sng" algn="ctr">
            <a:solidFill>
              <a:schemeClr val="tx1"/>
            </a:solidFill>
            <a:prstDash val="sys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chemeClr val="tx1"/>
              </a:solidFill>
              <a:effectLst/>
              <a:latin typeface="Arial" charset="0"/>
            </a:endParaRPr>
          </a:p>
        </p:txBody>
      </p:sp>
      <p:cxnSp>
        <p:nvCxnSpPr>
          <p:cNvPr id="29" name="Straight Arrow Connector 28"/>
          <p:cNvCxnSpPr>
            <a:stCxn id="2" idx="3"/>
          </p:cNvCxnSpPr>
          <p:nvPr/>
        </p:nvCxnSpPr>
        <p:spPr bwMode="auto">
          <a:xfrm>
            <a:off x="4882445" y="2253599"/>
            <a:ext cx="396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5278445" y="1979007"/>
            <a:ext cx="1528482" cy="584775"/>
          </a:xfrm>
          <a:prstGeom prst="rect">
            <a:avLst/>
          </a:prstGeom>
          <a:noFill/>
        </p:spPr>
        <p:txBody>
          <a:bodyPr wrap="square" rtlCol="0">
            <a:spAutoFit/>
          </a:bodyPr>
          <a:lstStyle/>
          <a:p>
            <a:pPr algn="ctr"/>
            <a:r>
              <a:rPr lang="en-GB" sz="1600" i="1" dirty="0"/>
              <a:t>Network traffic simulator </a:t>
            </a:r>
          </a:p>
        </p:txBody>
      </p:sp>
    </p:spTree>
    <p:extLst>
      <p:ext uri="{BB962C8B-B14F-4D97-AF65-F5344CB8AC3E}">
        <p14:creationId xmlns:p14="http://schemas.microsoft.com/office/powerpoint/2010/main" val="377544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822" y="239713"/>
            <a:ext cx="8015193" cy="1085371"/>
          </a:xfrm>
        </p:spPr>
        <p:txBody>
          <a:bodyPr>
            <a:normAutofit/>
          </a:bodyPr>
          <a:lstStyle/>
          <a:p>
            <a:r>
              <a:rPr lang="en-GB" sz="3600" dirty="0"/>
              <a:t>Use Case</a:t>
            </a:r>
            <a:r>
              <a:rPr lang="en-US" sz="3600" dirty="0"/>
              <a:t>: model architecture</a:t>
            </a:r>
          </a:p>
        </p:txBody>
      </p:sp>
      <p:sp>
        <p:nvSpPr>
          <p:cNvPr id="16" name="Rectangle 15"/>
          <p:cNvSpPr/>
          <p:nvPr/>
        </p:nvSpPr>
        <p:spPr>
          <a:xfrm>
            <a:off x="1509362" y="1754202"/>
            <a:ext cx="2232248" cy="61551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426147" y="1777391"/>
            <a:ext cx="2398677" cy="584775"/>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Network traffic simulator</a:t>
            </a:r>
          </a:p>
        </p:txBody>
      </p:sp>
      <p:cxnSp>
        <p:nvCxnSpPr>
          <p:cNvPr id="18" name="Straight Arrow Connector 17"/>
          <p:cNvCxnSpPr/>
          <p:nvPr/>
        </p:nvCxnSpPr>
        <p:spPr>
          <a:xfrm>
            <a:off x="2674655" y="2482542"/>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2947" y="2919524"/>
            <a:ext cx="3888432" cy="378000"/>
          </a:xfrm>
          <a:prstGeom prst="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596294" y="2958970"/>
            <a:ext cx="864096"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Kafka</a:t>
            </a:r>
          </a:p>
        </p:txBody>
      </p:sp>
      <p:cxnSp>
        <p:nvCxnSpPr>
          <p:cNvPr id="21" name="Straight Connector 20"/>
          <p:cNvCxnSpPr>
            <a:stCxn id="19" idx="3"/>
          </p:cNvCxnSpPr>
          <p:nvPr/>
        </p:nvCxnSpPr>
        <p:spPr>
          <a:xfrm>
            <a:off x="6131379" y="3108524"/>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7443" y="3117556"/>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363" y="3657564"/>
            <a:ext cx="1440160" cy="72008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6181165" y="3848327"/>
            <a:ext cx="1125070"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Analytics</a:t>
            </a:r>
          </a:p>
        </p:txBody>
      </p:sp>
      <p:sp>
        <p:nvSpPr>
          <p:cNvPr id="25" name="Rectangle 24"/>
          <p:cNvSpPr/>
          <p:nvPr/>
        </p:nvSpPr>
        <p:spPr>
          <a:xfrm>
            <a:off x="3122002" y="3846563"/>
            <a:ext cx="1760443" cy="991376"/>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p:nvPr/>
        </p:nvCxnSpPr>
        <p:spPr>
          <a:xfrm flipH="1">
            <a:off x="4949431" y="4017604"/>
            <a:ext cx="93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78881" y="4167994"/>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Database</a:t>
            </a:r>
          </a:p>
        </p:txBody>
      </p:sp>
      <p:cxnSp>
        <p:nvCxnSpPr>
          <p:cNvPr id="28" name="Straight Connector 27"/>
          <p:cNvCxnSpPr/>
          <p:nvPr/>
        </p:nvCxnSpPr>
        <p:spPr>
          <a:xfrm>
            <a:off x="4963024" y="4716344"/>
            <a:ext cx="32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8203063" y="3358458"/>
            <a:ext cx="0" cy="13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6545443" y="4539644"/>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73516" y="2180186"/>
            <a:ext cx="1638183" cy="1077218"/>
          </a:xfrm>
          <a:prstGeom prst="rect">
            <a:avLst/>
          </a:prstGeom>
          <a:noFill/>
          <a:ln w="25400">
            <a:solidFill>
              <a:srgbClr val="FF0000"/>
            </a:solidFill>
          </a:ln>
        </p:spPr>
        <p:txBody>
          <a:bodyPr wrap="square" rtlCol="0">
            <a:spAutoFit/>
          </a:bodyPr>
          <a:lstStyle/>
          <a:p>
            <a:pPr algn="ctr">
              <a:spcBef>
                <a:spcPts val="0"/>
              </a:spcBef>
            </a:pPr>
            <a:r>
              <a:rPr lang="en-GB" sz="1600" b="1" i="1" dirty="0">
                <a:solidFill>
                  <a:srgbClr val="FF0000"/>
                </a:solidFill>
                <a:latin typeface="Arial" pitchFamily="34" charset="0"/>
                <a:cs typeface="Arial" pitchFamily="34" charset="0"/>
              </a:rPr>
              <a:t>Bandwidth</a:t>
            </a:r>
          </a:p>
          <a:p>
            <a:pPr algn="ctr">
              <a:spcBef>
                <a:spcPts val="0"/>
              </a:spcBef>
            </a:pPr>
            <a:r>
              <a:rPr lang="en-GB" sz="1600" b="1" i="1" dirty="0">
                <a:solidFill>
                  <a:srgbClr val="FF0000"/>
                </a:solidFill>
                <a:latin typeface="Arial" pitchFamily="34" charset="0"/>
                <a:cs typeface="Arial" pitchFamily="34" charset="0"/>
              </a:rPr>
              <a:t>&amp;</a:t>
            </a:r>
          </a:p>
          <a:p>
            <a:pPr algn="ctr">
              <a:spcBef>
                <a:spcPts val="0"/>
              </a:spcBef>
            </a:pPr>
            <a:r>
              <a:rPr lang="en-GB" sz="1600" b="1" i="1" dirty="0">
                <a:solidFill>
                  <a:srgbClr val="FF0000"/>
                </a:solidFill>
                <a:latin typeface="Arial" pitchFamily="34" charset="0"/>
                <a:cs typeface="Arial" pitchFamily="34" charset="0"/>
              </a:rPr>
              <a:t>Gateway </a:t>
            </a:r>
          </a:p>
          <a:p>
            <a:pPr algn="ctr">
              <a:spcBef>
                <a:spcPts val="0"/>
              </a:spcBef>
            </a:pPr>
            <a:r>
              <a:rPr lang="en-GB" sz="1600" i="1" dirty="0">
                <a:solidFill>
                  <a:srgbClr val="FF0000"/>
                </a:solidFill>
                <a:latin typeface="Arial" pitchFamily="34" charset="0"/>
                <a:cs typeface="Arial" pitchFamily="34" charset="0"/>
              </a:rPr>
              <a:t>Assignation</a:t>
            </a:r>
          </a:p>
        </p:txBody>
      </p:sp>
      <p:cxnSp>
        <p:nvCxnSpPr>
          <p:cNvPr id="58" name="Straight Arrow Connector 57"/>
          <p:cNvCxnSpPr/>
          <p:nvPr/>
        </p:nvCxnSpPr>
        <p:spPr>
          <a:xfrm flipH="1">
            <a:off x="2350655" y="4352152"/>
            <a:ext cx="64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69343" y="4006235"/>
            <a:ext cx="1440160" cy="720080"/>
          </a:xfrm>
          <a:prstGeom prst="rect">
            <a:avLst/>
          </a:prstGeom>
          <a:solidFill>
            <a:schemeClr val="bg1"/>
          </a:solidFill>
          <a:ln>
            <a:solidFill>
              <a:srgbClr val="00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695903" y="4196998"/>
            <a:ext cx="1584176" cy="338554"/>
          </a:xfrm>
          <a:prstGeom prst="rect">
            <a:avLst/>
          </a:prstGeom>
          <a:noFill/>
        </p:spPr>
        <p:txBody>
          <a:bodyPr wrap="square" rtlCol="0">
            <a:spAutoFit/>
          </a:bodyPr>
          <a:lstStyle/>
          <a:p>
            <a:pPr algn="ctr"/>
            <a:r>
              <a:rPr lang="en-GB" sz="1600" b="1" dirty="0">
                <a:latin typeface="Arial" panose="020B0604020202020204" pitchFamily="34" charset="0"/>
                <a:cs typeface="Arial" panose="020B0604020202020204" pitchFamily="34" charset="0"/>
              </a:rPr>
              <a:t>Visualization</a:t>
            </a:r>
          </a:p>
        </p:txBody>
      </p:sp>
    </p:spTree>
    <p:extLst>
      <p:ext uri="{BB962C8B-B14F-4D97-AF65-F5344CB8AC3E}">
        <p14:creationId xmlns:p14="http://schemas.microsoft.com/office/powerpoint/2010/main" val="3560236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835</TotalTime>
  <Words>1056</Words>
  <Application>Microsoft Office PowerPoint</Application>
  <PresentationFormat>Presentación en pantalla (4:3)</PresentationFormat>
  <Paragraphs>349</Paragraphs>
  <Slides>22</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Ericsson Capital TT</vt:lpstr>
      <vt:lpstr>Cambria Math</vt:lpstr>
      <vt:lpstr>Arial</vt:lpstr>
      <vt:lpstr>PresentationTemplate2011</vt:lpstr>
      <vt:lpstr>Innovation labs Gateway selection based on real-time analytics</vt:lpstr>
      <vt:lpstr>Use Case: INTRODUCTION</vt:lpstr>
      <vt:lpstr>Use Case: INTRODUCTION</vt:lpstr>
      <vt:lpstr>Use Case: INTRODUCTION</vt:lpstr>
      <vt:lpstr>Use Case: INTRODUCTION</vt:lpstr>
      <vt:lpstr>Use Case: INTRODUCTION</vt:lpstr>
      <vt:lpstr>Use Case: model architecture</vt:lpstr>
      <vt:lpstr>Use Case: model architecture</vt:lpstr>
      <vt:lpstr>Use Case: model architecture</vt:lpstr>
      <vt:lpstr>Use Case: model architecture</vt:lpstr>
      <vt:lpstr>Use Case: Network traffic generator</vt:lpstr>
      <vt:lpstr>Use Case: Network traffic generator</vt:lpstr>
      <vt:lpstr>Use Case: Network traffic generator</vt:lpstr>
      <vt:lpstr>Use Case: analytics module</vt:lpstr>
      <vt:lpstr>Use Case: analytics module</vt:lpstr>
      <vt:lpstr>Use Case: analytics module</vt:lpstr>
      <vt:lpstr>Use Case: DEMO</vt:lpstr>
      <vt:lpstr>Use Case: conclusions</vt:lpstr>
      <vt:lpstr>Use Case: future work</vt:lpstr>
      <vt:lpstr>Use Case: future work</vt:lpstr>
      <vt:lpstr>Use Case: future work</vt:lpstr>
      <vt:lpstr>Use Case: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Ignacio Mulas Viela</dc:creator>
  <cp:keywords/>
  <dc:description>Rev PA1</dc:description>
  <cp:lastModifiedBy>Nacho A.B</cp:lastModifiedBy>
  <cp:revision>92</cp:revision>
  <dcterms:created xsi:type="dcterms:W3CDTF">2016-12-13T08:13:15Z</dcterms:created>
  <dcterms:modified xsi:type="dcterms:W3CDTF">2017-01-17T07:46:13Z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
  </property>
  <property fmtid="{D5CDD505-2E9C-101B-9397-08002B2CF9AE}" pid="31" name="RightFooterField2">
    <vt:lpwstr>2016-12-13</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Ignacio Mulas Viela</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2016-12-13</vt:lpwstr>
  </property>
  <property fmtid="{D5CDD505-2E9C-101B-9397-08002B2CF9AE}" pid="45" name="Reference">
    <vt:lpwstr/>
  </property>
  <property fmtid="{D5CDD505-2E9C-101B-9397-08002B2CF9AE}" pid="46" name="Keyword">
    <vt:lpwstr/>
  </property>
  <property fmtid="{D5CDD505-2E9C-101B-9397-08002B2CF9AE}" pid="47" name="UpdateProcess">
    <vt:lpwstr> </vt:lpwstr>
  </property>
</Properties>
</file>