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6" r:id="rId1"/>
  </p:sldMasterIdLst>
  <p:notesMasterIdLst>
    <p:notesMasterId r:id="rId13"/>
  </p:notesMasterIdLst>
  <p:handoutMasterIdLst>
    <p:handoutMasterId r:id="rId14"/>
  </p:handoutMasterIdLst>
  <p:sldIdLst>
    <p:sldId id="333" r:id="rId2"/>
    <p:sldId id="317" r:id="rId3"/>
    <p:sldId id="328" r:id="rId4"/>
    <p:sldId id="329" r:id="rId5"/>
    <p:sldId id="330" r:id="rId6"/>
    <p:sldId id="331" r:id="rId7"/>
    <p:sldId id="332" r:id="rId8"/>
    <p:sldId id="314" r:id="rId9"/>
    <p:sldId id="312" r:id="rId10"/>
    <p:sldId id="334" r:id="rId11"/>
    <p:sldId id="335" r:id="rId12"/>
  </p:sldIdLst>
  <p:sldSz cx="9144000" cy="6858000" type="screen4x3"/>
  <p:notesSz cx="6794500" cy="9906000"/>
  <p:custDataLst>
    <p:tags r:id="rId15"/>
  </p:custDataLst>
  <p:defaultTextStyle>
    <a:defPPr>
      <a:defRPr lang="en-GB"/>
    </a:defPPr>
    <a:lvl1pPr algn="l" rtl="0" fontAlgn="base">
      <a:spcBef>
        <a:spcPct val="50000"/>
      </a:spcBef>
      <a:spcAft>
        <a:spcPct val="0"/>
      </a:spcAft>
      <a:defRPr sz="2000" kern="1200">
        <a:solidFill>
          <a:schemeClr val="tx1"/>
        </a:solidFill>
        <a:latin typeface="Arial" charset="0"/>
        <a:ea typeface="+mn-ea"/>
        <a:cs typeface="+mn-cs"/>
      </a:defRPr>
    </a:lvl1pPr>
    <a:lvl2pPr marL="457200" algn="l" rtl="0" fontAlgn="base">
      <a:spcBef>
        <a:spcPct val="50000"/>
      </a:spcBef>
      <a:spcAft>
        <a:spcPct val="0"/>
      </a:spcAft>
      <a:defRPr sz="2000" kern="1200">
        <a:solidFill>
          <a:schemeClr val="tx1"/>
        </a:solidFill>
        <a:latin typeface="Arial" charset="0"/>
        <a:ea typeface="+mn-ea"/>
        <a:cs typeface="+mn-cs"/>
      </a:defRPr>
    </a:lvl2pPr>
    <a:lvl3pPr marL="914400" algn="l" rtl="0" fontAlgn="base">
      <a:spcBef>
        <a:spcPct val="50000"/>
      </a:spcBef>
      <a:spcAft>
        <a:spcPct val="0"/>
      </a:spcAft>
      <a:defRPr sz="2000" kern="1200">
        <a:solidFill>
          <a:schemeClr val="tx1"/>
        </a:solidFill>
        <a:latin typeface="Arial" charset="0"/>
        <a:ea typeface="+mn-ea"/>
        <a:cs typeface="+mn-cs"/>
      </a:defRPr>
    </a:lvl3pPr>
    <a:lvl4pPr marL="1371600" algn="l" rtl="0" fontAlgn="base">
      <a:spcBef>
        <a:spcPct val="50000"/>
      </a:spcBef>
      <a:spcAft>
        <a:spcPct val="0"/>
      </a:spcAft>
      <a:defRPr sz="2000" kern="1200">
        <a:solidFill>
          <a:schemeClr val="tx1"/>
        </a:solidFill>
        <a:latin typeface="Arial" charset="0"/>
        <a:ea typeface="+mn-ea"/>
        <a:cs typeface="+mn-cs"/>
      </a:defRPr>
    </a:lvl4pPr>
    <a:lvl5pPr marL="1828800" algn="l" rtl="0" fontAlgn="base">
      <a:spcBef>
        <a:spcPct val="5000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9386CF36-BFA9-4BB0-91B9-1B19D4CB6FFA}">
          <p14:sldIdLst>
            <p14:sldId id="333"/>
            <p14:sldId id="317"/>
            <p14:sldId id="328"/>
            <p14:sldId id="329"/>
            <p14:sldId id="330"/>
            <p14:sldId id="331"/>
            <p14:sldId id="332"/>
            <p14:sldId id="314"/>
            <p14:sldId id="312"/>
            <p14:sldId id="334"/>
            <p14:sldId id="335"/>
          </p14:sldIdLst>
        </p14:section>
      </p14:sectionLst>
    </p:ext>
    <p:ext uri="{EFAFB233-063F-42B5-8137-9DF3F51BA10A}">
      <p15:sldGuideLst xmlns:p15="http://schemas.microsoft.com/office/powerpoint/2012/main">
        <p15:guide id="1" orient="horz" pos="1094" userDrawn="1">
          <p15:clr>
            <a:srgbClr val="A4A3A4"/>
          </p15:clr>
        </p15:guide>
        <p15:guide id="2" orient="horz" pos="3453" userDrawn="1">
          <p15:clr>
            <a:srgbClr val="A4A3A4"/>
          </p15:clr>
        </p15:guide>
        <p15:guide id="3" orient="horz" pos="151">
          <p15:clr>
            <a:srgbClr val="A4A3A4"/>
          </p15:clr>
        </p15:guide>
        <p15:guide id="4" orient="horz" pos="2449">
          <p15:clr>
            <a:srgbClr val="A4A3A4"/>
          </p15:clr>
        </p15:guide>
        <p15:guide id="5" orient="horz" pos="3566">
          <p15:clr>
            <a:srgbClr val="A4A3A4"/>
          </p15:clr>
        </p15:guide>
        <p15:guide id="6" orient="horz" pos="2546" userDrawn="1">
          <p15:clr>
            <a:srgbClr val="A4A3A4"/>
          </p15:clr>
        </p15:guide>
        <p15:guide id="7" orient="horz" pos="1638" userDrawn="1">
          <p15:clr>
            <a:srgbClr val="A4A3A4"/>
          </p15:clr>
        </p15:guide>
        <p15:guide id="8" pos="5239" userDrawn="1">
          <p15:clr>
            <a:srgbClr val="A4A3A4"/>
          </p15:clr>
        </p15:guide>
        <p15:guide id="9" pos="1941">
          <p15:clr>
            <a:srgbClr val="A4A3A4"/>
          </p15:clr>
        </p15:guide>
        <p15:guide id="10" pos="5171" userDrawn="1">
          <p15:clr>
            <a:srgbClr val="A4A3A4"/>
          </p15:clr>
        </p15:guide>
        <p15:guide id="11" pos="3742" userDrawn="1">
          <p15:clr>
            <a:srgbClr val="A4A3A4"/>
          </p15:clr>
        </p15:guide>
        <p15:guide id="12" pos="2834">
          <p15:clr>
            <a:srgbClr val="A4A3A4"/>
          </p15:clr>
        </p15:guide>
        <p15:guide id="13" pos="2926">
          <p15:clr>
            <a:srgbClr val="A4A3A4"/>
          </p15:clr>
        </p15:guide>
        <p15:guide id="14" pos="248">
          <p15:clr>
            <a:srgbClr val="A4A3A4"/>
          </p15:clr>
        </p15:guide>
        <p15:guide id="15" pos="2034">
          <p15:clr>
            <a:srgbClr val="A4A3A4"/>
          </p15:clr>
        </p15:guide>
        <p15:guide id="16" pos="2879">
          <p15:clr>
            <a:srgbClr val="A4A3A4"/>
          </p15:clr>
        </p15:guide>
        <p15:guide id="17" pos="2676">
          <p15:clr>
            <a:srgbClr val="A4A3A4"/>
          </p15:clr>
        </p15:guide>
        <p15:guide id="18" pos="3084">
          <p15:clr>
            <a:srgbClr val="A4A3A4"/>
          </p15:clr>
        </p15:guide>
        <p15:guide id="19" pos="5511">
          <p15:clr>
            <a:srgbClr val="A4A3A4"/>
          </p15:clr>
        </p15:guide>
      </p15:sldGuideLst>
    </p:ext>
    <p:ext uri="{2D200454-40CA-4A62-9FC3-DE9A4176ACB9}">
      <p15:notesGuideLst xmlns:p15="http://schemas.microsoft.com/office/powerpoint/2012/main">
        <p15:guide id="1" orient="horz" pos="3120">
          <p15:clr>
            <a:srgbClr val="A4A3A4"/>
          </p15:clr>
        </p15:guide>
        <p15:guide id="2" pos="214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olina Canales" initials="CC" lastIdx="1" clrIdx="0">
    <p:extLst>
      <p:ext uri="{19B8F6BF-5375-455C-9EA6-DF929625EA0E}">
        <p15:presenceInfo xmlns:p15="http://schemas.microsoft.com/office/powerpoint/2012/main" userId="S-1-5-21-1538607324-3213881460-940295383-500876" providerId="AD"/>
      </p:ext>
    </p:extLst>
  </p:cmAuthor>
  <p:cmAuthor id="2" name="Miguel-Angel Monjas" initials="MM" lastIdx="3" clrIdx="1">
    <p:extLst>
      <p:ext uri="{19B8F6BF-5375-455C-9EA6-DF929625EA0E}">
        <p15:presenceInfo xmlns:p15="http://schemas.microsoft.com/office/powerpoint/2012/main" userId="S-1-5-21-1538607324-3213881460-940295383-47676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BA17"/>
    <a:srgbClr val="FFB9B9"/>
    <a:srgbClr val="00A9D4"/>
    <a:srgbClr val="9FB7D3"/>
    <a:srgbClr val="6A8FBF"/>
    <a:srgbClr val="FFFFFF"/>
    <a:srgbClr val="F2F2F2"/>
    <a:srgbClr val="F8F8F8"/>
    <a:srgbClr val="007B78"/>
    <a:srgbClr val="8BC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9" autoAdjust="0"/>
    <p:restoredTop sz="95179" autoAdjust="0"/>
  </p:normalViewPr>
  <p:slideViewPr>
    <p:cSldViewPr snapToGrid="0" snapToObjects="1">
      <p:cViewPr varScale="1">
        <p:scale>
          <a:sx n="126" d="100"/>
          <a:sy n="126" d="100"/>
        </p:scale>
        <p:origin x="168" y="144"/>
      </p:cViewPr>
      <p:guideLst>
        <p:guide orient="horz" pos="1094"/>
        <p:guide orient="horz" pos="3453"/>
        <p:guide orient="horz" pos="151"/>
        <p:guide orient="horz" pos="2449"/>
        <p:guide orient="horz" pos="3566"/>
        <p:guide orient="horz" pos="2546"/>
        <p:guide orient="horz" pos="1638"/>
        <p:guide pos="5239"/>
        <p:guide pos="1941"/>
        <p:guide pos="5171"/>
        <p:guide pos="3742"/>
        <p:guide pos="2834"/>
        <p:guide pos="2926"/>
        <p:guide pos="248"/>
        <p:guide pos="2034"/>
        <p:guide pos="2879"/>
        <p:guide pos="2676"/>
        <p:guide pos="3084"/>
        <p:guide pos="5511"/>
      </p:guideLst>
    </p:cSldViewPr>
  </p:slideViewPr>
  <p:notesTextViewPr>
    <p:cViewPr>
      <p:scale>
        <a:sx n="100" d="100"/>
        <a:sy n="100" d="100"/>
      </p:scale>
      <p:origin x="0" y="0"/>
    </p:cViewPr>
  </p:notesTextViewPr>
  <p:sorterViewPr>
    <p:cViewPr>
      <p:scale>
        <a:sx n="150" d="100"/>
        <a:sy n="150" d="100"/>
      </p:scale>
      <p:origin x="0" y="0"/>
    </p:cViewPr>
  </p:sorterViewPr>
  <p:notesViewPr>
    <p:cSldViewPr snapToGrid="0" snapToObjects="1">
      <p:cViewPr varScale="1">
        <p:scale>
          <a:sx n="64" d="100"/>
          <a:sy n="64" d="100"/>
        </p:scale>
        <p:origin x="-3414" y="-126"/>
      </p:cViewPr>
      <p:guideLst>
        <p:guide orient="horz" pos="3120"/>
        <p:guide pos="214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44284" cy="495300"/>
          </a:xfrm>
          <a:prstGeom prst="rect">
            <a:avLst/>
          </a:prstGeom>
          <a:noFill/>
          <a:ln w="9525">
            <a:noFill/>
            <a:miter lim="800000"/>
            <a:headEnd/>
            <a:tailEnd/>
          </a:ln>
          <a:effectLst/>
        </p:spPr>
        <p:txBody>
          <a:bodyPr vert="horz" wrap="square" lIns="95419" tIns="47710" rIns="95419" bIns="47710" numCol="1" anchor="t" anchorCtr="0" compatLnSpc="1">
            <a:prstTxWarp prst="textNoShape">
              <a:avLst/>
            </a:prstTxWarp>
          </a:bodyPr>
          <a:lstStyle>
            <a:lvl1pPr>
              <a:spcBef>
                <a:spcPct val="0"/>
              </a:spcBef>
              <a:defRPr sz="1300"/>
            </a:lvl1pPr>
          </a:lstStyle>
          <a:p>
            <a:r>
              <a:rPr lang="en-US" sz="1200"/>
              <a:t>Project proposals 2017 </a:t>
            </a:r>
            <a:endParaRPr lang="en-US" sz="1200" dirty="0"/>
          </a:p>
        </p:txBody>
      </p:sp>
      <p:sp>
        <p:nvSpPr>
          <p:cNvPr id="79875" name="Rectangle 3"/>
          <p:cNvSpPr>
            <a:spLocks noGrp="1" noChangeArrowheads="1"/>
          </p:cNvSpPr>
          <p:nvPr>
            <p:ph type="dt" sz="quarter" idx="1"/>
          </p:nvPr>
        </p:nvSpPr>
        <p:spPr bwMode="auto">
          <a:xfrm>
            <a:off x="3848645" y="0"/>
            <a:ext cx="2944284" cy="495300"/>
          </a:xfrm>
          <a:prstGeom prst="rect">
            <a:avLst/>
          </a:prstGeom>
          <a:noFill/>
          <a:ln w="9525">
            <a:noFill/>
            <a:miter lim="800000"/>
            <a:headEnd/>
            <a:tailEnd/>
          </a:ln>
          <a:effectLst/>
        </p:spPr>
        <p:txBody>
          <a:bodyPr vert="horz" wrap="square" lIns="95419" tIns="47710" rIns="95419" bIns="47710" numCol="1" anchor="t" anchorCtr="0" compatLnSpc="1">
            <a:prstTxWarp prst="textNoShape">
              <a:avLst/>
            </a:prstTxWarp>
          </a:bodyPr>
          <a:lstStyle>
            <a:lvl1pPr algn="r">
              <a:spcBef>
                <a:spcPct val="0"/>
              </a:spcBef>
              <a:defRPr sz="1300"/>
            </a:lvl1pPr>
          </a:lstStyle>
          <a:p>
            <a:r>
              <a:rPr lang="en-US" sz="1200"/>
              <a:t>2017-03-22 </a:t>
            </a:r>
            <a:endParaRPr lang="en-US" sz="1200" dirty="0"/>
          </a:p>
        </p:txBody>
      </p:sp>
      <p:sp>
        <p:nvSpPr>
          <p:cNvPr id="79876" name="Rectangle 4"/>
          <p:cNvSpPr>
            <a:spLocks noGrp="1" noChangeArrowheads="1"/>
          </p:cNvSpPr>
          <p:nvPr>
            <p:ph type="ftr" sz="quarter" idx="2"/>
          </p:nvPr>
        </p:nvSpPr>
        <p:spPr bwMode="auto">
          <a:xfrm>
            <a:off x="0" y="9408980"/>
            <a:ext cx="2944284" cy="495300"/>
          </a:xfrm>
          <a:prstGeom prst="rect">
            <a:avLst/>
          </a:prstGeom>
          <a:noFill/>
          <a:ln w="9525">
            <a:noFill/>
            <a:miter lim="800000"/>
            <a:headEnd/>
            <a:tailEnd/>
          </a:ln>
          <a:effectLst/>
        </p:spPr>
        <p:txBody>
          <a:bodyPr vert="horz" wrap="square" lIns="95419" tIns="47710" rIns="95419" bIns="47710" numCol="1" anchor="b" anchorCtr="0" compatLnSpc="1">
            <a:prstTxWarp prst="textNoShape">
              <a:avLst/>
            </a:prstTxWarp>
          </a:bodyPr>
          <a:lstStyle>
            <a:lvl1pPr>
              <a:spcBef>
                <a:spcPct val="0"/>
              </a:spcBef>
              <a:defRPr sz="1300"/>
            </a:lvl1pPr>
          </a:lstStyle>
          <a:p>
            <a:r>
              <a:rPr lang="en-US" sz="1200"/>
              <a:t>Ericsson - URJC Chair </a:t>
            </a:r>
            <a:endParaRPr lang="en-US" sz="1200" dirty="0"/>
          </a:p>
        </p:txBody>
      </p:sp>
      <p:sp>
        <p:nvSpPr>
          <p:cNvPr id="79877" name="Rectangle 5"/>
          <p:cNvSpPr>
            <a:spLocks noGrp="1" noChangeArrowheads="1"/>
          </p:cNvSpPr>
          <p:nvPr>
            <p:ph type="sldNum" sz="quarter" idx="3"/>
          </p:nvPr>
        </p:nvSpPr>
        <p:spPr bwMode="auto">
          <a:xfrm>
            <a:off x="3848645" y="9408980"/>
            <a:ext cx="2944284" cy="495300"/>
          </a:xfrm>
          <a:prstGeom prst="rect">
            <a:avLst/>
          </a:prstGeom>
          <a:noFill/>
          <a:ln w="9525">
            <a:noFill/>
            <a:miter lim="800000"/>
            <a:headEnd/>
            <a:tailEnd/>
          </a:ln>
          <a:effectLst/>
        </p:spPr>
        <p:txBody>
          <a:bodyPr vert="horz" wrap="square" lIns="95419" tIns="47710" rIns="95419" bIns="47710" numCol="1" anchor="b" anchorCtr="0" compatLnSpc="1">
            <a:prstTxWarp prst="textNoShape">
              <a:avLst/>
            </a:prstTxWarp>
          </a:bodyPr>
          <a:lstStyle>
            <a:lvl1pPr algn="r">
              <a:spcBef>
                <a:spcPct val="0"/>
              </a:spcBef>
              <a:defRPr sz="1300"/>
            </a:lvl1pPr>
          </a:lstStyle>
          <a:p>
            <a:fld id="{4ECEF30E-552D-42ED-82CA-C73F83CA10A8}" type="slidenum">
              <a:rPr lang="en-US" sz="1200"/>
              <a:pPr/>
              <a:t>‹#›</a:t>
            </a:fld>
            <a:endParaRPr lang="en-US" sz="1200" dirty="0"/>
          </a:p>
        </p:txBody>
      </p:sp>
    </p:spTree>
    <p:extLst>
      <p:ext uri="{BB962C8B-B14F-4D97-AF65-F5344CB8AC3E}">
        <p14:creationId xmlns:p14="http://schemas.microsoft.com/office/powerpoint/2010/main" val="298558323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idx="1"/>
          </p:nvPr>
        </p:nvSpPr>
        <p:spPr>
          <a:xfrm>
            <a:off x="3849225" y="0"/>
            <a:ext cx="2943708" cy="496006"/>
          </a:xfrm>
          <a:prstGeom prst="rect">
            <a:avLst/>
          </a:prstGeom>
        </p:spPr>
        <p:txBody>
          <a:bodyPr vert="horz" lIns="90334" tIns="45167" rIns="90334" bIns="45167" rtlCol="0"/>
          <a:lstStyle>
            <a:lvl1pPr algn="r">
              <a:defRPr sz="1200"/>
            </a:lvl1pPr>
          </a:lstStyle>
          <a:p>
            <a:r>
              <a:rPr lang="en-US"/>
              <a:t>2017-03-22 </a:t>
            </a:r>
            <a:endParaRPr lang="en-US" dirty="0"/>
          </a:p>
        </p:txBody>
      </p:sp>
      <p:sp>
        <p:nvSpPr>
          <p:cNvPr id="3" name="Slide Number Placeholder 2"/>
          <p:cNvSpPr>
            <a:spLocks noGrp="1"/>
          </p:cNvSpPr>
          <p:nvPr>
            <p:ph type="sldNum" sz="quarter" idx="5"/>
          </p:nvPr>
        </p:nvSpPr>
        <p:spPr>
          <a:xfrm>
            <a:off x="3849225" y="9408424"/>
            <a:ext cx="2943708" cy="496006"/>
          </a:xfrm>
          <a:prstGeom prst="rect">
            <a:avLst/>
          </a:prstGeom>
        </p:spPr>
        <p:txBody>
          <a:bodyPr vert="horz" lIns="90334" tIns="45167" rIns="90334" bIns="45167" rtlCol="0" anchor="b"/>
          <a:lstStyle>
            <a:lvl1pPr algn="r">
              <a:defRPr sz="1200"/>
            </a:lvl1pPr>
          </a:lstStyle>
          <a:p>
            <a:fld id="{5852353D-F306-481A-B3D0-C36CE0BF9563}" type="slidenum">
              <a:rPr lang="en-US" smtClean="0"/>
              <a:pPr/>
              <a:t>‹#›</a:t>
            </a:fld>
            <a:endParaRPr lang="en-US" dirty="0"/>
          </a:p>
        </p:txBody>
      </p:sp>
      <p:sp>
        <p:nvSpPr>
          <p:cNvPr id="4" name="Header Placeholder 3"/>
          <p:cNvSpPr>
            <a:spLocks noGrp="1"/>
          </p:cNvSpPr>
          <p:nvPr>
            <p:ph type="hdr" sz="quarter"/>
          </p:nvPr>
        </p:nvSpPr>
        <p:spPr>
          <a:xfrm>
            <a:off x="1" y="0"/>
            <a:ext cx="2943709" cy="496006"/>
          </a:xfrm>
          <a:prstGeom prst="rect">
            <a:avLst/>
          </a:prstGeom>
        </p:spPr>
        <p:txBody>
          <a:bodyPr vert="horz" lIns="90334" tIns="45167" rIns="90334" bIns="45167" rtlCol="0"/>
          <a:lstStyle>
            <a:lvl1pPr algn="l">
              <a:defRPr sz="1200"/>
            </a:lvl1pPr>
          </a:lstStyle>
          <a:p>
            <a:r>
              <a:rPr lang="en-US"/>
              <a:t>Project proposals 2017 </a:t>
            </a:r>
            <a:endParaRPr lang="en-US" dirty="0"/>
          </a:p>
        </p:txBody>
      </p:sp>
      <p:sp>
        <p:nvSpPr>
          <p:cNvPr id="5" name="Slide Image Placeholder 4"/>
          <p:cNvSpPr>
            <a:spLocks noGrp="1" noRot="1" noChangeAspect="1"/>
          </p:cNvSpPr>
          <p:nvPr>
            <p:ph type="sldImg" idx="2"/>
          </p:nvPr>
        </p:nvSpPr>
        <p:spPr>
          <a:xfrm>
            <a:off x="920750" y="742950"/>
            <a:ext cx="4953000" cy="3714750"/>
          </a:xfrm>
          <a:prstGeom prst="rect">
            <a:avLst/>
          </a:prstGeom>
          <a:noFill/>
          <a:ln w="12700">
            <a:solidFill>
              <a:prstClr val="black"/>
            </a:solidFill>
          </a:ln>
        </p:spPr>
        <p:txBody>
          <a:bodyPr vert="horz" lIns="90334" tIns="45167" rIns="90334" bIns="45167" rtlCol="0" anchor="ctr"/>
          <a:lstStyle/>
          <a:p>
            <a:endParaRPr lang="en-US"/>
          </a:p>
        </p:txBody>
      </p:sp>
      <p:sp>
        <p:nvSpPr>
          <p:cNvPr id="6" name="Footer Placeholder 5"/>
          <p:cNvSpPr>
            <a:spLocks noGrp="1"/>
          </p:cNvSpPr>
          <p:nvPr>
            <p:ph type="ftr" sz="quarter" idx="4"/>
          </p:nvPr>
        </p:nvSpPr>
        <p:spPr>
          <a:xfrm>
            <a:off x="1" y="9408424"/>
            <a:ext cx="2943709" cy="496006"/>
          </a:xfrm>
          <a:prstGeom prst="rect">
            <a:avLst/>
          </a:prstGeom>
        </p:spPr>
        <p:txBody>
          <a:bodyPr vert="horz" lIns="90334" tIns="45167" rIns="90334" bIns="45167" rtlCol="0" anchor="b"/>
          <a:lstStyle>
            <a:lvl1pPr algn="l">
              <a:defRPr sz="1200"/>
            </a:lvl1pPr>
          </a:lstStyle>
          <a:p>
            <a:r>
              <a:rPr lang="en-US"/>
              <a:t>Ericsson - URJC Chair </a:t>
            </a:r>
            <a:endParaRPr lang="en-US" dirty="0"/>
          </a:p>
        </p:txBody>
      </p:sp>
      <p:sp>
        <p:nvSpPr>
          <p:cNvPr id="7" name="Notes Placeholder 6"/>
          <p:cNvSpPr>
            <a:spLocks noGrp="1"/>
          </p:cNvSpPr>
          <p:nvPr>
            <p:ph type="body" sz="quarter" idx="3"/>
          </p:nvPr>
        </p:nvSpPr>
        <p:spPr>
          <a:xfrm>
            <a:off x="679920" y="4705782"/>
            <a:ext cx="5434660" cy="4457778"/>
          </a:xfrm>
          <a:prstGeom prst="rect">
            <a:avLst/>
          </a:prstGeom>
        </p:spPr>
        <p:txBody>
          <a:bodyPr vert="horz" lIns="90334" tIns="45167" rIns="90334" bIns="4516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8257339"/>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2017-03-22 </a:t>
            </a:r>
            <a:endParaRPr lang="en-US" dirty="0"/>
          </a:p>
        </p:txBody>
      </p:sp>
      <p:sp>
        <p:nvSpPr>
          <p:cNvPr id="5" name="Slide Number Placeholder 4"/>
          <p:cNvSpPr>
            <a:spLocks noGrp="1"/>
          </p:cNvSpPr>
          <p:nvPr>
            <p:ph type="sldNum" sz="quarter" idx="11"/>
          </p:nvPr>
        </p:nvSpPr>
        <p:spPr/>
        <p:txBody>
          <a:bodyPr/>
          <a:lstStyle/>
          <a:p>
            <a:fld id="{1A8B9C71-037A-41E1-9681-7144D239D16C}" type="slidenum">
              <a:rPr lang="en-US" smtClean="0"/>
              <a:t>1</a:t>
            </a:fld>
            <a:endParaRPr lang="en-US" dirty="0"/>
          </a:p>
        </p:txBody>
      </p:sp>
      <p:sp>
        <p:nvSpPr>
          <p:cNvPr id="6" name="Header Placeholder 5"/>
          <p:cNvSpPr>
            <a:spLocks noGrp="1"/>
          </p:cNvSpPr>
          <p:nvPr>
            <p:ph type="hdr" sz="quarter" idx="12"/>
          </p:nvPr>
        </p:nvSpPr>
        <p:spPr/>
        <p:txBody>
          <a:bodyPr/>
          <a:lstStyle/>
          <a:p>
            <a:r>
              <a:rPr lang="en-US"/>
              <a:t>Project proposals 2017 </a:t>
            </a:r>
            <a:endParaRPr lang="en-US" dirty="0"/>
          </a:p>
        </p:txBody>
      </p:sp>
      <p:sp>
        <p:nvSpPr>
          <p:cNvPr id="7" name="Footer Placeholder 6"/>
          <p:cNvSpPr>
            <a:spLocks noGrp="1"/>
          </p:cNvSpPr>
          <p:nvPr>
            <p:ph type="ftr" sz="quarter" idx="13"/>
          </p:nvPr>
        </p:nvSpPr>
        <p:spPr/>
        <p:txBody>
          <a:bodyPr/>
          <a:lstStyle/>
          <a:p>
            <a:r>
              <a:rPr lang="en-US"/>
              <a:t>Ericsson - URJC Chair </a:t>
            </a:r>
            <a:endParaRPr lang="en-US" dirty="0"/>
          </a:p>
        </p:txBody>
      </p:sp>
    </p:spTree>
    <p:extLst>
      <p:ext uri="{BB962C8B-B14F-4D97-AF65-F5344CB8AC3E}">
        <p14:creationId xmlns:p14="http://schemas.microsoft.com/office/powerpoint/2010/main" val="1214885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2017-03-22 </a:t>
            </a:r>
            <a:endParaRPr lang="en-US" dirty="0"/>
          </a:p>
        </p:txBody>
      </p:sp>
      <p:sp>
        <p:nvSpPr>
          <p:cNvPr id="5" name="Slide Number Placeholder 4"/>
          <p:cNvSpPr>
            <a:spLocks noGrp="1"/>
          </p:cNvSpPr>
          <p:nvPr>
            <p:ph type="sldNum" sz="quarter" idx="11"/>
          </p:nvPr>
        </p:nvSpPr>
        <p:spPr/>
        <p:txBody>
          <a:bodyPr/>
          <a:lstStyle/>
          <a:p>
            <a:fld id="{E9E624FA-C2B2-43F2-8567-E58CD4FDEC2C}" type="slidenum">
              <a:rPr lang="en-US" smtClean="0"/>
              <a:t>10</a:t>
            </a:fld>
            <a:endParaRPr lang="en-US" dirty="0"/>
          </a:p>
        </p:txBody>
      </p:sp>
      <p:sp>
        <p:nvSpPr>
          <p:cNvPr id="6" name="Header Placeholder 5"/>
          <p:cNvSpPr>
            <a:spLocks noGrp="1"/>
          </p:cNvSpPr>
          <p:nvPr>
            <p:ph type="hdr" sz="quarter" idx="12"/>
          </p:nvPr>
        </p:nvSpPr>
        <p:spPr/>
        <p:txBody>
          <a:bodyPr/>
          <a:lstStyle/>
          <a:p>
            <a:r>
              <a:rPr lang="en-US"/>
              <a:t>Project proposals 2017 </a:t>
            </a:r>
            <a:endParaRPr lang="en-US" dirty="0"/>
          </a:p>
        </p:txBody>
      </p:sp>
      <p:sp>
        <p:nvSpPr>
          <p:cNvPr id="7" name="Footer Placeholder 6"/>
          <p:cNvSpPr>
            <a:spLocks noGrp="1"/>
          </p:cNvSpPr>
          <p:nvPr>
            <p:ph type="ftr" sz="quarter" idx="13"/>
          </p:nvPr>
        </p:nvSpPr>
        <p:spPr/>
        <p:txBody>
          <a:bodyPr/>
          <a:lstStyle/>
          <a:p>
            <a:r>
              <a:rPr lang="en-US"/>
              <a:t>Ericsson - URJC Chair </a:t>
            </a:r>
            <a:endParaRPr lang="en-US" dirty="0"/>
          </a:p>
        </p:txBody>
      </p:sp>
    </p:spTree>
    <p:extLst>
      <p:ext uri="{BB962C8B-B14F-4D97-AF65-F5344CB8AC3E}">
        <p14:creationId xmlns:p14="http://schemas.microsoft.com/office/powerpoint/2010/main" val="948726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2017-03-22 </a:t>
            </a:r>
            <a:endParaRPr lang="en-US" dirty="0"/>
          </a:p>
        </p:txBody>
      </p:sp>
      <p:sp>
        <p:nvSpPr>
          <p:cNvPr id="5" name="Slide Number Placeholder 4"/>
          <p:cNvSpPr>
            <a:spLocks noGrp="1"/>
          </p:cNvSpPr>
          <p:nvPr>
            <p:ph type="sldNum" sz="quarter" idx="11"/>
          </p:nvPr>
        </p:nvSpPr>
        <p:spPr/>
        <p:txBody>
          <a:bodyPr/>
          <a:lstStyle/>
          <a:p>
            <a:fld id="{6A44E30F-FA2D-4EBB-B923-1519162EDE3A}" type="slidenum">
              <a:rPr lang="en-US" smtClean="0"/>
              <a:t>11</a:t>
            </a:fld>
            <a:endParaRPr lang="en-US" dirty="0"/>
          </a:p>
        </p:txBody>
      </p:sp>
      <p:sp>
        <p:nvSpPr>
          <p:cNvPr id="6" name="Header Placeholder 5"/>
          <p:cNvSpPr>
            <a:spLocks noGrp="1"/>
          </p:cNvSpPr>
          <p:nvPr>
            <p:ph type="hdr" sz="quarter" idx="12"/>
          </p:nvPr>
        </p:nvSpPr>
        <p:spPr/>
        <p:txBody>
          <a:bodyPr/>
          <a:lstStyle/>
          <a:p>
            <a:r>
              <a:rPr lang="en-US"/>
              <a:t>Project proposals 2017 </a:t>
            </a:r>
            <a:endParaRPr lang="en-US" dirty="0"/>
          </a:p>
        </p:txBody>
      </p:sp>
      <p:sp>
        <p:nvSpPr>
          <p:cNvPr id="7" name="Footer Placeholder 6"/>
          <p:cNvSpPr>
            <a:spLocks noGrp="1"/>
          </p:cNvSpPr>
          <p:nvPr>
            <p:ph type="ftr" sz="quarter" idx="13"/>
          </p:nvPr>
        </p:nvSpPr>
        <p:spPr/>
        <p:txBody>
          <a:bodyPr/>
          <a:lstStyle/>
          <a:p>
            <a:r>
              <a:rPr lang="en-US"/>
              <a:t>Ericsson - URJC Chair </a:t>
            </a:r>
            <a:endParaRPr lang="en-US" dirty="0"/>
          </a:p>
        </p:txBody>
      </p:sp>
    </p:spTree>
    <p:extLst>
      <p:ext uri="{BB962C8B-B14F-4D97-AF65-F5344CB8AC3E}">
        <p14:creationId xmlns:p14="http://schemas.microsoft.com/office/powerpoint/2010/main" val="4025841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2017-03-22 </a:t>
            </a:r>
            <a:endParaRPr lang="en-US" dirty="0"/>
          </a:p>
        </p:txBody>
      </p:sp>
      <p:sp>
        <p:nvSpPr>
          <p:cNvPr id="5" name="Slide Number Placeholder 4"/>
          <p:cNvSpPr>
            <a:spLocks noGrp="1"/>
          </p:cNvSpPr>
          <p:nvPr>
            <p:ph type="sldNum" sz="quarter" idx="11"/>
          </p:nvPr>
        </p:nvSpPr>
        <p:spPr/>
        <p:txBody>
          <a:bodyPr/>
          <a:lstStyle/>
          <a:p>
            <a:fld id="{BF4C99F3-2338-4A6C-8DFF-F27FC5ACC38E}" type="slidenum">
              <a:rPr lang="en-US" smtClean="0"/>
              <a:t>2</a:t>
            </a:fld>
            <a:endParaRPr lang="en-US" dirty="0"/>
          </a:p>
        </p:txBody>
      </p:sp>
      <p:sp>
        <p:nvSpPr>
          <p:cNvPr id="6" name="Header Placeholder 5"/>
          <p:cNvSpPr>
            <a:spLocks noGrp="1"/>
          </p:cNvSpPr>
          <p:nvPr>
            <p:ph type="hdr" sz="quarter" idx="12"/>
          </p:nvPr>
        </p:nvSpPr>
        <p:spPr/>
        <p:txBody>
          <a:bodyPr/>
          <a:lstStyle/>
          <a:p>
            <a:r>
              <a:rPr lang="pt-BR"/>
              <a:t>Project proposals 2017 </a:t>
            </a:r>
            <a:endParaRPr lang="en-US" dirty="0"/>
          </a:p>
        </p:txBody>
      </p:sp>
      <p:sp>
        <p:nvSpPr>
          <p:cNvPr id="7" name="Footer Placeholder 6"/>
          <p:cNvSpPr>
            <a:spLocks noGrp="1"/>
          </p:cNvSpPr>
          <p:nvPr>
            <p:ph type="ftr" sz="quarter" idx="13"/>
          </p:nvPr>
        </p:nvSpPr>
        <p:spPr/>
        <p:txBody>
          <a:bodyPr/>
          <a:lstStyle/>
          <a:p>
            <a:r>
              <a:rPr lang="en-US"/>
              <a:t>Ericsson - URJC Chair </a:t>
            </a:r>
            <a:endParaRPr lang="en-US" dirty="0"/>
          </a:p>
        </p:txBody>
      </p:sp>
    </p:spTree>
    <p:extLst>
      <p:ext uri="{BB962C8B-B14F-4D97-AF65-F5344CB8AC3E}">
        <p14:creationId xmlns:p14="http://schemas.microsoft.com/office/powerpoint/2010/main" val="3478700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p:spPr>
        <p:txBody>
          <a:bodyPr/>
          <a:lstStyle/>
          <a:p>
            <a:endParaRPr lang="en-US" dirty="0"/>
          </a:p>
        </p:txBody>
      </p:sp>
      <p:sp>
        <p:nvSpPr>
          <p:cNvPr id="16388" name="Header Placeholder 3"/>
          <p:cNvSpPr>
            <a:spLocks noGrp="1"/>
          </p:cNvSpPr>
          <p:nvPr>
            <p:ph type="hdr" sz="quarter"/>
          </p:nvPr>
        </p:nvSpPr>
        <p:spPr/>
        <p:txBody>
          <a:bodyPr/>
          <a:lstStyle>
            <a:lvl1pPr algn="ctr" eaLnBrk="0" hangingPunct="0">
              <a:defRPr sz="2000">
                <a:solidFill>
                  <a:schemeClr val="tx1"/>
                </a:solidFill>
                <a:latin typeface="Arial" charset="0"/>
              </a:defRPr>
            </a:lvl1pPr>
            <a:lvl2pPr marL="742950" indent="-285750" algn="ctr" eaLnBrk="0" hangingPunct="0">
              <a:defRPr sz="2000">
                <a:solidFill>
                  <a:schemeClr val="tx1"/>
                </a:solidFill>
                <a:latin typeface="Arial" charset="0"/>
              </a:defRPr>
            </a:lvl2pPr>
            <a:lvl3pPr marL="1143000" indent="-228600" algn="ctr" eaLnBrk="0" hangingPunct="0">
              <a:defRPr sz="2000">
                <a:solidFill>
                  <a:schemeClr val="tx1"/>
                </a:solidFill>
                <a:latin typeface="Arial" charset="0"/>
              </a:defRPr>
            </a:lvl3pPr>
            <a:lvl4pPr marL="1600200" indent="-228600" algn="ctr" eaLnBrk="0" hangingPunct="0">
              <a:defRPr sz="2000">
                <a:solidFill>
                  <a:schemeClr val="tx1"/>
                </a:solidFill>
                <a:latin typeface="Arial" charset="0"/>
              </a:defRPr>
            </a:lvl4pPr>
            <a:lvl5pPr marL="2057400" indent="-228600" algn="ctr"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algn="l" eaLnBrk="1" hangingPunct="1">
              <a:defRPr/>
            </a:pPr>
            <a:r>
              <a:rPr lang="en-US" sz="1200"/>
              <a:t>Project proposals 2017 </a:t>
            </a:r>
          </a:p>
        </p:txBody>
      </p:sp>
      <p:sp>
        <p:nvSpPr>
          <p:cNvPr id="16389" name="Date Placeholder 4"/>
          <p:cNvSpPr>
            <a:spLocks noGrp="1"/>
          </p:cNvSpPr>
          <p:nvPr>
            <p:ph type="dt" sz="quarter" idx="1"/>
          </p:nvPr>
        </p:nvSpPr>
        <p:spPr/>
        <p:txBody>
          <a:bodyPr/>
          <a:lstStyle>
            <a:lvl1pPr algn="ctr" eaLnBrk="0" hangingPunct="0">
              <a:defRPr sz="2000">
                <a:solidFill>
                  <a:schemeClr val="tx1"/>
                </a:solidFill>
                <a:latin typeface="Arial" charset="0"/>
              </a:defRPr>
            </a:lvl1pPr>
            <a:lvl2pPr marL="742950" indent="-285750" algn="ctr" eaLnBrk="0" hangingPunct="0">
              <a:defRPr sz="2000">
                <a:solidFill>
                  <a:schemeClr val="tx1"/>
                </a:solidFill>
                <a:latin typeface="Arial" charset="0"/>
              </a:defRPr>
            </a:lvl2pPr>
            <a:lvl3pPr marL="1143000" indent="-228600" algn="ctr" eaLnBrk="0" hangingPunct="0">
              <a:defRPr sz="2000">
                <a:solidFill>
                  <a:schemeClr val="tx1"/>
                </a:solidFill>
                <a:latin typeface="Arial" charset="0"/>
              </a:defRPr>
            </a:lvl3pPr>
            <a:lvl4pPr marL="1600200" indent="-228600" algn="ctr" eaLnBrk="0" hangingPunct="0">
              <a:defRPr sz="2000">
                <a:solidFill>
                  <a:schemeClr val="tx1"/>
                </a:solidFill>
                <a:latin typeface="Arial" charset="0"/>
              </a:defRPr>
            </a:lvl4pPr>
            <a:lvl5pPr marL="2057400" indent="-228600" algn="ctr"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algn="r" eaLnBrk="1" hangingPunct="1">
              <a:defRPr/>
            </a:pPr>
            <a:r>
              <a:rPr lang="en-US" sz="1200"/>
              <a:t>2017-03-22 </a:t>
            </a:r>
          </a:p>
        </p:txBody>
      </p:sp>
      <p:sp>
        <p:nvSpPr>
          <p:cNvPr id="16390" name="Footer Placeholder 5"/>
          <p:cNvSpPr>
            <a:spLocks noGrp="1"/>
          </p:cNvSpPr>
          <p:nvPr>
            <p:ph type="ftr" sz="quarter" idx="4"/>
          </p:nvPr>
        </p:nvSpPr>
        <p:spPr/>
        <p:txBody>
          <a:bodyPr/>
          <a:lstStyle>
            <a:lvl1pPr algn="ctr" eaLnBrk="0" hangingPunct="0">
              <a:defRPr sz="2000">
                <a:solidFill>
                  <a:schemeClr val="tx1"/>
                </a:solidFill>
                <a:latin typeface="Arial" charset="0"/>
              </a:defRPr>
            </a:lvl1pPr>
            <a:lvl2pPr marL="742950" indent="-285750" algn="ctr" eaLnBrk="0" hangingPunct="0">
              <a:defRPr sz="2000">
                <a:solidFill>
                  <a:schemeClr val="tx1"/>
                </a:solidFill>
                <a:latin typeface="Arial" charset="0"/>
              </a:defRPr>
            </a:lvl2pPr>
            <a:lvl3pPr marL="1143000" indent="-228600" algn="ctr" eaLnBrk="0" hangingPunct="0">
              <a:defRPr sz="2000">
                <a:solidFill>
                  <a:schemeClr val="tx1"/>
                </a:solidFill>
                <a:latin typeface="Arial" charset="0"/>
              </a:defRPr>
            </a:lvl3pPr>
            <a:lvl4pPr marL="1600200" indent="-228600" algn="ctr" eaLnBrk="0" hangingPunct="0">
              <a:defRPr sz="2000">
                <a:solidFill>
                  <a:schemeClr val="tx1"/>
                </a:solidFill>
                <a:latin typeface="Arial" charset="0"/>
              </a:defRPr>
            </a:lvl4pPr>
            <a:lvl5pPr marL="2057400" indent="-228600" algn="ctr"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algn="l" eaLnBrk="1" hangingPunct="1">
              <a:defRPr/>
            </a:pPr>
            <a:r>
              <a:rPr lang="en-US" sz="1200"/>
              <a:t>Ericsson - URJC Chair </a:t>
            </a:r>
          </a:p>
        </p:txBody>
      </p:sp>
      <p:sp>
        <p:nvSpPr>
          <p:cNvPr id="16391" name="Slide Number Placeholder 6"/>
          <p:cNvSpPr>
            <a:spLocks noGrp="1"/>
          </p:cNvSpPr>
          <p:nvPr>
            <p:ph type="sldNum" sz="quarter" idx="5"/>
          </p:nvPr>
        </p:nvSpPr>
        <p:spPr/>
        <p:txBody>
          <a:bodyPr/>
          <a:lstStyle>
            <a:lvl1pPr algn="ctr" eaLnBrk="0" hangingPunct="0">
              <a:defRPr sz="2000">
                <a:solidFill>
                  <a:schemeClr val="tx1"/>
                </a:solidFill>
                <a:latin typeface="Arial" charset="0"/>
              </a:defRPr>
            </a:lvl1pPr>
            <a:lvl2pPr marL="742950" indent="-285750" algn="ctr" eaLnBrk="0" hangingPunct="0">
              <a:defRPr sz="2000">
                <a:solidFill>
                  <a:schemeClr val="tx1"/>
                </a:solidFill>
                <a:latin typeface="Arial" charset="0"/>
              </a:defRPr>
            </a:lvl2pPr>
            <a:lvl3pPr marL="1143000" indent="-228600" algn="ctr" eaLnBrk="0" hangingPunct="0">
              <a:defRPr sz="2000">
                <a:solidFill>
                  <a:schemeClr val="tx1"/>
                </a:solidFill>
                <a:latin typeface="Arial" charset="0"/>
              </a:defRPr>
            </a:lvl3pPr>
            <a:lvl4pPr marL="1600200" indent="-228600" algn="ctr" eaLnBrk="0" hangingPunct="0">
              <a:defRPr sz="2000">
                <a:solidFill>
                  <a:schemeClr val="tx1"/>
                </a:solidFill>
                <a:latin typeface="Arial" charset="0"/>
              </a:defRPr>
            </a:lvl4pPr>
            <a:lvl5pPr marL="2057400" indent="-228600" algn="ctr"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algn="r" eaLnBrk="1" hangingPunct="1">
              <a:defRPr/>
            </a:pPr>
            <a:fld id="{44691648-DDCB-49E0-AE6E-DED5611D8300}" type="slidenum">
              <a:rPr lang="en-US" sz="1200" smtClean="0"/>
              <a:t>3</a:t>
            </a:fld>
            <a:endParaRPr lang="en-US" sz="1200"/>
          </a:p>
        </p:txBody>
      </p:sp>
    </p:spTree>
    <p:extLst>
      <p:ext uri="{BB962C8B-B14F-4D97-AF65-F5344CB8AC3E}">
        <p14:creationId xmlns:p14="http://schemas.microsoft.com/office/powerpoint/2010/main" val="2455163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2017-03-22 </a:t>
            </a:r>
            <a:endParaRPr lang="en-US" dirty="0"/>
          </a:p>
        </p:txBody>
      </p:sp>
      <p:sp>
        <p:nvSpPr>
          <p:cNvPr id="5" name="Slide Number Placeholder 4"/>
          <p:cNvSpPr>
            <a:spLocks noGrp="1"/>
          </p:cNvSpPr>
          <p:nvPr>
            <p:ph type="sldNum" sz="quarter" idx="11"/>
          </p:nvPr>
        </p:nvSpPr>
        <p:spPr/>
        <p:txBody>
          <a:bodyPr/>
          <a:lstStyle/>
          <a:p>
            <a:fld id="{D8DA7EB3-E7BE-4CF6-9FF4-042F3695EF48}" type="slidenum">
              <a:rPr lang="en-US" smtClean="0"/>
              <a:t>4</a:t>
            </a:fld>
            <a:endParaRPr lang="en-US" dirty="0"/>
          </a:p>
        </p:txBody>
      </p:sp>
      <p:sp>
        <p:nvSpPr>
          <p:cNvPr id="6" name="Header Placeholder 5"/>
          <p:cNvSpPr>
            <a:spLocks noGrp="1"/>
          </p:cNvSpPr>
          <p:nvPr>
            <p:ph type="hdr" sz="quarter" idx="12"/>
          </p:nvPr>
        </p:nvSpPr>
        <p:spPr/>
        <p:txBody>
          <a:bodyPr/>
          <a:lstStyle/>
          <a:p>
            <a:r>
              <a:rPr lang="en-US"/>
              <a:t>Project proposals 2017 </a:t>
            </a:r>
            <a:endParaRPr lang="en-US" dirty="0"/>
          </a:p>
        </p:txBody>
      </p:sp>
      <p:sp>
        <p:nvSpPr>
          <p:cNvPr id="7" name="Footer Placeholder 6"/>
          <p:cNvSpPr>
            <a:spLocks noGrp="1"/>
          </p:cNvSpPr>
          <p:nvPr>
            <p:ph type="ftr" sz="quarter" idx="13"/>
          </p:nvPr>
        </p:nvSpPr>
        <p:spPr/>
        <p:txBody>
          <a:bodyPr/>
          <a:lstStyle/>
          <a:p>
            <a:r>
              <a:rPr lang="en-US"/>
              <a:t>Ericsson - URJC Chair </a:t>
            </a:r>
            <a:endParaRPr lang="en-US" dirty="0"/>
          </a:p>
        </p:txBody>
      </p:sp>
    </p:spTree>
    <p:extLst>
      <p:ext uri="{BB962C8B-B14F-4D97-AF65-F5344CB8AC3E}">
        <p14:creationId xmlns:p14="http://schemas.microsoft.com/office/powerpoint/2010/main" val="1241594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2017-03-22 </a:t>
            </a:r>
            <a:endParaRPr lang="en-US" dirty="0"/>
          </a:p>
        </p:txBody>
      </p:sp>
      <p:sp>
        <p:nvSpPr>
          <p:cNvPr id="5" name="Slide Number Placeholder 4"/>
          <p:cNvSpPr>
            <a:spLocks noGrp="1"/>
          </p:cNvSpPr>
          <p:nvPr>
            <p:ph type="sldNum" sz="quarter" idx="11"/>
          </p:nvPr>
        </p:nvSpPr>
        <p:spPr/>
        <p:txBody>
          <a:bodyPr/>
          <a:lstStyle/>
          <a:p>
            <a:fld id="{9BEDC912-4312-4A46-A64B-EC0149111D8B}" type="slidenum">
              <a:rPr lang="en-US" smtClean="0"/>
              <a:t>5</a:t>
            </a:fld>
            <a:endParaRPr lang="en-US" dirty="0"/>
          </a:p>
        </p:txBody>
      </p:sp>
      <p:sp>
        <p:nvSpPr>
          <p:cNvPr id="6" name="Header Placeholder 5"/>
          <p:cNvSpPr>
            <a:spLocks noGrp="1"/>
          </p:cNvSpPr>
          <p:nvPr>
            <p:ph type="hdr" sz="quarter" idx="12"/>
          </p:nvPr>
        </p:nvSpPr>
        <p:spPr/>
        <p:txBody>
          <a:bodyPr/>
          <a:lstStyle/>
          <a:p>
            <a:r>
              <a:rPr lang="en-US"/>
              <a:t>Project proposals 2017 </a:t>
            </a:r>
            <a:endParaRPr lang="en-US" dirty="0"/>
          </a:p>
        </p:txBody>
      </p:sp>
      <p:sp>
        <p:nvSpPr>
          <p:cNvPr id="7" name="Footer Placeholder 6"/>
          <p:cNvSpPr>
            <a:spLocks noGrp="1"/>
          </p:cNvSpPr>
          <p:nvPr>
            <p:ph type="ftr" sz="quarter" idx="13"/>
          </p:nvPr>
        </p:nvSpPr>
        <p:spPr/>
        <p:txBody>
          <a:bodyPr/>
          <a:lstStyle/>
          <a:p>
            <a:r>
              <a:rPr lang="en-US"/>
              <a:t>Ericsson - URJC Chair </a:t>
            </a:r>
            <a:endParaRPr lang="en-US" dirty="0"/>
          </a:p>
        </p:txBody>
      </p:sp>
    </p:spTree>
    <p:extLst>
      <p:ext uri="{BB962C8B-B14F-4D97-AF65-F5344CB8AC3E}">
        <p14:creationId xmlns:p14="http://schemas.microsoft.com/office/powerpoint/2010/main" val="616889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2017-03-22 </a:t>
            </a:r>
            <a:endParaRPr lang="en-US" dirty="0"/>
          </a:p>
        </p:txBody>
      </p:sp>
      <p:sp>
        <p:nvSpPr>
          <p:cNvPr id="5" name="Slide Number Placeholder 4"/>
          <p:cNvSpPr>
            <a:spLocks noGrp="1"/>
          </p:cNvSpPr>
          <p:nvPr>
            <p:ph type="sldNum" sz="quarter" idx="11"/>
          </p:nvPr>
        </p:nvSpPr>
        <p:spPr/>
        <p:txBody>
          <a:bodyPr/>
          <a:lstStyle/>
          <a:p>
            <a:fld id="{E4CBBEAC-0ACF-4DBF-8EAF-02B762A4B0B0}" type="slidenum">
              <a:rPr lang="en-US" smtClean="0"/>
              <a:t>6</a:t>
            </a:fld>
            <a:endParaRPr lang="en-US" dirty="0"/>
          </a:p>
        </p:txBody>
      </p:sp>
      <p:sp>
        <p:nvSpPr>
          <p:cNvPr id="6" name="Header Placeholder 5"/>
          <p:cNvSpPr>
            <a:spLocks noGrp="1"/>
          </p:cNvSpPr>
          <p:nvPr>
            <p:ph type="hdr" sz="quarter" idx="12"/>
          </p:nvPr>
        </p:nvSpPr>
        <p:spPr/>
        <p:txBody>
          <a:bodyPr/>
          <a:lstStyle/>
          <a:p>
            <a:r>
              <a:rPr lang="en-US"/>
              <a:t>Project proposals 2017 </a:t>
            </a:r>
            <a:endParaRPr lang="en-US" dirty="0"/>
          </a:p>
        </p:txBody>
      </p:sp>
      <p:sp>
        <p:nvSpPr>
          <p:cNvPr id="7" name="Footer Placeholder 6"/>
          <p:cNvSpPr>
            <a:spLocks noGrp="1"/>
          </p:cNvSpPr>
          <p:nvPr>
            <p:ph type="ftr" sz="quarter" idx="13"/>
          </p:nvPr>
        </p:nvSpPr>
        <p:spPr/>
        <p:txBody>
          <a:bodyPr/>
          <a:lstStyle/>
          <a:p>
            <a:r>
              <a:rPr lang="en-US"/>
              <a:t>Ericsson - URJC Chair </a:t>
            </a:r>
            <a:endParaRPr lang="en-US" dirty="0"/>
          </a:p>
        </p:txBody>
      </p:sp>
    </p:spTree>
    <p:extLst>
      <p:ext uri="{BB962C8B-B14F-4D97-AF65-F5344CB8AC3E}">
        <p14:creationId xmlns:p14="http://schemas.microsoft.com/office/powerpoint/2010/main" val="2624638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2017-03-22 </a:t>
            </a:r>
            <a:endParaRPr lang="en-US" dirty="0"/>
          </a:p>
        </p:txBody>
      </p:sp>
      <p:sp>
        <p:nvSpPr>
          <p:cNvPr id="5" name="Slide Number Placeholder 4"/>
          <p:cNvSpPr>
            <a:spLocks noGrp="1"/>
          </p:cNvSpPr>
          <p:nvPr>
            <p:ph type="sldNum" sz="quarter" idx="11"/>
          </p:nvPr>
        </p:nvSpPr>
        <p:spPr/>
        <p:txBody>
          <a:bodyPr/>
          <a:lstStyle/>
          <a:p>
            <a:fld id="{71AFD1C8-5A94-4F19-BA1F-7F3A04F7DC4E}" type="slidenum">
              <a:rPr lang="en-US" smtClean="0"/>
              <a:t>7</a:t>
            </a:fld>
            <a:endParaRPr lang="en-US" dirty="0"/>
          </a:p>
        </p:txBody>
      </p:sp>
      <p:sp>
        <p:nvSpPr>
          <p:cNvPr id="6" name="Header Placeholder 5"/>
          <p:cNvSpPr>
            <a:spLocks noGrp="1"/>
          </p:cNvSpPr>
          <p:nvPr>
            <p:ph type="hdr" sz="quarter" idx="12"/>
          </p:nvPr>
        </p:nvSpPr>
        <p:spPr/>
        <p:txBody>
          <a:bodyPr/>
          <a:lstStyle/>
          <a:p>
            <a:r>
              <a:rPr lang="en-US"/>
              <a:t>Project proposals 2017 </a:t>
            </a:r>
            <a:endParaRPr lang="en-US" dirty="0"/>
          </a:p>
        </p:txBody>
      </p:sp>
      <p:sp>
        <p:nvSpPr>
          <p:cNvPr id="7" name="Footer Placeholder 6"/>
          <p:cNvSpPr>
            <a:spLocks noGrp="1"/>
          </p:cNvSpPr>
          <p:nvPr>
            <p:ph type="ftr" sz="quarter" idx="13"/>
          </p:nvPr>
        </p:nvSpPr>
        <p:spPr/>
        <p:txBody>
          <a:bodyPr/>
          <a:lstStyle/>
          <a:p>
            <a:r>
              <a:rPr lang="en-US"/>
              <a:t>Ericsson - URJC Chair </a:t>
            </a:r>
            <a:endParaRPr lang="en-US" dirty="0"/>
          </a:p>
        </p:txBody>
      </p:sp>
    </p:spTree>
    <p:extLst>
      <p:ext uri="{BB962C8B-B14F-4D97-AF65-F5344CB8AC3E}">
        <p14:creationId xmlns:p14="http://schemas.microsoft.com/office/powerpoint/2010/main" val="568145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p:spPr>
        <p:txBody>
          <a:bodyPr/>
          <a:lstStyle/>
          <a:p>
            <a:endParaRPr lang="en-US"/>
          </a:p>
        </p:txBody>
      </p:sp>
      <p:sp>
        <p:nvSpPr>
          <p:cNvPr id="16388" name="Header Placeholder 3"/>
          <p:cNvSpPr>
            <a:spLocks noGrp="1"/>
          </p:cNvSpPr>
          <p:nvPr>
            <p:ph type="hdr" sz="quarter"/>
          </p:nvPr>
        </p:nvSpPr>
        <p:spPr/>
        <p:txBody>
          <a:bodyPr/>
          <a:lstStyle>
            <a:lvl1pPr algn="ctr" eaLnBrk="0" hangingPunct="0">
              <a:defRPr sz="2000">
                <a:solidFill>
                  <a:schemeClr val="tx1"/>
                </a:solidFill>
                <a:latin typeface="Arial" charset="0"/>
              </a:defRPr>
            </a:lvl1pPr>
            <a:lvl2pPr marL="742950" indent="-285750" algn="ctr" eaLnBrk="0" hangingPunct="0">
              <a:defRPr sz="2000">
                <a:solidFill>
                  <a:schemeClr val="tx1"/>
                </a:solidFill>
                <a:latin typeface="Arial" charset="0"/>
              </a:defRPr>
            </a:lvl2pPr>
            <a:lvl3pPr marL="1143000" indent="-228600" algn="ctr" eaLnBrk="0" hangingPunct="0">
              <a:defRPr sz="2000">
                <a:solidFill>
                  <a:schemeClr val="tx1"/>
                </a:solidFill>
                <a:latin typeface="Arial" charset="0"/>
              </a:defRPr>
            </a:lvl3pPr>
            <a:lvl4pPr marL="1600200" indent="-228600" algn="ctr" eaLnBrk="0" hangingPunct="0">
              <a:defRPr sz="2000">
                <a:solidFill>
                  <a:schemeClr val="tx1"/>
                </a:solidFill>
                <a:latin typeface="Arial" charset="0"/>
              </a:defRPr>
            </a:lvl4pPr>
            <a:lvl5pPr marL="2057400" indent="-228600" algn="ctr"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algn="l" eaLnBrk="1" hangingPunct="1">
              <a:defRPr/>
            </a:pPr>
            <a:r>
              <a:rPr lang="en-US" sz="1200"/>
              <a:t>Project proposals 2017 </a:t>
            </a:r>
          </a:p>
        </p:txBody>
      </p:sp>
      <p:sp>
        <p:nvSpPr>
          <p:cNvPr id="16389" name="Date Placeholder 4"/>
          <p:cNvSpPr>
            <a:spLocks noGrp="1"/>
          </p:cNvSpPr>
          <p:nvPr>
            <p:ph type="dt" sz="quarter" idx="1"/>
          </p:nvPr>
        </p:nvSpPr>
        <p:spPr/>
        <p:txBody>
          <a:bodyPr/>
          <a:lstStyle>
            <a:lvl1pPr algn="ctr" eaLnBrk="0" hangingPunct="0">
              <a:defRPr sz="2000">
                <a:solidFill>
                  <a:schemeClr val="tx1"/>
                </a:solidFill>
                <a:latin typeface="Arial" charset="0"/>
              </a:defRPr>
            </a:lvl1pPr>
            <a:lvl2pPr marL="742950" indent="-285750" algn="ctr" eaLnBrk="0" hangingPunct="0">
              <a:defRPr sz="2000">
                <a:solidFill>
                  <a:schemeClr val="tx1"/>
                </a:solidFill>
                <a:latin typeface="Arial" charset="0"/>
              </a:defRPr>
            </a:lvl2pPr>
            <a:lvl3pPr marL="1143000" indent="-228600" algn="ctr" eaLnBrk="0" hangingPunct="0">
              <a:defRPr sz="2000">
                <a:solidFill>
                  <a:schemeClr val="tx1"/>
                </a:solidFill>
                <a:latin typeface="Arial" charset="0"/>
              </a:defRPr>
            </a:lvl3pPr>
            <a:lvl4pPr marL="1600200" indent="-228600" algn="ctr" eaLnBrk="0" hangingPunct="0">
              <a:defRPr sz="2000">
                <a:solidFill>
                  <a:schemeClr val="tx1"/>
                </a:solidFill>
                <a:latin typeface="Arial" charset="0"/>
              </a:defRPr>
            </a:lvl4pPr>
            <a:lvl5pPr marL="2057400" indent="-228600" algn="ctr"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algn="r" eaLnBrk="1" hangingPunct="1">
              <a:defRPr/>
            </a:pPr>
            <a:r>
              <a:rPr lang="en-US" sz="1200"/>
              <a:t>2017-03-22 </a:t>
            </a:r>
          </a:p>
        </p:txBody>
      </p:sp>
      <p:sp>
        <p:nvSpPr>
          <p:cNvPr id="16390" name="Footer Placeholder 5"/>
          <p:cNvSpPr>
            <a:spLocks noGrp="1"/>
          </p:cNvSpPr>
          <p:nvPr>
            <p:ph type="ftr" sz="quarter" idx="4"/>
          </p:nvPr>
        </p:nvSpPr>
        <p:spPr/>
        <p:txBody>
          <a:bodyPr/>
          <a:lstStyle>
            <a:lvl1pPr algn="ctr" eaLnBrk="0" hangingPunct="0">
              <a:defRPr sz="2000">
                <a:solidFill>
                  <a:schemeClr val="tx1"/>
                </a:solidFill>
                <a:latin typeface="Arial" charset="0"/>
              </a:defRPr>
            </a:lvl1pPr>
            <a:lvl2pPr marL="742950" indent="-285750" algn="ctr" eaLnBrk="0" hangingPunct="0">
              <a:defRPr sz="2000">
                <a:solidFill>
                  <a:schemeClr val="tx1"/>
                </a:solidFill>
                <a:latin typeface="Arial" charset="0"/>
              </a:defRPr>
            </a:lvl2pPr>
            <a:lvl3pPr marL="1143000" indent="-228600" algn="ctr" eaLnBrk="0" hangingPunct="0">
              <a:defRPr sz="2000">
                <a:solidFill>
                  <a:schemeClr val="tx1"/>
                </a:solidFill>
                <a:latin typeface="Arial" charset="0"/>
              </a:defRPr>
            </a:lvl3pPr>
            <a:lvl4pPr marL="1600200" indent="-228600" algn="ctr" eaLnBrk="0" hangingPunct="0">
              <a:defRPr sz="2000">
                <a:solidFill>
                  <a:schemeClr val="tx1"/>
                </a:solidFill>
                <a:latin typeface="Arial" charset="0"/>
              </a:defRPr>
            </a:lvl4pPr>
            <a:lvl5pPr marL="2057400" indent="-228600" algn="ctr"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algn="l" eaLnBrk="1" hangingPunct="1">
              <a:defRPr/>
            </a:pPr>
            <a:r>
              <a:rPr lang="en-US" sz="1200"/>
              <a:t>Ericsson - URJC Chair </a:t>
            </a:r>
          </a:p>
        </p:txBody>
      </p:sp>
      <p:sp>
        <p:nvSpPr>
          <p:cNvPr id="16391" name="Slide Number Placeholder 6"/>
          <p:cNvSpPr>
            <a:spLocks noGrp="1"/>
          </p:cNvSpPr>
          <p:nvPr>
            <p:ph type="sldNum" sz="quarter" idx="5"/>
          </p:nvPr>
        </p:nvSpPr>
        <p:spPr/>
        <p:txBody>
          <a:bodyPr/>
          <a:lstStyle>
            <a:lvl1pPr algn="ctr" eaLnBrk="0" hangingPunct="0">
              <a:defRPr sz="2000">
                <a:solidFill>
                  <a:schemeClr val="tx1"/>
                </a:solidFill>
                <a:latin typeface="Arial" charset="0"/>
              </a:defRPr>
            </a:lvl1pPr>
            <a:lvl2pPr marL="742950" indent="-285750" algn="ctr" eaLnBrk="0" hangingPunct="0">
              <a:defRPr sz="2000">
                <a:solidFill>
                  <a:schemeClr val="tx1"/>
                </a:solidFill>
                <a:latin typeface="Arial" charset="0"/>
              </a:defRPr>
            </a:lvl2pPr>
            <a:lvl3pPr marL="1143000" indent="-228600" algn="ctr" eaLnBrk="0" hangingPunct="0">
              <a:defRPr sz="2000">
                <a:solidFill>
                  <a:schemeClr val="tx1"/>
                </a:solidFill>
                <a:latin typeface="Arial" charset="0"/>
              </a:defRPr>
            </a:lvl3pPr>
            <a:lvl4pPr marL="1600200" indent="-228600" algn="ctr" eaLnBrk="0" hangingPunct="0">
              <a:defRPr sz="2000">
                <a:solidFill>
                  <a:schemeClr val="tx1"/>
                </a:solidFill>
                <a:latin typeface="Arial" charset="0"/>
              </a:defRPr>
            </a:lvl4pPr>
            <a:lvl5pPr marL="2057400" indent="-228600" algn="ctr"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algn="r" eaLnBrk="1" hangingPunct="1">
              <a:defRPr/>
            </a:pPr>
            <a:fld id="{509BB94A-A290-4136-BAD1-5D9135667CDE}" type="slidenum">
              <a:rPr lang="en-US" sz="1200" smtClean="0"/>
              <a:t>8</a:t>
            </a:fld>
            <a:endParaRPr lang="en-US" sz="1200"/>
          </a:p>
        </p:txBody>
      </p:sp>
    </p:spTree>
    <p:extLst>
      <p:ext uri="{BB962C8B-B14F-4D97-AF65-F5344CB8AC3E}">
        <p14:creationId xmlns:p14="http://schemas.microsoft.com/office/powerpoint/2010/main" val="2409688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p:spPr>
        <p:txBody>
          <a:bodyPr/>
          <a:lstStyle/>
          <a:p>
            <a:endParaRPr lang="en-US"/>
          </a:p>
        </p:txBody>
      </p:sp>
      <p:sp>
        <p:nvSpPr>
          <p:cNvPr id="16388" name="Header Placeholder 3"/>
          <p:cNvSpPr>
            <a:spLocks noGrp="1"/>
          </p:cNvSpPr>
          <p:nvPr>
            <p:ph type="hdr" sz="quarter"/>
          </p:nvPr>
        </p:nvSpPr>
        <p:spPr/>
        <p:txBody>
          <a:bodyPr/>
          <a:lstStyle>
            <a:lvl1pPr algn="ctr" eaLnBrk="0" hangingPunct="0">
              <a:defRPr sz="2000">
                <a:solidFill>
                  <a:schemeClr val="tx1"/>
                </a:solidFill>
                <a:latin typeface="Arial" charset="0"/>
              </a:defRPr>
            </a:lvl1pPr>
            <a:lvl2pPr marL="742950" indent="-285750" algn="ctr" eaLnBrk="0" hangingPunct="0">
              <a:defRPr sz="2000">
                <a:solidFill>
                  <a:schemeClr val="tx1"/>
                </a:solidFill>
                <a:latin typeface="Arial" charset="0"/>
              </a:defRPr>
            </a:lvl2pPr>
            <a:lvl3pPr marL="1143000" indent="-228600" algn="ctr" eaLnBrk="0" hangingPunct="0">
              <a:defRPr sz="2000">
                <a:solidFill>
                  <a:schemeClr val="tx1"/>
                </a:solidFill>
                <a:latin typeface="Arial" charset="0"/>
              </a:defRPr>
            </a:lvl3pPr>
            <a:lvl4pPr marL="1600200" indent="-228600" algn="ctr" eaLnBrk="0" hangingPunct="0">
              <a:defRPr sz="2000">
                <a:solidFill>
                  <a:schemeClr val="tx1"/>
                </a:solidFill>
                <a:latin typeface="Arial" charset="0"/>
              </a:defRPr>
            </a:lvl4pPr>
            <a:lvl5pPr marL="2057400" indent="-228600" algn="ctr"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algn="l" eaLnBrk="1" hangingPunct="1">
              <a:defRPr/>
            </a:pPr>
            <a:r>
              <a:rPr lang="en-US" sz="1200"/>
              <a:t>Project proposals 2017 </a:t>
            </a:r>
          </a:p>
        </p:txBody>
      </p:sp>
      <p:sp>
        <p:nvSpPr>
          <p:cNvPr id="16389" name="Date Placeholder 4"/>
          <p:cNvSpPr>
            <a:spLocks noGrp="1"/>
          </p:cNvSpPr>
          <p:nvPr>
            <p:ph type="dt" sz="quarter" idx="1"/>
          </p:nvPr>
        </p:nvSpPr>
        <p:spPr/>
        <p:txBody>
          <a:bodyPr/>
          <a:lstStyle>
            <a:lvl1pPr algn="ctr" eaLnBrk="0" hangingPunct="0">
              <a:defRPr sz="2000">
                <a:solidFill>
                  <a:schemeClr val="tx1"/>
                </a:solidFill>
                <a:latin typeface="Arial" charset="0"/>
              </a:defRPr>
            </a:lvl1pPr>
            <a:lvl2pPr marL="742950" indent="-285750" algn="ctr" eaLnBrk="0" hangingPunct="0">
              <a:defRPr sz="2000">
                <a:solidFill>
                  <a:schemeClr val="tx1"/>
                </a:solidFill>
                <a:latin typeface="Arial" charset="0"/>
              </a:defRPr>
            </a:lvl2pPr>
            <a:lvl3pPr marL="1143000" indent="-228600" algn="ctr" eaLnBrk="0" hangingPunct="0">
              <a:defRPr sz="2000">
                <a:solidFill>
                  <a:schemeClr val="tx1"/>
                </a:solidFill>
                <a:latin typeface="Arial" charset="0"/>
              </a:defRPr>
            </a:lvl3pPr>
            <a:lvl4pPr marL="1600200" indent="-228600" algn="ctr" eaLnBrk="0" hangingPunct="0">
              <a:defRPr sz="2000">
                <a:solidFill>
                  <a:schemeClr val="tx1"/>
                </a:solidFill>
                <a:latin typeface="Arial" charset="0"/>
              </a:defRPr>
            </a:lvl4pPr>
            <a:lvl5pPr marL="2057400" indent="-228600" algn="ctr"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algn="r" eaLnBrk="1" hangingPunct="1">
              <a:defRPr/>
            </a:pPr>
            <a:r>
              <a:rPr lang="en-US" sz="1200"/>
              <a:t>2017-03-22 </a:t>
            </a:r>
          </a:p>
        </p:txBody>
      </p:sp>
      <p:sp>
        <p:nvSpPr>
          <p:cNvPr id="16390" name="Footer Placeholder 5"/>
          <p:cNvSpPr>
            <a:spLocks noGrp="1"/>
          </p:cNvSpPr>
          <p:nvPr>
            <p:ph type="ftr" sz="quarter" idx="4"/>
          </p:nvPr>
        </p:nvSpPr>
        <p:spPr/>
        <p:txBody>
          <a:bodyPr/>
          <a:lstStyle>
            <a:lvl1pPr algn="ctr" eaLnBrk="0" hangingPunct="0">
              <a:defRPr sz="2000">
                <a:solidFill>
                  <a:schemeClr val="tx1"/>
                </a:solidFill>
                <a:latin typeface="Arial" charset="0"/>
              </a:defRPr>
            </a:lvl1pPr>
            <a:lvl2pPr marL="742950" indent="-285750" algn="ctr" eaLnBrk="0" hangingPunct="0">
              <a:defRPr sz="2000">
                <a:solidFill>
                  <a:schemeClr val="tx1"/>
                </a:solidFill>
                <a:latin typeface="Arial" charset="0"/>
              </a:defRPr>
            </a:lvl2pPr>
            <a:lvl3pPr marL="1143000" indent="-228600" algn="ctr" eaLnBrk="0" hangingPunct="0">
              <a:defRPr sz="2000">
                <a:solidFill>
                  <a:schemeClr val="tx1"/>
                </a:solidFill>
                <a:latin typeface="Arial" charset="0"/>
              </a:defRPr>
            </a:lvl3pPr>
            <a:lvl4pPr marL="1600200" indent="-228600" algn="ctr" eaLnBrk="0" hangingPunct="0">
              <a:defRPr sz="2000">
                <a:solidFill>
                  <a:schemeClr val="tx1"/>
                </a:solidFill>
                <a:latin typeface="Arial" charset="0"/>
              </a:defRPr>
            </a:lvl4pPr>
            <a:lvl5pPr marL="2057400" indent="-228600" algn="ctr"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algn="l" eaLnBrk="1" hangingPunct="1">
              <a:defRPr/>
            </a:pPr>
            <a:r>
              <a:rPr lang="en-US" sz="1200"/>
              <a:t>Ericsson - URJC Chair </a:t>
            </a:r>
          </a:p>
        </p:txBody>
      </p:sp>
      <p:sp>
        <p:nvSpPr>
          <p:cNvPr id="16391" name="Slide Number Placeholder 6"/>
          <p:cNvSpPr>
            <a:spLocks noGrp="1"/>
          </p:cNvSpPr>
          <p:nvPr>
            <p:ph type="sldNum" sz="quarter" idx="5"/>
          </p:nvPr>
        </p:nvSpPr>
        <p:spPr/>
        <p:txBody>
          <a:bodyPr/>
          <a:lstStyle>
            <a:lvl1pPr algn="ctr" eaLnBrk="0" hangingPunct="0">
              <a:defRPr sz="2000">
                <a:solidFill>
                  <a:schemeClr val="tx1"/>
                </a:solidFill>
                <a:latin typeface="Arial" charset="0"/>
              </a:defRPr>
            </a:lvl1pPr>
            <a:lvl2pPr marL="742950" indent="-285750" algn="ctr" eaLnBrk="0" hangingPunct="0">
              <a:defRPr sz="2000">
                <a:solidFill>
                  <a:schemeClr val="tx1"/>
                </a:solidFill>
                <a:latin typeface="Arial" charset="0"/>
              </a:defRPr>
            </a:lvl2pPr>
            <a:lvl3pPr marL="1143000" indent="-228600" algn="ctr" eaLnBrk="0" hangingPunct="0">
              <a:defRPr sz="2000">
                <a:solidFill>
                  <a:schemeClr val="tx1"/>
                </a:solidFill>
                <a:latin typeface="Arial" charset="0"/>
              </a:defRPr>
            </a:lvl3pPr>
            <a:lvl4pPr marL="1600200" indent="-228600" algn="ctr" eaLnBrk="0" hangingPunct="0">
              <a:defRPr sz="2000">
                <a:solidFill>
                  <a:schemeClr val="tx1"/>
                </a:solidFill>
                <a:latin typeface="Arial" charset="0"/>
              </a:defRPr>
            </a:lvl4pPr>
            <a:lvl5pPr marL="2057400" indent="-228600" algn="ctr"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algn="r" eaLnBrk="1" hangingPunct="1">
              <a:defRPr/>
            </a:pPr>
            <a:fld id="{F1B96161-5AD6-40DD-AF75-51B44903D3AE}" type="slidenum">
              <a:rPr lang="en-US" sz="1200" smtClean="0"/>
              <a:t>9</a:t>
            </a:fld>
            <a:endParaRPr lang="en-US" sz="1200"/>
          </a:p>
        </p:txBody>
      </p:sp>
    </p:spTree>
    <p:extLst>
      <p:ext uri="{BB962C8B-B14F-4D97-AF65-F5344CB8AC3E}">
        <p14:creationId xmlns:p14="http://schemas.microsoft.com/office/powerpoint/2010/main" val="16055261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sp>
        <p:nvSpPr>
          <p:cNvPr id="22532" name="LeftInfo"/>
          <p:cNvSpPr txBox="1">
            <a:spLocks noChangeArrowheads="1"/>
          </p:cNvSpPr>
          <p:nvPr/>
        </p:nvSpPr>
        <p:spPr bwMode="auto">
          <a:xfrm>
            <a:off x="-1514474" y="2828876"/>
            <a:ext cx="1476375" cy="3416320"/>
          </a:xfrm>
          <a:prstGeom prst="rect">
            <a:avLst/>
          </a:prstGeom>
          <a:noFill/>
          <a:ln w="9525">
            <a:noFill/>
            <a:miter lim="800000"/>
            <a:headEnd/>
            <a:tailEnd/>
          </a:ln>
          <a:effectLst/>
        </p:spPr>
        <p:txBody>
          <a:bodyPr>
            <a:spAutoFit/>
          </a:bodyPr>
          <a:lstStyle/>
          <a:p>
            <a:pPr algn="r">
              <a:spcBef>
                <a:spcPct val="0"/>
              </a:spcBef>
            </a:pPr>
            <a:r>
              <a:rPr lang="en-US" sz="1200" dirty="0">
                <a:solidFill>
                  <a:srgbClr val="FFFFFF"/>
                </a:solidFill>
              </a:rPr>
              <a:t>Slide title</a:t>
            </a:r>
          </a:p>
          <a:p>
            <a:pPr algn="r">
              <a:spcBef>
                <a:spcPct val="0"/>
              </a:spcBef>
            </a:pPr>
            <a:r>
              <a:rPr lang="en-US" sz="1200" dirty="0">
                <a:solidFill>
                  <a:srgbClr val="FFFFFF"/>
                </a:solidFill>
              </a:rPr>
              <a:t>70 pt</a:t>
            </a: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r>
              <a:rPr lang="en-US" sz="1200" dirty="0">
                <a:solidFill>
                  <a:srgbClr val="9FB7D3"/>
                </a:solidFill>
              </a:rPr>
              <a:t>CAPITALS</a:t>
            </a: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r>
              <a:rPr lang="en-US" sz="1200" dirty="0">
                <a:solidFill>
                  <a:srgbClr val="FFFFFF"/>
                </a:solidFill>
              </a:rPr>
              <a:t>Slide subtitle </a:t>
            </a:r>
          </a:p>
          <a:p>
            <a:pPr algn="r">
              <a:spcBef>
                <a:spcPct val="0"/>
              </a:spcBef>
            </a:pPr>
            <a:r>
              <a:rPr lang="en-US" sz="1200" dirty="0">
                <a:solidFill>
                  <a:srgbClr val="FFFFFF"/>
                </a:solidFill>
              </a:rPr>
              <a:t>minimum 30 pt</a:t>
            </a:r>
          </a:p>
          <a:p>
            <a:pPr algn="r">
              <a:spcBef>
                <a:spcPct val="0"/>
              </a:spcBef>
            </a:pPr>
            <a:endParaRPr lang="en-GB" sz="1200" dirty="0">
              <a:solidFill>
                <a:schemeClr val="bg1"/>
              </a:solidFill>
            </a:endParaRPr>
          </a:p>
        </p:txBody>
      </p:sp>
      <p:pic>
        <p:nvPicPr>
          <p:cNvPr id="6" name="Logo2011" descr="ERI_UF_rgb"/>
          <p:cNvPicPr>
            <a:picLocks noChangeAspect="1" noChangeArrowheads="1"/>
          </p:cNvPicPr>
          <p:nvPr/>
        </p:nvPicPr>
        <p:blipFill>
          <a:blip r:embed="rId2" cstate="print"/>
          <a:srcRect/>
          <a:stretch>
            <a:fillRect/>
          </a:stretch>
        </p:blipFill>
        <p:spPr bwMode="auto">
          <a:xfrm>
            <a:off x="7722001" y="432004"/>
            <a:ext cx="1027112" cy="900113"/>
          </a:xfrm>
          <a:prstGeom prst="rect">
            <a:avLst/>
          </a:prstGeom>
          <a:noFill/>
        </p:spPr>
      </p:pic>
      <p:sp>
        <p:nvSpPr>
          <p:cNvPr id="22530" name="SubTitle_TM"/>
          <p:cNvSpPr>
            <a:spLocks noGrp="1" noChangeArrowheads="1"/>
          </p:cNvSpPr>
          <p:nvPr>
            <p:ph type="subTitle" idx="1" hasCustomPrompt="1"/>
          </p:nvPr>
        </p:nvSpPr>
        <p:spPr>
          <a:xfrm>
            <a:off x="393700" y="5137204"/>
            <a:ext cx="8355014" cy="1386001"/>
          </a:xfrm>
        </p:spPr>
        <p:txBody>
          <a:bodyPr anchor="b" anchorCtr="0"/>
          <a:lstStyle>
            <a:lvl1pPr marL="0" indent="0">
              <a:lnSpc>
                <a:spcPct val="75000"/>
              </a:lnSpc>
              <a:spcBef>
                <a:spcPts val="0"/>
              </a:spcBef>
              <a:buFont typeface="Arial" charset="0"/>
              <a:buNone/>
              <a:defRPr sz="3000" baseline="0">
                <a:latin typeface="+mn-lt"/>
              </a:defRPr>
            </a:lvl1pPr>
          </a:lstStyle>
          <a:p>
            <a:r>
              <a:rPr lang="en-US" dirty="0"/>
              <a:t>Click to Add subtitle</a:t>
            </a:r>
          </a:p>
        </p:txBody>
      </p:sp>
      <p:sp>
        <p:nvSpPr>
          <p:cNvPr id="22531" name="Title_TM"/>
          <p:cNvSpPr>
            <a:spLocks noGrp="1" noChangeArrowheads="1"/>
          </p:cNvSpPr>
          <p:nvPr>
            <p:ph type="ctrTitle" hasCustomPrompt="1"/>
          </p:nvPr>
        </p:nvSpPr>
        <p:spPr>
          <a:xfrm>
            <a:off x="393702" y="1808713"/>
            <a:ext cx="8351839" cy="2839491"/>
          </a:xfrm>
        </p:spPr>
        <p:txBody>
          <a:bodyPr anchor="ctr">
            <a:normAutofit/>
          </a:bodyPr>
          <a:lstStyle>
            <a:lvl1pPr>
              <a:lnSpc>
                <a:spcPct val="75000"/>
              </a:lnSpc>
              <a:defRPr sz="7000">
                <a:latin typeface="Ericsson Capital TT"/>
              </a:defRPr>
            </a:lvl1pPr>
          </a:lstStyle>
          <a:p>
            <a:r>
              <a:rPr lang="en-US" dirty="0"/>
              <a:t>Click to add title</a:t>
            </a: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hasCustomPrompt="1"/>
          </p:nvPr>
        </p:nvSpPr>
        <p:spPr>
          <a:xfrm>
            <a:off x="393702" y="4010025"/>
            <a:ext cx="8355013"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1"/>
          <p:cNvSpPr>
            <a:spLocks noGrp="1"/>
          </p:cNvSpPr>
          <p:nvPr>
            <p:ph sz="quarter" idx="10" hasCustomPrompt="1"/>
          </p:nvPr>
        </p:nvSpPr>
        <p:spPr>
          <a:xfrm>
            <a:off x="393701" y="1795463"/>
            <a:ext cx="8355012"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393701" y="239717"/>
            <a:ext cx="7494588" cy="1085371"/>
          </a:xfrm>
        </p:spPr>
        <p:txBody>
          <a:bodyPr/>
          <a:lstStyle/>
          <a:p>
            <a:r>
              <a:rPr lang="en-US" dirty="0"/>
              <a:t>Click to ADD title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hasCustomPrompt="1"/>
          </p:nvPr>
        </p:nvSpPr>
        <p:spPr>
          <a:xfrm>
            <a:off x="4645025" y="4010025"/>
            <a:ext cx="4103688"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quarter" idx="12" hasCustomPrompt="1"/>
          </p:nvPr>
        </p:nvSpPr>
        <p:spPr>
          <a:xfrm>
            <a:off x="393701" y="4010025"/>
            <a:ext cx="4105275"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1"/>
          <p:cNvSpPr>
            <a:spLocks noGrp="1"/>
          </p:cNvSpPr>
          <p:nvPr>
            <p:ph idx="1" hasCustomPrompt="1"/>
          </p:nvPr>
        </p:nvSpPr>
        <p:spPr>
          <a:xfrm>
            <a:off x="396875" y="1795463"/>
            <a:ext cx="8351838"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hasCustomPrompt="1"/>
          </p:nvPr>
        </p:nvSpPr>
        <p:spPr>
          <a:xfrm>
            <a:off x="393701" y="239717"/>
            <a:ext cx="7494588" cy="1085371"/>
          </a:xfrm>
        </p:spPr>
        <p:txBody>
          <a:bodyPr/>
          <a:lstStyle/>
          <a:p>
            <a:r>
              <a:rPr lang="en-US" dirty="0"/>
              <a:t>Click to ADD title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393702" y="4010025"/>
            <a:ext cx="8355013"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sz="quarter" idx="10" hasCustomPrompt="1"/>
          </p:nvPr>
        </p:nvSpPr>
        <p:spPr>
          <a:xfrm>
            <a:off x="4645025" y="1795463"/>
            <a:ext cx="4103688"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1"/>
          <p:cNvSpPr>
            <a:spLocks noGrp="1"/>
          </p:cNvSpPr>
          <p:nvPr>
            <p:ph idx="1" hasCustomPrompt="1"/>
          </p:nvPr>
        </p:nvSpPr>
        <p:spPr>
          <a:xfrm>
            <a:off x="396877" y="1795463"/>
            <a:ext cx="4102100"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hasCustomPrompt="1"/>
          </p:nvPr>
        </p:nvSpPr>
        <p:spPr>
          <a:xfrm>
            <a:off x="393701" y="239717"/>
            <a:ext cx="7494588" cy="1085371"/>
          </a:xfrm>
        </p:spPr>
        <p:txBody>
          <a:bodyPr/>
          <a:lstStyle/>
          <a:p>
            <a:r>
              <a:rPr lang="en-US" dirty="0"/>
              <a:t>Click to ADD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4645027" y="4013204"/>
            <a:ext cx="4100513"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4645027" y="1795467"/>
            <a:ext cx="4100513"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half" idx="1"/>
          </p:nvPr>
        </p:nvSpPr>
        <p:spPr>
          <a:xfrm>
            <a:off x="393702" y="1795463"/>
            <a:ext cx="4098925"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393701" y="239717"/>
            <a:ext cx="7494588" cy="1085371"/>
          </a:xfrm>
        </p:spPr>
        <p:txBody>
          <a:bodyPr/>
          <a:lstStyle/>
          <a:p>
            <a:r>
              <a:rPr lang="en-US"/>
              <a:t>Click to edit Master title style</a:t>
            </a:r>
          </a:p>
        </p:txBody>
      </p:sp>
    </p:spTree>
    <p:extLst>
      <p:ext uri="{BB962C8B-B14F-4D97-AF65-F5344CB8AC3E}">
        <p14:creationId xmlns:p14="http://schemas.microsoft.com/office/powerpoint/2010/main" val="25423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4648202" y="1795463"/>
            <a:ext cx="4100513"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396877" y="4013204"/>
            <a:ext cx="4098925"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396877" y="1795467"/>
            <a:ext cx="4098925"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393701" y="239717"/>
            <a:ext cx="7494588" cy="1085371"/>
          </a:xfrm>
        </p:spPr>
        <p:txBody>
          <a:bodyPr/>
          <a:lstStyle/>
          <a:p>
            <a:r>
              <a:rPr lang="en-US"/>
              <a:t>Click to edit Master title style</a:t>
            </a:r>
          </a:p>
        </p:txBody>
      </p:sp>
    </p:spTree>
    <p:extLst>
      <p:ext uri="{BB962C8B-B14F-4D97-AF65-F5344CB8AC3E}">
        <p14:creationId xmlns:p14="http://schemas.microsoft.com/office/powerpoint/2010/main" val="4267271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4648202" y="4022729"/>
            <a:ext cx="4100513"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3"/>
          </p:nvPr>
        </p:nvSpPr>
        <p:spPr>
          <a:xfrm>
            <a:off x="396877" y="4022729"/>
            <a:ext cx="4098925"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4648202" y="1804992"/>
            <a:ext cx="4100513"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396877" y="1804992"/>
            <a:ext cx="4098925"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sz="quarter"/>
          </p:nvPr>
        </p:nvSpPr>
        <p:spPr>
          <a:xfrm>
            <a:off x="393701" y="239717"/>
            <a:ext cx="7494588" cy="1085371"/>
          </a:xfrm>
        </p:spPr>
        <p:txBody>
          <a:bodyPr/>
          <a:lstStyle/>
          <a:p>
            <a:r>
              <a:rPr lang="en-US"/>
              <a:t>Click to edit Master title style</a:t>
            </a:r>
          </a:p>
        </p:txBody>
      </p:sp>
    </p:spTree>
    <p:extLst>
      <p:ext uri="{BB962C8B-B14F-4D97-AF65-F5344CB8AC3E}">
        <p14:creationId xmlns:p14="http://schemas.microsoft.com/office/powerpoint/2010/main" val="16881117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93701" y="239717"/>
            <a:ext cx="7494588" cy="1085371"/>
          </a:xfrm>
        </p:spPr>
        <p:txBody>
          <a:bodyPr/>
          <a:lstStyle/>
          <a:p>
            <a:r>
              <a:rPr lang="en-US" dirty="0"/>
              <a:t>Click to edit Master title style</a:t>
            </a:r>
          </a:p>
        </p:txBody>
      </p:sp>
    </p:spTree>
    <p:extLst>
      <p:ext uri="{BB962C8B-B14F-4D97-AF65-F5344CB8AC3E}">
        <p14:creationId xmlns:p14="http://schemas.microsoft.com/office/powerpoint/2010/main" val="3130335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40375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1065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396877" y="1800000"/>
            <a:ext cx="8351839" cy="385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393701" y="239717"/>
            <a:ext cx="7494588" cy="1085371"/>
          </a:xfrm>
        </p:spPr>
        <p:txBody>
          <a:bodyPr/>
          <a:lstStyle/>
          <a:p>
            <a:r>
              <a:rPr lang="en-US" dirty="0"/>
              <a:t>Click to edit Master title style</a:t>
            </a:r>
          </a:p>
        </p:txBody>
      </p:sp>
    </p:spTree>
    <p:extLst>
      <p:ext uri="{BB962C8B-B14F-4D97-AF65-F5344CB8AC3E}">
        <p14:creationId xmlns:p14="http://schemas.microsoft.com/office/powerpoint/2010/main" val="3334322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4645027" y="1795464"/>
            <a:ext cx="4100513" cy="42846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1"/>
          <p:cNvSpPr>
            <a:spLocks noGrp="1"/>
          </p:cNvSpPr>
          <p:nvPr>
            <p:ph sz="half" idx="1"/>
          </p:nvPr>
        </p:nvSpPr>
        <p:spPr>
          <a:xfrm>
            <a:off x="393702" y="1795463"/>
            <a:ext cx="4098925"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393701" y="239717"/>
            <a:ext cx="7494588" cy="1085371"/>
          </a:xfrm>
        </p:spPr>
        <p:txBody>
          <a:bodyPr/>
          <a:lstStyle/>
          <a:p>
            <a:r>
              <a:rPr lang="en-US"/>
              <a:t>Click to edit Master title style</a:t>
            </a:r>
          </a:p>
        </p:txBody>
      </p:sp>
    </p:spTree>
    <p:extLst>
      <p:ext uri="{BB962C8B-B14F-4D97-AF65-F5344CB8AC3E}">
        <p14:creationId xmlns:p14="http://schemas.microsoft.com/office/powerpoint/2010/main" val="3674726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6061077" y="1800225"/>
            <a:ext cx="2687638" cy="4724399"/>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sz="quarter" idx="11" hasCustomPrompt="1"/>
          </p:nvPr>
        </p:nvSpPr>
        <p:spPr>
          <a:xfrm>
            <a:off x="3228975" y="1800225"/>
            <a:ext cx="2687638" cy="4724399"/>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393702" y="1800225"/>
            <a:ext cx="2687638" cy="4724399"/>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393701" y="239717"/>
            <a:ext cx="7494588" cy="1085371"/>
          </a:xfrm>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393701" y="1800225"/>
            <a:ext cx="4105275"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393703" y="239717"/>
            <a:ext cx="7494587" cy="1085371"/>
          </a:xfrm>
        </p:spPr>
        <p:txBody>
          <a:bodyPr/>
          <a:lstStyle/>
          <a:p>
            <a:r>
              <a:rPr lang="en-US" dirty="0"/>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393701" y="1800225"/>
            <a:ext cx="3854450"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393703" y="239717"/>
            <a:ext cx="3854449" cy="1085371"/>
          </a:xfrm>
        </p:spPr>
        <p:txBody>
          <a:bodyPr/>
          <a:lstStyle/>
          <a:p>
            <a:r>
              <a:rPr lang="en-US"/>
              <a:t>Click to edit Master title style</a:t>
            </a:r>
          </a:p>
        </p:txBody>
      </p:sp>
    </p:spTree>
    <p:extLst>
      <p:ext uri="{BB962C8B-B14F-4D97-AF65-F5344CB8AC3E}">
        <p14:creationId xmlns:p14="http://schemas.microsoft.com/office/powerpoint/2010/main" val="2283548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643438" y="1800225"/>
            <a:ext cx="4105275"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393701" y="239717"/>
            <a:ext cx="7494588" cy="1085371"/>
          </a:xfrm>
        </p:spPr>
        <p:txBody>
          <a:bodyPr/>
          <a:lstStyle/>
          <a:p>
            <a:r>
              <a:rPr lang="en-US" dirty="0"/>
              <a:t>Click to edit Master title style</a:t>
            </a:r>
          </a:p>
        </p:txBody>
      </p:sp>
    </p:spTree>
    <p:extLst>
      <p:ext uri="{BB962C8B-B14F-4D97-AF65-F5344CB8AC3E}">
        <p14:creationId xmlns:p14="http://schemas.microsoft.com/office/powerpoint/2010/main" val="262973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643438" y="1800225"/>
            <a:ext cx="4105275"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4645027" y="239717"/>
            <a:ext cx="3243263" cy="1085371"/>
          </a:xfrm>
        </p:spPr>
        <p:txBody>
          <a:bodyPr/>
          <a:lstStyle/>
          <a:p>
            <a:r>
              <a:rPr lang="en-US" dirty="0"/>
              <a:t>Click to edit Master title style</a:t>
            </a:r>
          </a:p>
        </p:txBody>
      </p:sp>
    </p:spTree>
    <p:extLst>
      <p:ext uri="{BB962C8B-B14F-4D97-AF65-F5344CB8AC3E}">
        <p14:creationId xmlns:p14="http://schemas.microsoft.com/office/powerpoint/2010/main" val="525909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643438" y="3545844"/>
            <a:ext cx="4105275" cy="2978785"/>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4643438" y="1797528"/>
            <a:ext cx="4105275" cy="1085371"/>
          </a:xfrm>
        </p:spPr>
        <p:txBody>
          <a:bodyPr/>
          <a:lstStyle/>
          <a:p>
            <a:r>
              <a:rPr lang="en-US" dirty="0"/>
              <a:t>Click to edit Master title style</a:t>
            </a:r>
          </a:p>
        </p:txBody>
      </p:sp>
    </p:spTree>
    <p:extLst>
      <p:ext uri="{BB962C8B-B14F-4D97-AF65-F5344CB8AC3E}">
        <p14:creationId xmlns:p14="http://schemas.microsoft.com/office/powerpoint/2010/main" val="4071865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1"/>
            </p:custDataLst>
            <p:extLst>
              <p:ext uri="{D42A27DB-BD31-4B8C-83A1-F6EECF244321}">
                <p14:modId xmlns:p14="http://schemas.microsoft.com/office/powerpoint/2010/main" val="996548150"/>
              </p:ext>
            </p:extLst>
          </p:nvPr>
        </p:nvGraphicFramePr>
        <p:xfrm>
          <a:off x="1589" y="1592"/>
          <a:ext cx="1587" cy="1587"/>
        </p:xfrm>
        <a:graphic>
          <a:graphicData uri="http://schemas.openxmlformats.org/presentationml/2006/ole">
            <mc:AlternateContent xmlns:mc="http://schemas.openxmlformats.org/markup-compatibility/2006">
              <mc:Choice xmlns:v="urn:schemas-microsoft-com:vml" Requires="v">
                <p:oleObj spid="_x0000_s2320" name="think-cell Slide" r:id="rId22" imgW="270" imgH="270" progId="TCLayout.ActiveDocument.1">
                  <p:embed/>
                </p:oleObj>
              </mc:Choice>
              <mc:Fallback>
                <p:oleObj name="think-cell Slide" r:id="rId22" imgW="270" imgH="270" progId="TCLayout.ActiveDocument.1">
                  <p:embed/>
                  <p:pic>
                    <p:nvPicPr>
                      <p:cNvPr id="0" name=""/>
                      <p:cNvPicPr/>
                      <p:nvPr/>
                    </p:nvPicPr>
                    <p:blipFill>
                      <a:blip r:embed="rId23"/>
                      <a:stretch>
                        <a:fillRect/>
                      </a:stretch>
                    </p:blipFill>
                    <p:spPr>
                      <a:xfrm>
                        <a:off x="1589" y="1592"/>
                        <a:ext cx="1587" cy="1587"/>
                      </a:xfrm>
                      <a:prstGeom prst="rect">
                        <a:avLst/>
                      </a:prstGeom>
                    </p:spPr>
                  </p:pic>
                </p:oleObj>
              </mc:Fallback>
            </mc:AlternateContent>
          </a:graphicData>
        </a:graphic>
      </p:graphicFrame>
      <p:sp>
        <p:nvSpPr>
          <p:cNvPr id="21508" name="LeftInfo"/>
          <p:cNvSpPr txBox="1">
            <a:spLocks noChangeArrowheads="1"/>
          </p:cNvSpPr>
          <p:nvPr/>
        </p:nvSpPr>
        <p:spPr bwMode="auto">
          <a:xfrm>
            <a:off x="-1886857" y="438153"/>
            <a:ext cx="1764294" cy="6278642"/>
          </a:xfrm>
          <a:prstGeom prst="rect">
            <a:avLst/>
          </a:prstGeom>
          <a:noFill/>
          <a:ln w="9525">
            <a:noFill/>
            <a:miter lim="800000"/>
            <a:headEnd/>
            <a:tailEnd/>
          </a:ln>
          <a:effectLst/>
        </p:spPr>
        <p:txBody>
          <a:bodyPr wrap="square">
            <a:spAutoFit/>
          </a:bodyPr>
          <a:lstStyle/>
          <a:p>
            <a:pPr algn="r">
              <a:spcBef>
                <a:spcPct val="0"/>
              </a:spcBef>
            </a:pPr>
            <a:r>
              <a:rPr lang="en-US" sz="1200" noProof="0" dirty="0">
                <a:solidFill>
                  <a:srgbClr val="FFFFFF"/>
                </a:solidFill>
              </a:rPr>
              <a:t>Slide title </a:t>
            </a:r>
          </a:p>
          <a:p>
            <a:pPr algn="r">
              <a:spcBef>
                <a:spcPct val="0"/>
              </a:spcBef>
            </a:pPr>
            <a:r>
              <a:rPr lang="en-US" sz="1200" noProof="0" dirty="0">
                <a:solidFill>
                  <a:srgbClr val="FFFFFF"/>
                </a:solidFill>
              </a:rPr>
              <a:t>44 pt</a:t>
            </a: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r>
              <a:rPr lang="en-US" sz="1200" noProof="0" dirty="0">
                <a:solidFill>
                  <a:srgbClr val="FFFFFF"/>
                </a:solidFill>
              </a:rPr>
              <a:t>Text and bullet level 1</a:t>
            </a:r>
          </a:p>
          <a:p>
            <a:pPr algn="r">
              <a:spcBef>
                <a:spcPct val="0"/>
              </a:spcBef>
            </a:pPr>
            <a:r>
              <a:rPr lang="en-US" sz="1200" noProof="0" dirty="0">
                <a:solidFill>
                  <a:srgbClr val="FFFFFF"/>
                </a:solidFill>
              </a:rPr>
              <a:t> minimum 24 pt</a:t>
            </a:r>
          </a:p>
          <a:p>
            <a:pPr algn="r">
              <a:spcBef>
                <a:spcPct val="0"/>
              </a:spcBef>
            </a:pPr>
            <a:endParaRPr lang="en-US" sz="1200" noProof="0" dirty="0">
              <a:solidFill>
                <a:srgbClr val="FFFFFF"/>
              </a:solidFill>
            </a:endParaRPr>
          </a:p>
          <a:p>
            <a:pPr algn="r">
              <a:spcBef>
                <a:spcPct val="0"/>
              </a:spcBef>
            </a:pPr>
            <a:r>
              <a:rPr lang="en-US" sz="1200" noProof="0" dirty="0">
                <a:solidFill>
                  <a:srgbClr val="FFFFFF"/>
                </a:solidFill>
              </a:rPr>
              <a:t>Bullets level 2-5</a:t>
            </a:r>
          </a:p>
          <a:p>
            <a:pPr algn="r">
              <a:spcBef>
                <a:spcPct val="0"/>
              </a:spcBef>
            </a:pPr>
            <a:r>
              <a:rPr lang="en-US" sz="1200" noProof="0" dirty="0">
                <a:solidFill>
                  <a:srgbClr val="FFFFFF"/>
                </a:solidFill>
              </a:rPr>
              <a:t>minimum 20 pt</a:t>
            </a:r>
          </a:p>
          <a:p>
            <a:pPr algn="r">
              <a:spcBef>
                <a:spcPct val="0"/>
              </a:spcBef>
            </a:pPr>
            <a:endParaRPr lang="en-US" sz="1200" noProof="0" dirty="0">
              <a:solidFill>
                <a:srgbClr val="FFFFFF"/>
              </a:solidFill>
            </a:endParaRPr>
          </a:p>
          <a:p>
            <a:pPr algn="r"/>
            <a:endParaRPr lang="en-US" sz="800" noProof="0" dirty="0">
              <a:solidFill>
                <a:schemeClr val="bg1"/>
              </a:solidFill>
            </a:endParaRPr>
          </a:p>
          <a:p>
            <a:pPr algn="r"/>
            <a:endParaRPr lang="en-US" sz="800" noProof="0" dirty="0">
              <a:solidFill>
                <a:schemeClr val="bg1"/>
              </a:solidFill>
            </a:endParaRPr>
          </a:p>
          <a:p>
            <a:pPr algn="r"/>
            <a:endParaRPr lang="en-US" sz="800" noProof="0" dirty="0">
              <a:solidFill>
                <a:schemeClr val="bg1"/>
              </a:solidFill>
            </a:endParaRPr>
          </a:p>
          <a:p>
            <a:r>
              <a:rPr lang="en-US" sz="500" noProof="0" dirty="0">
                <a:solidFill>
                  <a:srgbClr val="9FB7D3"/>
                </a:solidFill>
                <a:latin typeface="+mn-lt"/>
              </a:rPr>
              <a:t>Characters for Embedded font:</a:t>
            </a:r>
            <a:br>
              <a:rPr lang="en-US" sz="500" noProof="0" dirty="0">
                <a:solidFill>
                  <a:srgbClr val="9FB7D3"/>
                </a:solidFill>
                <a:latin typeface="+mn-lt"/>
              </a:rPr>
            </a:br>
            <a:r>
              <a:rPr lang="en-US" sz="500" noProof="0" dirty="0">
                <a:solidFill>
                  <a:srgbClr val="9FB7D3"/>
                </a:solidFill>
                <a:latin typeface="Ericsson Capital TT" pitchFamily="2" charset="0"/>
              </a:rPr>
              <a:t>!"#$%&amp;'()*+,-./0123456789:;&lt;=&gt;?@ABCDEFGHIJKLMNOPQRSTUVWXYZ[\]^_`abcdefghijklmnopqrstuvwxyz{|}~¡¢£¤¥¦§¨©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ẀẁẃẄẅỲỳ–—‘’‚“”„†‡•…‰‹›⁄€™ĀĀĂĂĄĄĆĆĊĊČČĎĎĐĐĒĒĖĖĘĘĚĚĞĞĠĠĢĢĪĪĮĮİĶĶĹĹĻĻĽĽŃŃŅŅŇŇŌŌŐŐŔŔŖŖŘŘŚŚŞŞŢŢŤŤŪŪŮŮŰŰŲŲŴŴŶŶŹŹŻŻȘș−≤≥ﬁﬂ</a:t>
            </a:r>
            <a:endParaRPr lang="en-US" sz="500" i="1" noProof="0" dirty="0">
              <a:solidFill>
                <a:srgbClr val="9FB7D3"/>
              </a:solidFill>
              <a:latin typeface="Ericsson Capital TT" pitchFamily="2" charset="0"/>
            </a:endParaRPr>
          </a:p>
          <a:p>
            <a:endParaRPr lang="en-US" sz="500" i="1" noProof="0" dirty="0">
              <a:solidFill>
                <a:srgbClr val="9FB7D3"/>
              </a:solidFill>
              <a:latin typeface="Ericsson Capital TT" pitchFamily="2" charset="0"/>
            </a:endParaRPr>
          </a:p>
          <a:p>
            <a:r>
              <a:rPr lang="en-US" sz="500" noProof="0" dirty="0">
                <a:solidFill>
                  <a:srgbClr val="9FB7D3"/>
                </a:solidFill>
                <a:latin typeface="Ericsson Capital TT" pitchFamily="2" charset="0"/>
              </a:rPr>
              <a:t>ΆΈΉΊΌΎΏΐΑΒΓΕΖΗΘΙΚΛΜΝΞΟΠΡΣΤΥΦΧΨΪΫΆΈΉΊΰαβγδεζηθικλνξορςΣΤΥΦΧΨΩΪΫΌΎΏ</a:t>
            </a:r>
            <a:endParaRPr lang="en-US" sz="500" i="1" noProof="0" dirty="0">
              <a:solidFill>
                <a:srgbClr val="9FB7D3"/>
              </a:solidFill>
              <a:latin typeface="Ericsson Capital TT" pitchFamily="2" charset="0"/>
            </a:endParaRPr>
          </a:p>
          <a:p>
            <a:r>
              <a:rPr lang="en-US" sz="500" noProof="0" dirty="0">
                <a:solidFill>
                  <a:srgbClr val="9FB7D3"/>
                </a:solidFill>
                <a:latin typeface="Ericsson Capital TT" pitchFamily="2" charset="0"/>
              </a:rPr>
              <a:t>ЁЂЃЄЅІЇЈЉЊЋЌЎЏАБВГДЕЖЗИЙКЛМНОПРСТУФХЦЧШЩЪЫЬЭЮЯАБВГДЕЖЗИЙКЛМНОПРСТУФХЦЧШЩЪЫЬЭЮЯЁЂЃЄЅІЇЈЉЊЋЌЎЏѢѢѲѲѴѴҐҐәǽẀẁẂẃẄẅỲỳ№</a:t>
            </a:r>
          </a:p>
          <a:p>
            <a:pPr>
              <a:lnSpc>
                <a:spcPct val="80000"/>
              </a:lnSpc>
              <a:spcBef>
                <a:spcPct val="20000"/>
              </a:spcBef>
            </a:pPr>
            <a:endParaRPr lang="en-US" sz="500" noProof="0" dirty="0">
              <a:solidFill>
                <a:srgbClr val="9FB7D3"/>
              </a:solidFill>
              <a:latin typeface="Ericsson Capital TT" pitchFamily="2" charset="0"/>
            </a:endParaRPr>
          </a:p>
          <a:p>
            <a:pPr algn="r">
              <a:spcBef>
                <a:spcPct val="0"/>
              </a:spcBef>
            </a:pPr>
            <a:endParaRPr lang="en-US" sz="5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1400" noProof="0" dirty="0">
              <a:solidFill>
                <a:schemeClr val="bg1"/>
              </a:solidFill>
            </a:endParaRPr>
          </a:p>
          <a:p>
            <a:pPr algn="r">
              <a:spcBef>
                <a:spcPct val="0"/>
              </a:spcBef>
            </a:pPr>
            <a:r>
              <a:rPr lang="en-US" sz="1200" noProof="0" dirty="0">
                <a:solidFill>
                  <a:schemeClr val="bg1"/>
                </a:solidFill>
              </a:rPr>
              <a:t>Do not add objects or text in the footer area</a:t>
            </a:r>
          </a:p>
        </p:txBody>
      </p:sp>
      <p:pic>
        <p:nvPicPr>
          <p:cNvPr id="9" name="Econ2011" descr="ECON_RGB"/>
          <p:cNvPicPr>
            <a:picLocks noChangeAspect="1" noChangeArrowheads="1"/>
          </p:cNvPicPr>
          <p:nvPr/>
        </p:nvPicPr>
        <p:blipFill>
          <a:blip r:embed="rId24" cstate="print"/>
          <a:srcRect/>
          <a:stretch>
            <a:fillRect/>
          </a:stretch>
        </p:blipFill>
        <p:spPr bwMode="auto">
          <a:xfrm>
            <a:off x="8316001" y="360000"/>
            <a:ext cx="444500" cy="588962"/>
          </a:xfrm>
          <a:prstGeom prst="rect">
            <a:avLst/>
          </a:prstGeom>
          <a:noFill/>
        </p:spPr>
      </p:pic>
      <p:sp>
        <p:nvSpPr>
          <p:cNvPr id="21523" name="txtfooterCopy"/>
          <p:cNvSpPr txBox="1">
            <a:spLocks noChangeArrowheads="1"/>
          </p:cNvSpPr>
          <p:nvPr/>
        </p:nvSpPr>
        <p:spPr bwMode="auto">
          <a:xfrm>
            <a:off x="395288" y="6524625"/>
            <a:ext cx="7399338" cy="215900"/>
          </a:xfrm>
          <a:prstGeom prst="rect">
            <a:avLst/>
          </a:prstGeom>
          <a:noFill/>
          <a:ln w="12700" algn="ctr">
            <a:noFill/>
            <a:miter lim="800000"/>
            <a:headEnd/>
            <a:tailEnd/>
          </a:ln>
          <a:effectLst/>
        </p:spPr>
        <p:txBody>
          <a:bodyPr lIns="72000" rIns="72000"/>
          <a:lstStyle/>
          <a:p>
            <a:pPr algn="l"/>
            <a:r>
              <a:rPr lang="en-US" sz="800" b="0" i="0" u="none">
                <a:solidFill>
                  <a:srgbClr val="87888A"/>
                </a:solidFill>
              </a:rPr>
              <a:t>Project proposals 2017  |  Ericsson - URJC Chair  |  2017-03-22</a:t>
            </a:r>
            <a:endParaRPr lang="en-US" sz="800" b="0" i="0" u="none" dirty="0">
              <a:solidFill>
                <a:srgbClr val="87888A"/>
              </a:solidFill>
            </a:endParaRPr>
          </a:p>
        </p:txBody>
      </p:sp>
      <p:sp>
        <p:nvSpPr>
          <p:cNvPr id="21507" name="Content_SM"/>
          <p:cNvSpPr>
            <a:spLocks noGrp="1" noChangeArrowheads="1"/>
          </p:cNvSpPr>
          <p:nvPr>
            <p:ph type="body" idx="1"/>
          </p:nvPr>
        </p:nvSpPr>
        <p:spPr bwMode="auto">
          <a:xfrm>
            <a:off x="396877" y="1800000"/>
            <a:ext cx="8351839" cy="3852000"/>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506" name="Title_SM"/>
          <p:cNvSpPr>
            <a:spLocks noGrp="1" noChangeArrowheads="1"/>
          </p:cNvSpPr>
          <p:nvPr>
            <p:ph type="title"/>
          </p:nvPr>
        </p:nvSpPr>
        <p:spPr bwMode="auto">
          <a:xfrm>
            <a:off x="393701" y="239717"/>
            <a:ext cx="7494588" cy="1085371"/>
          </a:xfrm>
          <a:prstGeom prst="rect">
            <a:avLst/>
          </a:prstGeom>
          <a:noFill/>
          <a:ln w="9525">
            <a:noFill/>
            <a:miter lim="800000"/>
            <a:headEnd/>
            <a:tailEnd/>
          </a:ln>
        </p:spPr>
        <p:txBody>
          <a:bodyPr vert="horz" wrap="square" lIns="72000" tIns="0" rIns="72000" bIns="0" numCol="1" anchor="ctr" anchorCtr="0" compatLnSpc="1">
            <a:prstTxWarp prst="textNoShape">
              <a:avLst/>
            </a:prstTxWarp>
            <a:normAutofit/>
          </a:bodyPr>
          <a:lstStyle/>
          <a:p>
            <a:pPr lvl="0"/>
            <a:r>
              <a:rPr lang="en-US" dirty="0"/>
              <a:t>Click to Add Header</a:t>
            </a: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700" r:id="rId3"/>
    <p:sldLayoutId id="2147483681" r:id="rId4"/>
    <p:sldLayoutId id="2147483680" r:id="rId5"/>
    <p:sldLayoutId id="2147483699" r:id="rId6"/>
    <p:sldLayoutId id="2147483696" r:id="rId7"/>
    <p:sldLayoutId id="2147483698" r:id="rId8"/>
    <p:sldLayoutId id="2147483697" r:id="rId9"/>
    <p:sldLayoutId id="2147483685" r:id="rId10"/>
    <p:sldLayoutId id="2147483686" r:id="rId11"/>
    <p:sldLayoutId id="2147483687" r:id="rId12"/>
    <p:sldLayoutId id="2147483682" r:id="rId13"/>
    <p:sldLayoutId id="2147483683" r:id="rId14"/>
    <p:sldLayoutId id="2147483684" r:id="rId15"/>
    <p:sldLayoutId id="2147483688" r:id="rId16"/>
    <p:sldLayoutId id="2147483695" r:id="rId17"/>
    <p:sldLayoutId id="2147483701" r:id="rId18"/>
  </p:sldLayoutIdLst>
  <p:hf sldNum="0" hdr="0" ftr="0" dt="0"/>
  <p:txStyles>
    <p:titleStyle>
      <a:lvl1pPr algn="l" rtl="0" eaLnBrk="1" fontAlgn="base" hangingPunct="1">
        <a:lnSpc>
          <a:spcPct val="75000"/>
        </a:lnSpc>
        <a:spcBef>
          <a:spcPct val="0"/>
        </a:spcBef>
        <a:spcAft>
          <a:spcPct val="0"/>
        </a:spcAft>
        <a:defRPr sz="4400">
          <a:solidFill>
            <a:schemeClr val="tx1"/>
          </a:solidFill>
          <a:latin typeface="Ericsson Capital TT"/>
          <a:ea typeface="+mj-ea"/>
          <a:cs typeface="+mj-cs"/>
        </a:defRPr>
      </a:lvl1pPr>
      <a:lvl2pPr algn="l" rtl="0" eaLnBrk="1" fontAlgn="base" hangingPunct="1">
        <a:spcBef>
          <a:spcPct val="0"/>
        </a:spcBef>
        <a:spcAft>
          <a:spcPct val="0"/>
        </a:spcAft>
        <a:defRPr sz="3200">
          <a:solidFill>
            <a:schemeClr val="tx1"/>
          </a:solidFill>
          <a:latin typeface="Ericsson Capital TT" pitchFamily="2" charset="0"/>
        </a:defRPr>
      </a:lvl2pPr>
      <a:lvl3pPr algn="l" rtl="0" eaLnBrk="1" fontAlgn="base" hangingPunct="1">
        <a:spcBef>
          <a:spcPct val="0"/>
        </a:spcBef>
        <a:spcAft>
          <a:spcPct val="0"/>
        </a:spcAft>
        <a:defRPr sz="3200">
          <a:solidFill>
            <a:schemeClr val="tx1"/>
          </a:solidFill>
          <a:latin typeface="Ericsson Capital TT" pitchFamily="2" charset="0"/>
        </a:defRPr>
      </a:lvl3pPr>
      <a:lvl4pPr algn="l" rtl="0" eaLnBrk="1" fontAlgn="base" hangingPunct="1">
        <a:spcBef>
          <a:spcPct val="0"/>
        </a:spcBef>
        <a:spcAft>
          <a:spcPct val="0"/>
        </a:spcAft>
        <a:defRPr sz="3200">
          <a:solidFill>
            <a:schemeClr val="tx1"/>
          </a:solidFill>
          <a:latin typeface="Ericsson Capital TT" pitchFamily="2" charset="0"/>
        </a:defRPr>
      </a:lvl4pPr>
      <a:lvl5pPr algn="l" rtl="0" eaLnBrk="1" fontAlgn="base" hangingPunct="1">
        <a:spcBef>
          <a:spcPct val="0"/>
        </a:spcBef>
        <a:spcAft>
          <a:spcPct val="0"/>
        </a:spcAft>
        <a:defRPr sz="3200">
          <a:solidFill>
            <a:schemeClr val="tx1"/>
          </a:solidFill>
          <a:latin typeface="Ericsson Capital TT" pitchFamily="2"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pPr>
              <a:lnSpc>
                <a:spcPct val="100000"/>
              </a:lnSpc>
            </a:pPr>
            <a:r>
              <a:rPr lang="en-US" sz="2800"/>
              <a:t>Manuel Lorenzo, </a:t>
            </a:r>
            <a:r>
              <a:rPr lang="en-US" sz="2800"/>
              <a:t>Miguel A. Monjas, David Espadas</a:t>
            </a:r>
            <a:br>
              <a:rPr lang="en-US" sz="2800"/>
            </a:br>
            <a:r>
              <a:rPr lang="en-US" sz="2800"/>
              <a:t>2017-03-22</a:t>
            </a:r>
            <a:endParaRPr lang="en-US"/>
          </a:p>
        </p:txBody>
      </p:sp>
      <p:sp>
        <p:nvSpPr>
          <p:cNvPr id="4" name="Title 3"/>
          <p:cNvSpPr>
            <a:spLocks noGrp="1"/>
          </p:cNvSpPr>
          <p:nvPr>
            <p:ph type="ctrTitle"/>
          </p:nvPr>
        </p:nvSpPr>
        <p:spPr/>
        <p:txBody>
          <a:bodyPr/>
          <a:lstStyle/>
          <a:p>
            <a:r>
              <a:rPr lang="en-US"/>
              <a:t>E/// - URJC CHAIR:</a:t>
            </a:r>
            <a:br>
              <a:rPr lang="en-US"/>
            </a:br>
            <a:r>
              <a:rPr lang="en-US"/>
              <a:t>Activities 2017 -</a:t>
            </a:r>
            <a:br>
              <a:rPr lang="en-US"/>
            </a:br>
            <a:r>
              <a:rPr lang="en-US"/>
              <a:t>PROPOSAL</a:t>
            </a:r>
          </a:p>
        </p:txBody>
      </p:sp>
    </p:spTree>
    <p:extLst>
      <p:ext uri="{BB962C8B-B14F-4D97-AF65-F5344CB8AC3E}">
        <p14:creationId xmlns:p14="http://schemas.microsoft.com/office/powerpoint/2010/main" val="1615747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sz="2400" dirty="0">
                <a:solidFill>
                  <a:srgbClr val="92D050"/>
                </a:solidFill>
              </a:rPr>
              <a:t>Resources &amp; Effort</a:t>
            </a:r>
            <a:br>
              <a:rPr lang="en-US" dirty="0"/>
            </a:br>
            <a:r>
              <a:rPr lang="en-US" sz="4000" dirty="0">
                <a:solidFill>
                  <a:srgbClr val="007B78"/>
                </a:solidFill>
              </a:rPr>
              <a:t>DATA SCIENCE SCOPE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2128477"/>
              </p:ext>
            </p:extLst>
          </p:nvPr>
        </p:nvGraphicFramePr>
        <p:xfrm>
          <a:off x="396875" y="1800225"/>
          <a:ext cx="8351838" cy="3114040"/>
        </p:xfrm>
        <a:graphic>
          <a:graphicData uri="http://schemas.openxmlformats.org/drawingml/2006/table">
            <a:tbl>
              <a:tblPr firstRow="1" bandRow="1">
                <a:tableStyleId>{5C22544A-7EE6-4342-B048-85BDC9FD1C3A}</a:tableStyleId>
              </a:tblPr>
              <a:tblGrid>
                <a:gridCol w="3456668">
                  <a:extLst>
                    <a:ext uri="{9D8B030D-6E8A-4147-A177-3AD203B41FA5}">
                      <a16:colId xmlns:a16="http://schemas.microsoft.com/office/drawing/2014/main" val="1753141707"/>
                    </a:ext>
                  </a:extLst>
                </a:gridCol>
                <a:gridCol w="1295973">
                  <a:extLst>
                    <a:ext uri="{9D8B030D-6E8A-4147-A177-3AD203B41FA5}">
                      <a16:colId xmlns:a16="http://schemas.microsoft.com/office/drawing/2014/main" val="3223539769"/>
                    </a:ext>
                  </a:extLst>
                </a:gridCol>
                <a:gridCol w="3599197">
                  <a:extLst>
                    <a:ext uri="{9D8B030D-6E8A-4147-A177-3AD203B41FA5}">
                      <a16:colId xmlns:a16="http://schemas.microsoft.com/office/drawing/2014/main" val="2222936415"/>
                    </a:ext>
                  </a:extLst>
                </a:gridCol>
              </a:tblGrid>
              <a:tr h="370840">
                <a:tc>
                  <a:txBody>
                    <a:bodyPr/>
                    <a:lstStyle/>
                    <a:p>
                      <a:endParaRPr lang="en-US" noProof="0"/>
                    </a:p>
                  </a:txBody>
                  <a:tcPr/>
                </a:tc>
                <a:tc>
                  <a:txBody>
                    <a:bodyPr/>
                    <a:lstStyle/>
                    <a:p>
                      <a:pPr algn="ctr"/>
                      <a:r>
                        <a:rPr lang="en-US" noProof="0"/>
                        <a:t>Effort</a:t>
                      </a:r>
                    </a:p>
                  </a:txBody>
                  <a:tcPr/>
                </a:tc>
                <a:tc>
                  <a:txBody>
                    <a:bodyPr/>
                    <a:lstStyle/>
                    <a:p>
                      <a:pPr algn="ctr"/>
                      <a:r>
                        <a:rPr lang="en-US" noProof="0"/>
                        <a:t>Team</a:t>
                      </a:r>
                    </a:p>
                  </a:txBody>
                  <a:tcPr/>
                </a:tc>
                <a:extLst>
                  <a:ext uri="{0D108BD9-81ED-4DB2-BD59-A6C34878D82A}">
                    <a16:rowId xmlns:a16="http://schemas.microsoft.com/office/drawing/2014/main" val="25670112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s-ES_tradnl" sz="1800" b="1" noProof="0">
                          <a:solidFill>
                            <a:schemeClr val="tx1"/>
                          </a:solidFill>
                          <a:latin typeface="+mn-lt"/>
                          <a:ea typeface="MS PGothic" pitchFamily="34" charset="-128"/>
                          <a:cs typeface="MS PGothic" pitchFamily="34" charset="-128"/>
                        </a:rPr>
                        <a:t>Dynamic Network Slice Selection</a:t>
                      </a:r>
                    </a:p>
                  </a:txBody>
                  <a:tcPr/>
                </a:tc>
                <a:tc>
                  <a:txBody>
                    <a:bodyPr/>
                    <a:lstStyle/>
                    <a:p>
                      <a:pPr algn="ctr"/>
                      <a:r>
                        <a:rPr lang="en-US" noProof="0"/>
                        <a:t>8 PM</a:t>
                      </a:r>
                    </a:p>
                  </a:txBody>
                  <a:tcPr/>
                </a:tc>
                <a:tc>
                  <a:txBody>
                    <a:bodyPr/>
                    <a:lstStyle/>
                    <a:p>
                      <a:pPr marL="285750" indent="-285750">
                        <a:buFont typeface="Arial" panose="020B0604020202020204" pitchFamily="34" charset="0"/>
                        <a:buChar char="•"/>
                      </a:pPr>
                      <a:r>
                        <a:rPr lang="en-US" noProof="0"/>
                        <a:t>Raúl Sánchez, Nacho Arias</a:t>
                      </a:r>
                    </a:p>
                    <a:p>
                      <a:pPr marL="285750" indent="-285750">
                        <a:buFont typeface="Arial" panose="020B0604020202020204" pitchFamily="34" charset="0"/>
                        <a:buChar char="•"/>
                      </a:pPr>
                      <a:r>
                        <a:rPr lang="en-US" noProof="0"/>
                        <a:t>E/// Mentor: Miguel A. García</a:t>
                      </a:r>
                    </a:p>
                    <a:p>
                      <a:pPr marL="285750" indent="-285750">
                        <a:buFont typeface="Arial" panose="020B0604020202020204" pitchFamily="34" charset="0"/>
                        <a:buChar char="•"/>
                      </a:pPr>
                      <a:r>
                        <a:rPr lang="en-US" noProof="0"/>
                        <a:t>URJC Mentor: TBD</a:t>
                      </a:r>
                    </a:p>
                  </a:txBody>
                  <a:tcPr/>
                </a:tc>
                <a:extLst>
                  <a:ext uri="{0D108BD9-81ED-4DB2-BD59-A6C34878D82A}">
                    <a16:rowId xmlns:a16="http://schemas.microsoft.com/office/drawing/2014/main" val="242152315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s-ES_tradnl" sz="1800" b="1" noProof="0">
                          <a:solidFill>
                            <a:schemeClr val="tx1"/>
                          </a:solidFill>
                          <a:latin typeface="+mn-lt"/>
                          <a:ea typeface="MS PGothic" pitchFamily="34" charset="-128"/>
                          <a:cs typeface="MS PGothic" pitchFamily="34" charset="-128"/>
                        </a:rPr>
                        <a:t>Security Management for 5G Connected Robotics </a:t>
                      </a:r>
                    </a:p>
                  </a:txBody>
                  <a:tcPr/>
                </a:tc>
                <a:tc>
                  <a:txBody>
                    <a:bodyPr/>
                    <a:lstStyle/>
                    <a:p>
                      <a:pPr algn="ctr"/>
                      <a:r>
                        <a:rPr lang="en-US" noProof="0"/>
                        <a:t>10 PM</a:t>
                      </a:r>
                    </a:p>
                  </a:txBody>
                  <a:tcPr/>
                </a:tc>
                <a:tc>
                  <a:txBody>
                    <a:bodyPr/>
                    <a:lstStyle/>
                    <a:p>
                      <a:pPr marL="285750" indent="-285750">
                        <a:buFont typeface="Arial" panose="020B0604020202020204" pitchFamily="34" charset="0"/>
                        <a:buChar char="•"/>
                      </a:pPr>
                      <a:r>
                        <a:rPr lang="en-US" noProof="0"/>
                        <a:t>Pablo Nieto, Sameh Dabbour</a:t>
                      </a:r>
                    </a:p>
                    <a:p>
                      <a:pPr marL="285750" indent="-285750">
                        <a:buFont typeface="Arial" panose="020B0604020202020204" pitchFamily="34" charset="0"/>
                        <a:buChar char="•"/>
                      </a:pPr>
                      <a:r>
                        <a:rPr lang="en-US" noProof="0"/>
                        <a:t>E/// Mentor: Carolina Canales</a:t>
                      </a:r>
                    </a:p>
                    <a:p>
                      <a:pPr marL="285750" indent="-285750">
                        <a:buFont typeface="Arial" panose="020B0604020202020204" pitchFamily="34" charset="0"/>
                        <a:buChar char="•"/>
                      </a:pPr>
                      <a:r>
                        <a:rPr lang="en-US" noProof="0"/>
                        <a:t>URJC Mentor: TBD</a:t>
                      </a:r>
                    </a:p>
                  </a:txBody>
                  <a:tcPr/>
                </a:tc>
                <a:extLst>
                  <a:ext uri="{0D108BD9-81ED-4DB2-BD59-A6C34878D82A}">
                    <a16:rowId xmlns:a16="http://schemas.microsoft.com/office/drawing/2014/main" val="417608348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s-ES_tradnl" sz="1800" b="1" noProof="0">
                          <a:solidFill>
                            <a:schemeClr val="tx1"/>
                          </a:solidFill>
                          <a:latin typeface="+mn-lt"/>
                          <a:ea typeface="MS PGothic" pitchFamily="34" charset="-128"/>
                          <a:cs typeface="MS PGothic" pitchFamily="34" charset="-128"/>
                        </a:rPr>
                        <a:t>FWA Policy Control</a:t>
                      </a:r>
                    </a:p>
                  </a:txBody>
                  <a:tcPr/>
                </a:tc>
                <a:tc>
                  <a:txBody>
                    <a:bodyPr/>
                    <a:lstStyle/>
                    <a:p>
                      <a:pPr algn="ctr"/>
                      <a:r>
                        <a:rPr lang="en-US" noProof="0"/>
                        <a:t>8 PM</a:t>
                      </a:r>
                    </a:p>
                  </a:txBody>
                  <a:tcPr/>
                </a:tc>
                <a:tc>
                  <a:txBody>
                    <a:bodyPr/>
                    <a:lstStyle/>
                    <a:p>
                      <a:pPr marL="285750" indent="-285750">
                        <a:buFont typeface="Arial" panose="020B0604020202020204" pitchFamily="34" charset="0"/>
                        <a:buChar char="•"/>
                      </a:pPr>
                      <a:r>
                        <a:rPr lang="en-US" noProof="0" dirty="0" err="1"/>
                        <a:t>Héktor</a:t>
                      </a:r>
                      <a:r>
                        <a:rPr lang="en-US" noProof="0" dirty="0"/>
                        <a:t> </a:t>
                      </a:r>
                      <a:r>
                        <a:rPr lang="en-US" sz="1800" noProof="0" dirty="0" err="1"/>
                        <a:t>Jacynycz</a:t>
                      </a:r>
                      <a:r>
                        <a:rPr lang="en-US" sz="1800" noProof="0" dirty="0"/>
                        <a:t>, M.A. Monjas</a:t>
                      </a:r>
                    </a:p>
                    <a:p>
                      <a:pPr marL="285750" indent="-285750">
                        <a:buFont typeface="Arial" panose="020B0604020202020204" pitchFamily="34" charset="0"/>
                        <a:buChar char="•"/>
                      </a:pPr>
                      <a:r>
                        <a:rPr lang="en-US" sz="1800" noProof="0" dirty="0"/>
                        <a:t>E/// Mentor: David Espadas</a:t>
                      </a:r>
                    </a:p>
                    <a:p>
                      <a:pPr marL="285750" indent="-285750">
                        <a:buFont typeface="Arial" panose="020B0604020202020204" pitchFamily="34" charset="0"/>
                        <a:buChar char="•"/>
                      </a:pPr>
                      <a:r>
                        <a:rPr lang="en-US" sz="1800" noProof="0" dirty="0"/>
                        <a:t>URJC Mentor: TBD</a:t>
                      </a:r>
                      <a:endParaRPr lang="en-US" noProof="0" dirty="0"/>
                    </a:p>
                  </a:txBody>
                  <a:tcPr/>
                </a:tc>
                <a:extLst>
                  <a:ext uri="{0D108BD9-81ED-4DB2-BD59-A6C34878D82A}">
                    <a16:rowId xmlns:a16="http://schemas.microsoft.com/office/drawing/2014/main" val="1760751997"/>
                  </a:ext>
                </a:extLst>
              </a:tr>
            </a:tbl>
          </a:graphicData>
        </a:graphic>
      </p:graphicFrame>
    </p:spTree>
    <p:extLst>
      <p:ext uri="{BB962C8B-B14F-4D97-AF65-F5344CB8AC3E}">
        <p14:creationId xmlns:p14="http://schemas.microsoft.com/office/powerpoint/2010/main" val="426941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Logo_ChapterSlide_Normal"/>
          <p:cNvPicPr>
            <a:picLocks/>
          </p:cNvPicPr>
          <p:nvPr/>
        </p:nvPicPr>
        <p:blipFill>
          <a:blip r:embed="rId3">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spTree>
    <p:extLst>
      <p:ext uri="{BB962C8B-B14F-4D97-AF65-F5344CB8AC3E}">
        <p14:creationId xmlns:p14="http://schemas.microsoft.com/office/powerpoint/2010/main" val="243410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600" dirty="0"/>
              <a:t>SCOPE &amp; ACTIVITIES</a:t>
            </a:r>
            <a:br>
              <a:rPr lang="en-US" sz="3600" dirty="0"/>
            </a:br>
            <a:r>
              <a:rPr lang="en-US" sz="2400" dirty="0"/>
              <a:t>KEY CONCEPTS IN FOCUS</a:t>
            </a:r>
          </a:p>
        </p:txBody>
      </p:sp>
      <p:sp>
        <p:nvSpPr>
          <p:cNvPr id="4" name="AutoShape 36"/>
          <p:cNvSpPr>
            <a:spLocks noChangeArrowheads="1"/>
          </p:cNvSpPr>
          <p:nvPr/>
        </p:nvSpPr>
        <p:spPr bwMode="auto">
          <a:xfrm>
            <a:off x="393701" y="1606094"/>
            <a:ext cx="2466619" cy="1229656"/>
          </a:xfrm>
          <a:prstGeom prst="roundRect">
            <a:avLst>
              <a:gd name="adj" fmla="val 8333"/>
            </a:avLst>
          </a:pr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lIns="72000" rIns="72000" anchor="ctr"/>
          <a:lstStyle>
            <a:lvl1pPr eaLnBrk="0" hangingPunct="0">
              <a:spcBef>
                <a:spcPct val="20000"/>
              </a:spcBef>
              <a:buClr>
                <a:srgbClr val="00A9D4"/>
              </a:buClr>
              <a:buFont typeface="Arial" charset="0"/>
              <a:buChar char="›"/>
              <a:defRPr sz="2400">
                <a:solidFill>
                  <a:schemeClr val="tx1"/>
                </a:solidFill>
                <a:latin typeface="Arial" charset="0"/>
              </a:defRPr>
            </a:lvl1pPr>
            <a:lvl2pPr marL="37931725" indent="-37474525" eaLnBrk="0" hangingPunct="0">
              <a:spcBef>
                <a:spcPct val="20000"/>
              </a:spcBef>
              <a:buClr>
                <a:schemeClr val="tx1"/>
              </a:buClr>
              <a:buFont typeface="Ericsson Capital TT" pitchFamily="2" charset="0"/>
              <a:buChar char="–"/>
              <a:defRPr sz="2000">
                <a:solidFill>
                  <a:schemeClr val="tx1"/>
                </a:solidFill>
                <a:latin typeface="Arial" charset="0"/>
              </a:defRPr>
            </a:lvl2pPr>
            <a:lvl3pPr marL="1143000" indent="-228600" eaLnBrk="0" hangingPunct="0">
              <a:spcBef>
                <a:spcPct val="20000"/>
              </a:spcBef>
              <a:buClr>
                <a:srgbClr val="92CCE5"/>
              </a:buClr>
              <a:buFont typeface="Ericsson Capital TT" pitchFamily="2" charset="0"/>
              <a:buChar char="›"/>
              <a:defRPr sz="2000">
                <a:solidFill>
                  <a:schemeClr val="tx1"/>
                </a:solidFill>
                <a:latin typeface="Arial" charset="0"/>
              </a:defRPr>
            </a:lvl3pPr>
            <a:lvl4pPr marL="1600200" indent="-228600" eaLnBrk="0" hangingPunct="0">
              <a:spcBef>
                <a:spcPct val="20000"/>
              </a:spcBef>
              <a:buClr>
                <a:schemeClr val="tx1"/>
              </a:buClr>
              <a:buFont typeface="Ericsson Capital TT" pitchFamily="2" charset="0"/>
              <a:buChar char="-"/>
              <a:defRPr sz="2000">
                <a:solidFill>
                  <a:schemeClr val="tx1"/>
                </a:solidFill>
                <a:latin typeface="Arial" charset="0"/>
              </a:defRPr>
            </a:lvl4pPr>
            <a:lvl5pPr marL="2057400" indent="-228600" eaLnBrk="0" hangingPunct="0">
              <a:spcBef>
                <a:spcPct val="20000"/>
              </a:spcBef>
              <a:buClr>
                <a:schemeClr val="tx1"/>
              </a:buClr>
              <a:buFont typeface="Ericsson Capital TT" pitchFamily="2" charset="0"/>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9pPr>
          </a:lstStyle>
          <a:p>
            <a:pPr algn="ctr" eaLnBrk="1" hangingPunct="1">
              <a:spcBef>
                <a:spcPct val="50000"/>
              </a:spcBef>
              <a:buClrTx/>
              <a:buFontTx/>
              <a:buNone/>
            </a:pPr>
            <a:r>
              <a:rPr lang="en-US" altLang="es-ES_tradnl" sz="2000" b="1" dirty="0">
                <a:solidFill>
                  <a:schemeClr val="bg1"/>
                </a:solidFill>
                <a:latin typeface="+mn-lt"/>
                <a:ea typeface="MS PGothic" pitchFamily="34" charset="-128"/>
                <a:cs typeface="MS PGothic" pitchFamily="34" charset="-128"/>
              </a:rPr>
              <a:t>DYNAMIC NETWORK SLICE SELECTION</a:t>
            </a:r>
          </a:p>
        </p:txBody>
      </p:sp>
      <p:sp>
        <p:nvSpPr>
          <p:cNvPr id="6" name="AutoShape 36"/>
          <p:cNvSpPr>
            <a:spLocks noChangeArrowheads="1"/>
          </p:cNvSpPr>
          <p:nvPr/>
        </p:nvSpPr>
        <p:spPr bwMode="auto">
          <a:xfrm>
            <a:off x="2981348" y="1606094"/>
            <a:ext cx="3740400" cy="1229656"/>
          </a:xfrm>
          <a:prstGeom prst="roundRect">
            <a:avLst>
              <a:gd name="adj" fmla="val 7142"/>
            </a:avLst>
          </a:prstGeom>
          <a:noFill/>
          <a:ln w="38100">
            <a:solidFill>
              <a:schemeClr val="accent1"/>
            </a:solidFill>
            <a:round/>
            <a:headEnd/>
            <a:tailEnd/>
          </a:ln>
          <a:extLst>
            <a:ext uri="{909E8E84-426E-40DD-AFC4-6F175D3DCCD1}">
              <a14:hiddenFill xmlns:a14="http://schemas.microsoft.com/office/drawing/2010/main">
                <a:solidFill>
                  <a:schemeClr val="accent1"/>
                </a:solidFill>
              </a14:hiddenFill>
            </a:ext>
          </a:extLst>
        </p:spPr>
        <p:txBody>
          <a:bodyPr lIns="36000" rIns="0" anchor="ctr"/>
          <a:lstStyle>
            <a:lvl1pPr>
              <a:spcBef>
                <a:spcPct val="0"/>
              </a:spcBef>
              <a:defRPr>
                <a:solidFill>
                  <a:schemeClr val="tx1"/>
                </a:solidFill>
                <a:latin typeface="Arial" charset="0"/>
              </a:defRPr>
            </a:lvl1pPr>
            <a:lvl2pPr marL="37931725" indent="-37474525">
              <a:spcBef>
                <a:spcPct val="0"/>
              </a:spcBef>
              <a:defRPr>
                <a:solidFill>
                  <a:schemeClr val="tx1"/>
                </a:solidFill>
                <a:latin typeface="Arial" charset="0"/>
              </a:defRPr>
            </a:lvl2pPr>
            <a:lvl3pPr>
              <a:spcBef>
                <a:spcPct val="0"/>
              </a:spcBef>
              <a:defRPr>
                <a:solidFill>
                  <a:schemeClr val="tx1"/>
                </a:solidFill>
                <a:latin typeface="Arial" charset="0"/>
              </a:defRPr>
            </a:lvl3pPr>
            <a:lvl4pPr>
              <a:spcBef>
                <a:spcPct val="0"/>
              </a:spcBef>
              <a:defRPr>
                <a:solidFill>
                  <a:schemeClr val="tx1"/>
                </a:solidFill>
                <a:latin typeface="Arial" charset="0"/>
              </a:defRPr>
            </a:lvl4pPr>
            <a:lvl5pPr>
              <a:spcBef>
                <a:spcPct val="0"/>
              </a:spcBef>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90000"/>
              </a:lnSpc>
              <a:spcBef>
                <a:spcPct val="50000"/>
              </a:spcBef>
              <a:buClr>
                <a:schemeClr val="hlink"/>
              </a:buClr>
              <a:buFont typeface="Ericsson Capital TT" pitchFamily="2" charset="0"/>
              <a:buChar char="›"/>
              <a:defRPr/>
            </a:pPr>
            <a:r>
              <a:rPr lang="en-US" altLang="es-ES_tradnl" sz="1300">
                <a:latin typeface="+mn-lt"/>
                <a:ea typeface="MS PGothic" pitchFamily="34" charset="-128"/>
              </a:rPr>
              <a:t> First pre-commercial implementation of a standardized NSSF/P4S assisted by DPI</a:t>
            </a:r>
          </a:p>
          <a:p>
            <a:pPr>
              <a:lnSpc>
                <a:spcPct val="90000"/>
              </a:lnSpc>
              <a:spcBef>
                <a:spcPct val="50000"/>
              </a:spcBef>
              <a:buClr>
                <a:schemeClr val="hlink"/>
              </a:buClr>
              <a:buFont typeface="Ericsson Capital TT" pitchFamily="2" charset="0"/>
              <a:buChar char="›"/>
              <a:defRPr/>
            </a:pPr>
            <a:r>
              <a:rPr lang="en-US" altLang="es-ES_tradnl" sz="1300">
                <a:latin typeface="+mn-lt"/>
                <a:ea typeface="MS PGothic" pitchFamily="34" charset="-128"/>
              </a:rPr>
              <a:t> Implement a few dynamic use cases demonstrating the value of Network Slice selection</a:t>
            </a:r>
          </a:p>
        </p:txBody>
      </p:sp>
      <p:sp>
        <p:nvSpPr>
          <p:cNvPr id="13" name="AutoShape 36"/>
          <p:cNvSpPr>
            <a:spLocks noChangeArrowheads="1"/>
          </p:cNvSpPr>
          <p:nvPr/>
        </p:nvSpPr>
        <p:spPr bwMode="auto">
          <a:xfrm>
            <a:off x="6845466" y="1606094"/>
            <a:ext cx="2005200" cy="1229656"/>
          </a:xfrm>
          <a:prstGeom prst="roundRect">
            <a:avLst>
              <a:gd name="adj" fmla="val 7142"/>
            </a:avLst>
          </a:prstGeom>
          <a:noFill/>
          <a:ln w="38100">
            <a:solidFill>
              <a:schemeClr val="accent1"/>
            </a:solidFill>
            <a:round/>
            <a:headEnd/>
            <a:tailEnd/>
          </a:ln>
          <a:extLst>
            <a:ext uri="{909E8E84-426E-40DD-AFC4-6F175D3DCCD1}">
              <a14:hiddenFill xmlns:a14="http://schemas.microsoft.com/office/drawing/2010/main">
                <a:solidFill>
                  <a:schemeClr val="accent1"/>
                </a:solidFill>
              </a14:hiddenFill>
            </a:ext>
          </a:extLst>
        </p:spPr>
        <p:txBody>
          <a:bodyPr lIns="36000" rIns="0" anchor="ctr"/>
          <a:lstStyle>
            <a:lvl1pPr>
              <a:spcBef>
                <a:spcPct val="0"/>
              </a:spcBef>
              <a:defRPr>
                <a:solidFill>
                  <a:schemeClr val="tx1"/>
                </a:solidFill>
                <a:latin typeface="Arial" charset="0"/>
              </a:defRPr>
            </a:lvl1pPr>
            <a:lvl2pPr marL="37931725" indent="-37474525">
              <a:spcBef>
                <a:spcPct val="0"/>
              </a:spcBef>
              <a:defRPr>
                <a:solidFill>
                  <a:schemeClr val="tx1"/>
                </a:solidFill>
                <a:latin typeface="Arial" charset="0"/>
              </a:defRPr>
            </a:lvl2pPr>
            <a:lvl3pPr>
              <a:spcBef>
                <a:spcPct val="0"/>
              </a:spcBef>
              <a:defRPr>
                <a:solidFill>
                  <a:schemeClr val="tx1"/>
                </a:solidFill>
                <a:latin typeface="Arial" charset="0"/>
              </a:defRPr>
            </a:lvl3pPr>
            <a:lvl4pPr>
              <a:spcBef>
                <a:spcPct val="0"/>
              </a:spcBef>
              <a:defRPr>
                <a:solidFill>
                  <a:schemeClr val="tx1"/>
                </a:solidFill>
                <a:latin typeface="Arial" charset="0"/>
              </a:defRPr>
            </a:lvl4pPr>
            <a:lvl5pPr>
              <a:spcBef>
                <a:spcPct val="0"/>
              </a:spcBef>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90000"/>
              </a:lnSpc>
              <a:spcBef>
                <a:spcPct val="50000"/>
              </a:spcBef>
              <a:buClr>
                <a:schemeClr val="hlink"/>
              </a:buClr>
              <a:buFont typeface="Ericsson Capital TT" pitchFamily="2" charset="0"/>
              <a:buChar char="›"/>
              <a:defRPr/>
            </a:pPr>
            <a:r>
              <a:rPr lang="en-US" altLang="es-ES_tradnl" sz="1200" dirty="0">
                <a:latin typeface="+mn-lt"/>
                <a:ea typeface="MS PGothic" pitchFamily="34" charset="-128"/>
              </a:rPr>
              <a:t> Stream Data Processing</a:t>
            </a:r>
          </a:p>
          <a:p>
            <a:pPr>
              <a:lnSpc>
                <a:spcPct val="90000"/>
              </a:lnSpc>
              <a:spcBef>
                <a:spcPct val="50000"/>
              </a:spcBef>
              <a:buClr>
                <a:schemeClr val="hlink"/>
              </a:buClr>
              <a:buFont typeface="Ericsson Capital TT" pitchFamily="2" charset="0"/>
              <a:buChar char="›"/>
              <a:defRPr/>
            </a:pPr>
            <a:r>
              <a:rPr lang="en-US" altLang="es-ES_tradnl" sz="1200" dirty="0">
                <a:latin typeface="+mn-lt"/>
                <a:ea typeface="MS PGothic" pitchFamily="34" charset="-128"/>
              </a:rPr>
              <a:t> Spark Streaming/</a:t>
            </a:r>
            <a:r>
              <a:rPr lang="en-US" altLang="es-ES_tradnl" sz="1200" dirty="0" err="1">
                <a:latin typeface="+mn-lt"/>
                <a:ea typeface="MS PGothic" pitchFamily="34" charset="-128"/>
              </a:rPr>
              <a:t>MLlib</a:t>
            </a:r>
            <a:endParaRPr lang="en-US" altLang="es-ES_tradnl" sz="1200" dirty="0">
              <a:latin typeface="+mn-lt"/>
              <a:ea typeface="MS PGothic" pitchFamily="34" charset="-128"/>
            </a:endParaRPr>
          </a:p>
          <a:p>
            <a:pPr>
              <a:lnSpc>
                <a:spcPct val="90000"/>
              </a:lnSpc>
              <a:spcBef>
                <a:spcPct val="50000"/>
              </a:spcBef>
              <a:buClr>
                <a:schemeClr val="hlink"/>
              </a:buClr>
              <a:buFont typeface="Ericsson Capital TT" pitchFamily="2" charset="0"/>
              <a:buChar char="›"/>
              <a:defRPr/>
            </a:pPr>
            <a:r>
              <a:rPr lang="en-US" altLang="es-ES_tradnl" sz="1200" dirty="0">
                <a:latin typeface="+mn-lt"/>
                <a:ea typeface="MS PGothic" pitchFamily="34" charset="-128"/>
              </a:rPr>
              <a:t> 5G</a:t>
            </a:r>
          </a:p>
        </p:txBody>
      </p:sp>
      <p:sp>
        <p:nvSpPr>
          <p:cNvPr id="5" name="AutoShape 38"/>
          <p:cNvSpPr>
            <a:spLocks noChangeArrowheads="1"/>
          </p:cNvSpPr>
          <p:nvPr/>
        </p:nvSpPr>
        <p:spPr bwMode="auto">
          <a:xfrm>
            <a:off x="393701" y="4376727"/>
            <a:ext cx="2466619" cy="1229656"/>
          </a:xfrm>
          <a:prstGeom prst="roundRect">
            <a:avLst>
              <a:gd name="adj" fmla="val 8332"/>
            </a:avLst>
          </a:prstGeom>
          <a:solidFill>
            <a:schemeClr val="hlink"/>
          </a:solidFill>
          <a:ln>
            <a:noFill/>
          </a:ln>
          <a:extLst>
            <a:ext uri="{91240B29-F687-4F45-9708-019B960494DF}">
              <a14:hiddenLine xmlns:a14="http://schemas.microsoft.com/office/drawing/2010/main" w="12700">
                <a:solidFill>
                  <a:srgbClr val="000000"/>
                </a:solidFill>
                <a:round/>
                <a:headEnd/>
                <a:tailEnd/>
              </a14:hiddenLine>
            </a:ext>
          </a:extLst>
        </p:spPr>
        <p:txBody>
          <a:bodyPr lIns="72000" rIns="72000" anchor="ctr"/>
          <a:lstStyle>
            <a:lvl1pPr eaLnBrk="0" hangingPunct="0">
              <a:spcBef>
                <a:spcPct val="20000"/>
              </a:spcBef>
              <a:buClr>
                <a:srgbClr val="00A9D4"/>
              </a:buClr>
              <a:buFont typeface="Arial" charset="0"/>
              <a:buChar char="›"/>
              <a:defRPr sz="2400">
                <a:solidFill>
                  <a:schemeClr val="tx1"/>
                </a:solidFill>
                <a:latin typeface="Arial" charset="0"/>
              </a:defRPr>
            </a:lvl1pPr>
            <a:lvl2pPr marL="37931725" indent="-37474525" eaLnBrk="0" hangingPunct="0">
              <a:spcBef>
                <a:spcPct val="20000"/>
              </a:spcBef>
              <a:buClr>
                <a:schemeClr val="tx1"/>
              </a:buClr>
              <a:buFont typeface="Ericsson Capital TT" pitchFamily="2" charset="0"/>
              <a:buChar char="–"/>
              <a:defRPr sz="2000">
                <a:solidFill>
                  <a:schemeClr val="tx1"/>
                </a:solidFill>
                <a:latin typeface="Arial" charset="0"/>
              </a:defRPr>
            </a:lvl2pPr>
            <a:lvl3pPr marL="1143000" indent="-228600" eaLnBrk="0" hangingPunct="0">
              <a:spcBef>
                <a:spcPct val="20000"/>
              </a:spcBef>
              <a:buClr>
                <a:srgbClr val="92CCE5"/>
              </a:buClr>
              <a:buFont typeface="Ericsson Capital TT" pitchFamily="2" charset="0"/>
              <a:buChar char="›"/>
              <a:defRPr sz="2000">
                <a:solidFill>
                  <a:schemeClr val="tx1"/>
                </a:solidFill>
                <a:latin typeface="Arial" charset="0"/>
              </a:defRPr>
            </a:lvl3pPr>
            <a:lvl4pPr marL="1600200" indent="-228600" eaLnBrk="0" hangingPunct="0">
              <a:spcBef>
                <a:spcPct val="20000"/>
              </a:spcBef>
              <a:buClr>
                <a:schemeClr val="tx1"/>
              </a:buClr>
              <a:buFont typeface="Ericsson Capital TT" pitchFamily="2" charset="0"/>
              <a:buChar char="-"/>
              <a:defRPr sz="2000">
                <a:solidFill>
                  <a:schemeClr val="tx1"/>
                </a:solidFill>
                <a:latin typeface="Arial" charset="0"/>
              </a:defRPr>
            </a:lvl4pPr>
            <a:lvl5pPr marL="2057400" indent="-228600" eaLnBrk="0" hangingPunct="0">
              <a:spcBef>
                <a:spcPct val="20000"/>
              </a:spcBef>
              <a:buClr>
                <a:schemeClr val="tx1"/>
              </a:buClr>
              <a:buFont typeface="Ericsson Capital TT" pitchFamily="2" charset="0"/>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9pPr>
          </a:lstStyle>
          <a:p>
            <a:pPr algn="ctr" eaLnBrk="1" hangingPunct="1">
              <a:spcBef>
                <a:spcPct val="50000"/>
              </a:spcBef>
              <a:buClrTx/>
              <a:buFontTx/>
              <a:buNone/>
            </a:pPr>
            <a:r>
              <a:rPr lang="en-US" altLang="es-ES_tradnl" sz="2000" b="1" dirty="0">
                <a:solidFill>
                  <a:schemeClr val="bg1"/>
                </a:solidFill>
                <a:latin typeface="+mn-lt"/>
                <a:ea typeface="MS PGothic" pitchFamily="34" charset="-128"/>
                <a:cs typeface="MS PGothic" pitchFamily="34" charset="-128"/>
              </a:rPr>
              <a:t>FWA</a:t>
            </a:r>
            <a:br>
              <a:rPr lang="en-US" altLang="es-ES_tradnl" sz="2000" b="1" dirty="0">
                <a:solidFill>
                  <a:schemeClr val="bg1"/>
                </a:solidFill>
                <a:latin typeface="+mn-lt"/>
                <a:ea typeface="MS PGothic" pitchFamily="34" charset="-128"/>
                <a:cs typeface="MS PGothic" pitchFamily="34" charset="-128"/>
              </a:rPr>
            </a:br>
            <a:r>
              <a:rPr lang="en-US" altLang="es-ES_tradnl" sz="2000" b="1" dirty="0">
                <a:solidFill>
                  <a:schemeClr val="bg1"/>
                </a:solidFill>
                <a:latin typeface="+mn-lt"/>
                <a:ea typeface="MS PGothic" pitchFamily="34" charset="-128"/>
                <a:cs typeface="MS PGothic" pitchFamily="34" charset="-128"/>
              </a:rPr>
              <a:t> POLICY CONTROL</a:t>
            </a:r>
          </a:p>
        </p:txBody>
      </p:sp>
      <p:sp>
        <p:nvSpPr>
          <p:cNvPr id="9" name="AutoShape 36"/>
          <p:cNvSpPr>
            <a:spLocks noChangeArrowheads="1"/>
          </p:cNvSpPr>
          <p:nvPr/>
        </p:nvSpPr>
        <p:spPr bwMode="auto">
          <a:xfrm>
            <a:off x="2981348" y="4376727"/>
            <a:ext cx="3740400" cy="1229656"/>
          </a:xfrm>
          <a:prstGeom prst="roundRect">
            <a:avLst>
              <a:gd name="adj" fmla="val 7142"/>
            </a:avLst>
          </a:prstGeom>
          <a:noFill/>
          <a:ln w="38100">
            <a:solidFill>
              <a:srgbClr val="00A9D4"/>
            </a:solidFill>
            <a:round/>
            <a:headEnd/>
            <a:tailEnd/>
          </a:ln>
          <a:extLst>
            <a:ext uri="{909E8E84-426E-40DD-AFC4-6F175D3DCCD1}">
              <a14:hiddenFill xmlns:a14="http://schemas.microsoft.com/office/drawing/2010/main">
                <a:solidFill>
                  <a:schemeClr val="accent1"/>
                </a:solidFill>
              </a14:hiddenFill>
            </a:ext>
          </a:extLst>
        </p:spPr>
        <p:txBody>
          <a:bodyPr lIns="36000" rIns="0" anchor="ctr"/>
          <a:lstStyle>
            <a:lvl1pPr>
              <a:spcBef>
                <a:spcPct val="0"/>
              </a:spcBef>
              <a:defRPr>
                <a:solidFill>
                  <a:schemeClr val="tx1"/>
                </a:solidFill>
                <a:latin typeface="Arial" charset="0"/>
              </a:defRPr>
            </a:lvl1pPr>
            <a:lvl2pPr marL="37931725" indent="-37474525">
              <a:spcBef>
                <a:spcPct val="0"/>
              </a:spcBef>
              <a:defRPr>
                <a:solidFill>
                  <a:schemeClr val="tx1"/>
                </a:solidFill>
                <a:latin typeface="Arial" charset="0"/>
              </a:defRPr>
            </a:lvl2pPr>
            <a:lvl3pPr>
              <a:spcBef>
                <a:spcPct val="0"/>
              </a:spcBef>
              <a:defRPr>
                <a:solidFill>
                  <a:schemeClr val="tx1"/>
                </a:solidFill>
                <a:latin typeface="Arial" charset="0"/>
              </a:defRPr>
            </a:lvl3pPr>
            <a:lvl4pPr>
              <a:spcBef>
                <a:spcPct val="0"/>
              </a:spcBef>
              <a:defRPr>
                <a:solidFill>
                  <a:schemeClr val="tx1"/>
                </a:solidFill>
                <a:latin typeface="Arial" charset="0"/>
              </a:defRPr>
            </a:lvl4pPr>
            <a:lvl5pPr>
              <a:spcBef>
                <a:spcPct val="0"/>
              </a:spcBef>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90000"/>
              </a:lnSpc>
              <a:spcBef>
                <a:spcPts val="300"/>
              </a:spcBef>
              <a:buClr>
                <a:schemeClr val="hlink"/>
              </a:buClr>
              <a:buFont typeface="Ericsson Capital TT" pitchFamily="2" charset="0"/>
              <a:buChar char="›"/>
              <a:defRPr/>
            </a:pPr>
            <a:r>
              <a:rPr lang="en-US" altLang="es-ES_tradnl" sz="1300" dirty="0">
                <a:ea typeface="MS PGothic" pitchFamily="34" charset="-128"/>
              </a:rPr>
              <a:t> Enable policy decision in Fixed Wireless Access (FWA) scenarios</a:t>
            </a:r>
          </a:p>
          <a:p>
            <a:pPr>
              <a:lnSpc>
                <a:spcPct val="90000"/>
              </a:lnSpc>
              <a:spcBef>
                <a:spcPts val="300"/>
              </a:spcBef>
              <a:buClr>
                <a:schemeClr val="hlink"/>
              </a:buClr>
              <a:buFont typeface="Ericsson Capital TT" pitchFamily="2" charset="0"/>
              <a:buChar char="›"/>
              <a:defRPr/>
            </a:pPr>
            <a:r>
              <a:rPr lang="en-US" altLang="es-ES_tradnl" sz="1300" dirty="0">
                <a:ea typeface="MS PGothic" pitchFamily="34" charset="-128"/>
              </a:rPr>
              <a:t> Advanced Visualization and Analytics capabilities on the cell congestion information.</a:t>
            </a:r>
          </a:p>
        </p:txBody>
      </p:sp>
      <p:sp>
        <p:nvSpPr>
          <p:cNvPr id="15" name="AutoShape 36"/>
          <p:cNvSpPr>
            <a:spLocks noChangeArrowheads="1"/>
          </p:cNvSpPr>
          <p:nvPr/>
        </p:nvSpPr>
        <p:spPr bwMode="auto">
          <a:xfrm>
            <a:off x="6845466" y="4376727"/>
            <a:ext cx="2005200" cy="1229656"/>
          </a:xfrm>
          <a:prstGeom prst="roundRect">
            <a:avLst>
              <a:gd name="adj" fmla="val 7142"/>
            </a:avLst>
          </a:prstGeom>
          <a:noFill/>
          <a:ln w="38100">
            <a:solidFill>
              <a:srgbClr val="00A9D4"/>
            </a:solidFill>
            <a:round/>
            <a:headEnd/>
            <a:tailEnd/>
          </a:ln>
          <a:extLst>
            <a:ext uri="{909E8E84-426E-40DD-AFC4-6F175D3DCCD1}">
              <a14:hiddenFill xmlns:a14="http://schemas.microsoft.com/office/drawing/2010/main">
                <a:solidFill>
                  <a:schemeClr val="accent1"/>
                </a:solidFill>
              </a14:hiddenFill>
            </a:ext>
          </a:extLst>
        </p:spPr>
        <p:txBody>
          <a:bodyPr lIns="36000" rIns="0" anchor="ctr"/>
          <a:lstStyle>
            <a:lvl1pPr>
              <a:spcBef>
                <a:spcPct val="0"/>
              </a:spcBef>
              <a:defRPr>
                <a:solidFill>
                  <a:schemeClr val="tx1"/>
                </a:solidFill>
                <a:latin typeface="Arial" charset="0"/>
              </a:defRPr>
            </a:lvl1pPr>
            <a:lvl2pPr marL="37931725" indent="-37474525">
              <a:spcBef>
                <a:spcPct val="0"/>
              </a:spcBef>
              <a:defRPr>
                <a:solidFill>
                  <a:schemeClr val="tx1"/>
                </a:solidFill>
                <a:latin typeface="Arial" charset="0"/>
              </a:defRPr>
            </a:lvl2pPr>
            <a:lvl3pPr>
              <a:spcBef>
                <a:spcPct val="0"/>
              </a:spcBef>
              <a:defRPr>
                <a:solidFill>
                  <a:schemeClr val="tx1"/>
                </a:solidFill>
                <a:latin typeface="Arial" charset="0"/>
              </a:defRPr>
            </a:lvl3pPr>
            <a:lvl4pPr>
              <a:spcBef>
                <a:spcPct val="0"/>
              </a:spcBef>
              <a:defRPr>
                <a:solidFill>
                  <a:schemeClr val="tx1"/>
                </a:solidFill>
                <a:latin typeface="Arial" charset="0"/>
              </a:defRPr>
            </a:lvl4pPr>
            <a:lvl5pPr>
              <a:spcBef>
                <a:spcPct val="0"/>
              </a:spcBef>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90000"/>
              </a:lnSpc>
              <a:spcBef>
                <a:spcPct val="50000"/>
              </a:spcBef>
              <a:buClr>
                <a:schemeClr val="hlink"/>
              </a:buClr>
              <a:buFont typeface="Ericsson Capital TT" pitchFamily="2" charset="0"/>
              <a:buChar char="›"/>
              <a:defRPr/>
            </a:pPr>
            <a:r>
              <a:rPr lang="en-US" altLang="es-ES_tradnl" sz="1200" dirty="0">
                <a:ea typeface="MS PGothic" pitchFamily="34" charset="-128"/>
              </a:rPr>
              <a:t> Prediction/Longitudinal Data</a:t>
            </a:r>
          </a:p>
          <a:p>
            <a:pPr>
              <a:lnSpc>
                <a:spcPct val="90000"/>
              </a:lnSpc>
              <a:spcBef>
                <a:spcPct val="50000"/>
              </a:spcBef>
              <a:buClr>
                <a:schemeClr val="hlink"/>
              </a:buClr>
              <a:buFont typeface="Ericsson Capital TT" pitchFamily="2" charset="0"/>
              <a:buChar char="›"/>
              <a:defRPr/>
            </a:pPr>
            <a:r>
              <a:rPr lang="en-US" altLang="es-ES_tradnl" sz="1200" dirty="0">
                <a:ea typeface="MS PGothic" pitchFamily="34" charset="-128"/>
              </a:rPr>
              <a:t> Spark/Visualization</a:t>
            </a:r>
          </a:p>
          <a:p>
            <a:pPr>
              <a:lnSpc>
                <a:spcPct val="90000"/>
              </a:lnSpc>
              <a:spcBef>
                <a:spcPct val="50000"/>
              </a:spcBef>
              <a:buClr>
                <a:schemeClr val="hlink"/>
              </a:buClr>
              <a:buFont typeface="Ericsson Capital TT" pitchFamily="2" charset="0"/>
              <a:buChar char="›"/>
              <a:defRPr/>
            </a:pPr>
            <a:r>
              <a:rPr lang="en-US" altLang="es-ES_tradnl" sz="1200" dirty="0">
                <a:ea typeface="MS PGothic" pitchFamily="34" charset="-128"/>
              </a:rPr>
              <a:t> Mobile Broadband</a:t>
            </a:r>
          </a:p>
        </p:txBody>
      </p:sp>
      <p:sp>
        <p:nvSpPr>
          <p:cNvPr id="16" name="AutoShape 37"/>
          <p:cNvSpPr>
            <a:spLocks noChangeArrowheads="1"/>
          </p:cNvSpPr>
          <p:nvPr/>
        </p:nvSpPr>
        <p:spPr bwMode="auto">
          <a:xfrm>
            <a:off x="393701" y="2996863"/>
            <a:ext cx="2466619" cy="1229656"/>
          </a:xfrm>
          <a:prstGeom prst="roundRect">
            <a:avLst>
              <a:gd name="adj" fmla="val 8333"/>
            </a:avLst>
          </a:prstGeom>
          <a:solidFill>
            <a:schemeClr val="accent2"/>
          </a:solidFill>
          <a:ln>
            <a:noFill/>
          </a:ln>
          <a:extLst>
            <a:ext uri="{91240B29-F687-4F45-9708-019B960494DF}">
              <a14:hiddenLine xmlns:a14="http://schemas.microsoft.com/office/drawing/2010/main" w="12700">
                <a:solidFill>
                  <a:srgbClr val="000000"/>
                </a:solidFill>
                <a:round/>
                <a:headEnd/>
                <a:tailEnd/>
              </a14:hiddenLine>
            </a:ext>
          </a:extLst>
        </p:spPr>
        <p:txBody>
          <a:bodyPr lIns="72000" rIns="72000" anchor="ctr"/>
          <a:lstStyle>
            <a:lvl1pPr eaLnBrk="0" hangingPunct="0">
              <a:spcBef>
                <a:spcPct val="20000"/>
              </a:spcBef>
              <a:buClr>
                <a:srgbClr val="00A9D4"/>
              </a:buClr>
              <a:buFont typeface="Arial" charset="0"/>
              <a:buChar char="›"/>
              <a:defRPr sz="2400">
                <a:solidFill>
                  <a:schemeClr val="tx1"/>
                </a:solidFill>
                <a:latin typeface="Arial" charset="0"/>
              </a:defRPr>
            </a:lvl1pPr>
            <a:lvl2pPr marL="37931725" indent="-37474525" eaLnBrk="0" hangingPunct="0">
              <a:spcBef>
                <a:spcPct val="20000"/>
              </a:spcBef>
              <a:buClr>
                <a:schemeClr val="tx1"/>
              </a:buClr>
              <a:buFont typeface="Ericsson Capital TT" pitchFamily="2" charset="0"/>
              <a:buChar char="–"/>
              <a:defRPr sz="2000">
                <a:solidFill>
                  <a:schemeClr val="tx1"/>
                </a:solidFill>
                <a:latin typeface="Arial" charset="0"/>
              </a:defRPr>
            </a:lvl2pPr>
            <a:lvl3pPr marL="1143000" indent="-228600" eaLnBrk="0" hangingPunct="0">
              <a:spcBef>
                <a:spcPct val="20000"/>
              </a:spcBef>
              <a:buClr>
                <a:srgbClr val="92CCE5"/>
              </a:buClr>
              <a:buFont typeface="Ericsson Capital TT" pitchFamily="2" charset="0"/>
              <a:buChar char="›"/>
              <a:defRPr sz="2000">
                <a:solidFill>
                  <a:schemeClr val="tx1"/>
                </a:solidFill>
                <a:latin typeface="Arial" charset="0"/>
              </a:defRPr>
            </a:lvl3pPr>
            <a:lvl4pPr marL="1600200" indent="-228600" eaLnBrk="0" hangingPunct="0">
              <a:spcBef>
                <a:spcPct val="20000"/>
              </a:spcBef>
              <a:buClr>
                <a:schemeClr val="tx1"/>
              </a:buClr>
              <a:buFont typeface="Ericsson Capital TT" pitchFamily="2" charset="0"/>
              <a:buChar char="-"/>
              <a:defRPr sz="2000">
                <a:solidFill>
                  <a:schemeClr val="tx1"/>
                </a:solidFill>
                <a:latin typeface="Arial" charset="0"/>
              </a:defRPr>
            </a:lvl4pPr>
            <a:lvl5pPr marL="2057400" indent="-228600" eaLnBrk="0" hangingPunct="0">
              <a:spcBef>
                <a:spcPct val="20000"/>
              </a:spcBef>
              <a:buClr>
                <a:schemeClr val="tx1"/>
              </a:buClr>
              <a:buFont typeface="Ericsson Capital TT" pitchFamily="2" charset="0"/>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9pPr>
          </a:lstStyle>
          <a:p>
            <a:pPr algn="ctr" eaLnBrk="1" hangingPunct="1">
              <a:spcBef>
                <a:spcPct val="50000"/>
              </a:spcBef>
              <a:buClrTx/>
              <a:buFontTx/>
              <a:buNone/>
            </a:pPr>
            <a:r>
              <a:rPr lang="en-US" altLang="es-ES_tradnl" sz="2000" b="1" dirty="0">
                <a:solidFill>
                  <a:schemeClr val="bg1"/>
                </a:solidFill>
                <a:latin typeface="+mn-lt"/>
                <a:ea typeface="MS PGothic" pitchFamily="34" charset="-128"/>
                <a:cs typeface="MS PGothic" pitchFamily="34" charset="-128"/>
              </a:rPr>
              <a:t>SECURITY MGT FOR 5G CONNECTED ROBOTICS </a:t>
            </a:r>
          </a:p>
        </p:txBody>
      </p:sp>
      <p:sp>
        <p:nvSpPr>
          <p:cNvPr id="17" name="AutoShape 36"/>
          <p:cNvSpPr>
            <a:spLocks noChangeArrowheads="1"/>
          </p:cNvSpPr>
          <p:nvPr/>
        </p:nvSpPr>
        <p:spPr bwMode="auto">
          <a:xfrm>
            <a:off x="2981348" y="2996863"/>
            <a:ext cx="3740400" cy="1229656"/>
          </a:xfrm>
          <a:prstGeom prst="roundRect">
            <a:avLst>
              <a:gd name="adj" fmla="val 5951"/>
            </a:avLst>
          </a:prstGeom>
          <a:noFill/>
          <a:ln w="38100">
            <a:solidFill>
              <a:srgbClr val="F08A00"/>
            </a:solidFill>
            <a:round/>
            <a:headEnd/>
            <a:tailEnd/>
          </a:ln>
          <a:extLst>
            <a:ext uri="{909E8E84-426E-40DD-AFC4-6F175D3DCCD1}">
              <a14:hiddenFill xmlns:a14="http://schemas.microsoft.com/office/drawing/2010/main">
                <a:solidFill>
                  <a:schemeClr val="accent1"/>
                </a:solidFill>
              </a14:hiddenFill>
            </a:ext>
          </a:extLst>
        </p:spPr>
        <p:txBody>
          <a:bodyPr lIns="36000" rIns="0" anchor="ctr"/>
          <a:lstStyle>
            <a:lvl1pPr>
              <a:spcBef>
                <a:spcPct val="0"/>
              </a:spcBef>
              <a:defRPr>
                <a:solidFill>
                  <a:schemeClr val="tx1"/>
                </a:solidFill>
                <a:latin typeface="Arial" charset="0"/>
              </a:defRPr>
            </a:lvl1pPr>
            <a:lvl2pPr marL="37931725" indent="-37474525">
              <a:spcBef>
                <a:spcPct val="0"/>
              </a:spcBef>
              <a:defRPr>
                <a:solidFill>
                  <a:schemeClr val="tx1"/>
                </a:solidFill>
                <a:latin typeface="Arial" charset="0"/>
              </a:defRPr>
            </a:lvl2pPr>
            <a:lvl3pPr>
              <a:spcBef>
                <a:spcPct val="0"/>
              </a:spcBef>
              <a:defRPr>
                <a:solidFill>
                  <a:schemeClr val="tx1"/>
                </a:solidFill>
                <a:latin typeface="Arial" charset="0"/>
              </a:defRPr>
            </a:lvl3pPr>
            <a:lvl4pPr>
              <a:spcBef>
                <a:spcPct val="0"/>
              </a:spcBef>
              <a:defRPr>
                <a:solidFill>
                  <a:schemeClr val="tx1"/>
                </a:solidFill>
                <a:latin typeface="Arial" charset="0"/>
              </a:defRPr>
            </a:lvl4pPr>
            <a:lvl5pPr>
              <a:spcBef>
                <a:spcPct val="0"/>
              </a:spcBef>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90000"/>
              </a:lnSpc>
              <a:spcBef>
                <a:spcPct val="50000"/>
              </a:spcBef>
              <a:buClr>
                <a:schemeClr val="hlink"/>
              </a:buClr>
              <a:buFont typeface="Ericsson Capital TT" pitchFamily="2" charset="0"/>
              <a:buChar char="›"/>
              <a:defRPr/>
            </a:pPr>
            <a:r>
              <a:rPr lang="en-US" sz="1300" dirty="0">
                <a:solidFill>
                  <a:srgbClr val="58585A"/>
                </a:solidFill>
                <a:latin typeface="Arial"/>
                <a:ea typeface="MS PGothic" pitchFamily="34" charset="-128"/>
              </a:rPr>
              <a:t> Security requirements and associated protection mechanisms that 5G Connected Actionable Devices (Robots) impose on the 5G network</a:t>
            </a:r>
            <a:endParaRPr lang="en-US" altLang="es-ES_tradnl" sz="1300" dirty="0">
              <a:latin typeface="+mn-lt"/>
              <a:ea typeface="MS PGothic" pitchFamily="34" charset="-128"/>
            </a:endParaRPr>
          </a:p>
        </p:txBody>
      </p:sp>
      <p:sp>
        <p:nvSpPr>
          <p:cNvPr id="18" name="AutoShape 36"/>
          <p:cNvSpPr>
            <a:spLocks noChangeArrowheads="1"/>
          </p:cNvSpPr>
          <p:nvPr/>
        </p:nvSpPr>
        <p:spPr bwMode="auto">
          <a:xfrm>
            <a:off x="6845466" y="2996863"/>
            <a:ext cx="2005200" cy="1229656"/>
          </a:xfrm>
          <a:prstGeom prst="roundRect">
            <a:avLst>
              <a:gd name="adj" fmla="val 5951"/>
            </a:avLst>
          </a:prstGeom>
          <a:noFill/>
          <a:ln w="38100">
            <a:solidFill>
              <a:srgbClr val="F08A00"/>
            </a:solidFill>
            <a:round/>
            <a:headEnd/>
            <a:tailEnd/>
          </a:ln>
          <a:extLst>
            <a:ext uri="{909E8E84-426E-40DD-AFC4-6F175D3DCCD1}">
              <a14:hiddenFill xmlns:a14="http://schemas.microsoft.com/office/drawing/2010/main">
                <a:solidFill>
                  <a:schemeClr val="accent1"/>
                </a:solidFill>
              </a14:hiddenFill>
            </a:ext>
          </a:extLst>
        </p:spPr>
        <p:txBody>
          <a:bodyPr lIns="36000" rIns="0" anchor="ctr"/>
          <a:lstStyle>
            <a:lvl1pPr>
              <a:spcBef>
                <a:spcPct val="0"/>
              </a:spcBef>
              <a:defRPr>
                <a:solidFill>
                  <a:schemeClr val="tx1"/>
                </a:solidFill>
                <a:latin typeface="Arial" charset="0"/>
              </a:defRPr>
            </a:lvl1pPr>
            <a:lvl2pPr marL="37931725" indent="-37474525">
              <a:spcBef>
                <a:spcPct val="0"/>
              </a:spcBef>
              <a:defRPr>
                <a:solidFill>
                  <a:schemeClr val="tx1"/>
                </a:solidFill>
                <a:latin typeface="Arial" charset="0"/>
              </a:defRPr>
            </a:lvl2pPr>
            <a:lvl3pPr>
              <a:spcBef>
                <a:spcPct val="0"/>
              </a:spcBef>
              <a:defRPr>
                <a:solidFill>
                  <a:schemeClr val="tx1"/>
                </a:solidFill>
                <a:latin typeface="Arial" charset="0"/>
              </a:defRPr>
            </a:lvl3pPr>
            <a:lvl4pPr>
              <a:spcBef>
                <a:spcPct val="0"/>
              </a:spcBef>
              <a:defRPr>
                <a:solidFill>
                  <a:schemeClr val="tx1"/>
                </a:solidFill>
                <a:latin typeface="Arial" charset="0"/>
              </a:defRPr>
            </a:lvl4pPr>
            <a:lvl5pPr>
              <a:spcBef>
                <a:spcPct val="0"/>
              </a:spcBef>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90000"/>
              </a:lnSpc>
              <a:spcBef>
                <a:spcPct val="50000"/>
              </a:spcBef>
              <a:buClr>
                <a:schemeClr val="hlink"/>
              </a:buClr>
              <a:buFont typeface="Ericsson Capital TT" pitchFamily="2" charset="0"/>
              <a:buChar char="›"/>
              <a:defRPr/>
            </a:pPr>
            <a:r>
              <a:rPr lang="en-US" altLang="es-ES_tradnl" sz="1200" dirty="0">
                <a:ea typeface="MS PGothic" pitchFamily="34" charset="-128"/>
              </a:rPr>
              <a:t> Analytics → Security Analytics seminar pending</a:t>
            </a:r>
            <a:endParaRPr lang="en-US" altLang="es-ES_tradnl" sz="1200" dirty="0">
              <a:latin typeface="+mn-lt"/>
              <a:ea typeface="MS PGothic" pitchFamily="34" charset="-128"/>
            </a:endParaRPr>
          </a:p>
          <a:p>
            <a:pPr>
              <a:lnSpc>
                <a:spcPct val="90000"/>
              </a:lnSpc>
              <a:spcBef>
                <a:spcPct val="50000"/>
              </a:spcBef>
              <a:buClr>
                <a:schemeClr val="hlink"/>
              </a:buClr>
              <a:buFont typeface="Ericsson Capital TT" pitchFamily="2" charset="0"/>
              <a:buChar char="›"/>
              <a:defRPr/>
            </a:pPr>
            <a:r>
              <a:rPr lang="en-US" altLang="es-ES_tradnl" sz="1200" dirty="0">
                <a:latin typeface="+mn-lt"/>
                <a:ea typeface="MS PGothic" pitchFamily="34" charset="-128"/>
              </a:rPr>
              <a:t> Technology → Security Analytics seminar pending</a:t>
            </a:r>
          </a:p>
          <a:p>
            <a:pPr>
              <a:lnSpc>
                <a:spcPct val="90000"/>
              </a:lnSpc>
              <a:spcBef>
                <a:spcPct val="50000"/>
              </a:spcBef>
              <a:buClr>
                <a:schemeClr val="hlink"/>
              </a:buClr>
              <a:buFont typeface="Ericsson Capital TT" pitchFamily="2" charset="0"/>
              <a:buChar char="›"/>
              <a:defRPr/>
            </a:pPr>
            <a:r>
              <a:rPr lang="en-US" altLang="es-ES_tradnl" sz="1200" dirty="0">
                <a:ea typeface="MS PGothic" pitchFamily="34" charset="-128"/>
              </a:rPr>
              <a:t> 5G/Security/Robotics</a:t>
            </a:r>
            <a:endParaRPr lang="en-US" altLang="es-ES_tradnl" sz="1200" dirty="0">
              <a:latin typeface="+mn-lt"/>
              <a:ea typeface="MS PGothic" pitchFamily="34" charset="-128"/>
            </a:endParaRPr>
          </a:p>
        </p:txBody>
      </p:sp>
    </p:spTree>
    <p:extLst>
      <p:ext uri="{BB962C8B-B14F-4D97-AF65-F5344CB8AC3E}">
        <p14:creationId xmlns:p14="http://schemas.microsoft.com/office/powerpoint/2010/main" val="2780725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a:lnSpc>
                <a:spcPct val="90000"/>
              </a:lnSpc>
            </a:pPr>
            <a:r>
              <a:rPr lang="en-US" sz="2800" dirty="0">
                <a:solidFill>
                  <a:srgbClr val="92D050"/>
                </a:solidFill>
              </a:rPr>
              <a:t>&lt;Dynamic Network Slice Selection&gt;</a:t>
            </a:r>
            <a:br>
              <a:rPr lang="en-US" sz="2800" dirty="0"/>
            </a:br>
            <a:r>
              <a:rPr lang="en-US" dirty="0">
                <a:solidFill>
                  <a:srgbClr val="007B78"/>
                </a:solidFill>
              </a:rPr>
              <a:t>EXECUTIVE SUMMARY</a:t>
            </a:r>
          </a:p>
        </p:txBody>
      </p:sp>
      <p:graphicFrame>
        <p:nvGraphicFramePr>
          <p:cNvPr id="5" name="Table 4"/>
          <p:cNvGraphicFramePr>
            <a:graphicFrameLocks noGrp="1"/>
          </p:cNvGraphicFramePr>
          <p:nvPr>
            <p:extLst/>
          </p:nvPr>
        </p:nvGraphicFramePr>
        <p:xfrm>
          <a:off x="325438" y="1491176"/>
          <a:ext cx="4071302" cy="4517702"/>
        </p:xfrm>
        <a:graphic>
          <a:graphicData uri="http://schemas.openxmlformats.org/drawingml/2006/table">
            <a:tbl>
              <a:tblPr firstRow="1" bandRow="1">
                <a:tableStyleId>{22838BEF-8BB2-4498-84A7-C5851F593DF1}</a:tableStyleId>
              </a:tblPr>
              <a:tblGrid>
                <a:gridCol w="4071302">
                  <a:extLst>
                    <a:ext uri="{9D8B030D-6E8A-4147-A177-3AD203B41FA5}">
                      <a16:colId xmlns:a16="http://schemas.microsoft.com/office/drawing/2014/main" val="20000"/>
                    </a:ext>
                  </a:extLst>
                </a:gridCol>
              </a:tblGrid>
              <a:tr h="1486803">
                <a:tc>
                  <a:txBody>
                    <a:bodyPr/>
                    <a:lstStyle/>
                    <a:p>
                      <a:pPr marL="0" indent="0">
                        <a:buNone/>
                      </a:pPr>
                      <a:r>
                        <a:rPr lang="en-US" sz="1200" dirty="0">
                          <a:solidFill>
                            <a:srgbClr val="007B78"/>
                          </a:solidFill>
                        </a:rPr>
                        <a:t>VALUE PROPOSITION</a:t>
                      </a:r>
                    </a:p>
                    <a:p>
                      <a:pPr marL="177800" indent="-177800" algn="l" defTabSz="914400" rtl="0" eaLnBrk="1" latinLnBrk="0" hangingPunct="1">
                        <a:buFont typeface="Wingdings" pitchFamily="2" charset="2"/>
                        <a:buChar char="§"/>
                      </a:pPr>
                      <a:r>
                        <a:rPr lang="en-US" sz="1200" b="0" kern="1200" dirty="0">
                          <a:solidFill>
                            <a:schemeClr val="dk1"/>
                          </a:solidFill>
                          <a:latin typeface="+mn-lt"/>
                          <a:ea typeface="+mn-ea"/>
                          <a:cs typeface="+mn-cs"/>
                        </a:rPr>
                        <a:t>Ability of network operators to select an optimized network slice for their customers, based on a combination of historical and real-time inputs.</a:t>
                      </a:r>
                    </a:p>
                    <a:p>
                      <a:pPr marL="177800" indent="-177800" algn="l" defTabSz="914400" rtl="0" eaLnBrk="1" latinLnBrk="0" hangingPunct="1">
                        <a:buFont typeface="Wingdings" pitchFamily="2" charset="2"/>
                        <a:buChar char="§"/>
                      </a:pPr>
                      <a:r>
                        <a:rPr lang="en-US" sz="1200" b="0" kern="1200" dirty="0">
                          <a:solidFill>
                            <a:schemeClr val="dk1"/>
                          </a:solidFill>
                          <a:latin typeface="+mn-lt"/>
                          <a:ea typeface="+mn-ea"/>
                          <a:cs typeface="+mn-cs"/>
                        </a:rPr>
                        <a:t>Prototype a pre-commercial NSSF following 3GPP standards.</a:t>
                      </a:r>
                    </a:p>
                    <a:p>
                      <a:pPr marL="177800" indent="-177800" algn="l" defTabSz="914400" rtl="0" eaLnBrk="1" latinLnBrk="0" hangingPunct="1">
                        <a:buFont typeface="Wingdings" pitchFamily="2" charset="2"/>
                        <a:buChar char="§"/>
                      </a:pPr>
                      <a:r>
                        <a:rPr lang="en-US" sz="1200" b="0" kern="1200" dirty="0">
                          <a:solidFill>
                            <a:schemeClr val="dk1"/>
                          </a:solidFill>
                          <a:latin typeface="+mn-lt"/>
                          <a:ea typeface="+mn-ea"/>
                          <a:cs typeface="+mn-cs"/>
                        </a:rPr>
                        <a:t>DPI monitors and feeds an Analytics Function, which in turn feeds NSSF. NSSF selects network slice at initial attachment, based on historical data, or asynchronously based on traffic detected by DPI.</a:t>
                      </a:r>
                    </a:p>
                  </a:txBody>
                  <a:tcPr marL="91416" marR="91416" marT="45702" marB="45702"/>
                </a:tc>
                <a:extLst>
                  <a:ext uri="{0D108BD9-81ED-4DB2-BD59-A6C34878D82A}">
                    <a16:rowId xmlns:a16="http://schemas.microsoft.com/office/drawing/2014/main" val="10000"/>
                  </a:ext>
                </a:extLst>
              </a:tr>
              <a:tr h="677294">
                <a:tc>
                  <a:txBody>
                    <a:bodyPr/>
                    <a:lstStyle/>
                    <a:p>
                      <a:pPr marL="0" indent="0" algn="l" defTabSz="914400" rtl="0" eaLnBrk="1" latinLnBrk="0" hangingPunct="1">
                        <a:buNone/>
                      </a:pPr>
                      <a:r>
                        <a:rPr lang="en-US" sz="1200" b="1" kern="1200" dirty="0">
                          <a:solidFill>
                            <a:srgbClr val="007B78"/>
                          </a:solidFill>
                          <a:latin typeface="+mn-lt"/>
                          <a:ea typeface="+mn-ea"/>
                          <a:cs typeface="+mn-cs"/>
                        </a:rPr>
                        <a:t>BUSINESS ECOSYSTEM</a:t>
                      </a:r>
                    </a:p>
                    <a:p>
                      <a:pPr marL="171450" indent="-171450" algn="l" defTabSz="914400" rtl="0" eaLnBrk="1" latinLnBrk="0" hangingPunct="1">
                        <a:buFont typeface="Wingdings" panose="05000000000000000000" pitchFamily="2" charset="2"/>
                        <a:buChar char="§"/>
                      </a:pPr>
                      <a:r>
                        <a:rPr lang="en-US" sz="1200" b="0" kern="1200" dirty="0">
                          <a:solidFill>
                            <a:schemeClr val="dk1"/>
                          </a:solidFill>
                          <a:latin typeface="+mn-lt"/>
                          <a:ea typeface="+mn-ea"/>
                          <a:cs typeface="+mn-cs"/>
                        </a:rPr>
                        <a:t>Major operators in the 5G arena</a:t>
                      </a:r>
                    </a:p>
                    <a:p>
                      <a:pPr marL="171450" indent="-171450" algn="l" defTabSz="914400" rtl="0" eaLnBrk="1" latinLnBrk="0" hangingPunct="1">
                        <a:buFont typeface="Wingdings" panose="05000000000000000000" pitchFamily="2" charset="2"/>
                        <a:buChar char="§"/>
                      </a:pPr>
                      <a:r>
                        <a:rPr lang="en-US" sz="1200" b="0" kern="1200" dirty="0">
                          <a:solidFill>
                            <a:schemeClr val="dk1"/>
                          </a:solidFill>
                          <a:latin typeface="+mn-lt"/>
                          <a:ea typeface="+mn-ea"/>
                          <a:cs typeface="+mn-cs"/>
                        </a:rPr>
                        <a:t>All operators following 3GPP architectures</a:t>
                      </a:r>
                    </a:p>
                  </a:txBody>
                  <a:tcPr marL="91416" marR="91416" marT="45702" marB="45702"/>
                </a:tc>
                <a:extLst>
                  <a:ext uri="{0D108BD9-81ED-4DB2-BD59-A6C34878D82A}">
                    <a16:rowId xmlns:a16="http://schemas.microsoft.com/office/drawing/2014/main" val="10001"/>
                  </a:ext>
                </a:extLst>
              </a:tr>
              <a:tr h="1725251">
                <a:tc>
                  <a:txBody>
                    <a:bodyPr/>
                    <a:lstStyle/>
                    <a:p>
                      <a:pPr marL="0" indent="0" algn="l" defTabSz="914400" rtl="0" eaLnBrk="1" latinLnBrk="0" hangingPunct="1">
                        <a:buNone/>
                      </a:pPr>
                      <a:r>
                        <a:rPr lang="en-US" sz="1200" b="1" kern="1200" dirty="0">
                          <a:solidFill>
                            <a:srgbClr val="007B78"/>
                          </a:solidFill>
                          <a:latin typeface="+mn-lt"/>
                          <a:ea typeface="+mn-ea"/>
                          <a:cs typeface="+mn-cs"/>
                        </a:rPr>
                        <a:t>OPPORTUNITY</a:t>
                      </a:r>
                    </a:p>
                    <a:p>
                      <a:pPr marL="171450" indent="-171450" algn="l" defTabSz="914400" rtl="0" eaLnBrk="1" latinLnBrk="0" hangingPunct="1">
                        <a:buFont typeface="Wingdings" panose="05000000000000000000" pitchFamily="2" charset="2"/>
                        <a:buChar char="§"/>
                      </a:pPr>
                      <a:r>
                        <a:rPr lang="en-US" sz="1200" b="0" kern="1200" dirty="0">
                          <a:solidFill>
                            <a:schemeClr val="dk1"/>
                          </a:solidFill>
                          <a:latin typeface="+mn-lt"/>
                          <a:ea typeface="+mn-ea"/>
                          <a:cs typeface="+mn-cs"/>
                        </a:rPr>
                        <a:t>Operators to place customers in the best optimized network slice.</a:t>
                      </a:r>
                    </a:p>
                    <a:p>
                      <a:pPr marL="171450" indent="-171450" algn="l" defTabSz="914400" rtl="0" eaLnBrk="1" latinLnBrk="0" hangingPunct="1">
                        <a:buFont typeface="Wingdings" panose="05000000000000000000" pitchFamily="2" charset="2"/>
                        <a:buChar char="§"/>
                      </a:pPr>
                      <a:r>
                        <a:rPr lang="en-US" sz="1200" b="0" kern="1200" dirty="0">
                          <a:solidFill>
                            <a:schemeClr val="dk1"/>
                          </a:solidFill>
                          <a:latin typeface="+mn-lt"/>
                          <a:ea typeface="+mn-ea"/>
                          <a:cs typeface="+mn-cs"/>
                        </a:rPr>
                        <a:t>End customers to be satisfied with the service</a:t>
                      </a:r>
                    </a:p>
                    <a:p>
                      <a:pPr marL="177800" indent="-177800">
                        <a:buFont typeface="Wingdings" pitchFamily="2" charset="2"/>
                        <a:buChar char="§"/>
                      </a:pPr>
                      <a:r>
                        <a:rPr lang="en-US" sz="1200" b="0" dirty="0"/>
                        <a:t>3GPP NSSF/P4S is not yet stable in standard. The exact details of functionality are not settled. The interfaces are not yet clear, nor are the protocols to communicate through those interfaces. There is a risk of changes during execution for alignment with the standard.</a:t>
                      </a:r>
                    </a:p>
                  </a:txBody>
                  <a:tcPr marL="91416" marR="91416" marT="45702" marB="45702"/>
                </a:tc>
                <a:extLst>
                  <a:ext uri="{0D108BD9-81ED-4DB2-BD59-A6C34878D82A}">
                    <a16:rowId xmlns:a16="http://schemas.microsoft.com/office/drawing/2014/main" val="10002"/>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447191829"/>
              </p:ext>
            </p:extLst>
          </p:nvPr>
        </p:nvGraphicFramePr>
        <p:xfrm>
          <a:off x="4512310" y="1470854"/>
          <a:ext cx="4160838" cy="4538024"/>
        </p:xfrm>
        <a:graphic>
          <a:graphicData uri="http://schemas.openxmlformats.org/drawingml/2006/table">
            <a:tbl>
              <a:tblPr firstRow="1" bandRow="1">
                <a:tableStyleId>{22838BEF-8BB2-4498-84A7-C5851F593DF1}</a:tableStyleId>
              </a:tblPr>
              <a:tblGrid>
                <a:gridCol w="4160838">
                  <a:extLst>
                    <a:ext uri="{9D8B030D-6E8A-4147-A177-3AD203B41FA5}">
                      <a16:colId xmlns:a16="http://schemas.microsoft.com/office/drawing/2014/main" val="20000"/>
                    </a:ext>
                  </a:extLst>
                </a:gridCol>
              </a:tblGrid>
              <a:tr h="1472653">
                <a:tc>
                  <a:txBody>
                    <a:bodyPr/>
                    <a:lstStyle/>
                    <a:p>
                      <a:pPr marL="0" indent="0" algn="l" defTabSz="914400" rtl="0" eaLnBrk="1" latinLnBrk="0" hangingPunct="1">
                        <a:buNone/>
                      </a:pPr>
                      <a:r>
                        <a:rPr lang="en-US" sz="1200" b="1" kern="1200" dirty="0">
                          <a:solidFill>
                            <a:srgbClr val="007B78"/>
                          </a:solidFill>
                          <a:latin typeface="+mn-lt"/>
                          <a:ea typeface="+mn-ea"/>
                          <a:cs typeface="+mn-cs"/>
                        </a:rPr>
                        <a:t>EXPECTED IMPACT</a:t>
                      </a:r>
                    </a:p>
                    <a:p>
                      <a:pPr marL="263525" indent="-263525">
                        <a:buFont typeface="Wingdings" pitchFamily="2" charset="2"/>
                        <a:buChar char="§"/>
                      </a:pPr>
                      <a:r>
                        <a:rPr lang="en-US" sz="1200" b="0" dirty="0"/>
                        <a:t>Project success will be measured through the achievements of the following milestones:</a:t>
                      </a:r>
                    </a:p>
                    <a:p>
                      <a:pPr marL="623888" lvl="1" indent="-166688">
                        <a:buFont typeface="Wingdings" pitchFamily="2" charset="2"/>
                        <a:buChar char="ü"/>
                      </a:pPr>
                      <a:r>
                        <a:rPr lang="en-US" sz="1200" b="1" dirty="0"/>
                        <a:t>MS1</a:t>
                      </a:r>
                      <a:r>
                        <a:rPr lang="en-US" sz="1200" b="0" baseline="0" dirty="0"/>
                        <a:t>: Q4/2017: Engagement with operators</a:t>
                      </a:r>
                    </a:p>
                    <a:p>
                      <a:pPr marL="623888" lvl="1" indent="-166688">
                        <a:buFont typeface="Wingdings" pitchFamily="2" charset="2"/>
                        <a:buChar char="ü"/>
                      </a:pPr>
                      <a:r>
                        <a:rPr lang="en-US" sz="1200" b="1" baseline="0" dirty="0"/>
                        <a:t>MS2</a:t>
                      </a:r>
                      <a:r>
                        <a:rPr lang="en-US" sz="1200" b="0" baseline="0" dirty="0"/>
                        <a:t>: Q1/2018: MWC 2018</a:t>
                      </a:r>
                    </a:p>
                    <a:p>
                      <a:pPr marL="623888" lvl="1" indent="-166688">
                        <a:buFont typeface="Wingdings" pitchFamily="2" charset="2"/>
                        <a:buChar char="ü"/>
                      </a:pPr>
                      <a:r>
                        <a:rPr lang="en-US" sz="1200" b="1" kern="1200" baseline="0" dirty="0">
                          <a:solidFill>
                            <a:schemeClr val="dk1"/>
                          </a:solidFill>
                          <a:latin typeface="+mn-lt"/>
                          <a:ea typeface="+mn-ea"/>
                          <a:cs typeface="+mn-cs"/>
                        </a:rPr>
                        <a:t>MS3</a:t>
                      </a:r>
                      <a:r>
                        <a:rPr lang="en-US" sz="1200" b="0" baseline="0" dirty="0"/>
                        <a:t>: Q2/2017-Q2/2018: Influence 3GPP standard</a:t>
                      </a:r>
                    </a:p>
                  </a:txBody>
                  <a:tcPr marT="45718" marB="45718"/>
                </a:tc>
                <a:extLst>
                  <a:ext uri="{0D108BD9-81ED-4DB2-BD59-A6C34878D82A}">
                    <a16:rowId xmlns:a16="http://schemas.microsoft.com/office/drawing/2014/main" val="10000"/>
                  </a:ext>
                </a:extLst>
              </a:tr>
              <a:tr h="1556011">
                <a:tc>
                  <a:txBody>
                    <a:bodyPr/>
                    <a:lstStyle/>
                    <a:p>
                      <a:pPr marL="0" indent="0" algn="l" defTabSz="914400" rtl="0" eaLnBrk="1" latinLnBrk="0" hangingPunct="1">
                        <a:buNone/>
                      </a:pPr>
                      <a:r>
                        <a:rPr lang="en-US" sz="1200" b="1" kern="1200" dirty="0">
                          <a:solidFill>
                            <a:srgbClr val="007B78"/>
                          </a:solidFill>
                          <a:latin typeface="+mn-lt"/>
                          <a:ea typeface="+mn-ea"/>
                          <a:cs typeface="+mn-cs"/>
                        </a:rPr>
                        <a:t>CRITICAL NEEDS</a:t>
                      </a:r>
                    </a:p>
                    <a:p>
                      <a:pPr marL="263525" indent="-263525">
                        <a:buFont typeface="Wingdings" pitchFamily="2" charset="2"/>
                        <a:buChar char="§"/>
                      </a:pPr>
                      <a:r>
                        <a:rPr lang="en-US" sz="1200" b="1" dirty="0"/>
                        <a:t>Competencies</a:t>
                      </a:r>
                      <a:r>
                        <a:rPr lang="en-US" sz="1200" dirty="0"/>
                        <a:t>:</a:t>
                      </a:r>
                      <a:br>
                        <a:rPr lang="en-US" sz="1200" dirty="0"/>
                      </a:br>
                      <a:r>
                        <a:rPr lang="en-US" sz="1200" dirty="0"/>
                        <a:t>Policy Control Architectures, DPI, Analytics on Stream Data</a:t>
                      </a:r>
                    </a:p>
                    <a:p>
                      <a:pPr marL="263525" indent="-263525">
                        <a:buFont typeface="Wingdings" pitchFamily="2" charset="2"/>
                        <a:buChar char="§"/>
                      </a:pPr>
                      <a:r>
                        <a:rPr lang="en-US" sz="1200" b="1" dirty="0"/>
                        <a:t>Infrastructure</a:t>
                      </a:r>
                      <a:r>
                        <a:rPr lang="en-US" sz="1200" dirty="0"/>
                        <a:t>:</a:t>
                      </a:r>
                      <a:br>
                        <a:rPr lang="en-US" sz="1200" dirty="0"/>
                      </a:br>
                      <a:r>
                        <a:rPr lang="en-US" sz="1200" dirty="0"/>
                        <a:t>Pre-commercial 5G system.</a:t>
                      </a:r>
                    </a:p>
                    <a:p>
                      <a:pPr marL="263525" indent="-263525">
                        <a:buFont typeface="Wingdings" pitchFamily="2" charset="2"/>
                        <a:buChar char="§"/>
                      </a:pPr>
                      <a:r>
                        <a:rPr lang="en-US" sz="1200" b="1" dirty="0"/>
                        <a:t>Funding</a:t>
                      </a:r>
                      <a:r>
                        <a:rPr lang="en-US" sz="1200" dirty="0"/>
                        <a:t>:</a:t>
                      </a:r>
                      <a:br>
                        <a:rPr lang="en-US" sz="1200" dirty="0"/>
                      </a:br>
                      <a:r>
                        <a:rPr lang="en-US" sz="1200" dirty="0"/>
                        <a:t>8 FTE</a:t>
                      </a:r>
                    </a:p>
                  </a:txBody>
                  <a:tcPr marT="45718" marB="45718"/>
                </a:tc>
                <a:extLst>
                  <a:ext uri="{0D108BD9-81ED-4DB2-BD59-A6C34878D82A}">
                    <a16:rowId xmlns:a16="http://schemas.microsoft.com/office/drawing/2014/main" val="10001"/>
                  </a:ext>
                </a:extLst>
              </a:tr>
              <a:tr h="1509360">
                <a:tc>
                  <a:txBody>
                    <a:bodyPr/>
                    <a:lstStyle/>
                    <a:p>
                      <a:pPr marL="0" indent="0" algn="l" defTabSz="914400" rtl="0" eaLnBrk="1" latinLnBrk="0" hangingPunct="1">
                        <a:buNone/>
                      </a:pPr>
                      <a:r>
                        <a:rPr lang="en-US" sz="1200" b="1" kern="1200" dirty="0">
                          <a:solidFill>
                            <a:srgbClr val="007B78"/>
                          </a:solidFill>
                          <a:latin typeface="+mn-lt"/>
                          <a:ea typeface="+mn-ea"/>
                          <a:cs typeface="+mn-cs"/>
                        </a:rPr>
                        <a:t>TEAM</a:t>
                      </a:r>
                    </a:p>
                    <a:p>
                      <a:pPr marL="263525" indent="-263525">
                        <a:buFont typeface="Wingdings" pitchFamily="2" charset="2"/>
                        <a:buChar char="§"/>
                      </a:pPr>
                      <a:r>
                        <a:rPr lang="en-US" sz="1200" b="1" baseline="0" dirty="0"/>
                        <a:t>Main Stakeholder</a:t>
                      </a:r>
                      <a:r>
                        <a:rPr lang="en-US" sz="1200" baseline="0" dirty="0"/>
                        <a:t>: Madrid R&amp;D Center</a:t>
                      </a:r>
                    </a:p>
                    <a:p>
                      <a:pPr marL="263525" indent="-263525">
                        <a:buFont typeface="Wingdings" pitchFamily="2" charset="2"/>
                        <a:buChar char="§"/>
                      </a:pPr>
                      <a:r>
                        <a:rPr lang="en-US" sz="1200" b="1" baseline="0" dirty="0"/>
                        <a:t>Project Driver</a:t>
                      </a:r>
                      <a:r>
                        <a:rPr lang="en-US" sz="1200" baseline="0" dirty="0"/>
                        <a:t>: Ericsson</a:t>
                      </a:r>
                    </a:p>
                    <a:p>
                      <a:pPr marL="263525" marR="0" indent="-263525"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200" b="1" dirty="0"/>
                        <a:t>Project Team</a:t>
                      </a:r>
                      <a:r>
                        <a:rPr lang="en-US" sz="1200" dirty="0"/>
                        <a:t>: Ericsson, Ericsson Chair URJC</a:t>
                      </a:r>
                      <a:endParaRPr lang="en-US" sz="1200" baseline="0" dirty="0"/>
                    </a:p>
                  </a:txBody>
                  <a:tcPr marT="45718" marB="45718"/>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74715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3520666" y="1510417"/>
            <a:ext cx="3614468" cy="4529177"/>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r" defTabSz="914400" rtl="0" eaLnBrk="1" fontAlgn="base" latinLnBrk="0" hangingPunct="1">
              <a:lnSpc>
                <a:spcPct val="100000"/>
              </a:lnSpc>
              <a:spcBef>
                <a:spcPct val="50000"/>
              </a:spcBef>
              <a:spcAft>
                <a:spcPct val="0"/>
              </a:spcAft>
              <a:buClrTx/>
              <a:buSzTx/>
              <a:buFontTx/>
              <a:buNone/>
              <a:tabLst/>
            </a:pPr>
            <a:endParaRPr kumimoji="0" lang="en-US" b="0" i="0" u="none" strike="noStrike" cap="none" normalizeH="0" baseline="0" dirty="0">
              <a:ln>
                <a:noFill/>
              </a:ln>
              <a:solidFill>
                <a:schemeClr val="tx1"/>
              </a:solidFill>
              <a:effectLst/>
              <a:latin typeface="Arial" charset="0"/>
            </a:endParaRPr>
          </a:p>
        </p:txBody>
      </p:sp>
      <p:sp>
        <p:nvSpPr>
          <p:cNvPr id="2" name="Title 1"/>
          <p:cNvSpPr>
            <a:spLocks noGrp="1"/>
          </p:cNvSpPr>
          <p:nvPr>
            <p:ph type="title"/>
          </p:nvPr>
        </p:nvSpPr>
        <p:spPr/>
        <p:txBody>
          <a:bodyPr>
            <a:normAutofit fontScale="90000"/>
          </a:bodyPr>
          <a:lstStyle/>
          <a:p>
            <a:r>
              <a:rPr lang="en-US" sz="4000" dirty="0">
                <a:solidFill>
                  <a:srgbClr val="58585A"/>
                </a:solidFill>
              </a:rPr>
              <a:t>Dynamic Network Slice Selection</a:t>
            </a:r>
            <a:br>
              <a:rPr lang="en-US" sz="4000" dirty="0">
                <a:solidFill>
                  <a:srgbClr val="58585A"/>
                </a:solidFill>
              </a:rPr>
            </a:br>
            <a:r>
              <a:rPr lang="en-US" sz="3200" dirty="0">
                <a:solidFill>
                  <a:srgbClr val="0070C0"/>
                </a:solidFill>
              </a:rPr>
              <a:t>System View</a:t>
            </a:r>
            <a:endParaRPr lang="en-US" dirty="0"/>
          </a:p>
        </p:txBody>
      </p:sp>
      <p:sp>
        <p:nvSpPr>
          <p:cNvPr id="4" name="Pentagon 13"/>
          <p:cNvSpPr/>
          <p:nvPr/>
        </p:nvSpPr>
        <p:spPr bwMode="auto">
          <a:xfrm rot="1800000">
            <a:off x="3275500" y="4628715"/>
            <a:ext cx="843545" cy="91440"/>
          </a:xfrm>
          <a:prstGeom prst="homePlate">
            <a:avLst/>
          </a:prstGeom>
          <a:solidFill>
            <a:schemeClr val="accent1"/>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endParaRPr lang="en-US"/>
          </a:p>
        </p:txBody>
      </p:sp>
      <p:cxnSp>
        <p:nvCxnSpPr>
          <p:cNvPr id="6" name="Straight Arrow Connector 41"/>
          <p:cNvCxnSpPr>
            <a:cxnSpLocks noChangeShapeType="1"/>
          </p:cNvCxnSpPr>
          <p:nvPr/>
        </p:nvCxnSpPr>
        <p:spPr bwMode="auto">
          <a:xfrm flipV="1">
            <a:off x="4434150" y="2398938"/>
            <a:ext cx="0" cy="466308"/>
          </a:xfrm>
          <a:prstGeom prst="straightConnector1">
            <a:avLst/>
          </a:prstGeom>
          <a:noFill/>
          <a:ln w="25400" algn="ctr">
            <a:solidFill>
              <a:schemeClr val="tx2"/>
            </a:solidFill>
            <a:prstDash val="sysDash"/>
            <a:round/>
            <a:headEnd type="arrow" w="med" len="med"/>
            <a:tailEnd type="arrow" w="med" len="med"/>
          </a:ln>
          <a:extLst>
            <a:ext uri="{909E8E84-426E-40DD-AFC4-6F175D3DCCD1}">
              <a14:hiddenFill xmlns:a14="http://schemas.microsoft.com/office/drawing/2010/main">
                <a:noFill/>
              </a14:hiddenFill>
            </a:ext>
          </a:extLst>
        </p:spPr>
      </p:cxnSp>
      <p:cxnSp>
        <p:nvCxnSpPr>
          <p:cNvPr id="7" name="Straight Arrow Connector 7"/>
          <p:cNvCxnSpPr>
            <a:cxnSpLocks noChangeShapeType="1"/>
          </p:cNvCxnSpPr>
          <p:nvPr/>
        </p:nvCxnSpPr>
        <p:spPr bwMode="auto">
          <a:xfrm flipH="1">
            <a:off x="4701384" y="3332765"/>
            <a:ext cx="986121" cy="0"/>
          </a:xfrm>
          <a:prstGeom prst="straightConnector1">
            <a:avLst/>
          </a:prstGeom>
          <a:noFill/>
          <a:ln w="25400" algn="ctr">
            <a:solidFill>
              <a:schemeClr val="tx2"/>
            </a:solidFill>
            <a:round/>
            <a:headEnd type="arrow" w="med" len="med"/>
            <a:tailEnd type="arrow" w="med" len="med"/>
          </a:ln>
          <a:extLst>
            <a:ext uri="{909E8E84-426E-40DD-AFC4-6F175D3DCCD1}">
              <a14:hiddenFill xmlns:a14="http://schemas.microsoft.com/office/drawing/2010/main">
                <a:noFill/>
              </a14:hiddenFill>
            </a:ext>
          </a:extLst>
        </p:spPr>
      </p:cxnSp>
      <p:cxnSp>
        <p:nvCxnSpPr>
          <p:cNvPr id="9" name="Straight Arrow Connector 47"/>
          <p:cNvCxnSpPr>
            <a:cxnSpLocks noChangeShapeType="1"/>
          </p:cNvCxnSpPr>
          <p:nvPr/>
        </p:nvCxnSpPr>
        <p:spPr bwMode="auto">
          <a:xfrm>
            <a:off x="4434150" y="3734114"/>
            <a:ext cx="0" cy="1038078"/>
          </a:xfrm>
          <a:prstGeom prst="straightConnector1">
            <a:avLst/>
          </a:prstGeom>
          <a:noFill/>
          <a:ln w="25400" algn="ctr">
            <a:solidFill>
              <a:schemeClr val="tx2"/>
            </a:solidFill>
            <a:round/>
            <a:headEnd type="arrow" w="med" len="med"/>
            <a:tailEnd type="arrow" w="med" len="med"/>
          </a:ln>
          <a:extLst>
            <a:ext uri="{909E8E84-426E-40DD-AFC4-6F175D3DCCD1}">
              <a14:hiddenFill xmlns:a14="http://schemas.microsoft.com/office/drawing/2010/main">
                <a:noFill/>
              </a14:hiddenFill>
            </a:ext>
          </a:extLst>
        </p:spPr>
      </p:cxnSp>
      <p:sp>
        <p:nvSpPr>
          <p:cNvPr id="16" name="Freeform 57"/>
          <p:cNvSpPr>
            <a:spLocks noChangeAspect="1" noEditPoints="1"/>
          </p:cNvSpPr>
          <p:nvPr/>
        </p:nvSpPr>
        <p:spPr bwMode="auto">
          <a:xfrm>
            <a:off x="514238" y="5285240"/>
            <a:ext cx="433335" cy="283784"/>
          </a:xfrm>
          <a:custGeom>
            <a:avLst/>
            <a:gdLst>
              <a:gd name="T0" fmla="*/ 2147483647 w 455"/>
              <a:gd name="T1" fmla="*/ 2147483647 h 298"/>
              <a:gd name="T2" fmla="*/ 2147483647 w 455"/>
              <a:gd name="T3" fmla="*/ 2147483647 h 298"/>
              <a:gd name="T4" fmla="*/ 2147483647 w 455"/>
              <a:gd name="T5" fmla="*/ 2147483647 h 298"/>
              <a:gd name="T6" fmla="*/ 2147483647 w 455"/>
              <a:gd name="T7" fmla="*/ 2147483647 h 298"/>
              <a:gd name="T8" fmla="*/ 2147483647 w 455"/>
              <a:gd name="T9" fmla="*/ 2147483647 h 298"/>
              <a:gd name="T10" fmla="*/ 2147483647 w 455"/>
              <a:gd name="T11" fmla="*/ 2147483647 h 298"/>
              <a:gd name="T12" fmla="*/ 2147483647 w 455"/>
              <a:gd name="T13" fmla="*/ 2147483647 h 298"/>
              <a:gd name="T14" fmla="*/ 2147483647 w 455"/>
              <a:gd name="T15" fmla="*/ 0 h 298"/>
              <a:gd name="T16" fmla="*/ 2147483647 w 455"/>
              <a:gd name="T17" fmla="*/ 2147483647 h 298"/>
              <a:gd name="T18" fmla="*/ 2147483647 w 455"/>
              <a:gd name="T19" fmla="*/ 2147483647 h 298"/>
              <a:gd name="T20" fmla="*/ 0 w 455"/>
              <a:gd name="T21" fmla="*/ 2147483647 h 298"/>
              <a:gd name="T22" fmla="*/ 2147483647 w 455"/>
              <a:gd name="T23" fmla="*/ 2147483647 h 298"/>
              <a:gd name="T24" fmla="*/ 2147483647 w 455"/>
              <a:gd name="T25" fmla="*/ 2147483647 h 298"/>
              <a:gd name="T26" fmla="*/ 2147483647 w 455"/>
              <a:gd name="T27" fmla="*/ 2147483647 h 298"/>
              <a:gd name="T28" fmla="*/ 2147483647 w 455"/>
              <a:gd name="T29" fmla="*/ 2147483647 h 298"/>
              <a:gd name="T30" fmla="*/ 2147483647 w 455"/>
              <a:gd name="T31" fmla="*/ 2147483647 h 298"/>
              <a:gd name="T32" fmla="*/ 2147483647 w 455"/>
              <a:gd name="T33" fmla="*/ 2147483647 h 298"/>
              <a:gd name="T34" fmla="*/ 2147483647 w 455"/>
              <a:gd name="T35" fmla="*/ 2147483647 h 298"/>
              <a:gd name="T36" fmla="*/ 2147483647 w 455"/>
              <a:gd name="T37" fmla="*/ 2147483647 h 298"/>
              <a:gd name="T38" fmla="*/ 2147483647 w 455"/>
              <a:gd name="T39" fmla="*/ 2147483647 h 298"/>
              <a:gd name="T40" fmla="*/ 2147483647 w 455"/>
              <a:gd name="T41" fmla="*/ 2147483647 h 298"/>
              <a:gd name="T42" fmla="*/ 2147483647 w 455"/>
              <a:gd name="T43" fmla="*/ 2147483647 h 298"/>
              <a:gd name="T44" fmla="*/ 2147483647 w 455"/>
              <a:gd name="T45" fmla="*/ 2147483647 h 298"/>
              <a:gd name="T46" fmla="*/ 2147483647 w 455"/>
              <a:gd name="T47" fmla="*/ 2147483647 h 298"/>
              <a:gd name="T48" fmla="*/ 2147483647 w 455"/>
              <a:gd name="T49" fmla="*/ 2147483647 h 298"/>
              <a:gd name="T50" fmla="*/ 2147483647 w 455"/>
              <a:gd name="T51" fmla="*/ 2147483647 h 298"/>
              <a:gd name="T52" fmla="*/ 2147483647 w 455"/>
              <a:gd name="T53" fmla="*/ 2147483647 h 298"/>
              <a:gd name="T54" fmla="*/ 2147483647 w 455"/>
              <a:gd name="T55" fmla="*/ 2147483647 h 298"/>
              <a:gd name="T56" fmla="*/ 2147483647 w 455"/>
              <a:gd name="T57" fmla="*/ 2147483647 h 298"/>
              <a:gd name="T58" fmla="*/ 2147483647 w 455"/>
              <a:gd name="T59" fmla="*/ 2147483647 h 298"/>
              <a:gd name="T60" fmla="*/ 2147483647 w 455"/>
              <a:gd name="T61" fmla="*/ 2147483647 h 298"/>
              <a:gd name="T62" fmla="*/ 2147483647 w 455"/>
              <a:gd name="T63" fmla="*/ 2147483647 h 298"/>
              <a:gd name="T64" fmla="*/ 2147483647 w 455"/>
              <a:gd name="T65" fmla="*/ 2147483647 h 298"/>
              <a:gd name="T66" fmla="*/ 2147483647 w 455"/>
              <a:gd name="T67" fmla="*/ 2147483647 h 298"/>
              <a:gd name="T68" fmla="*/ 2147483647 w 455"/>
              <a:gd name="T69" fmla="*/ 2147483647 h 298"/>
              <a:gd name="T70" fmla="*/ 2147483647 w 455"/>
              <a:gd name="T71" fmla="*/ 2147483647 h 298"/>
              <a:gd name="T72" fmla="*/ 2147483647 w 455"/>
              <a:gd name="T73" fmla="*/ 2147483647 h 298"/>
              <a:gd name="T74" fmla="*/ 2147483647 w 455"/>
              <a:gd name="T75" fmla="*/ 2147483647 h 298"/>
              <a:gd name="T76" fmla="*/ 2147483647 w 455"/>
              <a:gd name="T77" fmla="*/ 2147483647 h 298"/>
              <a:gd name="T78" fmla="*/ 2147483647 w 455"/>
              <a:gd name="T79" fmla="*/ 2147483647 h 298"/>
              <a:gd name="T80" fmla="*/ 2147483647 w 455"/>
              <a:gd name="T81" fmla="*/ 2147483647 h 298"/>
              <a:gd name="T82" fmla="*/ 2147483647 w 455"/>
              <a:gd name="T83" fmla="*/ 2147483647 h 298"/>
              <a:gd name="T84" fmla="*/ 2147483647 w 455"/>
              <a:gd name="T85" fmla="*/ 2147483647 h 29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55" h="298">
                <a:moveTo>
                  <a:pt x="439" y="252"/>
                </a:moveTo>
                <a:cubicBezTo>
                  <a:pt x="425" y="252"/>
                  <a:pt x="425" y="252"/>
                  <a:pt x="425" y="252"/>
                </a:cubicBezTo>
                <a:cubicBezTo>
                  <a:pt x="425" y="70"/>
                  <a:pt x="425" y="70"/>
                  <a:pt x="425" y="70"/>
                </a:cubicBezTo>
                <a:cubicBezTo>
                  <a:pt x="425" y="65"/>
                  <a:pt x="421" y="62"/>
                  <a:pt x="417" y="62"/>
                </a:cubicBezTo>
                <a:cubicBezTo>
                  <a:pt x="412" y="62"/>
                  <a:pt x="409" y="65"/>
                  <a:pt x="409" y="70"/>
                </a:cubicBezTo>
                <a:cubicBezTo>
                  <a:pt x="409" y="252"/>
                  <a:pt x="409" y="252"/>
                  <a:pt x="409" y="252"/>
                </a:cubicBezTo>
                <a:cubicBezTo>
                  <a:pt x="46" y="252"/>
                  <a:pt x="46" y="252"/>
                  <a:pt x="46" y="252"/>
                </a:cubicBezTo>
                <a:cubicBezTo>
                  <a:pt x="46" y="16"/>
                  <a:pt x="46" y="16"/>
                  <a:pt x="46" y="16"/>
                </a:cubicBezTo>
                <a:cubicBezTo>
                  <a:pt x="409" y="16"/>
                  <a:pt x="409" y="16"/>
                  <a:pt x="409" y="16"/>
                </a:cubicBezTo>
                <a:cubicBezTo>
                  <a:pt x="409" y="38"/>
                  <a:pt x="409" y="38"/>
                  <a:pt x="409" y="38"/>
                </a:cubicBezTo>
                <a:cubicBezTo>
                  <a:pt x="409" y="42"/>
                  <a:pt x="412" y="46"/>
                  <a:pt x="417" y="46"/>
                </a:cubicBezTo>
                <a:cubicBezTo>
                  <a:pt x="421" y="46"/>
                  <a:pt x="425" y="42"/>
                  <a:pt x="425" y="38"/>
                </a:cubicBezTo>
                <a:cubicBezTo>
                  <a:pt x="425" y="13"/>
                  <a:pt x="425" y="13"/>
                  <a:pt x="425" y="13"/>
                </a:cubicBezTo>
                <a:cubicBezTo>
                  <a:pt x="425" y="10"/>
                  <a:pt x="423" y="6"/>
                  <a:pt x="421" y="4"/>
                </a:cubicBezTo>
                <a:cubicBezTo>
                  <a:pt x="418" y="1"/>
                  <a:pt x="415" y="0"/>
                  <a:pt x="411" y="0"/>
                </a:cubicBezTo>
                <a:cubicBezTo>
                  <a:pt x="44" y="0"/>
                  <a:pt x="44" y="0"/>
                  <a:pt x="44" y="0"/>
                </a:cubicBezTo>
                <a:cubicBezTo>
                  <a:pt x="40" y="0"/>
                  <a:pt x="36" y="1"/>
                  <a:pt x="34" y="4"/>
                </a:cubicBezTo>
                <a:cubicBezTo>
                  <a:pt x="31" y="6"/>
                  <a:pt x="30" y="10"/>
                  <a:pt x="30" y="13"/>
                </a:cubicBezTo>
                <a:cubicBezTo>
                  <a:pt x="30" y="252"/>
                  <a:pt x="30" y="252"/>
                  <a:pt x="30" y="252"/>
                </a:cubicBezTo>
                <a:cubicBezTo>
                  <a:pt x="16" y="252"/>
                  <a:pt x="16" y="252"/>
                  <a:pt x="16" y="252"/>
                </a:cubicBezTo>
                <a:cubicBezTo>
                  <a:pt x="7" y="252"/>
                  <a:pt x="0" y="259"/>
                  <a:pt x="0" y="268"/>
                </a:cubicBezTo>
                <a:cubicBezTo>
                  <a:pt x="0" y="282"/>
                  <a:pt x="0" y="282"/>
                  <a:pt x="0" y="282"/>
                </a:cubicBezTo>
                <a:cubicBezTo>
                  <a:pt x="0" y="291"/>
                  <a:pt x="7" y="298"/>
                  <a:pt x="16" y="298"/>
                </a:cubicBezTo>
                <a:cubicBezTo>
                  <a:pt x="439" y="298"/>
                  <a:pt x="439" y="298"/>
                  <a:pt x="439" y="298"/>
                </a:cubicBezTo>
                <a:cubicBezTo>
                  <a:pt x="448" y="298"/>
                  <a:pt x="455" y="291"/>
                  <a:pt x="455" y="282"/>
                </a:cubicBezTo>
                <a:cubicBezTo>
                  <a:pt x="455" y="268"/>
                  <a:pt x="455" y="268"/>
                  <a:pt x="455" y="268"/>
                </a:cubicBezTo>
                <a:cubicBezTo>
                  <a:pt x="455" y="259"/>
                  <a:pt x="448" y="252"/>
                  <a:pt x="439" y="252"/>
                </a:cubicBezTo>
                <a:close/>
                <a:moveTo>
                  <a:pt x="439" y="282"/>
                </a:moveTo>
                <a:cubicBezTo>
                  <a:pt x="16" y="282"/>
                  <a:pt x="16" y="282"/>
                  <a:pt x="16" y="282"/>
                </a:cubicBezTo>
                <a:cubicBezTo>
                  <a:pt x="16" y="268"/>
                  <a:pt x="16" y="268"/>
                  <a:pt x="16" y="268"/>
                </a:cubicBezTo>
                <a:cubicBezTo>
                  <a:pt x="185" y="268"/>
                  <a:pt x="185" y="268"/>
                  <a:pt x="185" y="268"/>
                </a:cubicBezTo>
                <a:cubicBezTo>
                  <a:pt x="186" y="271"/>
                  <a:pt x="189" y="274"/>
                  <a:pt x="193" y="274"/>
                </a:cubicBezTo>
                <a:cubicBezTo>
                  <a:pt x="262" y="274"/>
                  <a:pt x="262" y="274"/>
                  <a:pt x="262" y="274"/>
                </a:cubicBezTo>
                <a:cubicBezTo>
                  <a:pt x="266" y="274"/>
                  <a:pt x="269" y="271"/>
                  <a:pt x="270" y="268"/>
                </a:cubicBezTo>
                <a:cubicBezTo>
                  <a:pt x="439" y="268"/>
                  <a:pt x="439" y="268"/>
                  <a:pt x="439" y="268"/>
                </a:cubicBezTo>
                <a:lnTo>
                  <a:pt x="439" y="282"/>
                </a:lnTo>
                <a:close/>
                <a:moveTo>
                  <a:pt x="302" y="124"/>
                </a:moveTo>
                <a:cubicBezTo>
                  <a:pt x="298" y="127"/>
                  <a:pt x="298" y="132"/>
                  <a:pt x="302" y="135"/>
                </a:cubicBezTo>
                <a:cubicBezTo>
                  <a:pt x="305" y="138"/>
                  <a:pt x="310" y="138"/>
                  <a:pt x="313" y="135"/>
                </a:cubicBezTo>
                <a:cubicBezTo>
                  <a:pt x="330" y="118"/>
                  <a:pt x="330" y="118"/>
                  <a:pt x="330" y="118"/>
                </a:cubicBezTo>
                <a:cubicBezTo>
                  <a:pt x="339" y="109"/>
                  <a:pt x="339" y="94"/>
                  <a:pt x="330" y="85"/>
                </a:cubicBezTo>
                <a:cubicBezTo>
                  <a:pt x="288" y="43"/>
                  <a:pt x="288" y="43"/>
                  <a:pt x="288" y="43"/>
                </a:cubicBezTo>
                <a:cubicBezTo>
                  <a:pt x="279" y="34"/>
                  <a:pt x="264" y="34"/>
                  <a:pt x="254" y="43"/>
                </a:cubicBezTo>
                <a:cubicBezTo>
                  <a:pt x="171" y="127"/>
                  <a:pt x="171" y="127"/>
                  <a:pt x="171" y="127"/>
                </a:cubicBezTo>
                <a:cubicBezTo>
                  <a:pt x="163" y="135"/>
                  <a:pt x="162" y="147"/>
                  <a:pt x="168" y="156"/>
                </a:cubicBezTo>
                <a:cubicBezTo>
                  <a:pt x="155" y="162"/>
                  <a:pt x="140" y="165"/>
                  <a:pt x="126" y="165"/>
                </a:cubicBezTo>
                <a:cubicBezTo>
                  <a:pt x="124" y="165"/>
                  <a:pt x="122" y="166"/>
                  <a:pt x="120" y="168"/>
                </a:cubicBezTo>
                <a:cubicBezTo>
                  <a:pt x="117" y="171"/>
                  <a:pt x="117" y="176"/>
                  <a:pt x="120" y="179"/>
                </a:cubicBezTo>
                <a:cubicBezTo>
                  <a:pt x="122" y="181"/>
                  <a:pt x="124" y="181"/>
                  <a:pt x="126" y="181"/>
                </a:cubicBezTo>
                <a:cubicBezTo>
                  <a:pt x="144" y="181"/>
                  <a:pt x="163" y="177"/>
                  <a:pt x="179" y="168"/>
                </a:cubicBezTo>
                <a:cubicBezTo>
                  <a:pt x="202" y="191"/>
                  <a:pt x="202" y="191"/>
                  <a:pt x="202" y="191"/>
                </a:cubicBezTo>
                <a:cubicBezTo>
                  <a:pt x="178" y="205"/>
                  <a:pt x="152" y="213"/>
                  <a:pt x="126" y="213"/>
                </a:cubicBezTo>
                <a:cubicBezTo>
                  <a:pt x="126" y="213"/>
                  <a:pt x="126" y="213"/>
                  <a:pt x="126" y="213"/>
                </a:cubicBezTo>
                <a:cubicBezTo>
                  <a:pt x="124" y="213"/>
                  <a:pt x="122" y="214"/>
                  <a:pt x="120" y="215"/>
                </a:cubicBezTo>
                <a:cubicBezTo>
                  <a:pt x="117" y="218"/>
                  <a:pt x="117" y="224"/>
                  <a:pt x="120" y="227"/>
                </a:cubicBezTo>
                <a:cubicBezTo>
                  <a:pt x="122" y="228"/>
                  <a:pt x="124" y="229"/>
                  <a:pt x="126" y="229"/>
                </a:cubicBezTo>
                <a:cubicBezTo>
                  <a:pt x="126" y="229"/>
                  <a:pt x="126" y="229"/>
                  <a:pt x="126" y="229"/>
                </a:cubicBezTo>
                <a:cubicBezTo>
                  <a:pt x="156" y="229"/>
                  <a:pt x="187" y="220"/>
                  <a:pt x="213" y="202"/>
                </a:cubicBezTo>
                <a:cubicBezTo>
                  <a:pt x="222" y="211"/>
                  <a:pt x="237" y="211"/>
                  <a:pt x="246" y="202"/>
                </a:cubicBezTo>
                <a:cubicBezTo>
                  <a:pt x="290" y="157"/>
                  <a:pt x="290" y="157"/>
                  <a:pt x="290" y="157"/>
                </a:cubicBezTo>
                <a:cubicBezTo>
                  <a:pt x="294" y="154"/>
                  <a:pt x="294" y="149"/>
                  <a:pt x="290" y="146"/>
                </a:cubicBezTo>
                <a:cubicBezTo>
                  <a:pt x="287" y="143"/>
                  <a:pt x="282" y="143"/>
                  <a:pt x="279" y="146"/>
                </a:cubicBezTo>
                <a:cubicBezTo>
                  <a:pt x="235" y="190"/>
                  <a:pt x="235" y="190"/>
                  <a:pt x="235" y="190"/>
                </a:cubicBezTo>
                <a:cubicBezTo>
                  <a:pt x="232" y="193"/>
                  <a:pt x="227" y="193"/>
                  <a:pt x="224" y="190"/>
                </a:cubicBezTo>
                <a:cubicBezTo>
                  <a:pt x="222" y="189"/>
                  <a:pt x="222" y="189"/>
                  <a:pt x="222" y="189"/>
                </a:cubicBezTo>
                <a:cubicBezTo>
                  <a:pt x="246" y="165"/>
                  <a:pt x="246" y="165"/>
                  <a:pt x="246" y="165"/>
                </a:cubicBezTo>
                <a:cubicBezTo>
                  <a:pt x="249" y="162"/>
                  <a:pt x="249" y="157"/>
                  <a:pt x="246" y="154"/>
                </a:cubicBezTo>
                <a:cubicBezTo>
                  <a:pt x="219" y="127"/>
                  <a:pt x="219" y="127"/>
                  <a:pt x="219" y="127"/>
                </a:cubicBezTo>
                <a:cubicBezTo>
                  <a:pt x="216" y="124"/>
                  <a:pt x="211" y="124"/>
                  <a:pt x="208" y="127"/>
                </a:cubicBezTo>
                <a:cubicBezTo>
                  <a:pt x="184" y="150"/>
                  <a:pt x="184" y="150"/>
                  <a:pt x="184" y="150"/>
                </a:cubicBezTo>
                <a:cubicBezTo>
                  <a:pt x="182" y="149"/>
                  <a:pt x="182" y="149"/>
                  <a:pt x="182" y="149"/>
                </a:cubicBezTo>
                <a:cubicBezTo>
                  <a:pt x="179" y="146"/>
                  <a:pt x="179" y="141"/>
                  <a:pt x="182" y="138"/>
                </a:cubicBezTo>
                <a:cubicBezTo>
                  <a:pt x="266" y="54"/>
                  <a:pt x="266" y="54"/>
                  <a:pt x="266" y="54"/>
                </a:cubicBezTo>
                <a:cubicBezTo>
                  <a:pt x="269" y="51"/>
                  <a:pt x="274" y="51"/>
                  <a:pt x="276" y="54"/>
                </a:cubicBezTo>
                <a:cubicBezTo>
                  <a:pt x="281" y="59"/>
                  <a:pt x="281" y="59"/>
                  <a:pt x="281" y="59"/>
                </a:cubicBezTo>
                <a:cubicBezTo>
                  <a:pt x="259" y="81"/>
                  <a:pt x="259" y="81"/>
                  <a:pt x="259" y="81"/>
                </a:cubicBezTo>
                <a:cubicBezTo>
                  <a:pt x="256" y="84"/>
                  <a:pt x="256" y="89"/>
                  <a:pt x="259" y="93"/>
                </a:cubicBezTo>
                <a:cubicBezTo>
                  <a:pt x="263" y="96"/>
                  <a:pt x="268" y="96"/>
                  <a:pt x="271" y="93"/>
                </a:cubicBezTo>
                <a:cubicBezTo>
                  <a:pt x="293" y="71"/>
                  <a:pt x="293" y="71"/>
                  <a:pt x="293" y="71"/>
                </a:cubicBezTo>
                <a:cubicBezTo>
                  <a:pt x="302" y="80"/>
                  <a:pt x="302" y="80"/>
                  <a:pt x="302" y="80"/>
                </a:cubicBezTo>
                <a:cubicBezTo>
                  <a:pt x="280" y="102"/>
                  <a:pt x="280" y="102"/>
                  <a:pt x="280" y="102"/>
                </a:cubicBezTo>
                <a:cubicBezTo>
                  <a:pt x="277" y="105"/>
                  <a:pt x="277" y="110"/>
                  <a:pt x="280" y="113"/>
                </a:cubicBezTo>
                <a:cubicBezTo>
                  <a:pt x="283" y="117"/>
                  <a:pt x="288" y="117"/>
                  <a:pt x="292" y="113"/>
                </a:cubicBezTo>
                <a:cubicBezTo>
                  <a:pt x="314" y="92"/>
                  <a:pt x="314" y="92"/>
                  <a:pt x="314" y="92"/>
                </a:cubicBezTo>
                <a:cubicBezTo>
                  <a:pt x="318" y="96"/>
                  <a:pt x="318" y="96"/>
                  <a:pt x="318" y="96"/>
                </a:cubicBezTo>
                <a:cubicBezTo>
                  <a:pt x="321" y="99"/>
                  <a:pt x="321" y="104"/>
                  <a:pt x="318" y="107"/>
                </a:cubicBezTo>
                <a:lnTo>
                  <a:pt x="302" y="124"/>
                </a:lnTo>
                <a:close/>
              </a:path>
            </a:pathLst>
          </a:custGeom>
          <a:solidFill>
            <a:srgbClr val="F5A2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 name="Freeform 6"/>
          <p:cNvSpPr>
            <a:spLocks noChangeAspect="1" noEditPoints="1"/>
          </p:cNvSpPr>
          <p:nvPr/>
        </p:nvSpPr>
        <p:spPr bwMode="auto">
          <a:xfrm>
            <a:off x="601123" y="4233300"/>
            <a:ext cx="250767" cy="398847"/>
          </a:xfrm>
          <a:custGeom>
            <a:avLst/>
            <a:gdLst>
              <a:gd name="T0" fmla="*/ 2147483647 w 241"/>
              <a:gd name="T1" fmla="*/ 2147483647 h 383"/>
              <a:gd name="T2" fmla="*/ 2147483647 w 241"/>
              <a:gd name="T3" fmla="*/ 2147483647 h 383"/>
              <a:gd name="T4" fmla="*/ 2147483647 w 241"/>
              <a:gd name="T5" fmla="*/ 2147483647 h 383"/>
              <a:gd name="T6" fmla="*/ 2147483647 w 241"/>
              <a:gd name="T7" fmla="*/ 2147483647 h 383"/>
              <a:gd name="T8" fmla="*/ 2147483647 w 241"/>
              <a:gd name="T9" fmla="*/ 2147483647 h 383"/>
              <a:gd name="T10" fmla="*/ 2147483647 w 241"/>
              <a:gd name="T11" fmla="*/ 2147483647 h 383"/>
              <a:gd name="T12" fmla="*/ 2147483647 w 241"/>
              <a:gd name="T13" fmla="*/ 2147483647 h 383"/>
              <a:gd name="T14" fmla="*/ 2147483647 w 241"/>
              <a:gd name="T15" fmla="*/ 2147483647 h 383"/>
              <a:gd name="T16" fmla="*/ 2147483647 w 241"/>
              <a:gd name="T17" fmla="*/ 0 h 383"/>
              <a:gd name="T18" fmla="*/ 2147483647 w 241"/>
              <a:gd name="T19" fmla="*/ 0 h 383"/>
              <a:gd name="T20" fmla="*/ 0 w 241"/>
              <a:gd name="T21" fmla="*/ 2147483647 h 383"/>
              <a:gd name="T22" fmla="*/ 0 w 241"/>
              <a:gd name="T23" fmla="*/ 2147483647 h 383"/>
              <a:gd name="T24" fmla="*/ 2147483647 w 241"/>
              <a:gd name="T25" fmla="*/ 2147483647 h 383"/>
              <a:gd name="T26" fmla="*/ 2147483647 w 241"/>
              <a:gd name="T27" fmla="*/ 2147483647 h 383"/>
              <a:gd name="T28" fmla="*/ 2147483647 w 241"/>
              <a:gd name="T29" fmla="*/ 2147483647 h 383"/>
              <a:gd name="T30" fmla="*/ 2147483647 w 241"/>
              <a:gd name="T31" fmla="*/ 2147483647 h 383"/>
              <a:gd name="T32" fmla="*/ 2147483647 w 241"/>
              <a:gd name="T33" fmla="*/ 2147483647 h 383"/>
              <a:gd name="T34" fmla="*/ 2147483647 w 241"/>
              <a:gd name="T35" fmla="*/ 2147483647 h 383"/>
              <a:gd name="T36" fmla="*/ 2147483647 w 241"/>
              <a:gd name="T37" fmla="*/ 2147483647 h 383"/>
              <a:gd name="T38" fmla="*/ 2147483647 w 241"/>
              <a:gd name="T39" fmla="*/ 2147483647 h 383"/>
              <a:gd name="T40" fmla="*/ 2147483647 w 241"/>
              <a:gd name="T41" fmla="*/ 2147483647 h 383"/>
              <a:gd name="T42" fmla="*/ 2147483647 w 241"/>
              <a:gd name="T43" fmla="*/ 2147483647 h 383"/>
              <a:gd name="T44" fmla="*/ 2147483647 w 241"/>
              <a:gd name="T45" fmla="*/ 2147483647 h 383"/>
              <a:gd name="T46" fmla="*/ 2147483647 w 241"/>
              <a:gd name="T47" fmla="*/ 2147483647 h 383"/>
              <a:gd name="T48" fmla="*/ 2147483647 w 241"/>
              <a:gd name="T49" fmla="*/ 2147483647 h 383"/>
              <a:gd name="T50" fmla="*/ 2147483647 w 241"/>
              <a:gd name="T51" fmla="*/ 2147483647 h 383"/>
              <a:gd name="T52" fmla="*/ 2147483647 w 241"/>
              <a:gd name="T53" fmla="*/ 2147483647 h 383"/>
              <a:gd name="T54" fmla="*/ 2147483647 w 241"/>
              <a:gd name="T55" fmla="*/ 2147483647 h 383"/>
              <a:gd name="T56" fmla="*/ 2147483647 w 241"/>
              <a:gd name="T57" fmla="*/ 2147483647 h 383"/>
              <a:gd name="T58" fmla="*/ 2147483647 w 241"/>
              <a:gd name="T59" fmla="*/ 2147483647 h 383"/>
              <a:gd name="T60" fmla="*/ 2147483647 w 241"/>
              <a:gd name="T61" fmla="*/ 2147483647 h 383"/>
              <a:gd name="T62" fmla="*/ 2147483647 w 241"/>
              <a:gd name="T63" fmla="*/ 2147483647 h 383"/>
              <a:gd name="T64" fmla="*/ 2147483647 w 241"/>
              <a:gd name="T65" fmla="*/ 2147483647 h 383"/>
              <a:gd name="T66" fmla="*/ 2147483647 w 241"/>
              <a:gd name="T67" fmla="*/ 2147483647 h 383"/>
              <a:gd name="T68" fmla="*/ 2147483647 w 241"/>
              <a:gd name="T69" fmla="*/ 2147483647 h 383"/>
              <a:gd name="T70" fmla="*/ 2147483647 w 241"/>
              <a:gd name="T71" fmla="*/ 2147483647 h 383"/>
              <a:gd name="T72" fmla="*/ 2147483647 w 241"/>
              <a:gd name="T73" fmla="*/ 2147483647 h 383"/>
              <a:gd name="T74" fmla="*/ 2147483647 w 241"/>
              <a:gd name="T75" fmla="*/ 2147483647 h 383"/>
              <a:gd name="T76" fmla="*/ 2147483647 w 241"/>
              <a:gd name="T77" fmla="*/ 2147483647 h 383"/>
              <a:gd name="T78" fmla="*/ 2147483647 w 241"/>
              <a:gd name="T79" fmla="*/ 2147483647 h 383"/>
              <a:gd name="T80" fmla="*/ 2147483647 w 241"/>
              <a:gd name="T81" fmla="*/ 2147483647 h 383"/>
              <a:gd name="T82" fmla="*/ 2147483647 w 241"/>
              <a:gd name="T83" fmla="*/ 2147483647 h 383"/>
              <a:gd name="T84" fmla="*/ 2147483647 w 241"/>
              <a:gd name="T85" fmla="*/ 2147483647 h 383"/>
              <a:gd name="T86" fmla="*/ 2147483647 w 241"/>
              <a:gd name="T87" fmla="*/ 2147483647 h 383"/>
              <a:gd name="T88" fmla="*/ 2147483647 w 241"/>
              <a:gd name="T89" fmla="*/ 2147483647 h 38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1" h="383">
                <a:moveTo>
                  <a:pt x="117" y="356"/>
                </a:moveTo>
                <a:cubicBezTo>
                  <a:pt x="127" y="356"/>
                  <a:pt x="135" y="348"/>
                  <a:pt x="135" y="338"/>
                </a:cubicBezTo>
                <a:cubicBezTo>
                  <a:pt x="135" y="329"/>
                  <a:pt x="127" y="321"/>
                  <a:pt x="117" y="321"/>
                </a:cubicBezTo>
                <a:cubicBezTo>
                  <a:pt x="107" y="321"/>
                  <a:pt x="99" y="329"/>
                  <a:pt x="99" y="338"/>
                </a:cubicBezTo>
                <a:cubicBezTo>
                  <a:pt x="99" y="348"/>
                  <a:pt x="107" y="356"/>
                  <a:pt x="117" y="356"/>
                </a:cubicBezTo>
                <a:close/>
                <a:moveTo>
                  <a:pt x="233" y="90"/>
                </a:moveTo>
                <a:cubicBezTo>
                  <a:pt x="237" y="90"/>
                  <a:pt x="241" y="87"/>
                  <a:pt x="241" y="82"/>
                </a:cubicBezTo>
                <a:cubicBezTo>
                  <a:pt x="241" y="19"/>
                  <a:pt x="241" y="19"/>
                  <a:pt x="241" y="19"/>
                </a:cubicBezTo>
                <a:cubicBezTo>
                  <a:pt x="241" y="8"/>
                  <a:pt x="232" y="0"/>
                  <a:pt x="221" y="0"/>
                </a:cubicBezTo>
                <a:cubicBezTo>
                  <a:pt x="19" y="0"/>
                  <a:pt x="19" y="0"/>
                  <a:pt x="19" y="0"/>
                </a:cubicBezTo>
                <a:cubicBezTo>
                  <a:pt x="8" y="0"/>
                  <a:pt x="0" y="8"/>
                  <a:pt x="0" y="19"/>
                </a:cubicBezTo>
                <a:cubicBezTo>
                  <a:pt x="0" y="364"/>
                  <a:pt x="0" y="364"/>
                  <a:pt x="0" y="364"/>
                </a:cubicBezTo>
                <a:cubicBezTo>
                  <a:pt x="0" y="375"/>
                  <a:pt x="8" y="383"/>
                  <a:pt x="19" y="383"/>
                </a:cubicBezTo>
                <a:cubicBezTo>
                  <a:pt x="221" y="383"/>
                  <a:pt x="221" y="383"/>
                  <a:pt x="221" y="383"/>
                </a:cubicBezTo>
                <a:cubicBezTo>
                  <a:pt x="232" y="383"/>
                  <a:pt x="241" y="375"/>
                  <a:pt x="241" y="364"/>
                </a:cubicBezTo>
                <a:cubicBezTo>
                  <a:pt x="241" y="114"/>
                  <a:pt x="241" y="114"/>
                  <a:pt x="241" y="114"/>
                </a:cubicBezTo>
                <a:cubicBezTo>
                  <a:pt x="241" y="110"/>
                  <a:pt x="237" y="106"/>
                  <a:pt x="233" y="106"/>
                </a:cubicBezTo>
                <a:cubicBezTo>
                  <a:pt x="228" y="106"/>
                  <a:pt x="225" y="110"/>
                  <a:pt x="225" y="114"/>
                </a:cubicBezTo>
                <a:cubicBezTo>
                  <a:pt x="225" y="295"/>
                  <a:pt x="225" y="295"/>
                  <a:pt x="225" y="295"/>
                </a:cubicBezTo>
                <a:cubicBezTo>
                  <a:pt x="16" y="295"/>
                  <a:pt x="16" y="295"/>
                  <a:pt x="16" y="295"/>
                </a:cubicBezTo>
                <a:cubicBezTo>
                  <a:pt x="16" y="69"/>
                  <a:pt x="16" y="69"/>
                  <a:pt x="16" y="69"/>
                </a:cubicBezTo>
                <a:cubicBezTo>
                  <a:pt x="225" y="69"/>
                  <a:pt x="225" y="69"/>
                  <a:pt x="225" y="69"/>
                </a:cubicBezTo>
                <a:cubicBezTo>
                  <a:pt x="225" y="82"/>
                  <a:pt x="225" y="82"/>
                  <a:pt x="225" y="82"/>
                </a:cubicBezTo>
                <a:cubicBezTo>
                  <a:pt x="225" y="87"/>
                  <a:pt x="228" y="90"/>
                  <a:pt x="233" y="90"/>
                </a:cubicBezTo>
                <a:close/>
                <a:moveTo>
                  <a:pt x="225" y="311"/>
                </a:moveTo>
                <a:cubicBezTo>
                  <a:pt x="225" y="364"/>
                  <a:pt x="225" y="364"/>
                  <a:pt x="225" y="364"/>
                </a:cubicBezTo>
                <a:cubicBezTo>
                  <a:pt x="225" y="366"/>
                  <a:pt x="223" y="367"/>
                  <a:pt x="221" y="367"/>
                </a:cubicBezTo>
                <a:cubicBezTo>
                  <a:pt x="19" y="367"/>
                  <a:pt x="19" y="367"/>
                  <a:pt x="19" y="367"/>
                </a:cubicBezTo>
                <a:cubicBezTo>
                  <a:pt x="17" y="367"/>
                  <a:pt x="16" y="366"/>
                  <a:pt x="16" y="364"/>
                </a:cubicBezTo>
                <a:cubicBezTo>
                  <a:pt x="16" y="311"/>
                  <a:pt x="16" y="311"/>
                  <a:pt x="16" y="311"/>
                </a:cubicBezTo>
                <a:lnTo>
                  <a:pt x="225" y="311"/>
                </a:lnTo>
                <a:close/>
                <a:moveTo>
                  <a:pt x="16" y="53"/>
                </a:moveTo>
                <a:cubicBezTo>
                  <a:pt x="16" y="19"/>
                  <a:pt x="16" y="19"/>
                  <a:pt x="16" y="19"/>
                </a:cubicBezTo>
                <a:cubicBezTo>
                  <a:pt x="16" y="17"/>
                  <a:pt x="17" y="16"/>
                  <a:pt x="19" y="16"/>
                </a:cubicBezTo>
                <a:cubicBezTo>
                  <a:pt x="221" y="16"/>
                  <a:pt x="221" y="16"/>
                  <a:pt x="221" y="16"/>
                </a:cubicBezTo>
                <a:cubicBezTo>
                  <a:pt x="223" y="16"/>
                  <a:pt x="225" y="17"/>
                  <a:pt x="225" y="19"/>
                </a:cubicBezTo>
                <a:cubicBezTo>
                  <a:pt x="225" y="53"/>
                  <a:pt x="225" y="53"/>
                  <a:pt x="225" y="53"/>
                </a:cubicBezTo>
                <a:lnTo>
                  <a:pt x="16" y="53"/>
                </a:lnTo>
                <a:close/>
                <a:moveTo>
                  <a:pt x="135" y="26"/>
                </a:moveTo>
                <a:cubicBezTo>
                  <a:pt x="99" y="26"/>
                  <a:pt x="99" y="26"/>
                  <a:pt x="99" y="26"/>
                </a:cubicBezTo>
                <a:cubicBezTo>
                  <a:pt x="95" y="26"/>
                  <a:pt x="91" y="30"/>
                  <a:pt x="91" y="34"/>
                </a:cubicBezTo>
                <a:cubicBezTo>
                  <a:pt x="91" y="38"/>
                  <a:pt x="95" y="42"/>
                  <a:pt x="99" y="42"/>
                </a:cubicBezTo>
                <a:cubicBezTo>
                  <a:pt x="135" y="42"/>
                  <a:pt x="135" y="42"/>
                  <a:pt x="135" y="42"/>
                </a:cubicBezTo>
                <a:cubicBezTo>
                  <a:pt x="139" y="42"/>
                  <a:pt x="143" y="38"/>
                  <a:pt x="143" y="34"/>
                </a:cubicBezTo>
                <a:cubicBezTo>
                  <a:pt x="143" y="30"/>
                  <a:pt x="139" y="26"/>
                  <a:pt x="135" y="26"/>
                </a:cubicBezTo>
                <a:close/>
              </a:path>
            </a:pathLst>
          </a:custGeom>
          <a:solidFill>
            <a:srgbClr val="F5A2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3"/>
          <p:cNvSpPr>
            <a:spLocks noChangeAspect="1"/>
          </p:cNvSpPr>
          <p:nvPr/>
        </p:nvSpPr>
        <p:spPr bwMode="auto">
          <a:xfrm>
            <a:off x="2251463" y="4107087"/>
            <a:ext cx="920954" cy="584143"/>
          </a:xfrm>
          <a:custGeom>
            <a:avLst/>
            <a:gdLst>
              <a:gd name="T0" fmla="*/ 2147483647 w 462"/>
              <a:gd name="T1" fmla="*/ 2147483647 h 293"/>
              <a:gd name="T2" fmla="*/ 2147483647 w 462"/>
              <a:gd name="T3" fmla="*/ 2147483647 h 293"/>
              <a:gd name="T4" fmla="*/ 2147483647 w 462"/>
              <a:gd name="T5" fmla="*/ 2147483647 h 293"/>
              <a:gd name="T6" fmla="*/ 2147483647 w 462"/>
              <a:gd name="T7" fmla="*/ 2147483647 h 293"/>
              <a:gd name="T8" fmla="*/ 2147483647 w 462"/>
              <a:gd name="T9" fmla="*/ 2147483647 h 293"/>
              <a:gd name="T10" fmla="*/ 2147483647 w 462"/>
              <a:gd name="T11" fmla="*/ 2147483647 h 293"/>
              <a:gd name="T12" fmla="*/ 2147483647 w 462"/>
              <a:gd name="T13" fmla="*/ 2147483647 h 293"/>
              <a:gd name="T14" fmla="*/ 2147483647 w 462"/>
              <a:gd name="T15" fmla="*/ 2147483647 h 293"/>
              <a:gd name="T16" fmla="*/ 2147483647 w 462"/>
              <a:gd name="T17" fmla="*/ 2147483647 h 293"/>
              <a:gd name="T18" fmla="*/ 2147483647 w 462"/>
              <a:gd name="T19" fmla="*/ 2147483647 h 293"/>
              <a:gd name="T20" fmla="*/ 2147483647 w 462"/>
              <a:gd name="T21" fmla="*/ 2147483647 h 293"/>
              <a:gd name="T22" fmla="*/ 2147483647 w 462"/>
              <a:gd name="T23" fmla="*/ 2147483647 h 293"/>
              <a:gd name="T24" fmla="*/ 2147483647 w 462"/>
              <a:gd name="T25" fmla="*/ 2147483647 h 293"/>
              <a:gd name="T26" fmla="*/ 2147483647 w 462"/>
              <a:gd name="T27" fmla="*/ 2147483647 h 293"/>
              <a:gd name="T28" fmla="*/ 2147483647 w 462"/>
              <a:gd name="T29" fmla="*/ 2147483647 h 293"/>
              <a:gd name="T30" fmla="*/ 2147483647 w 462"/>
              <a:gd name="T31" fmla="*/ 2147483647 h 293"/>
              <a:gd name="T32" fmla="*/ 2147483647 w 462"/>
              <a:gd name="T33" fmla="*/ 2147483647 h 293"/>
              <a:gd name="T34" fmla="*/ 2147483647 w 462"/>
              <a:gd name="T35" fmla="*/ 2147483647 h 293"/>
              <a:gd name="T36" fmla="*/ 2147483647 w 462"/>
              <a:gd name="T37" fmla="*/ 2147483647 h 293"/>
              <a:gd name="T38" fmla="*/ 2147483647 w 462"/>
              <a:gd name="T39" fmla="*/ 2147483647 h 293"/>
              <a:gd name="T40" fmla="*/ 2147483647 w 462"/>
              <a:gd name="T41" fmla="*/ 2147483647 h 293"/>
              <a:gd name="T42" fmla="*/ 2147483647 w 462"/>
              <a:gd name="T43" fmla="*/ 2147483647 h 293"/>
              <a:gd name="T44" fmla="*/ 2147483647 w 462"/>
              <a:gd name="T45" fmla="*/ 2147483647 h 293"/>
              <a:gd name="T46" fmla="*/ 2147483647 w 462"/>
              <a:gd name="T47" fmla="*/ 2147483647 h 293"/>
              <a:gd name="T48" fmla="*/ 2147483647 w 462"/>
              <a:gd name="T49" fmla="*/ 2147483647 h 293"/>
              <a:gd name="T50" fmla="*/ 2147483647 w 462"/>
              <a:gd name="T51" fmla="*/ 2147483647 h 293"/>
              <a:gd name="T52" fmla="*/ 2147483647 w 462"/>
              <a:gd name="T53" fmla="*/ 0 h 293"/>
              <a:gd name="T54" fmla="*/ 2147483647 w 462"/>
              <a:gd name="T55" fmla="*/ 2147483647 h 293"/>
              <a:gd name="T56" fmla="*/ 0 w 462"/>
              <a:gd name="T57" fmla="*/ 2147483647 h 293"/>
              <a:gd name="T58" fmla="*/ 2147483647 w 462"/>
              <a:gd name="T59" fmla="*/ 2147483647 h 293"/>
              <a:gd name="T60" fmla="*/ 2147483647 w 462"/>
              <a:gd name="T61" fmla="*/ 2147483647 h 293"/>
              <a:gd name="T62" fmla="*/ 2147483647 w 462"/>
              <a:gd name="T63" fmla="*/ 2147483647 h 293"/>
              <a:gd name="T64" fmla="*/ 2147483647 w 462"/>
              <a:gd name="T65" fmla="*/ 2147483647 h 2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62" h="293">
                <a:moveTo>
                  <a:pt x="435" y="148"/>
                </a:moveTo>
                <a:cubicBezTo>
                  <a:pt x="437" y="140"/>
                  <a:pt x="439" y="132"/>
                  <a:pt x="439" y="123"/>
                </a:cubicBezTo>
                <a:cubicBezTo>
                  <a:pt x="439" y="104"/>
                  <a:pt x="433" y="86"/>
                  <a:pt x="422" y="70"/>
                </a:cubicBezTo>
                <a:cubicBezTo>
                  <a:pt x="420" y="67"/>
                  <a:pt x="415" y="66"/>
                  <a:pt x="411" y="68"/>
                </a:cubicBezTo>
                <a:cubicBezTo>
                  <a:pt x="407" y="71"/>
                  <a:pt x="406" y="76"/>
                  <a:pt x="409" y="79"/>
                </a:cubicBezTo>
                <a:cubicBezTo>
                  <a:pt x="418" y="92"/>
                  <a:pt x="423" y="108"/>
                  <a:pt x="423" y="123"/>
                </a:cubicBezTo>
                <a:cubicBezTo>
                  <a:pt x="423" y="132"/>
                  <a:pt x="421" y="140"/>
                  <a:pt x="419" y="148"/>
                </a:cubicBezTo>
                <a:cubicBezTo>
                  <a:pt x="418" y="151"/>
                  <a:pt x="419" y="154"/>
                  <a:pt x="421" y="156"/>
                </a:cubicBezTo>
                <a:cubicBezTo>
                  <a:pt x="437" y="170"/>
                  <a:pt x="446" y="189"/>
                  <a:pt x="446" y="209"/>
                </a:cubicBezTo>
                <a:cubicBezTo>
                  <a:pt x="446" y="247"/>
                  <a:pt x="415" y="277"/>
                  <a:pt x="378" y="277"/>
                </a:cubicBezTo>
                <a:cubicBezTo>
                  <a:pt x="88" y="277"/>
                  <a:pt x="88" y="277"/>
                  <a:pt x="88" y="277"/>
                </a:cubicBezTo>
                <a:cubicBezTo>
                  <a:pt x="48" y="277"/>
                  <a:pt x="16" y="245"/>
                  <a:pt x="16" y="206"/>
                </a:cubicBezTo>
                <a:cubicBezTo>
                  <a:pt x="16" y="178"/>
                  <a:pt x="31" y="154"/>
                  <a:pt x="56" y="141"/>
                </a:cubicBezTo>
                <a:cubicBezTo>
                  <a:pt x="59" y="140"/>
                  <a:pt x="60" y="137"/>
                  <a:pt x="60" y="134"/>
                </a:cubicBezTo>
                <a:cubicBezTo>
                  <a:pt x="60" y="134"/>
                  <a:pt x="60" y="133"/>
                  <a:pt x="60" y="133"/>
                </a:cubicBezTo>
                <a:cubicBezTo>
                  <a:pt x="60" y="69"/>
                  <a:pt x="113" y="16"/>
                  <a:pt x="178" y="16"/>
                </a:cubicBezTo>
                <a:cubicBezTo>
                  <a:pt x="217" y="16"/>
                  <a:pt x="254" y="36"/>
                  <a:pt x="276" y="68"/>
                </a:cubicBezTo>
                <a:cubicBezTo>
                  <a:pt x="277" y="70"/>
                  <a:pt x="279" y="72"/>
                  <a:pt x="282" y="72"/>
                </a:cubicBezTo>
                <a:cubicBezTo>
                  <a:pt x="284" y="72"/>
                  <a:pt x="287" y="71"/>
                  <a:pt x="288" y="70"/>
                </a:cubicBezTo>
                <a:cubicBezTo>
                  <a:pt x="288" y="70"/>
                  <a:pt x="289" y="69"/>
                  <a:pt x="289" y="69"/>
                </a:cubicBezTo>
                <a:cubicBezTo>
                  <a:pt x="290" y="68"/>
                  <a:pt x="309" y="45"/>
                  <a:pt x="344" y="45"/>
                </a:cubicBezTo>
                <a:cubicBezTo>
                  <a:pt x="360" y="45"/>
                  <a:pt x="375" y="50"/>
                  <a:pt x="388" y="59"/>
                </a:cubicBezTo>
                <a:cubicBezTo>
                  <a:pt x="392" y="61"/>
                  <a:pt x="397" y="60"/>
                  <a:pt x="399" y="56"/>
                </a:cubicBezTo>
                <a:cubicBezTo>
                  <a:pt x="402" y="53"/>
                  <a:pt x="401" y="48"/>
                  <a:pt x="397" y="45"/>
                </a:cubicBezTo>
                <a:cubicBezTo>
                  <a:pt x="381" y="35"/>
                  <a:pt x="363" y="29"/>
                  <a:pt x="344" y="29"/>
                </a:cubicBezTo>
                <a:cubicBezTo>
                  <a:pt x="314" y="29"/>
                  <a:pt x="294" y="43"/>
                  <a:pt x="284" y="52"/>
                </a:cubicBezTo>
                <a:cubicBezTo>
                  <a:pt x="258" y="19"/>
                  <a:pt x="220" y="0"/>
                  <a:pt x="178" y="0"/>
                </a:cubicBezTo>
                <a:cubicBezTo>
                  <a:pt x="106" y="0"/>
                  <a:pt x="47" y="58"/>
                  <a:pt x="44" y="129"/>
                </a:cubicBezTo>
                <a:cubicBezTo>
                  <a:pt x="17" y="145"/>
                  <a:pt x="0" y="174"/>
                  <a:pt x="0" y="206"/>
                </a:cubicBezTo>
                <a:cubicBezTo>
                  <a:pt x="0" y="254"/>
                  <a:pt x="39" y="293"/>
                  <a:pt x="88" y="293"/>
                </a:cubicBezTo>
                <a:cubicBezTo>
                  <a:pt x="378" y="293"/>
                  <a:pt x="378" y="293"/>
                  <a:pt x="378" y="293"/>
                </a:cubicBezTo>
                <a:cubicBezTo>
                  <a:pt x="424" y="293"/>
                  <a:pt x="462" y="256"/>
                  <a:pt x="462" y="209"/>
                </a:cubicBezTo>
                <a:cubicBezTo>
                  <a:pt x="462" y="186"/>
                  <a:pt x="452" y="164"/>
                  <a:pt x="435" y="148"/>
                </a:cubicBezTo>
                <a:close/>
              </a:path>
            </a:pathLst>
          </a:custGeom>
          <a:solidFill>
            <a:srgbClr val="B1B3B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1100" b="1" dirty="0"/>
              <a:t>Mobile Access Network</a:t>
            </a:r>
          </a:p>
        </p:txBody>
      </p:sp>
      <p:cxnSp>
        <p:nvCxnSpPr>
          <p:cNvPr id="19" name="Straight Arrow Connector 18"/>
          <p:cNvCxnSpPr/>
          <p:nvPr/>
        </p:nvCxnSpPr>
        <p:spPr>
          <a:xfrm>
            <a:off x="1503834" y="4379672"/>
            <a:ext cx="619542" cy="0"/>
          </a:xfrm>
          <a:prstGeom prst="straightConnector1">
            <a:avLst/>
          </a:prstGeom>
          <a:ln w="22225" cap="flat" cmpd="sng" algn="ctr">
            <a:solidFill>
              <a:srgbClr val="00285F"/>
            </a:solidFill>
            <a:prstDash val="solid"/>
            <a:roun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719858" y="5699161"/>
            <a:ext cx="403518" cy="0"/>
          </a:xfrm>
          <a:prstGeom prst="straightConnector1">
            <a:avLst/>
          </a:prstGeom>
          <a:ln w="22225" cap="flat" cmpd="sng" algn="ctr">
            <a:solidFill>
              <a:srgbClr val="00285F"/>
            </a:solidFill>
            <a:prstDash val="solid"/>
            <a:roun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3" name="Group 62"/>
          <p:cNvGrpSpPr>
            <a:grpSpLocks noChangeAspect="1"/>
          </p:cNvGrpSpPr>
          <p:nvPr/>
        </p:nvGrpSpPr>
        <p:grpSpPr bwMode="auto">
          <a:xfrm>
            <a:off x="5718647" y="2931416"/>
            <a:ext cx="557070" cy="802698"/>
            <a:chOff x="186" y="2478"/>
            <a:chExt cx="966" cy="1391"/>
          </a:xfrm>
        </p:grpSpPr>
        <p:sp>
          <p:nvSpPr>
            <p:cNvPr id="34" name="Freeform 8"/>
            <p:cNvSpPr>
              <a:spLocks noChangeAspect="1"/>
            </p:cNvSpPr>
            <p:nvPr/>
          </p:nvSpPr>
          <p:spPr bwMode="auto">
            <a:xfrm>
              <a:off x="205" y="2497"/>
              <a:ext cx="928" cy="1353"/>
            </a:xfrm>
            <a:custGeom>
              <a:avLst/>
              <a:gdLst>
                <a:gd name="T0" fmla="*/ 28848 w 393"/>
                <a:gd name="T1" fmla="*/ 6094 h 573"/>
                <a:gd name="T2" fmla="*/ 28848 w 393"/>
                <a:gd name="T3" fmla="*/ 39693 h 573"/>
                <a:gd name="T4" fmla="*/ 26492 w 393"/>
                <a:gd name="T5" fmla="*/ 42061 h 573"/>
                <a:gd name="T6" fmla="*/ 2359 w 393"/>
                <a:gd name="T7" fmla="*/ 42061 h 573"/>
                <a:gd name="T8" fmla="*/ 0 w 393"/>
                <a:gd name="T9" fmla="*/ 39693 h 573"/>
                <a:gd name="T10" fmla="*/ 0 w 393"/>
                <a:gd name="T11" fmla="*/ 2359 h 573"/>
                <a:gd name="T12" fmla="*/ 2359 w 393"/>
                <a:gd name="T13" fmla="*/ 0 h 573"/>
                <a:gd name="T14" fmla="*/ 26492 w 393"/>
                <a:gd name="T15" fmla="*/ 0 h 573"/>
                <a:gd name="T16" fmla="*/ 28848 w 393"/>
                <a:gd name="T17" fmla="*/ 2359 h 573"/>
                <a:gd name="T18" fmla="*/ 28848 w 393"/>
                <a:gd name="T19" fmla="*/ 3724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35" name="Freeform 9"/>
            <p:cNvSpPr>
              <a:spLocks noChangeAspect="1" noEditPoints="1"/>
            </p:cNvSpPr>
            <p:nvPr/>
          </p:nvSpPr>
          <p:spPr bwMode="auto">
            <a:xfrm>
              <a:off x="186" y="2478"/>
              <a:ext cx="966" cy="1391"/>
            </a:xfrm>
            <a:custGeom>
              <a:avLst/>
              <a:gdLst>
                <a:gd name="T0" fmla="*/ 30066 w 409"/>
                <a:gd name="T1" fmla="*/ 4322 h 589"/>
                <a:gd name="T2" fmla="*/ 27138 w 409"/>
                <a:gd name="T3" fmla="*/ 0 h 589"/>
                <a:gd name="T4" fmla="*/ 0 w 409"/>
                <a:gd name="T5" fmla="*/ 2921 h 589"/>
                <a:gd name="T6" fmla="*/ 2924 w 409"/>
                <a:gd name="T7" fmla="*/ 43270 h 589"/>
                <a:gd name="T8" fmla="*/ 30066 w 409"/>
                <a:gd name="T9" fmla="*/ 40346 h 589"/>
                <a:gd name="T10" fmla="*/ 29471 w 409"/>
                <a:gd name="T11" fmla="*/ 6095 h 589"/>
                <a:gd name="T12" fmla="*/ 28878 w 409"/>
                <a:gd name="T13" fmla="*/ 40346 h 589"/>
                <a:gd name="T14" fmla="*/ 2924 w 409"/>
                <a:gd name="T15" fmla="*/ 42080 h 589"/>
                <a:gd name="T16" fmla="*/ 1188 w 409"/>
                <a:gd name="T17" fmla="*/ 2921 h 589"/>
                <a:gd name="T18" fmla="*/ 27138 w 409"/>
                <a:gd name="T19" fmla="*/ 1188 h 589"/>
                <a:gd name="T20" fmla="*/ 28878 w 409"/>
                <a:gd name="T21" fmla="*/ 4322 h 589"/>
                <a:gd name="T22" fmla="*/ 10806 w 409"/>
                <a:gd name="T23" fmla="*/ 15119 h 589"/>
                <a:gd name="T24" fmla="*/ 19698 w 409"/>
                <a:gd name="T25" fmla="*/ 14831 h 589"/>
                <a:gd name="T26" fmla="*/ 15496 w 409"/>
                <a:gd name="T27" fmla="*/ 5873 h 589"/>
                <a:gd name="T28" fmla="*/ 14464 w 409"/>
                <a:gd name="T29" fmla="*/ 5873 h 589"/>
                <a:gd name="T30" fmla="*/ 10302 w 409"/>
                <a:gd name="T31" fmla="*/ 14831 h 589"/>
                <a:gd name="T32" fmla="*/ 14995 w 409"/>
                <a:gd name="T33" fmla="*/ 7496 h 589"/>
                <a:gd name="T34" fmla="*/ 11764 w 409"/>
                <a:gd name="T35" fmla="*/ 13960 h 589"/>
                <a:gd name="T36" fmla="*/ 6627 w 409"/>
                <a:gd name="T37" fmla="*/ 17859 h 589"/>
                <a:gd name="T38" fmla="*/ 5505 w 409"/>
                <a:gd name="T39" fmla="*/ 18940 h 589"/>
                <a:gd name="T40" fmla="*/ 5874 w 409"/>
                <a:gd name="T41" fmla="*/ 23302 h 589"/>
                <a:gd name="T42" fmla="*/ 14995 w 409"/>
                <a:gd name="T43" fmla="*/ 24608 h 589"/>
                <a:gd name="T44" fmla="*/ 23423 w 409"/>
                <a:gd name="T45" fmla="*/ 23642 h 589"/>
                <a:gd name="T46" fmla="*/ 24561 w 409"/>
                <a:gd name="T47" fmla="*/ 22549 h 589"/>
                <a:gd name="T48" fmla="*/ 24110 w 409"/>
                <a:gd name="T49" fmla="*/ 18227 h 589"/>
                <a:gd name="T50" fmla="*/ 14995 w 409"/>
                <a:gd name="T51" fmla="*/ 16888 h 589"/>
                <a:gd name="T52" fmla="*/ 6627 w 409"/>
                <a:gd name="T53" fmla="*/ 17859 h 589"/>
                <a:gd name="T54" fmla="*/ 22504 w 409"/>
                <a:gd name="T55" fmla="*/ 22773 h 589"/>
                <a:gd name="T56" fmla="*/ 8803 w 409"/>
                <a:gd name="T57" fmla="*/ 22983 h 589"/>
                <a:gd name="T58" fmla="*/ 6694 w 409"/>
                <a:gd name="T59" fmla="*/ 22393 h 589"/>
                <a:gd name="T60" fmla="*/ 7197 w 409"/>
                <a:gd name="T61" fmla="*/ 20353 h 589"/>
                <a:gd name="T62" fmla="*/ 21476 w 409"/>
                <a:gd name="T63" fmla="*/ 20652 h 589"/>
                <a:gd name="T64" fmla="*/ 23373 w 409"/>
                <a:gd name="T65" fmla="*/ 22393 h 589"/>
                <a:gd name="T66" fmla="*/ 22988 w 409"/>
                <a:gd name="T67" fmla="*/ 18940 h 589"/>
                <a:gd name="T68" fmla="*/ 22504 w 409"/>
                <a:gd name="T69" fmla="*/ 19165 h 589"/>
                <a:gd name="T70" fmla="*/ 8803 w 409"/>
                <a:gd name="T71" fmla="*/ 19465 h 589"/>
                <a:gd name="T72" fmla="*/ 6906 w 409"/>
                <a:gd name="T73" fmla="*/ 18940 h 589"/>
                <a:gd name="T74" fmla="*/ 14995 w 409"/>
                <a:gd name="T75" fmla="*/ 18071 h 58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9"/>
                <a:gd name="T115" fmla="*/ 0 h 589"/>
                <a:gd name="T116" fmla="*/ 409 w 409"/>
                <a:gd name="T117" fmla="*/ 589 h 58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147" y="206"/>
                  </a:moveTo>
                  <a:cubicBezTo>
                    <a:pt x="261" y="206"/>
                    <a:pt x="261" y="206"/>
                    <a:pt x="261" y="206"/>
                  </a:cubicBezTo>
                  <a:cubicBezTo>
                    <a:pt x="264" y="206"/>
                    <a:pt x="266" y="204"/>
                    <a:pt x="268" y="202"/>
                  </a:cubicBezTo>
                  <a:cubicBezTo>
                    <a:pt x="269" y="200"/>
                    <a:pt x="269" y="197"/>
                    <a:pt x="268" y="194"/>
                  </a:cubicBezTo>
                  <a:cubicBezTo>
                    <a:pt x="211" y="80"/>
                    <a:pt x="211" y="80"/>
                    <a:pt x="211" y="80"/>
                  </a:cubicBezTo>
                  <a:cubicBezTo>
                    <a:pt x="210" y="78"/>
                    <a:pt x="207" y="76"/>
                    <a:pt x="204" y="76"/>
                  </a:cubicBezTo>
                  <a:cubicBezTo>
                    <a:pt x="201" y="76"/>
                    <a:pt x="198" y="78"/>
                    <a:pt x="197" y="80"/>
                  </a:cubicBezTo>
                  <a:cubicBezTo>
                    <a:pt x="140" y="194"/>
                    <a:pt x="140" y="194"/>
                    <a:pt x="140" y="194"/>
                  </a:cubicBezTo>
                  <a:cubicBezTo>
                    <a:pt x="139" y="197"/>
                    <a:pt x="139" y="200"/>
                    <a:pt x="140" y="202"/>
                  </a:cubicBezTo>
                  <a:cubicBezTo>
                    <a:pt x="142" y="204"/>
                    <a:pt x="144" y="206"/>
                    <a:pt x="147" y="206"/>
                  </a:cubicBezTo>
                  <a:close/>
                  <a:moveTo>
                    <a:pt x="204" y="102"/>
                  </a:moveTo>
                  <a:cubicBezTo>
                    <a:pt x="248" y="190"/>
                    <a:pt x="248" y="190"/>
                    <a:pt x="248" y="190"/>
                  </a:cubicBezTo>
                  <a:cubicBezTo>
                    <a:pt x="160" y="190"/>
                    <a:pt x="160" y="190"/>
                    <a:pt x="160" y="190"/>
                  </a:cubicBezTo>
                  <a:lnTo>
                    <a:pt x="204" y="102"/>
                  </a:lnTo>
                  <a:close/>
                  <a:moveTo>
                    <a:pt x="90" y="243"/>
                  </a:moveTo>
                  <a:cubicBezTo>
                    <a:pt x="86" y="244"/>
                    <a:pt x="83" y="246"/>
                    <a:pt x="80" y="248"/>
                  </a:cubicBezTo>
                  <a:cubicBezTo>
                    <a:pt x="78" y="250"/>
                    <a:pt x="75" y="254"/>
                    <a:pt x="75" y="258"/>
                  </a:cubicBezTo>
                  <a:cubicBezTo>
                    <a:pt x="75" y="307"/>
                    <a:pt x="75" y="307"/>
                    <a:pt x="75" y="307"/>
                  </a:cubicBezTo>
                  <a:cubicBezTo>
                    <a:pt x="75" y="311"/>
                    <a:pt x="78" y="315"/>
                    <a:pt x="80" y="317"/>
                  </a:cubicBezTo>
                  <a:cubicBezTo>
                    <a:pt x="85" y="321"/>
                    <a:pt x="91" y="323"/>
                    <a:pt x="98" y="325"/>
                  </a:cubicBezTo>
                  <a:cubicBezTo>
                    <a:pt x="121" y="331"/>
                    <a:pt x="160" y="335"/>
                    <a:pt x="204" y="335"/>
                  </a:cubicBezTo>
                  <a:cubicBezTo>
                    <a:pt x="238" y="335"/>
                    <a:pt x="269" y="333"/>
                    <a:pt x="292" y="329"/>
                  </a:cubicBezTo>
                  <a:cubicBezTo>
                    <a:pt x="303" y="327"/>
                    <a:pt x="312" y="325"/>
                    <a:pt x="319" y="322"/>
                  </a:cubicBezTo>
                  <a:cubicBezTo>
                    <a:pt x="323" y="321"/>
                    <a:pt x="326" y="319"/>
                    <a:pt x="328" y="317"/>
                  </a:cubicBezTo>
                  <a:cubicBezTo>
                    <a:pt x="331" y="315"/>
                    <a:pt x="334" y="311"/>
                    <a:pt x="334" y="307"/>
                  </a:cubicBezTo>
                  <a:cubicBezTo>
                    <a:pt x="334" y="258"/>
                    <a:pt x="334" y="258"/>
                    <a:pt x="334" y="258"/>
                  </a:cubicBezTo>
                  <a:cubicBezTo>
                    <a:pt x="334" y="254"/>
                    <a:pt x="331" y="250"/>
                    <a:pt x="328" y="248"/>
                  </a:cubicBezTo>
                  <a:cubicBezTo>
                    <a:pt x="324" y="244"/>
                    <a:pt x="318" y="242"/>
                    <a:pt x="310" y="240"/>
                  </a:cubicBezTo>
                  <a:cubicBezTo>
                    <a:pt x="288" y="234"/>
                    <a:pt x="249" y="230"/>
                    <a:pt x="204" y="230"/>
                  </a:cubicBezTo>
                  <a:cubicBezTo>
                    <a:pt x="171" y="230"/>
                    <a:pt x="140" y="232"/>
                    <a:pt x="117" y="236"/>
                  </a:cubicBezTo>
                  <a:cubicBezTo>
                    <a:pt x="106" y="238"/>
                    <a:pt x="97" y="240"/>
                    <a:pt x="90" y="243"/>
                  </a:cubicBezTo>
                  <a:close/>
                  <a:moveTo>
                    <a:pt x="318" y="305"/>
                  </a:moveTo>
                  <a:cubicBezTo>
                    <a:pt x="316" y="306"/>
                    <a:pt x="312" y="308"/>
                    <a:pt x="306" y="310"/>
                  </a:cubicBezTo>
                  <a:cubicBezTo>
                    <a:pt x="286" y="315"/>
                    <a:pt x="248" y="319"/>
                    <a:pt x="204" y="319"/>
                  </a:cubicBezTo>
                  <a:cubicBezTo>
                    <a:pt x="171" y="319"/>
                    <a:pt x="141" y="317"/>
                    <a:pt x="120" y="313"/>
                  </a:cubicBezTo>
                  <a:cubicBezTo>
                    <a:pt x="109" y="312"/>
                    <a:pt x="101" y="309"/>
                    <a:pt x="96" y="307"/>
                  </a:cubicBezTo>
                  <a:cubicBezTo>
                    <a:pt x="93" y="306"/>
                    <a:pt x="92" y="306"/>
                    <a:pt x="91" y="305"/>
                  </a:cubicBezTo>
                  <a:cubicBezTo>
                    <a:pt x="91" y="274"/>
                    <a:pt x="91" y="274"/>
                    <a:pt x="91" y="274"/>
                  </a:cubicBezTo>
                  <a:cubicBezTo>
                    <a:pt x="93" y="275"/>
                    <a:pt x="96" y="276"/>
                    <a:pt x="98" y="277"/>
                  </a:cubicBezTo>
                  <a:cubicBezTo>
                    <a:pt x="121" y="283"/>
                    <a:pt x="160" y="287"/>
                    <a:pt x="204" y="287"/>
                  </a:cubicBezTo>
                  <a:cubicBezTo>
                    <a:pt x="238" y="287"/>
                    <a:pt x="269" y="285"/>
                    <a:pt x="292" y="281"/>
                  </a:cubicBezTo>
                  <a:cubicBezTo>
                    <a:pt x="302" y="279"/>
                    <a:pt x="311" y="277"/>
                    <a:pt x="318" y="274"/>
                  </a:cubicBezTo>
                  <a:lnTo>
                    <a:pt x="318" y="305"/>
                  </a:lnTo>
                  <a:close/>
                  <a:moveTo>
                    <a:pt x="289" y="252"/>
                  </a:moveTo>
                  <a:cubicBezTo>
                    <a:pt x="299" y="253"/>
                    <a:pt x="308" y="256"/>
                    <a:pt x="313" y="258"/>
                  </a:cubicBezTo>
                  <a:cubicBezTo>
                    <a:pt x="314" y="258"/>
                    <a:pt x="314" y="258"/>
                    <a:pt x="315" y="258"/>
                  </a:cubicBezTo>
                  <a:cubicBezTo>
                    <a:pt x="313" y="259"/>
                    <a:pt x="310" y="260"/>
                    <a:pt x="306" y="261"/>
                  </a:cubicBezTo>
                  <a:cubicBezTo>
                    <a:pt x="286" y="267"/>
                    <a:pt x="248" y="271"/>
                    <a:pt x="204" y="271"/>
                  </a:cubicBezTo>
                  <a:cubicBezTo>
                    <a:pt x="171" y="271"/>
                    <a:pt x="141" y="269"/>
                    <a:pt x="120" y="265"/>
                  </a:cubicBezTo>
                  <a:cubicBezTo>
                    <a:pt x="109" y="263"/>
                    <a:pt x="101" y="261"/>
                    <a:pt x="96" y="259"/>
                  </a:cubicBezTo>
                  <a:cubicBezTo>
                    <a:pt x="95" y="259"/>
                    <a:pt x="95" y="259"/>
                    <a:pt x="94" y="258"/>
                  </a:cubicBezTo>
                  <a:cubicBezTo>
                    <a:pt x="96" y="257"/>
                    <a:pt x="99" y="256"/>
                    <a:pt x="103" y="255"/>
                  </a:cubicBezTo>
                  <a:cubicBezTo>
                    <a:pt x="122" y="250"/>
                    <a:pt x="161" y="246"/>
                    <a:pt x="204" y="246"/>
                  </a:cubicBezTo>
                  <a:cubicBezTo>
                    <a:pt x="238" y="246"/>
                    <a:pt x="268" y="248"/>
                    <a:pt x="289" y="25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36" name="Text Box 44"/>
            <p:cNvSpPr txBox="1">
              <a:spLocks noChangeAspect="1" noChangeArrowheads="1"/>
            </p:cNvSpPr>
            <p:nvPr/>
          </p:nvSpPr>
          <p:spPr bwMode="auto">
            <a:xfrm>
              <a:off x="205" y="3396"/>
              <a:ext cx="928"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nchor="ct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lnSpc>
                  <a:spcPct val="80000"/>
                </a:lnSpc>
              </a:pPr>
              <a:r>
                <a:rPr lang="en-US" sz="800" b="1" dirty="0">
                  <a:solidFill>
                    <a:srgbClr val="007B78"/>
                  </a:solidFill>
                  <a:latin typeface="Arial" charset="0"/>
                  <a:ea typeface="MS PGothic" pitchFamily="34" charset="-128"/>
                </a:rPr>
                <a:t>Analytics Function</a:t>
              </a:r>
            </a:p>
          </p:txBody>
        </p:sp>
      </p:grpSp>
      <p:grpSp>
        <p:nvGrpSpPr>
          <p:cNvPr id="37" name="Group 62"/>
          <p:cNvGrpSpPr>
            <a:grpSpLocks noChangeAspect="1"/>
          </p:cNvGrpSpPr>
          <p:nvPr/>
        </p:nvGrpSpPr>
        <p:grpSpPr bwMode="auto">
          <a:xfrm>
            <a:off x="4155615" y="2931416"/>
            <a:ext cx="557070" cy="802698"/>
            <a:chOff x="186" y="2478"/>
            <a:chExt cx="966" cy="1391"/>
          </a:xfrm>
        </p:grpSpPr>
        <p:sp>
          <p:nvSpPr>
            <p:cNvPr id="38" name="Freeform 8"/>
            <p:cNvSpPr>
              <a:spLocks noChangeAspect="1"/>
            </p:cNvSpPr>
            <p:nvPr/>
          </p:nvSpPr>
          <p:spPr bwMode="auto">
            <a:xfrm>
              <a:off x="205" y="2497"/>
              <a:ext cx="928" cy="1353"/>
            </a:xfrm>
            <a:custGeom>
              <a:avLst/>
              <a:gdLst>
                <a:gd name="T0" fmla="*/ 28848 w 393"/>
                <a:gd name="T1" fmla="*/ 6094 h 573"/>
                <a:gd name="T2" fmla="*/ 28848 w 393"/>
                <a:gd name="T3" fmla="*/ 39693 h 573"/>
                <a:gd name="T4" fmla="*/ 26492 w 393"/>
                <a:gd name="T5" fmla="*/ 42061 h 573"/>
                <a:gd name="T6" fmla="*/ 2359 w 393"/>
                <a:gd name="T7" fmla="*/ 42061 h 573"/>
                <a:gd name="T8" fmla="*/ 0 w 393"/>
                <a:gd name="T9" fmla="*/ 39693 h 573"/>
                <a:gd name="T10" fmla="*/ 0 w 393"/>
                <a:gd name="T11" fmla="*/ 2359 h 573"/>
                <a:gd name="T12" fmla="*/ 2359 w 393"/>
                <a:gd name="T13" fmla="*/ 0 h 573"/>
                <a:gd name="T14" fmla="*/ 26492 w 393"/>
                <a:gd name="T15" fmla="*/ 0 h 573"/>
                <a:gd name="T16" fmla="*/ 28848 w 393"/>
                <a:gd name="T17" fmla="*/ 2359 h 573"/>
                <a:gd name="T18" fmla="*/ 28848 w 393"/>
                <a:gd name="T19" fmla="*/ 3724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39" name="Freeform 9"/>
            <p:cNvSpPr>
              <a:spLocks noChangeAspect="1" noEditPoints="1"/>
            </p:cNvSpPr>
            <p:nvPr/>
          </p:nvSpPr>
          <p:spPr bwMode="auto">
            <a:xfrm>
              <a:off x="186" y="2478"/>
              <a:ext cx="966" cy="1391"/>
            </a:xfrm>
            <a:custGeom>
              <a:avLst/>
              <a:gdLst>
                <a:gd name="T0" fmla="*/ 30066 w 409"/>
                <a:gd name="T1" fmla="*/ 4322 h 589"/>
                <a:gd name="T2" fmla="*/ 27138 w 409"/>
                <a:gd name="T3" fmla="*/ 0 h 589"/>
                <a:gd name="T4" fmla="*/ 0 w 409"/>
                <a:gd name="T5" fmla="*/ 2921 h 589"/>
                <a:gd name="T6" fmla="*/ 2924 w 409"/>
                <a:gd name="T7" fmla="*/ 43270 h 589"/>
                <a:gd name="T8" fmla="*/ 30066 w 409"/>
                <a:gd name="T9" fmla="*/ 40346 h 589"/>
                <a:gd name="T10" fmla="*/ 29471 w 409"/>
                <a:gd name="T11" fmla="*/ 6095 h 589"/>
                <a:gd name="T12" fmla="*/ 28878 w 409"/>
                <a:gd name="T13" fmla="*/ 40346 h 589"/>
                <a:gd name="T14" fmla="*/ 2924 w 409"/>
                <a:gd name="T15" fmla="*/ 42080 h 589"/>
                <a:gd name="T16" fmla="*/ 1188 w 409"/>
                <a:gd name="T17" fmla="*/ 2921 h 589"/>
                <a:gd name="T18" fmla="*/ 27138 w 409"/>
                <a:gd name="T19" fmla="*/ 1188 h 589"/>
                <a:gd name="T20" fmla="*/ 28878 w 409"/>
                <a:gd name="T21" fmla="*/ 4322 h 589"/>
                <a:gd name="T22" fmla="*/ 10806 w 409"/>
                <a:gd name="T23" fmla="*/ 15119 h 589"/>
                <a:gd name="T24" fmla="*/ 19698 w 409"/>
                <a:gd name="T25" fmla="*/ 14831 h 589"/>
                <a:gd name="T26" fmla="*/ 15496 w 409"/>
                <a:gd name="T27" fmla="*/ 5873 h 589"/>
                <a:gd name="T28" fmla="*/ 14464 w 409"/>
                <a:gd name="T29" fmla="*/ 5873 h 589"/>
                <a:gd name="T30" fmla="*/ 10302 w 409"/>
                <a:gd name="T31" fmla="*/ 14831 h 589"/>
                <a:gd name="T32" fmla="*/ 14995 w 409"/>
                <a:gd name="T33" fmla="*/ 7496 h 589"/>
                <a:gd name="T34" fmla="*/ 11764 w 409"/>
                <a:gd name="T35" fmla="*/ 13960 h 589"/>
                <a:gd name="T36" fmla="*/ 6627 w 409"/>
                <a:gd name="T37" fmla="*/ 17859 h 589"/>
                <a:gd name="T38" fmla="*/ 5505 w 409"/>
                <a:gd name="T39" fmla="*/ 18940 h 589"/>
                <a:gd name="T40" fmla="*/ 5874 w 409"/>
                <a:gd name="T41" fmla="*/ 23302 h 589"/>
                <a:gd name="T42" fmla="*/ 14995 w 409"/>
                <a:gd name="T43" fmla="*/ 24608 h 589"/>
                <a:gd name="T44" fmla="*/ 23423 w 409"/>
                <a:gd name="T45" fmla="*/ 23642 h 589"/>
                <a:gd name="T46" fmla="*/ 24561 w 409"/>
                <a:gd name="T47" fmla="*/ 22549 h 589"/>
                <a:gd name="T48" fmla="*/ 24110 w 409"/>
                <a:gd name="T49" fmla="*/ 18227 h 589"/>
                <a:gd name="T50" fmla="*/ 14995 w 409"/>
                <a:gd name="T51" fmla="*/ 16888 h 589"/>
                <a:gd name="T52" fmla="*/ 6627 w 409"/>
                <a:gd name="T53" fmla="*/ 17859 h 589"/>
                <a:gd name="T54" fmla="*/ 22504 w 409"/>
                <a:gd name="T55" fmla="*/ 22773 h 589"/>
                <a:gd name="T56" fmla="*/ 8803 w 409"/>
                <a:gd name="T57" fmla="*/ 22983 h 589"/>
                <a:gd name="T58" fmla="*/ 6694 w 409"/>
                <a:gd name="T59" fmla="*/ 22393 h 589"/>
                <a:gd name="T60" fmla="*/ 7197 w 409"/>
                <a:gd name="T61" fmla="*/ 20353 h 589"/>
                <a:gd name="T62" fmla="*/ 21476 w 409"/>
                <a:gd name="T63" fmla="*/ 20652 h 589"/>
                <a:gd name="T64" fmla="*/ 23373 w 409"/>
                <a:gd name="T65" fmla="*/ 22393 h 589"/>
                <a:gd name="T66" fmla="*/ 22988 w 409"/>
                <a:gd name="T67" fmla="*/ 18940 h 589"/>
                <a:gd name="T68" fmla="*/ 22504 w 409"/>
                <a:gd name="T69" fmla="*/ 19165 h 589"/>
                <a:gd name="T70" fmla="*/ 8803 w 409"/>
                <a:gd name="T71" fmla="*/ 19465 h 589"/>
                <a:gd name="T72" fmla="*/ 6906 w 409"/>
                <a:gd name="T73" fmla="*/ 18940 h 589"/>
                <a:gd name="T74" fmla="*/ 14995 w 409"/>
                <a:gd name="T75" fmla="*/ 18071 h 58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9"/>
                <a:gd name="T115" fmla="*/ 0 h 589"/>
                <a:gd name="T116" fmla="*/ 409 w 409"/>
                <a:gd name="T117" fmla="*/ 589 h 58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147" y="206"/>
                  </a:moveTo>
                  <a:cubicBezTo>
                    <a:pt x="261" y="206"/>
                    <a:pt x="261" y="206"/>
                    <a:pt x="261" y="206"/>
                  </a:cubicBezTo>
                  <a:cubicBezTo>
                    <a:pt x="264" y="206"/>
                    <a:pt x="266" y="204"/>
                    <a:pt x="268" y="202"/>
                  </a:cubicBezTo>
                  <a:cubicBezTo>
                    <a:pt x="269" y="200"/>
                    <a:pt x="269" y="197"/>
                    <a:pt x="268" y="194"/>
                  </a:cubicBezTo>
                  <a:cubicBezTo>
                    <a:pt x="211" y="80"/>
                    <a:pt x="211" y="80"/>
                    <a:pt x="211" y="80"/>
                  </a:cubicBezTo>
                  <a:cubicBezTo>
                    <a:pt x="210" y="78"/>
                    <a:pt x="207" y="76"/>
                    <a:pt x="204" y="76"/>
                  </a:cubicBezTo>
                  <a:cubicBezTo>
                    <a:pt x="201" y="76"/>
                    <a:pt x="198" y="78"/>
                    <a:pt x="197" y="80"/>
                  </a:cubicBezTo>
                  <a:cubicBezTo>
                    <a:pt x="140" y="194"/>
                    <a:pt x="140" y="194"/>
                    <a:pt x="140" y="194"/>
                  </a:cubicBezTo>
                  <a:cubicBezTo>
                    <a:pt x="139" y="197"/>
                    <a:pt x="139" y="200"/>
                    <a:pt x="140" y="202"/>
                  </a:cubicBezTo>
                  <a:cubicBezTo>
                    <a:pt x="142" y="204"/>
                    <a:pt x="144" y="206"/>
                    <a:pt x="147" y="206"/>
                  </a:cubicBezTo>
                  <a:close/>
                  <a:moveTo>
                    <a:pt x="204" y="102"/>
                  </a:moveTo>
                  <a:cubicBezTo>
                    <a:pt x="248" y="190"/>
                    <a:pt x="248" y="190"/>
                    <a:pt x="248" y="190"/>
                  </a:cubicBezTo>
                  <a:cubicBezTo>
                    <a:pt x="160" y="190"/>
                    <a:pt x="160" y="190"/>
                    <a:pt x="160" y="190"/>
                  </a:cubicBezTo>
                  <a:lnTo>
                    <a:pt x="204" y="102"/>
                  </a:lnTo>
                  <a:close/>
                  <a:moveTo>
                    <a:pt x="90" y="243"/>
                  </a:moveTo>
                  <a:cubicBezTo>
                    <a:pt x="86" y="244"/>
                    <a:pt x="83" y="246"/>
                    <a:pt x="80" y="248"/>
                  </a:cubicBezTo>
                  <a:cubicBezTo>
                    <a:pt x="78" y="250"/>
                    <a:pt x="75" y="254"/>
                    <a:pt x="75" y="258"/>
                  </a:cubicBezTo>
                  <a:cubicBezTo>
                    <a:pt x="75" y="307"/>
                    <a:pt x="75" y="307"/>
                    <a:pt x="75" y="307"/>
                  </a:cubicBezTo>
                  <a:cubicBezTo>
                    <a:pt x="75" y="311"/>
                    <a:pt x="78" y="315"/>
                    <a:pt x="80" y="317"/>
                  </a:cubicBezTo>
                  <a:cubicBezTo>
                    <a:pt x="85" y="321"/>
                    <a:pt x="91" y="323"/>
                    <a:pt x="98" y="325"/>
                  </a:cubicBezTo>
                  <a:cubicBezTo>
                    <a:pt x="121" y="331"/>
                    <a:pt x="160" y="335"/>
                    <a:pt x="204" y="335"/>
                  </a:cubicBezTo>
                  <a:cubicBezTo>
                    <a:pt x="238" y="335"/>
                    <a:pt x="269" y="333"/>
                    <a:pt x="292" y="329"/>
                  </a:cubicBezTo>
                  <a:cubicBezTo>
                    <a:pt x="303" y="327"/>
                    <a:pt x="312" y="325"/>
                    <a:pt x="319" y="322"/>
                  </a:cubicBezTo>
                  <a:cubicBezTo>
                    <a:pt x="323" y="321"/>
                    <a:pt x="326" y="319"/>
                    <a:pt x="328" y="317"/>
                  </a:cubicBezTo>
                  <a:cubicBezTo>
                    <a:pt x="331" y="315"/>
                    <a:pt x="334" y="311"/>
                    <a:pt x="334" y="307"/>
                  </a:cubicBezTo>
                  <a:cubicBezTo>
                    <a:pt x="334" y="258"/>
                    <a:pt x="334" y="258"/>
                    <a:pt x="334" y="258"/>
                  </a:cubicBezTo>
                  <a:cubicBezTo>
                    <a:pt x="334" y="254"/>
                    <a:pt x="331" y="250"/>
                    <a:pt x="328" y="248"/>
                  </a:cubicBezTo>
                  <a:cubicBezTo>
                    <a:pt x="324" y="244"/>
                    <a:pt x="318" y="242"/>
                    <a:pt x="310" y="240"/>
                  </a:cubicBezTo>
                  <a:cubicBezTo>
                    <a:pt x="288" y="234"/>
                    <a:pt x="249" y="230"/>
                    <a:pt x="204" y="230"/>
                  </a:cubicBezTo>
                  <a:cubicBezTo>
                    <a:pt x="171" y="230"/>
                    <a:pt x="140" y="232"/>
                    <a:pt x="117" y="236"/>
                  </a:cubicBezTo>
                  <a:cubicBezTo>
                    <a:pt x="106" y="238"/>
                    <a:pt x="97" y="240"/>
                    <a:pt x="90" y="243"/>
                  </a:cubicBezTo>
                  <a:close/>
                  <a:moveTo>
                    <a:pt x="318" y="305"/>
                  </a:moveTo>
                  <a:cubicBezTo>
                    <a:pt x="316" y="306"/>
                    <a:pt x="312" y="308"/>
                    <a:pt x="306" y="310"/>
                  </a:cubicBezTo>
                  <a:cubicBezTo>
                    <a:pt x="286" y="315"/>
                    <a:pt x="248" y="319"/>
                    <a:pt x="204" y="319"/>
                  </a:cubicBezTo>
                  <a:cubicBezTo>
                    <a:pt x="171" y="319"/>
                    <a:pt x="141" y="317"/>
                    <a:pt x="120" y="313"/>
                  </a:cubicBezTo>
                  <a:cubicBezTo>
                    <a:pt x="109" y="312"/>
                    <a:pt x="101" y="309"/>
                    <a:pt x="96" y="307"/>
                  </a:cubicBezTo>
                  <a:cubicBezTo>
                    <a:pt x="93" y="306"/>
                    <a:pt x="92" y="306"/>
                    <a:pt x="91" y="305"/>
                  </a:cubicBezTo>
                  <a:cubicBezTo>
                    <a:pt x="91" y="274"/>
                    <a:pt x="91" y="274"/>
                    <a:pt x="91" y="274"/>
                  </a:cubicBezTo>
                  <a:cubicBezTo>
                    <a:pt x="93" y="275"/>
                    <a:pt x="96" y="276"/>
                    <a:pt x="98" y="277"/>
                  </a:cubicBezTo>
                  <a:cubicBezTo>
                    <a:pt x="121" y="283"/>
                    <a:pt x="160" y="287"/>
                    <a:pt x="204" y="287"/>
                  </a:cubicBezTo>
                  <a:cubicBezTo>
                    <a:pt x="238" y="287"/>
                    <a:pt x="269" y="285"/>
                    <a:pt x="292" y="281"/>
                  </a:cubicBezTo>
                  <a:cubicBezTo>
                    <a:pt x="302" y="279"/>
                    <a:pt x="311" y="277"/>
                    <a:pt x="318" y="274"/>
                  </a:cubicBezTo>
                  <a:lnTo>
                    <a:pt x="318" y="305"/>
                  </a:lnTo>
                  <a:close/>
                  <a:moveTo>
                    <a:pt x="289" y="252"/>
                  </a:moveTo>
                  <a:cubicBezTo>
                    <a:pt x="299" y="253"/>
                    <a:pt x="308" y="256"/>
                    <a:pt x="313" y="258"/>
                  </a:cubicBezTo>
                  <a:cubicBezTo>
                    <a:pt x="314" y="258"/>
                    <a:pt x="314" y="258"/>
                    <a:pt x="315" y="258"/>
                  </a:cubicBezTo>
                  <a:cubicBezTo>
                    <a:pt x="313" y="259"/>
                    <a:pt x="310" y="260"/>
                    <a:pt x="306" y="261"/>
                  </a:cubicBezTo>
                  <a:cubicBezTo>
                    <a:pt x="286" y="267"/>
                    <a:pt x="248" y="271"/>
                    <a:pt x="204" y="271"/>
                  </a:cubicBezTo>
                  <a:cubicBezTo>
                    <a:pt x="171" y="271"/>
                    <a:pt x="141" y="269"/>
                    <a:pt x="120" y="265"/>
                  </a:cubicBezTo>
                  <a:cubicBezTo>
                    <a:pt x="109" y="263"/>
                    <a:pt x="101" y="261"/>
                    <a:pt x="96" y="259"/>
                  </a:cubicBezTo>
                  <a:cubicBezTo>
                    <a:pt x="95" y="259"/>
                    <a:pt x="95" y="259"/>
                    <a:pt x="94" y="258"/>
                  </a:cubicBezTo>
                  <a:cubicBezTo>
                    <a:pt x="96" y="257"/>
                    <a:pt x="99" y="256"/>
                    <a:pt x="103" y="255"/>
                  </a:cubicBezTo>
                  <a:cubicBezTo>
                    <a:pt x="122" y="250"/>
                    <a:pt x="161" y="246"/>
                    <a:pt x="204" y="246"/>
                  </a:cubicBezTo>
                  <a:cubicBezTo>
                    <a:pt x="238" y="246"/>
                    <a:pt x="268" y="248"/>
                    <a:pt x="289" y="25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40" name="Text Box 44"/>
            <p:cNvSpPr txBox="1">
              <a:spLocks noChangeAspect="1" noChangeArrowheads="1"/>
            </p:cNvSpPr>
            <p:nvPr/>
          </p:nvSpPr>
          <p:spPr bwMode="auto">
            <a:xfrm>
              <a:off x="205" y="3460"/>
              <a:ext cx="92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nchor="ct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lnSpc>
                  <a:spcPct val="80000"/>
                </a:lnSpc>
              </a:pPr>
              <a:r>
                <a:rPr lang="en-US" sz="1000" b="1" dirty="0">
                  <a:solidFill>
                    <a:srgbClr val="007B78"/>
                  </a:solidFill>
                  <a:latin typeface="Arial" charset="0"/>
                  <a:ea typeface="MS PGothic" pitchFamily="34" charset="-128"/>
                </a:rPr>
                <a:t>NSSF</a:t>
              </a:r>
            </a:p>
          </p:txBody>
        </p:sp>
      </p:grpSp>
      <p:sp>
        <p:nvSpPr>
          <p:cNvPr id="41" name="Freeform 3"/>
          <p:cNvSpPr>
            <a:spLocks noChangeAspect="1" noEditPoints="1"/>
          </p:cNvSpPr>
          <p:nvPr/>
        </p:nvSpPr>
        <p:spPr bwMode="auto">
          <a:xfrm>
            <a:off x="4213046" y="1601283"/>
            <a:ext cx="442209" cy="691683"/>
          </a:xfrm>
          <a:custGeom>
            <a:avLst/>
            <a:gdLst>
              <a:gd name="T0" fmla="*/ 2147483647 w 208"/>
              <a:gd name="T1" fmla="*/ 2147483647 h 325"/>
              <a:gd name="T2" fmla="*/ 2147483647 w 208"/>
              <a:gd name="T3" fmla="*/ 2147483647 h 325"/>
              <a:gd name="T4" fmla="*/ 2147483647 w 208"/>
              <a:gd name="T5" fmla="*/ 2147483647 h 325"/>
              <a:gd name="T6" fmla="*/ 2147483647 w 208"/>
              <a:gd name="T7" fmla="*/ 2147483647 h 325"/>
              <a:gd name="T8" fmla="*/ 2147483647 w 208"/>
              <a:gd name="T9" fmla="*/ 2147483647 h 325"/>
              <a:gd name="T10" fmla="*/ 2147483647 w 208"/>
              <a:gd name="T11" fmla="*/ 2147483647 h 325"/>
              <a:gd name="T12" fmla="*/ 2147483647 w 208"/>
              <a:gd name="T13" fmla="*/ 2147483647 h 325"/>
              <a:gd name="T14" fmla="*/ 2147483647 w 208"/>
              <a:gd name="T15" fmla="*/ 2147483647 h 325"/>
              <a:gd name="T16" fmla="*/ 2147483647 w 208"/>
              <a:gd name="T17" fmla="*/ 2147483647 h 325"/>
              <a:gd name="T18" fmla="*/ 2147483647 w 208"/>
              <a:gd name="T19" fmla="*/ 2147483647 h 325"/>
              <a:gd name="T20" fmla="*/ 2147483647 w 208"/>
              <a:gd name="T21" fmla="*/ 2147483647 h 325"/>
              <a:gd name="T22" fmla="*/ 2147483647 w 208"/>
              <a:gd name="T23" fmla="*/ 2147483647 h 325"/>
              <a:gd name="T24" fmla="*/ 2147483647 w 208"/>
              <a:gd name="T25" fmla="*/ 0 h 325"/>
              <a:gd name="T26" fmla="*/ 2147483647 w 208"/>
              <a:gd name="T27" fmla="*/ 2147483647 h 325"/>
              <a:gd name="T28" fmla="*/ 2147483647 w 208"/>
              <a:gd name="T29" fmla="*/ 2147483647 h 325"/>
              <a:gd name="T30" fmla="*/ 0 w 208"/>
              <a:gd name="T31" fmla="*/ 2147483647 h 325"/>
              <a:gd name="T32" fmla="*/ 0 w 208"/>
              <a:gd name="T33" fmla="*/ 2147483647 h 325"/>
              <a:gd name="T34" fmla="*/ 2147483647 w 208"/>
              <a:gd name="T35" fmla="*/ 2147483647 h 325"/>
              <a:gd name="T36" fmla="*/ 2147483647 w 208"/>
              <a:gd name="T37" fmla="*/ 2147483647 h 325"/>
              <a:gd name="T38" fmla="*/ 2147483647 w 208"/>
              <a:gd name="T39" fmla="*/ 2147483647 h 325"/>
              <a:gd name="T40" fmla="*/ 2147483647 w 208"/>
              <a:gd name="T41" fmla="*/ 2147483647 h 325"/>
              <a:gd name="T42" fmla="*/ 2147483647 w 208"/>
              <a:gd name="T43" fmla="*/ 2147483647 h 325"/>
              <a:gd name="T44" fmla="*/ 2147483647 w 208"/>
              <a:gd name="T45" fmla="*/ 2147483647 h 325"/>
              <a:gd name="T46" fmla="*/ 2147483647 w 208"/>
              <a:gd name="T47" fmla="*/ 2147483647 h 325"/>
              <a:gd name="T48" fmla="*/ 2147483647 w 208"/>
              <a:gd name="T49" fmla="*/ 2147483647 h 325"/>
              <a:gd name="T50" fmla="*/ 2147483647 w 208"/>
              <a:gd name="T51" fmla="*/ 2147483647 h 325"/>
              <a:gd name="T52" fmla="*/ 2147483647 w 208"/>
              <a:gd name="T53" fmla="*/ 2147483647 h 325"/>
              <a:gd name="T54" fmla="*/ 2147483647 w 208"/>
              <a:gd name="T55" fmla="*/ 2147483647 h 325"/>
              <a:gd name="T56" fmla="*/ 2147483647 w 208"/>
              <a:gd name="T57" fmla="*/ 2147483647 h 325"/>
              <a:gd name="T58" fmla="*/ 2147483647 w 208"/>
              <a:gd name="T59" fmla="*/ 2147483647 h 325"/>
              <a:gd name="T60" fmla="*/ 2147483647 w 208"/>
              <a:gd name="T61" fmla="*/ 2147483647 h 325"/>
              <a:gd name="T62" fmla="*/ 2147483647 w 208"/>
              <a:gd name="T63" fmla="*/ 2147483647 h 325"/>
              <a:gd name="T64" fmla="*/ 2147483647 w 208"/>
              <a:gd name="T65" fmla="*/ 2147483647 h 325"/>
              <a:gd name="T66" fmla="*/ 2147483647 w 208"/>
              <a:gd name="T67" fmla="*/ 2147483647 h 325"/>
              <a:gd name="T68" fmla="*/ 2147483647 w 208"/>
              <a:gd name="T69" fmla="*/ 2147483647 h 325"/>
              <a:gd name="T70" fmla="*/ 2147483647 w 208"/>
              <a:gd name="T71" fmla="*/ 2147483647 h 325"/>
              <a:gd name="T72" fmla="*/ 2147483647 w 208"/>
              <a:gd name="T73" fmla="*/ 2147483647 h 325"/>
              <a:gd name="T74" fmla="*/ 2147483647 w 208"/>
              <a:gd name="T75" fmla="*/ 2147483647 h 325"/>
              <a:gd name="T76" fmla="*/ 2147483647 w 208"/>
              <a:gd name="T77" fmla="*/ 2147483647 h 325"/>
              <a:gd name="T78" fmla="*/ 2147483647 w 208"/>
              <a:gd name="T79" fmla="*/ 2147483647 h 325"/>
              <a:gd name="T80" fmla="*/ 2147483647 w 208"/>
              <a:gd name="T81" fmla="*/ 2147483647 h 325"/>
              <a:gd name="T82" fmla="*/ 2147483647 w 208"/>
              <a:gd name="T83" fmla="*/ 2147483647 h 32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08" h="325">
                <a:moveTo>
                  <a:pt x="162" y="146"/>
                </a:moveTo>
                <a:cubicBezTo>
                  <a:pt x="179" y="131"/>
                  <a:pt x="189" y="109"/>
                  <a:pt x="189" y="85"/>
                </a:cubicBezTo>
                <a:cubicBezTo>
                  <a:pt x="189" y="68"/>
                  <a:pt x="184" y="52"/>
                  <a:pt x="175" y="39"/>
                </a:cubicBezTo>
                <a:cubicBezTo>
                  <a:pt x="173" y="35"/>
                  <a:pt x="168" y="34"/>
                  <a:pt x="164" y="36"/>
                </a:cubicBezTo>
                <a:cubicBezTo>
                  <a:pt x="160" y="39"/>
                  <a:pt x="159" y="44"/>
                  <a:pt x="162" y="47"/>
                </a:cubicBezTo>
                <a:cubicBezTo>
                  <a:pt x="169" y="58"/>
                  <a:pt x="173" y="71"/>
                  <a:pt x="173" y="85"/>
                </a:cubicBezTo>
                <a:cubicBezTo>
                  <a:pt x="173" y="123"/>
                  <a:pt x="142" y="154"/>
                  <a:pt x="104" y="154"/>
                </a:cubicBezTo>
                <a:cubicBezTo>
                  <a:pt x="66" y="154"/>
                  <a:pt x="35" y="123"/>
                  <a:pt x="35" y="85"/>
                </a:cubicBezTo>
                <a:cubicBezTo>
                  <a:pt x="35" y="47"/>
                  <a:pt x="66" y="16"/>
                  <a:pt x="104" y="16"/>
                </a:cubicBezTo>
                <a:cubicBezTo>
                  <a:pt x="118" y="16"/>
                  <a:pt x="131" y="20"/>
                  <a:pt x="142" y="27"/>
                </a:cubicBezTo>
                <a:cubicBezTo>
                  <a:pt x="145" y="30"/>
                  <a:pt x="150" y="29"/>
                  <a:pt x="153" y="25"/>
                </a:cubicBezTo>
                <a:cubicBezTo>
                  <a:pt x="155" y="21"/>
                  <a:pt x="154" y="16"/>
                  <a:pt x="150" y="14"/>
                </a:cubicBezTo>
                <a:cubicBezTo>
                  <a:pt x="137" y="5"/>
                  <a:pt x="121" y="0"/>
                  <a:pt x="104" y="0"/>
                </a:cubicBezTo>
                <a:cubicBezTo>
                  <a:pt x="57" y="0"/>
                  <a:pt x="19" y="38"/>
                  <a:pt x="19" y="85"/>
                </a:cubicBezTo>
                <a:cubicBezTo>
                  <a:pt x="19" y="109"/>
                  <a:pt x="30" y="131"/>
                  <a:pt x="46" y="146"/>
                </a:cubicBezTo>
                <a:cubicBezTo>
                  <a:pt x="25" y="159"/>
                  <a:pt x="0" y="181"/>
                  <a:pt x="0" y="220"/>
                </a:cubicBezTo>
                <a:cubicBezTo>
                  <a:pt x="0" y="304"/>
                  <a:pt x="0" y="304"/>
                  <a:pt x="0" y="304"/>
                </a:cubicBezTo>
                <a:cubicBezTo>
                  <a:pt x="0" y="313"/>
                  <a:pt x="6" y="325"/>
                  <a:pt x="21" y="325"/>
                </a:cubicBezTo>
                <a:cubicBezTo>
                  <a:pt x="187" y="325"/>
                  <a:pt x="187" y="325"/>
                  <a:pt x="187" y="325"/>
                </a:cubicBezTo>
                <a:cubicBezTo>
                  <a:pt x="196" y="325"/>
                  <a:pt x="208" y="320"/>
                  <a:pt x="208" y="304"/>
                </a:cubicBezTo>
                <a:cubicBezTo>
                  <a:pt x="208" y="220"/>
                  <a:pt x="208" y="220"/>
                  <a:pt x="208" y="220"/>
                </a:cubicBezTo>
                <a:cubicBezTo>
                  <a:pt x="208" y="181"/>
                  <a:pt x="183" y="159"/>
                  <a:pt x="162" y="146"/>
                </a:cubicBezTo>
                <a:close/>
                <a:moveTo>
                  <a:pt x="192" y="304"/>
                </a:moveTo>
                <a:cubicBezTo>
                  <a:pt x="192" y="306"/>
                  <a:pt x="192" y="309"/>
                  <a:pt x="187" y="309"/>
                </a:cubicBezTo>
                <a:cubicBezTo>
                  <a:pt x="174" y="309"/>
                  <a:pt x="174" y="309"/>
                  <a:pt x="174" y="309"/>
                </a:cubicBezTo>
                <a:cubicBezTo>
                  <a:pt x="174" y="212"/>
                  <a:pt x="174" y="212"/>
                  <a:pt x="174" y="212"/>
                </a:cubicBezTo>
                <a:cubicBezTo>
                  <a:pt x="174" y="208"/>
                  <a:pt x="170" y="204"/>
                  <a:pt x="166" y="204"/>
                </a:cubicBezTo>
                <a:cubicBezTo>
                  <a:pt x="161" y="204"/>
                  <a:pt x="158" y="208"/>
                  <a:pt x="158" y="212"/>
                </a:cubicBezTo>
                <a:cubicBezTo>
                  <a:pt x="158" y="309"/>
                  <a:pt x="158" y="309"/>
                  <a:pt x="158" y="309"/>
                </a:cubicBezTo>
                <a:cubicBezTo>
                  <a:pt x="51" y="309"/>
                  <a:pt x="51" y="309"/>
                  <a:pt x="51" y="309"/>
                </a:cubicBezTo>
                <a:cubicBezTo>
                  <a:pt x="51" y="212"/>
                  <a:pt x="51" y="212"/>
                  <a:pt x="51" y="212"/>
                </a:cubicBezTo>
                <a:cubicBezTo>
                  <a:pt x="51" y="208"/>
                  <a:pt x="47" y="204"/>
                  <a:pt x="43" y="204"/>
                </a:cubicBezTo>
                <a:cubicBezTo>
                  <a:pt x="38" y="204"/>
                  <a:pt x="35" y="208"/>
                  <a:pt x="35" y="212"/>
                </a:cubicBezTo>
                <a:cubicBezTo>
                  <a:pt x="35" y="309"/>
                  <a:pt x="35" y="309"/>
                  <a:pt x="35" y="309"/>
                </a:cubicBezTo>
                <a:cubicBezTo>
                  <a:pt x="21" y="309"/>
                  <a:pt x="21" y="309"/>
                  <a:pt x="21" y="309"/>
                </a:cubicBezTo>
                <a:cubicBezTo>
                  <a:pt x="20" y="309"/>
                  <a:pt x="16" y="309"/>
                  <a:pt x="16" y="304"/>
                </a:cubicBezTo>
                <a:cubicBezTo>
                  <a:pt x="16" y="220"/>
                  <a:pt x="16" y="220"/>
                  <a:pt x="16" y="220"/>
                </a:cubicBezTo>
                <a:cubicBezTo>
                  <a:pt x="16" y="186"/>
                  <a:pt x="42" y="166"/>
                  <a:pt x="60" y="157"/>
                </a:cubicBezTo>
                <a:cubicBezTo>
                  <a:pt x="73" y="165"/>
                  <a:pt x="88" y="170"/>
                  <a:pt x="104" y="170"/>
                </a:cubicBezTo>
                <a:cubicBezTo>
                  <a:pt x="120" y="170"/>
                  <a:pt x="136" y="165"/>
                  <a:pt x="148" y="157"/>
                </a:cubicBezTo>
                <a:cubicBezTo>
                  <a:pt x="166" y="166"/>
                  <a:pt x="192" y="186"/>
                  <a:pt x="192" y="220"/>
                </a:cubicBezTo>
                <a:lnTo>
                  <a:pt x="192" y="304"/>
                </a:ln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 name="Freeform 6"/>
          <p:cNvSpPr>
            <a:spLocks noChangeAspect="1" noEditPoints="1"/>
          </p:cNvSpPr>
          <p:nvPr/>
        </p:nvSpPr>
        <p:spPr bwMode="auto">
          <a:xfrm>
            <a:off x="976541" y="4000312"/>
            <a:ext cx="250767" cy="398847"/>
          </a:xfrm>
          <a:custGeom>
            <a:avLst/>
            <a:gdLst>
              <a:gd name="T0" fmla="*/ 2147483647 w 241"/>
              <a:gd name="T1" fmla="*/ 2147483647 h 383"/>
              <a:gd name="T2" fmla="*/ 2147483647 w 241"/>
              <a:gd name="T3" fmla="*/ 2147483647 h 383"/>
              <a:gd name="T4" fmla="*/ 2147483647 w 241"/>
              <a:gd name="T5" fmla="*/ 2147483647 h 383"/>
              <a:gd name="T6" fmla="*/ 2147483647 w 241"/>
              <a:gd name="T7" fmla="*/ 2147483647 h 383"/>
              <a:gd name="T8" fmla="*/ 2147483647 w 241"/>
              <a:gd name="T9" fmla="*/ 2147483647 h 383"/>
              <a:gd name="T10" fmla="*/ 2147483647 w 241"/>
              <a:gd name="T11" fmla="*/ 2147483647 h 383"/>
              <a:gd name="T12" fmla="*/ 2147483647 w 241"/>
              <a:gd name="T13" fmla="*/ 2147483647 h 383"/>
              <a:gd name="T14" fmla="*/ 2147483647 w 241"/>
              <a:gd name="T15" fmla="*/ 2147483647 h 383"/>
              <a:gd name="T16" fmla="*/ 2147483647 w 241"/>
              <a:gd name="T17" fmla="*/ 0 h 383"/>
              <a:gd name="T18" fmla="*/ 2147483647 w 241"/>
              <a:gd name="T19" fmla="*/ 0 h 383"/>
              <a:gd name="T20" fmla="*/ 0 w 241"/>
              <a:gd name="T21" fmla="*/ 2147483647 h 383"/>
              <a:gd name="T22" fmla="*/ 0 w 241"/>
              <a:gd name="T23" fmla="*/ 2147483647 h 383"/>
              <a:gd name="T24" fmla="*/ 2147483647 w 241"/>
              <a:gd name="T25" fmla="*/ 2147483647 h 383"/>
              <a:gd name="T26" fmla="*/ 2147483647 w 241"/>
              <a:gd name="T27" fmla="*/ 2147483647 h 383"/>
              <a:gd name="T28" fmla="*/ 2147483647 w 241"/>
              <a:gd name="T29" fmla="*/ 2147483647 h 383"/>
              <a:gd name="T30" fmla="*/ 2147483647 w 241"/>
              <a:gd name="T31" fmla="*/ 2147483647 h 383"/>
              <a:gd name="T32" fmla="*/ 2147483647 w 241"/>
              <a:gd name="T33" fmla="*/ 2147483647 h 383"/>
              <a:gd name="T34" fmla="*/ 2147483647 w 241"/>
              <a:gd name="T35" fmla="*/ 2147483647 h 383"/>
              <a:gd name="T36" fmla="*/ 2147483647 w 241"/>
              <a:gd name="T37" fmla="*/ 2147483647 h 383"/>
              <a:gd name="T38" fmla="*/ 2147483647 w 241"/>
              <a:gd name="T39" fmla="*/ 2147483647 h 383"/>
              <a:gd name="T40" fmla="*/ 2147483647 w 241"/>
              <a:gd name="T41" fmla="*/ 2147483647 h 383"/>
              <a:gd name="T42" fmla="*/ 2147483647 w 241"/>
              <a:gd name="T43" fmla="*/ 2147483647 h 383"/>
              <a:gd name="T44" fmla="*/ 2147483647 w 241"/>
              <a:gd name="T45" fmla="*/ 2147483647 h 383"/>
              <a:gd name="T46" fmla="*/ 2147483647 w 241"/>
              <a:gd name="T47" fmla="*/ 2147483647 h 383"/>
              <a:gd name="T48" fmla="*/ 2147483647 w 241"/>
              <a:gd name="T49" fmla="*/ 2147483647 h 383"/>
              <a:gd name="T50" fmla="*/ 2147483647 w 241"/>
              <a:gd name="T51" fmla="*/ 2147483647 h 383"/>
              <a:gd name="T52" fmla="*/ 2147483647 w 241"/>
              <a:gd name="T53" fmla="*/ 2147483647 h 383"/>
              <a:gd name="T54" fmla="*/ 2147483647 w 241"/>
              <a:gd name="T55" fmla="*/ 2147483647 h 383"/>
              <a:gd name="T56" fmla="*/ 2147483647 w 241"/>
              <a:gd name="T57" fmla="*/ 2147483647 h 383"/>
              <a:gd name="T58" fmla="*/ 2147483647 w 241"/>
              <a:gd name="T59" fmla="*/ 2147483647 h 383"/>
              <a:gd name="T60" fmla="*/ 2147483647 w 241"/>
              <a:gd name="T61" fmla="*/ 2147483647 h 383"/>
              <a:gd name="T62" fmla="*/ 2147483647 w 241"/>
              <a:gd name="T63" fmla="*/ 2147483647 h 383"/>
              <a:gd name="T64" fmla="*/ 2147483647 w 241"/>
              <a:gd name="T65" fmla="*/ 2147483647 h 383"/>
              <a:gd name="T66" fmla="*/ 2147483647 w 241"/>
              <a:gd name="T67" fmla="*/ 2147483647 h 383"/>
              <a:gd name="T68" fmla="*/ 2147483647 w 241"/>
              <a:gd name="T69" fmla="*/ 2147483647 h 383"/>
              <a:gd name="T70" fmla="*/ 2147483647 w 241"/>
              <a:gd name="T71" fmla="*/ 2147483647 h 383"/>
              <a:gd name="T72" fmla="*/ 2147483647 w 241"/>
              <a:gd name="T73" fmla="*/ 2147483647 h 383"/>
              <a:gd name="T74" fmla="*/ 2147483647 w 241"/>
              <a:gd name="T75" fmla="*/ 2147483647 h 383"/>
              <a:gd name="T76" fmla="*/ 2147483647 w 241"/>
              <a:gd name="T77" fmla="*/ 2147483647 h 383"/>
              <a:gd name="T78" fmla="*/ 2147483647 w 241"/>
              <a:gd name="T79" fmla="*/ 2147483647 h 383"/>
              <a:gd name="T80" fmla="*/ 2147483647 w 241"/>
              <a:gd name="T81" fmla="*/ 2147483647 h 383"/>
              <a:gd name="T82" fmla="*/ 2147483647 w 241"/>
              <a:gd name="T83" fmla="*/ 2147483647 h 383"/>
              <a:gd name="T84" fmla="*/ 2147483647 w 241"/>
              <a:gd name="T85" fmla="*/ 2147483647 h 383"/>
              <a:gd name="T86" fmla="*/ 2147483647 w 241"/>
              <a:gd name="T87" fmla="*/ 2147483647 h 383"/>
              <a:gd name="T88" fmla="*/ 2147483647 w 241"/>
              <a:gd name="T89" fmla="*/ 2147483647 h 38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1" h="383">
                <a:moveTo>
                  <a:pt x="117" y="356"/>
                </a:moveTo>
                <a:cubicBezTo>
                  <a:pt x="127" y="356"/>
                  <a:pt x="135" y="348"/>
                  <a:pt x="135" y="338"/>
                </a:cubicBezTo>
                <a:cubicBezTo>
                  <a:pt x="135" y="329"/>
                  <a:pt x="127" y="321"/>
                  <a:pt x="117" y="321"/>
                </a:cubicBezTo>
                <a:cubicBezTo>
                  <a:pt x="107" y="321"/>
                  <a:pt x="99" y="329"/>
                  <a:pt x="99" y="338"/>
                </a:cubicBezTo>
                <a:cubicBezTo>
                  <a:pt x="99" y="348"/>
                  <a:pt x="107" y="356"/>
                  <a:pt x="117" y="356"/>
                </a:cubicBezTo>
                <a:close/>
                <a:moveTo>
                  <a:pt x="233" y="90"/>
                </a:moveTo>
                <a:cubicBezTo>
                  <a:pt x="237" y="90"/>
                  <a:pt x="241" y="87"/>
                  <a:pt x="241" y="82"/>
                </a:cubicBezTo>
                <a:cubicBezTo>
                  <a:pt x="241" y="19"/>
                  <a:pt x="241" y="19"/>
                  <a:pt x="241" y="19"/>
                </a:cubicBezTo>
                <a:cubicBezTo>
                  <a:pt x="241" y="8"/>
                  <a:pt x="232" y="0"/>
                  <a:pt x="221" y="0"/>
                </a:cubicBezTo>
                <a:cubicBezTo>
                  <a:pt x="19" y="0"/>
                  <a:pt x="19" y="0"/>
                  <a:pt x="19" y="0"/>
                </a:cubicBezTo>
                <a:cubicBezTo>
                  <a:pt x="8" y="0"/>
                  <a:pt x="0" y="8"/>
                  <a:pt x="0" y="19"/>
                </a:cubicBezTo>
                <a:cubicBezTo>
                  <a:pt x="0" y="364"/>
                  <a:pt x="0" y="364"/>
                  <a:pt x="0" y="364"/>
                </a:cubicBezTo>
                <a:cubicBezTo>
                  <a:pt x="0" y="375"/>
                  <a:pt x="8" y="383"/>
                  <a:pt x="19" y="383"/>
                </a:cubicBezTo>
                <a:cubicBezTo>
                  <a:pt x="221" y="383"/>
                  <a:pt x="221" y="383"/>
                  <a:pt x="221" y="383"/>
                </a:cubicBezTo>
                <a:cubicBezTo>
                  <a:pt x="232" y="383"/>
                  <a:pt x="241" y="375"/>
                  <a:pt x="241" y="364"/>
                </a:cubicBezTo>
                <a:cubicBezTo>
                  <a:pt x="241" y="114"/>
                  <a:pt x="241" y="114"/>
                  <a:pt x="241" y="114"/>
                </a:cubicBezTo>
                <a:cubicBezTo>
                  <a:pt x="241" y="110"/>
                  <a:pt x="237" y="106"/>
                  <a:pt x="233" y="106"/>
                </a:cubicBezTo>
                <a:cubicBezTo>
                  <a:pt x="228" y="106"/>
                  <a:pt x="225" y="110"/>
                  <a:pt x="225" y="114"/>
                </a:cubicBezTo>
                <a:cubicBezTo>
                  <a:pt x="225" y="295"/>
                  <a:pt x="225" y="295"/>
                  <a:pt x="225" y="295"/>
                </a:cubicBezTo>
                <a:cubicBezTo>
                  <a:pt x="16" y="295"/>
                  <a:pt x="16" y="295"/>
                  <a:pt x="16" y="295"/>
                </a:cubicBezTo>
                <a:cubicBezTo>
                  <a:pt x="16" y="69"/>
                  <a:pt x="16" y="69"/>
                  <a:pt x="16" y="69"/>
                </a:cubicBezTo>
                <a:cubicBezTo>
                  <a:pt x="225" y="69"/>
                  <a:pt x="225" y="69"/>
                  <a:pt x="225" y="69"/>
                </a:cubicBezTo>
                <a:cubicBezTo>
                  <a:pt x="225" y="82"/>
                  <a:pt x="225" y="82"/>
                  <a:pt x="225" y="82"/>
                </a:cubicBezTo>
                <a:cubicBezTo>
                  <a:pt x="225" y="87"/>
                  <a:pt x="228" y="90"/>
                  <a:pt x="233" y="90"/>
                </a:cubicBezTo>
                <a:close/>
                <a:moveTo>
                  <a:pt x="225" y="311"/>
                </a:moveTo>
                <a:cubicBezTo>
                  <a:pt x="225" y="364"/>
                  <a:pt x="225" y="364"/>
                  <a:pt x="225" y="364"/>
                </a:cubicBezTo>
                <a:cubicBezTo>
                  <a:pt x="225" y="366"/>
                  <a:pt x="223" y="367"/>
                  <a:pt x="221" y="367"/>
                </a:cubicBezTo>
                <a:cubicBezTo>
                  <a:pt x="19" y="367"/>
                  <a:pt x="19" y="367"/>
                  <a:pt x="19" y="367"/>
                </a:cubicBezTo>
                <a:cubicBezTo>
                  <a:pt x="17" y="367"/>
                  <a:pt x="16" y="366"/>
                  <a:pt x="16" y="364"/>
                </a:cubicBezTo>
                <a:cubicBezTo>
                  <a:pt x="16" y="311"/>
                  <a:pt x="16" y="311"/>
                  <a:pt x="16" y="311"/>
                </a:cubicBezTo>
                <a:lnTo>
                  <a:pt x="225" y="311"/>
                </a:lnTo>
                <a:close/>
                <a:moveTo>
                  <a:pt x="16" y="53"/>
                </a:moveTo>
                <a:cubicBezTo>
                  <a:pt x="16" y="19"/>
                  <a:pt x="16" y="19"/>
                  <a:pt x="16" y="19"/>
                </a:cubicBezTo>
                <a:cubicBezTo>
                  <a:pt x="16" y="17"/>
                  <a:pt x="17" y="16"/>
                  <a:pt x="19" y="16"/>
                </a:cubicBezTo>
                <a:cubicBezTo>
                  <a:pt x="221" y="16"/>
                  <a:pt x="221" y="16"/>
                  <a:pt x="221" y="16"/>
                </a:cubicBezTo>
                <a:cubicBezTo>
                  <a:pt x="223" y="16"/>
                  <a:pt x="225" y="17"/>
                  <a:pt x="225" y="19"/>
                </a:cubicBezTo>
                <a:cubicBezTo>
                  <a:pt x="225" y="53"/>
                  <a:pt x="225" y="53"/>
                  <a:pt x="225" y="53"/>
                </a:cubicBezTo>
                <a:lnTo>
                  <a:pt x="16" y="53"/>
                </a:lnTo>
                <a:close/>
                <a:moveTo>
                  <a:pt x="135" y="26"/>
                </a:moveTo>
                <a:cubicBezTo>
                  <a:pt x="99" y="26"/>
                  <a:pt x="99" y="26"/>
                  <a:pt x="99" y="26"/>
                </a:cubicBezTo>
                <a:cubicBezTo>
                  <a:pt x="95" y="26"/>
                  <a:pt x="91" y="30"/>
                  <a:pt x="91" y="34"/>
                </a:cubicBezTo>
                <a:cubicBezTo>
                  <a:pt x="91" y="38"/>
                  <a:pt x="95" y="42"/>
                  <a:pt x="99" y="42"/>
                </a:cubicBezTo>
                <a:cubicBezTo>
                  <a:pt x="135" y="42"/>
                  <a:pt x="135" y="42"/>
                  <a:pt x="135" y="42"/>
                </a:cubicBezTo>
                <a:cubicBezTo>
                  <a:pt x="139" y="42"/>
                  <a:pt x="143" y="38"/>
                  <a:pt x="143" y="34"/>
                </a:cubicBezTo>
                <a:cubicBezTo>
                  <a:pt x="143" y="30"/>
                  <a:pt x="139" y="26"/>
                  <a:pt x="135" y="26"/>
                </a:cubicBezTo>
                <a:close/>
              </a:path>
            </a:pathLst>
          </a:custGeom>
          <a:solidFill>
            <a:srgbClr val="F5A2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 name="Freeform 6"/>
          <p:cNvSpPr>
            <a:spLocks noChangeAspect="1" noEditPoints="1"/>
          </p:cNvSpPr>
          <p:nvPr/>
        </p:nvSpPr>
        <p:spPr bwMode="auto">
          <a:xfrm>
            <a:off x="1039726" y="4508825"/>
            <a:ext cx="250767" cy="398847"/>
          </a:xfrm>
          <a:custGeom>
            <a:avLst/>
            <a:gdLst>
              <a:gd name="T0" fmla="*/ 2147483647 w 241"/>
              <a:gd name="T1" fmla="*/ 2147483647 h 383"/>
              <a:gd name="T2" fmla="*/ 2147483647 w 241"/>
              <a:gd name="T3" fmla="*/ 2147483647 h 383"/>
              <a:gd name="T4" fmla="*/ 2147483647 w 241"/>
              <a:gd name="T5" fmla="*/ 2147483647 h 383"/>
              <a:gd name="T6" fmla="*/ 2147483647 w 241"/>
              <a:gd name="T7" fmla="*/ 2147483647 h 383"/>
              <a:gd name="T8" fmla="*/ 2147483647 w 241"/>
              <a:gd name="T9" fmla="*/ 2147483647 h 383"/>
              <a:gd name="T10" fmla="*/ 2147483647 w 241"/>
              <a:gd name="T11" fmla="*/ 2147483647 h 383"/>
              <a:gd name="T12" fmla="*/ 2147483647 w 241"/>
              <a:gd name="T13" fmla="*/ 2147483647 h 383"/>
              <a:gd name="T14" fmla="*/ 2147483647 w 241"/>
              <a:gd name="T15" fmla="*/ 2147483647 h 383"/>
              <a:gd name="T16" fmla="*/ 2147483647 w 241"/>
              <a:gd name="T17" fmla="*/ 0 h 383"/>
              <a:gd name="T18" fmla="*/ 2147483647 w 241"/>
              <a:gd name="T19" fmla="*/ 0 h 383"/>
              <a:gd name="T20" fmla="*/ 0 w 241"/>
              <a:gd name="T21" fmla="*/ 2147483647 h 383"/>
              <a:gd name="T22" fmla="*/ 0 w 241"/>
              <a:gd name="T23" fmla="*/ 2147483647 h 383"/>
              <a:gd name="T24" fmla="*/ 2147483647 w 241"/>
              <a:gd name="T25" fmla="*/ 2147483647 h 383"/>
              <a:gd name="T26" fmla="*/ 2147483647 w 241"/>
              <a:gd name="T27" fmla="*/ 2147483647 h 383"/>
              <a:gd name="T28" fmla="*/ 2147483647 w 241"/>
              <a:gd name="T29" fmla="*/ 2147483647 h 383"/>
              <a:gd name="T30" fmla="*/ 2147483647 w 241"/>
              <a:gd name="T31" fmla="*/ 2147483647 h 383"/>
              <a:gd name="T32" fmla="*/ 2147483647 w 241"/>
              <a:gd name="T33" fmla="*/ 2147483647 h 383"/>
              <a:gd name="T34" fmla="*/ 2147483647 w 241"/>
              <a:gd name="T35" fmla="*/ 2147483647 h 383"/>
              <a:gd name="T36" fmla="*/ 2147483647 w 241"/>
              <a:gd name="T37" fmla="*/ 2147483647 h 383"/>
              <a:gd name="T38" fmla="*/ 2147483647 w 241"/>
              <a:gd name="T39" fmla="*/ 2147483647 h 383"/>
              <a:gd name="T40" fmla="*/ 2147483647 w 241"/>
              <a:gd name="T41" fmla="*/ 2147483647 h 383"/>
              <a:gd name="T42" fmla="*/ 2147483647 w 241"/>
              <a:gd name="T43" fmla="*/ 2147483647 h 383"/>
              <a:gd name="T44" fmla="*/ 2147483647 w 241"/>
              <a:gd name="T45" fmla="*/ 2147483647 h 383"/>
              <a:gd name="T46" fmla="*/ 2147483647 w 241"/>
              <a:gd name="T47" fmla="*/ 2147483647 h 383"/>
              <a:gd name="T48" fmla="*/ 2147483647 w 241"/>
              <a:gd name="T49" fmla="*/ 2147483647 h 383"/>
              <a:gd name="T50" fmla="*/ 2147483647 w 241"/>
              <a:gd name="T51" fmla="*/ 2147483647 h 383"/>
              <a:gd name="T52" fmla="*/ 2147483647 w 241"/>
              <a:gd name="T53" fmla="*/ 2147483647 h 383"/>
              <a:gd name="T54" fmla="*/ 2147483647 w 241"/>
              <a:gd name="T55" fmla="*/ 2147483647 h 383"/>
              <a:gd name="T56" fmla="*/ 2147483647 w 241"/>
              <a:gd name="T57" fmla="*/ 2147483647 h 383"/>
              <a:gd name="T58" fmla="*/ 2147483647 w 241"/>
              <a:gd name="T59" fmla="*/ 2147483647 h 383"/>
              <a:gd name="T60" fmla="*/ 2147483647 w 241"/>
              <a:gd name="T61" fmla="*/ 2147483647 h 383"/>
              <a:gd name="T62" fmla="*/ 2147483647 w 241"/>
              <a:gd name="T63" fmla="*/ 2147483647 h 383"/>
              <a:gd name="T64" fmla="*/ 2147483647 w 241"/>
              <a:gd name="T65" fmla="*/ 2147483647 h 383"/>
              <a:gd name="T66" fmla="*/ 2147483647 w 241"/>
              <a:gd name="T67" fmla="*/ 2147483647 h 383"/>
              <a:gd name="T68" fmla="*/ 2147483647 w 241"/>
              <a:gd name="T69" fmla="*/ 2147483647 h 383"/>
              <a:gd name="T70" fmla="*/ 2147483647 w 241"/>
              <a:gd name="T71" fmla="*/ 2147483647 h 383"/>
              <a:gd name="T72" fmla="*/ 2147483647 w 241"/>
              <a:gd name="T73" fmla="*/ 2147483647 h 383"/>
              <a:gd name="T74" fmla="*/ 2147483647 w 241"/>
              <a:gd name="T75" fmla="*/ 2147483647 h 383"/>
              <a:gd name="T76" fmla="*/ 2147483647 w 241"/>
              <a:gd name="T77" fmla="*/ 2147483647 h 383"/>
              <a:gd name="T78" fmla="*/ 2147483647 w 241"/>
              <a:gd name="T79" fmla="*/ 2147483647 h 383"/>
              <a:gd name="T80" fmla="*/ 2147483647 w 241"/>
              <a:gd name="T81" fmla="*/ 2147483647 h 383"/>
              <a:gd name="T82" fmla="*/ 2147483647 w 241"/>
              <a:gd name="T83" fmla="*/ 2147483647 h 383"/>
              <a:gd name="T84" fmla="*/ 2147483647 w 241"/>
              <a:gd name="T85" fmla="*/ 2147483647 h 383"/>
              <a:gd name="T86" fmla="*/ 2147483647 w 241"/>
              <a:gd name="T87" fmla="*/ 2147483647 h 383"/>
              <a:gd name="T88" fmla="*/ 2147483647 w 241"/>
              <a:gd name="T89" fmla="*/ 2147483647 h 38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1" h="383">
                <a:moveTo>
                  <a:pt x="117" y="356"/>
                </a:moveTo>
                <a:cubicBezTo>
                  <a:pt x="127" y="356"/>
                  <a:pt x="135" y="348"/>
                  <a:pt x="135" y="338"/>
                </a:cubicBezTo>
                <a:cubicBezTo>
                  <a:pt x="135" y="329"/>
                  <a:pt x="127" y="321"/>
                  <a:pt x="117" y="321"/>
                </a:cubicBezTo>
                <a:cubicBezTo>
                  <a:pt x="107" y="321"/>
                  <a:pt x="99" y="329"/>
                  <a:pt x="99" y="338"/>
                </a:cubicBezTo>
                <a:cubicBezTo>
                  <a:pt x="99" y="348"/>
                  <a:pt x="107" y="356"/>
                  <a:pt x="117" y="356"/>
                </a:cubicBezTo>
                <a:close/>
                <a:moveTo>
                  <a:pt x="233" y="90"/>
                </a:moveTo>
                <a:cubicBezTo>
                  <a:pt x="237" y="90"/>
                  <a:pt x="241" y="87"/>
                  <a:pt x="241" y="82"/>
                </a:cubicBezTo>
                <a:cubicBezTo>
                  <a:pt x="241" y="19"/>
                  <a:pt x="241" y="19"/>
                  <a:pt x="241" y="19"/>
                </a:cubicBezTo>
                <a:cubicBezTo>
                  <a:pt x="241" y="8"/>
                  <a:pt x="232" y="0"/>
                  <a:pt x="221" y="0"/>
                </a:cubicBezTo>
                <a:cubicBezTo>
                  <a:pt x="19" y="0"/>
                  <a:pt x="19" y="0"/>
                  <a:pt x="19" y="0"/>
                </a:cubicBezTo>
                <a:cubicBezTo>
                  <a:pt x="8" y="0"/>
                  <a:pt x="0" y="8"/>
                  <a:pt x="0" y="19"/>
                </a:cubicBezTo>
                <a:cubicBezTo>
                  <a:pt x="0" y="364"/>
                  <a:pt x="0" y="364"/>
                  <a:pt x="0" y="364"/>
                </a:cubicBezTo>
                <a:cubicBezTo>
                  <a:pt x="0" y="375"/>
                  <a:pt x="8" y="383"/>
                  <a:pt x="19" y="383"/>
                </a:cubicBezTo>
                <a:cubicBezTo>
                  <a:pt x="221" y="383"/>
                  <a:pt x="221" y="383"/>
                  <a:pt x="221" y="383"/>
                </a:cubicBezTo>
                <a:cubicBezTo>
                  <a:pt x="232" y="383"/>
                  <a:pt x="241" y="375"/>
                  <a:pt x="241" y="364"/>
                </a:cubicBezTo>
                <a:cubicBezTo>
                  <a:pt x="241" y="114"/>
                  <a:pt x="241" y="114"/>
                  <a:pt x="241" y="114"/>
                </a:cubicBezTo>
                <a:cubicBezTo>
                  <a:pt x="241" y="110"/>
                  <a:pt x="237" y="106"/>
                  <a:pt x="233" y="106"/>
                </a:cubicBezTo>
                <a:cubicBezTo>
                  <a:pt x="228" y="106"/>
                  <a:pt x="225" y="110"/>
                  <a:pt x="225" y="114"/>
                </a:cubicBezTo>
                <a:cubicBezTo>
                  <a:pt x="225" y="295"/>
                  <a:pt x="225" y="295"/>
                  <a:pt x="225" y="295"/>
                </a:cubicBezTo>
                <a:cubicBezTo>
                  <a:pt x="16" y="295"/>
                  <a:pt x="16" y="295"/>
                  <a:pt x="16" y="295"/>
                </a:cubicBezTo>
                <a:cubicBezTo>
                  <a:pt x="16" y="69"/>
                  <a:pt x="16" y="69"/>
                  <a:pt x="16" y="69"/>
                </a:cubicBezTo>
                <a:cubicBezTo>
                  <a:pt x="225" y="69"/>
                  <a:pt x="225" y="69"/>
                  <a:pt x="225" y="69"/>
                </a:cubicBezTo>
                <a:cubicBezTo>
                  <a:pt x="225" y="82"/>
                  <a:pt x="225" y="82"/>
                  <a:pt x="225" y="82"/>
                </a:cubicBezTo>
                <a:cubicBezTo>
                  <a:pt x="225" y="87"/>
                  <a:pt x="228" y="90"/>
                  <a:pt x="233" y="90"/>
                </a:cubicBezTo>
                <a:close/>
                <a:moveTo>
                  <a:pt x="225" y="311"/>
                </a:moveTo>
                <a:cubicBezTo>
                  <a:pt x="225" y="364"/>
                  <a:pt x="225" y="364"/>
                  <a:pt x="225" y="364"/>
                </a:cubicBezTo>
                <a:cubicBezTo>
                  <a:pt x="225" y="366"/>
                  <a:pt x="223" y="367"/>
                  <a:pt x="221" y="367"/>
                </a:cubicBezTo>
                <a:cubicBezTo>
                  <a:pt x="19" y="367"/>
                  <a:pt x="19" y="367"/>
                  <a:pt x="19" y="367"/>
                </a:cubicBezTo>
                <a:cubicBezTo>
                  <a:pt x="17" y="367"/>
                  <a:pt x="16" y="366"/>
                  <a:pt x="16" y="364"/>
                </a:cubicBezTo>
                <a:cubicBezTo>
                  <a:pt x="16" y="311"/>
                  <a:pt x="16" y="311"/>
                  <a:pt x="16" y="311"/>
                </a:cubicBezTo>
                <a:lnTo>
                  <a:pt x="225" y="311"/>
                </a:lnTo>
                <a:close/>
                <a:moveTo>
                  <a:pt x="16" y="53"/>
                </a:moveTo>
                <a:cubicBezTo>
                  <a:pt x="16" y="19"/>
                  <a:pt x="16" y="19"/>
                  <a:pt x="16" y="19"/>
                </a:cubicBezTo>
                <a:cubicBezTo>
                  <a:pt x="16" y="17"/>
                  <a:pt x="17" y="16"/>
                  <a:pt x="19" y="16"/>
                </a:cubicBezTo>
                <a:cubicBezTo>
                  <a:pt x="221" y="16"/>
                  <a:pt x="221" y="16"/>
                  <a:pt x="221" y="16"/>
                </a:cubicBezTo>
                <a:cubicBezTo>
                  <a:pt x="223" y="16"/>
                  <a:pt x="225" y="17"/>
                  <a:pt x="225" y="19"/>
                </a:cubicBezTo>
                <a:cubicBezTo>
                  <a:pt x="225" y="53"/>
                  <a:pt x="225" y="53"/>
                  <a:pt x="225" y="53"/>
                </a:cubicBezTo>
                <a:lnTo>
                  <a:pt x="16" y="53"/>
                </a:lnTo>
                <a:close/>
                <a:moveTo>
                  <a:pt x="135" y="26"/>
                </a:moveTo>
                <a:cubicBezTo>
                  <a:pt x="99" y="26"/>
                  <a:pt x="99" y="26"/>
                  <a:pt x="99" y="26"/>
                </a:cubicBezTo>
                <a:cubicBezTo>
                  <a:pt x="95" y="26"/>
                  <a:pt x="91" y="30"/>
                  <a:pt x="91" y="34"/>
                </a:cubicBezTo>
                <a:cubicBezTo>
                  <a:pt x="91" y="38"/>
                  <a:pt x="95" y="42"/>
                  <a:pt x="99" y="42"/>
                </a:cubicBezTo>
                <a:cubicBezTo>
                  <a:pt x="135" y="42"/>
                  <a:pt x="135" y="42"/>
                  <a:pt x="135" y="42"/>
                </a:cubicBezTo>
                <a:cubicBezTo>
                  <a:pt x="139" y="42"/>
                  <a:pt x="143" y="38"/>
                  <a:pt x="143" y="34"/>
                </a:cubicBezTo>
                <a:cubicBezTo>
                  <a:pt x="143" y="30"/>
                  <a:pt x="139" y="26"/>
                  <a:pt x="135" y="26"/>
                </a:cubicBezTo>
                <a:close/>
              </a:path>
            </a:pathLst>
          </a:custGeom>
          <a:solidFill>
            <a:srgbClr val="F5A2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 name="Freeform 57"/>
          <p:cNvSpPr>
            <a:spLocks noChangeAspect="1" noEditPoints="1"/>
          </p:cNvSpPr>
          <p:nvPr/>
        </p:nvSpPr>
        <p:spPr bwMode="auto">
          <a:xfrm>
            <a:off x="645781" y="5605631"/>
            <a:ext cx="433335" cy="283784"/>
          </a:xfrm>
          <a:custGeom>
            <a:avLst/>
            <a:gdLst>
              <a:gd name="T0" fmla="*/ 2147483647 w 455"/>
              <a:gd name="T1" fmla="*/ 2147483647 h 298"/>
              <a:gd name="T2" fmla="*/ 2147483647 w 455"/>
              <a:gd name="T3" fmla="*/ 2147483647 h 298"/>
              <a:gd name="T4" fmla="*/ 2147483647 w 455"/>
              <a:gd name="T5" fmla="*/ 2147483647 h 298"/>
              <a:gd name="T6" fmla="*/ 2147483647 w 455"/>
              <a:gd name="T7" fmla="*/ 2147483647 h 298"/>
              <a:gd name="T8" fmla="*/ 2147483647 w 455"/>
              <a:gd name="T9" fmla="*/ 2147483647 h 298"/>
              <a:gd name="T10" fmla="*/ 2147483647 w 455"/>
              <a:gd name="T11" fmla="*/ 2147483647 h 298"/>
              <a:gd name="T12" fmla="*/ 2147483647 w 455"/>
              <a:gd name="T13" fmla="*/ 2147483647 h 298"/>
              <a:gd name="T14" fmla="*/ 2147483647 w 455"/>
              <a:gd name="T15" fmla="*/ 0 h 298"/>
              <a:gd name="T16" fmla="*/ 2147483647 w 455"/>
              <a:gd name="T17" fmla="*/ 2147483647 h 298"/>
              <a:gd name="T18" fmla="*/ 2147483647 w 455"/>
              <a:gd name="T19" fmla="*/ 2147483647 h 298"/>
              <a:gd name="T20" fmla="*/ 0 w 455"/>
              <a:gd name="T21" fmla="*/ 2147483647 h 298"/>
              <a:gd name="T22" fmla="*/ 2147483647 w 455"/>
              <a:gd name="T23" fmla="*/ 2147483647 h 298"/>
              <a:gd name="T24" fmla="*/ 2147483647 w 455"/>
              <a:gd name="T25" fmla="*/ 2147483647 h 298"/>
              <a:gd name="T26" fmla="*/ 2147483647 w 455"/>
              <a:gd name="T27" fmla="*/ 2147483647 h 298"/>
              <a:gd name="T28" fmla="*/ 2147483647 w 455"/>
              <a:gd name="T29" fmla="*/ 2147483647 h 298"/>
              <a:gd name="T30" fmla="*/ 2147483647 w 455"/>
              <a:gd name="T31" fmla="*/ 2147483647 h 298"/>
              <a:gd name="T32" fmla="*/ 2147483647 w 455"/>
              <a:gd name="T33" fmla="*/ 2147483647 h 298"/>
              <a:gd name="T34" fmla="*/ 2147483647 w 455"/>
              <a:gd name="T35" fmla="*/ 2147483647 h 298"/>
              <a:gd name="T36" fmla="*/ 2147483647 w 455"/>
              <a:gd name="T37" fmla="*/ 2147483647 h 298"/>
              <a:gd name="T38" fmla="*/ 2147483647 w 455"/>
              <a:gd name="T39" fmla="*/ 2147483647 h 298"/>
              <a:gd name="T40" fmla="*/ 2147483647 w 455"/>
              <a:gd name="T41" fmla="*/ 2147483647 h 298"/>
              <a:gd name="T42" fmla="*/ 2147483647 w 455"/>
              <a:gd name="T43" fmla="*/ 2147483647 h 298"/>
              <a:gd name="T44" fmla="*/ 2147483647 w 455"/>
              <a:gd name="T45" fmla="*/ 2147483647 h 298"/>
              <a:gd name="T46" fmla="*/ 2147483647 w 455"/>
              <a:gd name="T47" fmla="*/ 2147483647 h 298"/>
              <a:gd name="T48" fmla="*/ 2147483647 w 455"/>
              <a:gd name="T49" fmla="*/ 2147483647 h 298"/>
              <a:gd name="T50" fmla="*/ 2147483647 w 455"/>
              <a:gd name="T51" fmla="*/ 2147483647 h 298"/>
              <a:gd name="T52" fmla="*/ 2147483647 w 455"/>
              <a:gd name="T53" fmla="*/ 2147483647 h 298"/>
              <a:gd name="T54" fmla="*/ 2147483647 w 455"/>
              <a:gd name="T55" fmla="*/ 2147483647 h 298"/>
              <a:gd name="T56" fmla="*/ 2147483647 w 455"/>
              <a:gd name="T57" fmla="*/ 2147483647 h 298"/>
              <a:gd name="T58" fmla="*/ 2147483647 w 455"/>
              <a:gd name="T59" fmla="*/ 2147483647 h 298"/>
              <a:gd name="T60" fmla="*/ 2147483647 w 455"/>
              <a:gd name="T61" fmla="*/ 2147483647 h 298"/>
              <a:gd name="T62" fmla="*/ 2147483647 w 455"/>
              <a:gd name="T63" fmla="*/ 2147483647 h 298"/>
              <a:gd name="T64" fmla="*/ 2147483647 w 455"/>
              <a:gd name="T65" fmla="*/ 2147483647 h 298"/>
              <a:gd name="T66" fmla="*/ 2147483647 w 455"/>
              <a:gd name="T67" fmla="*/ 2147483647 h 298"/>
              <a:gd name="T68" fmla="*/ 2147483647 w 455"/>
              <a:gd name="T69" fmla="*/ 2147483647 h 298"/>
              <a:gd name="T70" fmla="*/ 2147483647 w 455"/>
              <a:gd name="T71" fmla="*/ 2147483647 h 298"/>
              <a:gd name="T72" fmla="*/ 2147483647 w 455"/>
              <a:gd name="T73" fmla="*/ 2147483647 h 298"/>
              <a:gd name="T74" fmla="*/ 2147483647 w 455"/>
              <a:gd name="T75" fmla="*/ 2147483647 h 298"/>
              <a:gd name="T76" fmla="*/ 2147483647 w 455"/>
              <a:gd name="T77" fmla="*/ 2147483647 h 298"/>
              <a:gd name="T78" fmla="*/ 2147483647 w 455"/>
              <a:gd name="T79" fmla="*/ 2147483647 h 298"/>
              <a:gd name="T80" fmla="*/ 2147483647 w 455"/>
              <a:gd name="T81" fmla="*/ 2147483647 h 298"/>
              <a:gd name="T82" fmla="*/ 2147483647 w 455"/>
              <a:gd name="T83" fmla="*/ 2147483647 h 298"/>
              <a:gd name="T84" fmla="*/ 2147483647 w 455"/>
              <a:gd name="T85" fmla="*/ 2147483647 h 29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55" h="298">
                <a:moveTo>
                  <a:pt x="439" y="252"/>
                </a:moveTo>
                <a:cubicBezTo>
                  <a:pt x="425" y="252"/>
                  <a:pt x="425" y="252"/>
                  <a:pt x="425" y="252"/>
                </a:cubicBezTo>
                <a:cubicBezTo>
                  <a:pt x="425" y="70"/>
                  <a:pt x="425" y="70"/>
                  <a:pt x="425" y="70"/>
                </a:cubicBezTo>
                <a:cubicBezTo>
                  <a:pt x="425" y="65"/>
                  <a:pt x="421" y="62"/>
                  <a:pt x="417" y="62"/>
                </a:cubicBezTo>
                <a:cubicBezTo>
                  <a:pt x="412" y="62"/>
                  <a:pt x="409" y="65"/>
                  <a:pt x="409" y="70"/>
                </a:cubicBezTo>
                <a:cubicBezTo>
                  <a:pt x="409" y="252"/>
                  <a:pt x="409" y="252"/>
                  <a:pt x="409" y="252"/>
                </a:cubicBezTo>
                <a:cubicBezTo>
                  <a:pt x="46" y="252"/>
                  <a:pt x="46" y="252"/>
                  <a:pt x="46" y="252"/>
                </a:cubicBezTo>
                <a:cubicBezTo>
                  <a:pt x="46" y="16"/>
                  <a:pt x="46" y="16"/>
                  <a:pt x="46" y="16"/>
                </a:cubicBezTo>
                <a:cubicBezTo>
                  <a:pt x="409" y="16"/>
                  <a:pt x="409" y="16"/>
                  <a:pt x="409" y="16"/>
                </a:cubicBezTo>
                <a:cubicBezTo>
                  <a:pt x="409" y="38"/>
                  <a:pt x="409" y="38"/>
                  <a:pt x="409" y="38"/>
                </a:cubicBezTo>
                <a:cubicBezTo>
                  <a:pt x="409" y="42"/>
                  <a:pt x="412" y="46"/>
                  <a:pt x="417" y="46"/>
                </a:cubicBezTo>
                <a:cubicBezTo>
                  <a:pt x="421" y="46"/>
                  <a:pt x="425" y="42"/>
                  <a:pt x="425" y="38"/>
                </a:cubicBezTo>
                <a:cubicBezTo>
                  <a:pt x="425" y="13"/>
                  <a:pt x="425" y="13"/>
                  <a:pt x="425" y="13"/>
                </a:cubicBezTo>
                <a:cubicBezTo>
                  <a:pt x="425" y="10"/>
                  <a:pt x="423" y="6"/>
                  <a:pt x="421" y="4"/>
                </a:cubicBezTo>
                <a:cubicBezTo>
                  <a:pt x="418" y="1"/>
                  <a:pt x="415" y="0"/>
                  <a:pt x="411" y="0"/>
                </a:cubicBezTo>
                <a:cubicBezTo>
                  <a:pt x="44" y="0"/>
                  <a:pt x="44" y="0"/>
                  <a:pt x="44" y="0"/>
                </a:cubicBezTo>
                <a:cubicBezTo>
                  <a:pt x="40" y="0"/>
                  <a:pt x="36" y="1"/>
                  <a:pt x="34" y="4"/>
                </a:cubicBezTo>
                <a:cubicBezTo>
                  <a:pt x="31" y="6"/>
                  <a:pt x="30" y="10"/>
                  <a:pt x="30" y="13"/>
                </a:cubicBezTo>
                <a:cubicBezTo>
                  <a:pt x="30" y="252"/>
                  <a:pt x="30" y="252"/>
                  <a:pt x="30" y="252"/>
                </a:cubicBezTo>
                <a:cubicBezTo>
                  <a:pt x="16" y="252"/>
                  <a:pt x="16" y="252"/>
                  <a:pt x="16" y="252"/>
                </a:cubicBezTo>
                <a:cubicBezTo>
                  <a:pt x="7" y="252"/>
                  <a:pt x="0" y="259"/>
                  <a:pt x="0" y="268"/>
                </a:cubicBezTo>
                <a:cubicBezTo>
                  <a:pt x="0" y="282"/>
                  <a:pt x="0" y="282"/>
                  <a:pt x="0" y="282"/>
                </a:cubicBezTo>
                <a:cubicBezTo>
                  <a:pt x="0" y="291"/>
                  <a:pt x="7" y="298"/>
                  <a:pt x="16" y="298"/>
                </a:cubicBezTo>
                <a:cubicBezTo>
                  <a:pt x="439" y="298"/>
                  <a:pt x="439" y="298"/>
                  <a:pt x="439" y="298"/>
                </a:cubicBezTo>
                <a:cubicBezTo>
                  <a:pt x="448" y="298"/>
                  <a:pt x="455" y="291"/>
                  <a:pt x="455" y="282"/>
                </a:cubicBezTo>
                <a:cubicBezTo>
                  <a:pt x="455" y="268"/>
                  <a:pt x="455" y="268"/>
                  <a:pt x="455" y="268"/>
                </a:cubicBezTo>
                <a:cubicBezTo>
                  <a:pt x="455" y="259"/>
                  <a:pt x="448" y="252"/>
                  <a:pt x="439" y="252"/>
                </a:cubicBezTo>
                <a:close/>
                <a:moveTo>
                  <a:pt x="439" y="282"/>
                </a:moveTo>
                <a:cubicBezTo>
                  <a:pt x="16" y="282"/>
                  <a:pt x="16" y="282"/>
                  <a:pt x="16" y="282"/>
                </a:cubicBezTo>
                <a:cubicBezTo>
                  <a:pt x="16" y="268"/>
                  <a:pt x="16" y="268"/>
                  <a:pt x="16" y="268"/>
                </a:cubicBezTo>
                <a:cubicBezTo>
                  <a:pt x="185" y="268"/>
                  <a:pt x="185" y="268"/>
                  <a:pt x="185" y="268"/>
                </a:cubicBezTo>
                <a:cubicBezTo>
                  <a:pt x="186" y="271"/>
                  <a:pt x="189" y="274"/>
                  <a:pt x="193" y="274"/>
                </a:cubicBezTo>
                <a:cubicBezTo>
                  <a:pt x="262" y="274"/>
                  <a:pt x="262" y="274"/>
                  <a:pt x="262" y="274"/>
                </a:cubicBezTo>
                <a:cubicBezTo>
                  <a:pt x="266" y="274"/>
                  <a:pt x="269" y="271"/>
                  <a:pt x="270" y="268"/>
                </a:cubicBezTo>
                <a:cubicBezTo>
                  <a:pt x="439" y="268"/>
                  <a:pt x="439" y="268"/>
                  <a:pt x="439" y="268"/>
                </a:cubicBezTo>
                <a:lnTo>
                  <a:pt x="439" y="282"/>
                </a:lnTo>
                <a:close/>
                <a:moveTo>
                  <a:pt x="302" y="124"/>
                </a:moveTo>
                <a:cubicBezTo>
                  <a:pt x="298" y="127"/>
                  <a:pt x="298" y="132"/>
                  <a:pt x="302" y="135"/>
                </a:cubicBezTo>
                <a:cubicBezTo>
                  <a:pt x="305" y="138"/>
                  <a:pt x="310" y="138"/>
                  <a:pt x="313" y="135"/>
                </a:cubicBezTo>
                <a:cubicBezTo>
                  <a:pt x="330" y="118"/>
                  <a:pt x="330" y="118"/>
                  <a:pt x="330" y="118"/>
                </a:cubicBezTo>
                <a:cubicBezTo>
                  <a:pt x="339" y="109"/>
                  <a:pt x="339" y="94"/>
                  <a:pt x="330" y="85"/>
                </a:cubicBezTo>
                <a:cubicBezTo>
                  <a:pt x="288" y="43"/>
                  <a:pt x="288" y="43"/>
                  <a:pt x="288" y="43"/>
                </a:cubicBezTo>
                <a:cubicBezTo>
                  <a:pt x="279" y="34"/>
                  <a:pt x="264" y="34"/>
                  <a:pt x="254" y="43"/>
                </a:cubicBezTo>
                <a:cubicBezTo>
                  <a:pt x="171" y="127"/>
                  <a:pt x="171" y="127"/>
                  <a:pt x="171" y="127"/>
                </a:cubicBezTo>
                <a:cubicBezTo>
                  <a:pt x="163" y="135"/>
                  <a:pt x="162" y="147"/>
                  <a:pt x="168" y="156"/>
                </a:cubicBezTo>
                <a:cubicBezTo>
                  <a:pt x="155" y="162"/>
                  <a:pt x="140" y="165"/>
                  <a:pt x="126" y="165"/>
                </a:cubicBezTo>
                <a:cubicBezTo>
                  <a:pt x="124" y="165"/>
                  <a:pt x="122" y="166"/>
                  <a:pt x="120" y="168"/>
                </a:cubicBezTo>
                <a:cubicBezTo>
                  <a:pt x="117" y="171"/>
                  <a:pt x="117" y="176"/>
                  <a:pt x="120" y="179"/>
                </a:cubicBezTo>
                <a:cubicBezTo>
                  <a:pt x="122" y="181"/>
                  <a:pt x="124" y="181"/>
                  <a:pt x="126" y="181"/>
                </a:cubicBezTo>
                <a:cubicBezTo>
                  <a:pt x="144" y="181"/>
                  <a:pt x="163" y="177"/>
                  <a:pt x="179" y="168"/>
                </a:cubicBezTo>
                <a:cubicBezTo>
                  <a:pt x="202" y="191"/>
                  <a:pt x="202" y="191"/>
                  <a:pt x="202" y="191"/>
                </a:cubicBezTo>
                <a:cubicBezTo>
                  <a:pt x="178" y="205"/>
                  <a:pt x="152" y="213"/>
                  <a:pt x="126" y="213"/>
                </a:cubicBezTo>
                <a:cubicBezTo>
                  <a:pt x="126" y="213"/>
                  <a:pt x="126" y="213"/>
                  <a:pt x="126" y="213"/>
                </a:cubicBezTo>
                <a:cubicBezTo>
                  <a:pt x="124" y="213"/>
                  <a:pt x="122" y="214"/>
                  <a:pt x="120" y="215"/>
                </a:cubicBezTo>
                <a:cubicBezTo>
                  <a:pt x="117" y="218"/>
                  <a:pt x="117" y="224"/>
                  <a:pt x="120" y="227"/>
                </a:cubicBezTo>
                <a:cubicBezTo>
                  <a:pt x="122" y="228"/>
                  <a:pt x="124" y="229"/>
                  <a:pt x="126" y="229"/>
                </a:cubicBezTo>
                <a:cubicBezTo>
                  <a:pt x="126" y="229"/>
                  <a:pt x="126" y="229"/>
                  <a:pt x="126" y="229"/>
                </a:cubicBezTo>
                <a:cubicBezTo>
                  <a:pt x="156" y="229"/>
                  <a:pt x="187" y="220"/>
                  <a:pt x="213" y="202"/>
                </a:cubicBezTo>
                <a:cubicBezTo>
                  <a:pt x="222" y="211"/>
                  <a:pt x="237" y="211"/>
                  <a:pt x="246" y="202"/>
                </a:cubicBezTo>
                <a:cubicBezTo>
                  <a:pt x="290" y="157"/>
                  <a:pt x="290" y="157"/>
                  <a:pt x="290" y="157"/>
                </a:cubicBezTo>
                <a:cubicBezTo>
                  <a:pt x="294" y="154"/>
                  <a:pt x="294" y="149"/>
                  <a:pt x="290" y="146"/>
                </a:cubicBezTo>
                <a:cubicBezTo>
                  <a:pt x="287" y="143"/>
                  <a:pt x="282" y="143"/>
                  <a:pt x="279" y="146"/>
                </a:cubicBezTo>
                <a:cubicBezTo>
                  <a:pt x="235" y="190"/>
                  <a:pt x="235" y="190"/>
                  <a:pt x="235" y="190"/>
                </a:cubicBezTo>
                <a:cubicBezTo>
                  <a:pt x="232" y="193"/>
                  <a:pt x="227" y="193"/>
                  <a:pt x="224" y="190"/>
                </a:cubicBezTo>
                <a:cubicBezTo>
                  <a:pt x="222" y="189"/>
                  <a:pt x="222" y="189"/>
                  <a:pt x="222" y="189"/>
                </a:cubicBezTo>
                <a:cubicBezTo>
                  <a:pt x="246" y="165"/>
                  <a:pt x="246" y="165"/>
                  <a:pt x="246" y="165"/>
                </a:cubicBezTo>
                <a:cubicBezTo>
                  <a:pt x="249" y="162"/>
                  <a:pt x="249" y="157"/>
                  <a:pt x="246" y="154"/>
                </a:cubicBezTo>
                <a:cubicBezTo>
                  <a:pt x="219" y="127"/>
                  <a:pt x="219" y="127"/>
                  <a:pt x="219" y="127"/>
                </a:cubicBezTo>
                <a:cubicBezTo>
                  <a:pt x="216" y="124"/>
                  <a:pt x="211" y="124"/>
                  <a:pt x="208" y="127"/>
                </a:cubicBezTo>
                <a:cubicBezTo>
                  <a:pt x="184" y="150"/>
                  <a:pt x="184" y="150"/>
                  <a:pt x="184" y="150"/>
                </a:cubicBezTo>
                <a:cubicBezTo>
                  <a:pt x="182" y="149"/>
                  <a:pt x="182" y="149"/>
                  <a:pt x="182" y="149"/>
                </a:cubicBezTo>
                <a:cubicBezTo>
                  <a:pt x="179" y="146"/>
                  <a:pt x="179" y="141"/>
                  <a:pt x="182" y="138"/>
                </a:cubicBezTo>
                <a:cubicBezTo>
                  <a:pt x="266" y="54"/>
                  <a:pt x="266" y="54"/>
                  <a:pt x="266" y="54"/>
                </a:cubicBezTo>
                <a:cubicBezTo>
                  <a:pt x="269" y="51"/>
                  <a:pt x="274" y="51"/>
                  <a:pt x="276" y="54"/>
                </a:cubicBezTo>
                <a:cubicBezTo>
                  <a:pt x="281" y="59"/>
                  <a:pt x="281" y="59"/>
                  <a:pt x="281" y="59"/>
                </a:cubicBezTo>
                <a:cubicBezTo>
                  <a:pt x="259" y="81"/>
                  <a:pt x="259" y="81"/>
                  <a:pt x="259" y="81"/>
                </a:cubicBezTo>
                <a:cubicBezTo>
                  <a:pt x="256" y="84"/>
                  <a:pt x="256" y="89"/>
                  <a:pt x="259" y="93"/>
                </a:cubicBezTo>
                <a:cubicBezTo>
                  <a:pt x="263" y="96"/>
                  <a:pt x="268" y="96"/>
                  <a:pt x="271" y="93"/>
                </a:cubicBezTo>
                <a:cubicBezTo>
                  <a:pt x="293" y="71"/>
                  <a:pt x="293" y="71"/>
                  <a:pt x="293" y="71"/>
                </a:cubicBezTo>
                <a:cubicBezTo>
                  <a:pt x="302" y="80"/>
                  <a:pt x="302" y="80"/>
                  <a:pt x="302" y="80"/>
                </a:cubicBezTo>
                <a:cubicBezTo>
                  <a:pt x="280" y="102"/>
                  <a:pt x="280" y="102"/>
                  <a:pt x="280" y="102"/>
                </a:cubicBezTo>
                <a:cubicBezTo>
                  <a:pt x="277" y="105"/>
                  <a:pt x="277" y="110"/>
                  <a:pt x="280" y="113"/>
                </a:cubicBezTo>
                <a:cubicBezTo>
                  <a:pt x="283" y="117"/>
                  <a:pt x="288" y="117"/>
                  <a:pt x="292" y="113"/>
                </a:cubicBezTo>
                <a:cubicBezTo>
                  <a:pt x="314" y="92"/>
                  <a:pt x="314" y="92"/>
                  <a:pt x="314" y="92"/>
                </a:cubicBezTo>
                <a:cubicBezTo>
                  <a:pt x="318" y="96"/>
                  <a:pt x="318" y="96"/>
                  <a:pt x="318" y="96"/>
                </a:cubicBezTo>
                <a:cubicBezTo>
                  <a:pt x="321" y="99"/>
                  <a:pt x="321" y="104"/>
                  <a:pt x="318" y="107"/>
                </a:cubicBezTo>
                <a:lnTo>
                  <a:pt x="302" y="124"/>
                </a:lnTo>
                <a:close/>
              </a:path>
            </a:pathLst>
          </a:custGeom>
          <a:solidFill>
            <a:srgbClr val="F5A2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 name="Freeform 57"/>
          <p:cNvSpPr>
            <a:spLocks noChangeAspect="1" noEditPoints="1"/>
          </p:cNvSpPr>
          <p:nvPr/>
        </p:nvSpPr>
        <p:spPr bwMode="auto">
          <a:xfrm>
            <a:off x="1088005" y="5103488"/>
            <a:ext cx="433335" cy="283784"/>
          </a:xfrm>
          <a:custGeom>
            <a:avLst/>
            <a:gdLst>
              <a:gd name="T0" fmla="*/ 2147483647 w 455"/>
              <a:gd name="T1" fmla="*/ 2147483647 h 298"/>
              <a:gd name="T2" fmla="*/ 2147483647 w 455"/>
              <a:gd name="T3" fmla="*/ 2147483647 h 298"/>
              <a:gd name="T4" fmla="*/ 2147483647 w 455"/>
              <a:gd name="T5" fmla="*/ 2147483647 h 298"/>
              <a:gd name="T6" fmla="*/ 2147483647 w 455"/>
              <a:gd name="T7" fmla="*/ 2147483647 h 298"/>
              <a:gd name="T8" fmla="*/ 2147483647 w 455"/>
              <a:gd name="T9" fmla="*/ 2147483647 h 298"/>
              <a:gd name="T10" fmla="*/ 2147483647 w 455"/>
              <a:gd name="T11" fmla="*/ 2147483647 h 298"/>
              <a:gd name="T12" fmla="*/ 2147483647 w 455"/>
              <a:gd name="T13" fmla="*/ 2147483647 h 298"/>
              <a:gd name="T14" fmla="*/ 2147483647 w 455"/>
              <a:gd name="T15" fmla="*/ 0 h 298"/>
              <a:gd name="T16" fmla="*/ 2147483647 w 455"/>
              <a:gd name="T17" fmla="*/ 2147483647 h 298"/>
              <a:gd name="T18" fmla="*/ 2147483647 w 455"/>
              <a:gd name="T19" fmla="*/ 2147483647 h 298"/>
              <a:gd name="T20" fmla="*/ 0 w 455"/>
              <a:gd name="T21" fmla="*/ 2147483647 h 298"/>
              <a:gd name="T22" fmla="*/ 2147483647 w 455"/>
              <a:gd name="T23" fmla="*/ 2147483647 h 298"/>
              <a:gd name="T24" fmla="*/ 2147483647 w 455"/>
              <a:gd name="T25" fmla="*/ 2147483647 h 298"/>
              <a:gd name="T26" fmla="*/ 2147483647 w 455"/>
              <a:gd name="T27" fmla="*/ 2147483647 h 298"/>
              <a:gd name="T28" fmla="*/ 2147483647 w 455"/>
              <a:gd name="T29" fmla="*/ 2147483647 h 298"/>
              <a:gd name="T30" fmla="*/ 2147483647 w 455"/>
              <a:gd name="T31" fmla="*/ 2147483647 h 298"/>
              <a:gd name="T32" fmla="*/ 2147483647 w 455"/>
              <a:gd name="T33" fmla="*/ 2147483647 h 298"/>
              <a:gd name="T34" fmla="*/ 2147483647 w 455"/>
              <a:gd name="T35" fmla="*/ 2147483647 h 298"/>
              <a:gd name="T36" fmla="*/ 2147483647 w 455"/>
              <a:gd name="T37" fmla="*/ 2147483647 h 298"/>
              <a:gd name="T38" fmla="*/ 2147483647 w 455"/>
              <a:gd name="T39" fmla="*/ 2147483647 h 298"/>
              <a:gd name="T40" fmla="*/ 2147483647 w 455"/>
              <a:gd name="T41" fmla="*/ 2147483647 h 298"/>
              <a:gd name="T42" fmla="*/ 2147483647 w 455"/>
              <a:gd name="T43" fmla="*/ 2147483647 h 298"/>
              <a:gd name="T44" fmla="*/ 2147483647 w 455"/>
              <a:gd name="T45" fmla="*/ 2147483647 h 298"/>
              <a:gd name="T46" fmla="*/ 2147483647 w 455"/>
              <a:gd name="T47" fmla="*/ 2147483647 h 298"/>
              <a:gd name="T48" fmla="*/ 2147483647 w 455"/>
              <a:gd name="T49" fmla="*/ 2147483647 h 298"/>
              <a:gd name="T50" fmla="*/ 2147483647 w 455"/>
              <a:gd name="T51" fmla="*/ 2147483647 h 298"/>
              <a:gd name="T52" fmla="*/ 2147483647 w 455"/>
              <a:gd name="T53" fmla="*/ 2147483647 h 298"/>
              <a:gd name="T54" fmla="*/ 2147483647 w 455"/>
              <a:gd name="T55" fmla="*/ 2147483647 h 298"/>
              <a:gd name="T56" fmla="*/ 2147483647 w 455"/>
              <a:gd name="T57" fmla="*/ 2147483647 h 298"/>
              <a:gd name="T58" fmla="*/ 2147483647 w 455"/>
              <a:gd name="T59" fmla="*/ 2147483647 h 298"/>
              <a:gd name="T60" fmla="*/ 2147483647 w 455"/>
              <a:gd name="T61" fmla="*/ 2147483647 h 298"/>
              <a:gd name="T62" fmla="*/ 2147483647 w 455"/>
              <a:gd name="T63" fmla="*/ 2147483647 h 298"/>
              <a:gd name="T64" fmla="*/ 2147483647 w 455"/>
              <a:gd name="T65" fmla="*/ 2147483647 h 298"/>
              <a:gd name="T66" fmla="*/ 2147483647 w 455"/>
              <a:gd name="T67" fmla="*/ 2147483647 h 298"/>
              <a:gd name="T68" fmla="*/ 2147483647 w 455"/>
              <a:gd name="T69" fmla="*/ 2147483647 h 298"/>
              <a:gd name="T70" fmla="*/ 2147483647 w 455"/>
              <a:gd name="T71" fmla="*/ 2147483647 h 298"/>
              <a:gd name="T72" fmla="*/ 2147483647 w 455"/>
              <a:gd name="T73" fmla="*/ 2147483647 h 298"/>
              <a:gd name="T74" fmla="*/ 2147483647 w 455"/>
              <a:gd name="T75" fmla="*/ 2147483647 h 298"/>
              <a:gd name="T76" fmla="*/ 2147483647 w 455"/>
              <a:gd name="T77" fmla="*/ 2147483647 h 298"/>
              <a:gd name="T78" fmla="*/ 2147483647 w 455"/>
              <a:gd name="T79" fmla="*/ 2147483647 h 298"/>
              <a:gd name="T80" fmla="*/ 2147483647 w 455"/>
              <a:gd name="T81" fmla="*/ 2147483647 h 298"/>
              <a:gd name="T82" fmla="*/ 2147483647 w 455"/>
              <a:gd name="T83" fmla="*/ 2147483647 h 298"/>
              <a:gd name="T84" fmla="*/ 2147483647 w 455"/>
              <a:gd name="T85" fmla="*/ 2147483647 h 29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55" h="298">
                <a:moveTo>
                  <a:pt x="439" y="252"/>
                </a:moveTo>
                <a:cubicBezTo>
                  <a:pt x="425" y="252"/>
                  <a:pt x="425" y="252"/>
                  <a:pt x="425" y="252"/>
                </a:cubicBezTo>
                <a:cubicBezTo>
                  <a:pt x="425" y="70"/>
                  <a:pt x="425" y="70"/>
                  <a:pt x="425" y="70"/>
                </a:cubicBezTo>
                <a:cubicBezTo>
                  <a:pt x="425" y="65"/>
                  <a:pt x="421" y="62"/>
                  <a:pt x="417" y="62"/>
                </a:cubicBezTo>
                <a:cubicBezTo>
                  <a:pt x="412" y="62"/>
                  <a:pt x="409" y="65"/>
                  <a:pt x="409" y="70"/>
                </a:cubicBezTo>
                <a:cubicBezTo>
                  <a:pt x="409" y="252"/>
                  <a:pt x="409" y="252"/>
                  <a:pt x="409" y="252"/>
                </a:cubicBezTo>
                <a:cubicBezTo>
                  <a:pt x="46" y="252"/>
                  <a:pt x="46" y="252"/>
                  <a:pt x="46" y="252"/>
                </a:cubicBezTo>
                <a:cubicBezTo>
                  <a:pt x="46" y="16"/>
                  <a:pt x="46" y="16"/>
                  <a:pt x="46" y="16"/>
                </a:cubicBezTo>
                <a:cubicBezTo>
                  <a:pt x="409" y="16"/>
                  <a:pt x="409" y="16"/>
                  <a:pt x="409" y="16"/>
                </a:cubicBezTo>
                <a:cubicBezTo>
                  <a:pt x="409" y="38"/>
                  <a:pt x="409" y="38"/>
                  <a:pt x="409" y="38"/>
                </a:cubicBezTo>
                <a:cubicBezTo>
                  <a:pt x="409" y="42"/>
                  <a:pt x="412" y="46"/>
                  <a:pt x="417" y="46"/>
                </a:cubicBezTo>
                <a:cubicBezTo>
                  <a:pt x="421" y="46"/>
                  <a:pt x="425" y="42"/>
                  <a:pt x="425" y="38"/>
                </a:cubicBezTo>
                <a:cubicBezTo>
                  <a:pt x="425" y="13"/>
                  <a:pt x="425" y="13"/>
                  <a:pt x="425" y="13"/>
                </a:cubicBezTo>
                <a:cubicBezTo>
                  <a:pt x="425" y="10"/>
                  <a:pt x="423" y="6"/>
                  <a:pt x="421" y="4"/>
                </a:cubicBezTo>
                <a:cubicBezTo>
                  <a:pt x="418" y="1"/>
                  <a:pt x="415" y="0"/>
                  <a:pt x="411" y="0"/>
                </a:cubicBezTo>
                <a:cubicBezTo>
                  <a:pt x="44" y="0"/>
                  <a:pt x="44" y="0"/>
                  <a:pt x="44" y="0"/>
                </a:cubicBezTo>
                <a:cubicBezTo>
                  <a:pt x="40" y="0"/>
                  <a:pt x="36" y="1"/>
                  <a:pt x="34" y="4"/>
                </a:cubicBezTo>
                <a:cubicBezTo>
                  <a:pt x="31" y="6"/>
                  <a:pt x="30" y="10"/>
                  <a:pt x="30" y="13"/>
                </a:cubicBezTo>
                <a:cubicBezTo>
                  <a:pt x="30" y="252"/>
                  <a:pt x="30" y="252"/>
                  <a:pt x="30" y="252"/>
                </a:cubicBezTo>
                <a:cubicBezTo>
                  <a:pt x="16" y="252"/>
                  <a:pt x="16" y="252"/>
                  <a:pt x="16" y="252"/>
                </a:cubicBezTo>
                <a:cubicBezTo>
                  <a:pt x="7" y="252"/>
                  <a:pt x="0" y="259"/>
                  <a:pt x="0" y="268"/>
                </a:cubicBezTo>
                <a:cubicBezTo>
                  <a:pt x="0" y="282"/>
                  <a:pt x="0" y="282"/>
                  <a:pt x="0" y="282"/>
                </a:cubicBezTo>
                <a:cubicBezTo>
                  <a:pt x="0" y="291"/>
                  <a:pt x="7" y="298"/>
                  <a:pt x="16" y="298"/>
                </a:cubicBezTo>
                <a:cubicBezTo>
                  <a:pt x="439" y="298"/>
                  <a:pt x="439" y="298"/>
                  <a:pt x="439" y="298"/>
                </a:cubicBezTo>
                <a:cubicBezTo>
                  <a:pt x="448" y="298"/>
                  <a:pt x="455" y="291"/>
                  <a:pt x="455" y="282"/>
                </a:cubicBezTo>
                <a:cubicBezTo>
                  <a:pt x="455" y="268"/>
                  <a:pt x="455" y="268"/>
                  <a:pt x="455" y="268"/>
                </a:cubicBezTo>
                <a:cubicBezTo>
                  <a:pt x="455" y="259"/>
                  <a:pt x="448" y="252"/>
                  <a:pt x="439" y="252"/>
                </a:cubicBezTo>
                <a:close/>
                <a:moveTo>
                  <a:pt x="439" y="282"/>
                </a:moveTo>
                <a:cubicBezTo>
                  <a:pt x="16" y="282"/>
                  <a:pt x="16" y="282"/>
                  <a:pt x="16" y="282"/>
                </a:cubicBezTo>
                <a:cubicBezTo>
                  <a:pt x="16" y="268"/>
                  <a:pt x="16" y="268"/>
                  <a:pt x="16" y="268"/>
                </a:cubicBezTo>
                <a:cubicBezTo>
                  <a:pt x="185" y="268"/>
                  <a:pt x="185" y="268"/>
                  <a:pt x="185" y="268"/>
                </a:cubicBezTo>
                <a:cubicBezTo>
                  <a:pt x="186" y="271"/>
                  <a:pt x="189" y="274"/>
                  <a:pt x="193" y="274"/>
                </a:cubicBezTo>
                <a:cubicBezTo>
                  <a:pt x="262" y="274"/>
                  <a:pt x="262" y="274"/>
                  <a:pt x="262" y="274"/>
                </a:cubicBezTo>
                <a:cubicBezTo>
                  <a:pt x="266" y="274"/>
                  <a:pt x="269" y="271"/>
                  <a:pt x="270" y="268"/>
                </a:cubicBezTo>
                <a:cubicBezTo>
                  <a:pt x="439" y="268"/>
                  <a:pt x="439" y="268"/>
                  <a:pt x="439" y="268"/>
                </a:cubicBezTo>
                <a:lnTo>
                  <a:pt x="439" y="282"/>
                </a:lnTo>
                <a:close/>
                <a:moveTo>
                  <a:pt x="302" y="124"/>
                </a:moveTo>
                <a:cubicBezTo>
                  <a:pt x="298" y="127"/>
                  <a:pt x="298" y="132"/>
                  <a:pt x="302" y="135"/>
                </a:cubicBezTo>
                <a:cubicBezTo>
                  <a:pt x="305" y="138"/>
                  <a:pt x="310" y="138"/>
                  <a:pt x="313" y="135"/>
                </a:cubicBezTo>
                <a:cubicBezTo>
                  <a:pt x="330" y="118"/>
                  <a:pt x="330" y="118"/>
                  <a:pt x="330" y="118"/>
                </a:cubicBezTo>
                <a:cubicBezTo>
                  <a:pt x="339" y="109"/>
                  <a:pt x="339" y="94"/>
                  <a:pt x="330" y="85"/>
                </a:cubicBezTo>
                <a:cubicBezTo>
                  <a:pt x="288" y="43"/>
                  <a:pt x="288" y="43"/>
                  <a:pt x="288" y="43"/>
                </a:cubicBezTo>
                <a:cubicBezTo>
                  <a:pt x="279" y="34"/>
                  <a:pt x="264" y="34"/>
                  <a:pt x="254" y="43"/>
                </a:cubicBezTo>
                <a:cubicBezTo>
                  <a:pt x="171" y="127"/>
                  <a:pt x="171" y="127"/>
                  <a:pt x="171" y="127"/>
                </a:cubicBezTo>
                <a:cubicBezTo>
                  <a:pt x="163" y="135"/>
                  <a:pt x="162" y="147"/>
                  <a:pt x="168" y="156"/>
                </a:cubicBezTo>
                <a:cubicBezTo>
                  <a:pt x="155" y="162"/>
                  <a:pt x="140" y="165"/>
                  <a:pt x="126" y="165"/>
                </a:cubicBezTo>
                <a:cubicBezTo>
                  <a:pt x="124" y="165"/>
                  <a:pt x="122" y="166"/>
                  <a:pt x="120" y="168"/>
                </a:cubicBezTo>
                <a:cubicBezTo>
                  <a:pt x="117" y="171"/>
                  <a:pt x="117" y="176"/>
                  <a:pt x="120" y="179"/>
                </a:cubicBezTo>
                <a:cubicBezTo>
                  <a:pt x="122" y="181"/>
                  <a:pt x="124" y="181"/>
                  <a:pt x="126" y="181"/>
                </a:cubicBezTo>
                <a:cubicBezTo>
                  <a:pt x="144" y="181"/>
                  <a:pt x="163" y="177"/>
                  <a:pt x="179" y="168"/>
                </a:cubicBezTo>
                <a:cubicBezTo>
                  <a:pt x="202" y="191"/>
                  <a:pt x="202" y="191"/>
                  <a:pt x="202" y="191"/>
                </a:cubicBezTo>
                <a:cubicBezTo>
                  <a:pt x="178" y="205"/>
                  <a:pt x="152" y="213"/>
                  <a:pt x="126" y="213"/>
                </a:cubicBezTo>
                <a:cubicBezTo>
                  <a:pt x="126" y="213"/>
                  <a:pt x="126" y="213"/>
                  <a:pt x="126" y="213"/>
                </a:cubicBezTo>
                <a:cubicBezTo>
                  <a:pt x="124" y="213"/>
                  <a:pt x="122" y="214"/>
                  <a:pt x="120" y="215"/>
                </a:cubicBezTo>
                <a:cubicBezTo>
                  <a:pt x="117" y="218"/>
                  <a:pt x="117" y="224"/>
                  <a:pt x="120" y="227"/>
                </a:cubicBezTo>
                <a:cubicBezTo>
                  <a:pt x="122" y="228"/>
                  <a:pt x="124" y="229"/>
                  <a:pt x="126" y="229"/>
                </a:cubicBezTo>
                <a:cubicBezTo>
                  <a:pt x="126" y="229"/>
                  <a:pt x="126" y="229"/>
                  <a:pt x="126" y="229"/>
                </a:cubicBezTo>
                <a:cubicBezTo>
                  <a:pt x="156" y="229"/>
                  <a:pt x="187" y="220"/>
                  <a:pt x="213" y="202"/>
                </a:cubicBezTo>
                <a:cubicBezTo>
                  <a:pt x="222" y="211"/>
                  <a:pt x="237" y="211"/>
                  <a:pt x="246" y="202"/>
                </a:cubicBezTo>
                <a:cubicBezTo>
                  <a:pt x="290" y="157"/>
                  <a:pt x="290" y="157"/>
                  <a:pt x="290" y="157"/>
                </a:cubicBezTo>
                <a:cubicBezTo>
                  <a:pt x="294" y="154"/>
                  <a:pt x="294" y="149"/>
                  <a:pt x="290" y="146"/>
                </a:cubicBezTo>
                <a:cubicBezTo>
                  <a:pt x="287" y="143"/>
                  <a:pt x="282" y="143"/>
                  <a:pt x="279" y="146"/>
                </a:cubicBezTo>
                <a:cubicBezTo>
                  <a:pt x="235" y="190"/>
                  <a:pt x="235" y="190"/>
                  <a:pt x="235" y="190"/>
                </a:cubicBezTo>
                <a:cubicBezTo>
                  <a:pt x="232" y="193"/>
                  <a:pt x="227" y="193"/>
                  <a:pt x="224" y="190"/>
                </a:cubicBezTo>
                <a:cubicBezTo>
                  <a:pt x="222" y="189"/>
                  <a:pt x="222" y="189"/>
                  <a:pt x="222" y="189"/>
                </a:cubicBezTo>
                <a:cubicBezTo>
                  <a:pt x="246" y="165"/>
                  <a:pt x="246" y="165"/>
                  <a:pt x="246" y="165"/>
                </a:cubicBezTo>
                <a:cubicBezTo>
                  <a:pt x="249" y="162"/>
                  <a:pt x="249" y="157"/>
                  <a:pt x="246" y="154"/>
                </a:cubicBezTo>
                <a:cubicBezTo>
                  <a:pt x="219" y="127"/>
                  <a:pt x="219" y="127"/>
                  <a:pt x="219" y="127"/>
                </a:cubicBezTo>
                <a:cubicBezTo>
                  <a:pt x="216" y="124"/>
                  <a:pt x="211" y="124"/>
                  <a:pt x="208" y="127"/>
                </a:cubicBezTo>
                <a:cubicBezTo>
                  <a:pt x="184" y="150"/>
                  <a:pt x="184" y="150"/>
                  <a:pt x="184" y="150"/>
                </a:cubicBezTo>
                <a:cubicBezTo>
                  <a:pt x="182" y="149"/>
                  <a:pt x="182" y="149"/>
                  <a:pt x="182" y="149"/>
                </a:cubicBezTo>
                <a:cubicBezTo>
                  <a:pt x="179" y="146"/>
                  <a:pt x="179" y="141"/>
                  <a:pt x="182" y="138"/>
                </a:cubicBezTo>
                <a:cubicBezTo>
                  <a:pt x="266" y="54"/>
                  <a:pt x="266" y="54"/>
                  <a:pt x="266" y="54"/>
                </a:cubicBezTo>
                <a:cubicBezTo>
                  <a:pt x="269" y="51"/>
                  <a:pt x="274" y="51"/>
                  <a:pt x="276" y="54"/>
                </a:cubicBezTo>
                <a:cubicBezTo>
                  <a:pt x="281" y="59"/>
                  <a:pt x="281" y="59"/>
                  <a:pt x="281" y="59"/>
                </a:cubicBezTo>
                <a:cubicBezTo>
                  <a:pt x="259" y="81"/>
                  <a:pt x="259" y="81"/>
                  <a:pt x="259" y="81"/>
                </a:cubicBezTo>
                <a:cubicBezTo>
                  <a:pt x="256" y="84"/>
                  <a:pt x="256" y="89"/>
                  <a:pt x="259" y="93"/>
                </a:cubicBezTo>
                <a:cubicBezTo>
                  <a:pt x="263" y="96"/>
                  <a:pt x="268" y="96"/>
                  <a:pt x="271" y="93"/>
                </a:cubicBezTo>
                <a:cubicBezTo>
                  <a:pt x="293" y="71"/>
                  <a:pt x="293" y="71"/>
                  <a:pt x="293" y="71"/>
                </a:cubicBezTo>
                <a:cubicBezTo>
                  <a:pt x="302" y="80"/>
                  <a:pt x="302" y="80"/>
                  <a:pt x="302" y="80"/>
                </a:cubicBezTo>
                <a:cubicBezTo>
                  <a:pt x="280" y="102"/>
                  <a:pt x="280" y="102"/>
                  <a:pt x="280" y="102"/>
                </a:cubicBezTo>
                <a:cubicBezTo>
                  <a:pt x="277" y="105"/>
                  <a:pt x="277" y="110"/>
                  <a:pt x="280" y="113"/>
                </a:cubicBezTo>
                <a:cubicBezTo>
                  <a:pt x="283" y="117"/>
                  <a:pt x="288" y="117"/>
                  <a:pt x="292" y="113"/>
                </a:cubicBezTo>
                <a:cubicBezTo>
                  <a:pt x="314" y="92"/>
                  <a:pt x="314" y="92"/>
                  <a:pt x="314" y="92"/>
                </a:cubicBezTo>
                <a:cubicBezTo>
                  <a:pt x="318" y="96"/>
                  <a:pt x="318" y="96"/>
                  <a:pt x="318" y="96"/>
                </a:cubicBezTo>
                <a:cubicBezTo>
                  <a:pt x="321" y="99"/>
                  <a:pt x="321" y="104"/>
                  <a:pt x="318" y="107"/>
                </a:cubicBezTo>
                <a:lnTo>
                  <a:pt x="302" y="124"/>
                </a:lnTo>
                <a:close/>
              </a:path>
            </a:pathLst>
          </a:custGeom>
          <a:solidFill>
            <a:srgbClr val="F5A2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 name="Freeform 57"/>
          <p:cNvSpPr>
            <a:spLocks noChangeAspect="1" noEditPoints="1"/>
          </p:cNvSpPr>
          <p:nvPr/>
        </p:nvSpPr>
        <p:spPr bwMode="auto">
          <a:xfrm>
            <a:off x="1142301" y="5953528"/>
            <a:ext cx="433335" cy="283784"/>
          </a:xfrm>
          <a:custGeom>
            <a:avLst/>
            <a:gdLst>
              <a:gd name="T0" fmla="*/ 2147483647 w 455"/>
              <a:gd name="T1" fmla="*/ 2147483647 h 298"/>
              <a:gd name="T2" fmla="*/ 2147483647 w 455"/>
              <a:gd name="T3" fmla="*/ 2147483647 h 298"/>
              <a:gd name="T4" fmla="*/ 2147483647 w 455"/>
              <a:gd name="T5" fmla="*/ 2147483647 h 298"/>
              <a:gd name="T6" fmla="*/ 2147483647 w 455"/>
              <a:gd name="T7" fmla="*/ 2147483647 h 298"/>
              <a:gd name="T8" fmla="*/ 2147483647 w 455"/>
              <a:gd name="T9" fmla="*/ 2147483647 h 298"/>
              <a:gd name="T10" fmla="*/ 2147483647 w 455"/>
              <a:gd name="T11" fmla="*/ 2147483647 h 298"/>
              <a:gd name="T12" fmla="*/ 2147483647 w 455"/>
              <a:gd name="T13" fmla="*/ 2147483647 h 298"/>
              <a:gd name="T14" fmla="*/ 2147483647 w 455"/>
              <a:gd name="T15" fmla="*/ 0 h 298"/>
              <a:gd name="T16" fmla="*/ 2147483647 w 455"/>
              <a:gd name="T17" fmla="*/ 2147483647 h 298"/>
              <a:gd name="T18" fmla="*/ 2147483647 w 455"/>
              <a:gd name="T19" fmla="*/ 2147483647 h 298"/>
              <a:gd name="T20" fmla="*/ 0 w 455"/>
              <a:gd name="T21" fmla="*/ 2147483647 h 298"/>
              <a:gd name="T22" fmla="*/ 2147483647 w 455"/>
              <a:gd name="T23" fmla="*/ 2147483647 h 298"/>
              <a:gd name="T24" fmla="*/ 2147483647 w 455"/>
              <a:gd name="T25" fmla="*/ 2147483647 h 298"/>
              <a:gd name="T26" fmla="*/ 2147483647 w 455"/>
              <a:gd name="T27" fmla="*/ 2147483647 h 298"/>
              <a:gd name="T28" fmla="*/ 2147483647 w 455"/>
              <a:gd name="T29" fmla="*/ 2147483647 h 298"/>
              <a:gd name="T30" fmla="*/ 2147483647 w 455"/>
              <a:gd name="T31" fmla="*/ 2147483647 h 298"/>
              <a:gd name="T32" fmla="*/ 2147483647 w 455"/>
              <a:gd name="T33" fmla="*/ 2147483647 h 298"/>
              <a:gd name="T34" fmla="*/ 2147483647 w 455"/>
              <a:gd name="T35" fmla="*/ 2147483647 h 298"/>
              <a:gd name="T36" fmla="*/ 2147483647 w 455"/>
              <a:gd name="T37" fmla="*/ 2147483647 h 298"/>
              <a:gd name="T38" fmla="*/ 2147483647 w 455"/>
              <a:gd name="T39" fmla="*/ 2147483647 h 298"/>
              <a:gd name="T40" fmla="*/ 2147483647 w 455"/>
              <a:gd name="T41" fmla="*/ 2147483647 h 298"/>
              <a:gd name="T42" fmla="*/ 2147483647 w 455"/>
              <a:gd name="T43" fmla="*/ 2147483647 h 298"/>
              <a:gd name="T44" fmla="*/ 2147483647 w 455"/>
              <a:gd name="T45" fmla="*/ 2147483647 h 298"/>
              <a:gd name="T46" fmla="*/ 2147483647 w 455"/>
              <a:gd name="T47" fmla="*/ 2147483647 h 298"/>
              <a:gd name="T48" fmla="*/ 2147483647 w 455"/>
              <a:gd name="T49" fmla="*/ 2147483647 h 298"/>
              <a:gd name="T50" fmla="*/ 2147483647 w 455"/>
              <a:gd name="T51" fmla="*/ 2147483647 h 298"/>
              <a:gd name="T52" fmla="*/ 2147483647 w 455"/>
              <a:gd name="T53" fmla="*/ 2147483647 h 298"/>
              <a:gd name="T54" fmla="*/ 2147483647 w 455"/>
              <a:gd name="T55" fmla="*/ 2147483647 h 298"/>
              <a:gd name="T56" fmla="*/ 2147483647 w 455"/>
              <a:gd name="T57" fmla="*/ 2147483647 h 298"/>
              <a:gd name="T58" fmla="*/ 2147483647 w 455"/>
              <a:gd name="T59" fmla="*/ 2147483647 h 298"/>
              <a:gd name="T60" fmla="*/ 2147483647 w 455"/>
              <a:gd name="T61" fmla="*/ 2147483647 h 298"/>
              <a:gd name="T62" fmla="*/ 2147483647 w 455"/>
              <a:gd name="T63" fmla="*/ 2147483647 h 298"/>
              <a:gd name="T64" fmla="*/ 2147483647 w 455"/>
              <a:gd name="T65" fmla="*/ 2147483647 h 298"/>
              <a:gd name="T66" fmla="*/ 2147483647 w 455"/>
              <a:gd name="T67" fmla="*/ 2147483647 h 298"/>
              <a:gd name="T68" fmla="*/ 2147483647 w 455"/>
              <a:gd name="T69" fmla="*/ 2147483647 h 298"/>
              <a:gd name="T70" fmla="*/ 2147483647 w 455"/>
              <a:gd name="T71" fmla="*/ 2147483647 h 298"/>
              <a:gd name="T72" fmla="*/ 2147483647 w 455"/>
              <a:gd name="T73" fmla="*/ 2147483647 h 298"/>
              <a:gd name="T74" fmla="*/ 2147483647 w 455"/>
              <a:gd name="T75" fmla="*/ 2147483647 h 298"/>
              <a:gd name="T76" fmla="*/ 2147483647 w 455"/>
              <a:gd name="T77" fmla="*/ 2147483647 h 298"/>
              <a:gd name="T78" fmla="*/ 2147483647 w 455"/>
              <a:gd name="T79" fmla="*/ 2147483647 h 298"/>
              <a:gd name="T80" fmla="*/ 2147483647 w 455"/>
              <a:gd name="T81" fmla="*/ 2147483647 h 298"/>
              <a:gd name="T82" fmla="*/ 2147483647 w 455"/>
              <a:gd name="T83" fmla="*/ 2147483647 h 298"/>
              <a:gd name="T84" fmla="*/ 2147483647 w 455"/>
              <a:gd name="T85" fmla="*/ 2147483647 h 29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55" h="298">
                <a:moveTo>
                  <a:pt x="439" y="252"/>
                </a:moveTo>
                <a:cubicBezTo>
                  <a:pt x="425" y="252"/>
                  <a:pt x="425" y="252"/>
                  <a:pt x="425" y="252"/>
                </a:cubicBezTo>
                <a:cubicBezTo>
                  <a:pt x="425" y="70"/>
                  <a:pt x="425" y="70"/>
                  <a:pt x="425" y="70"/>
                </a:cubicBezTo>
                <a:cubicBezTo>
                  <a:pt x="425" y="65"/>
                  <a:pt x="421" y="62"/>
                  <a:pt x="417" y="62"/>
                </a:cubicBezTo>
                <a:cubicBezTo>
                  <a:pt x="412" y="62"/>
                  <a:pt x="409" y="65"/>
                  <a:pt x="409" y="70"/>
                </a:cubicBezTo>
                <a:cubicBezTo>
                  <a:pt x="409" y="252"/>
                  <a:pt x="409" y="252"/>
                  <a:pt x="409" y="252"/>
                </a:cubicBezTo>
                <a:cubicBezTo>
                  <a:pt x="46" y="252"/>
                  <a:pt x="46" y="252"/>
                  <a:pt x="46" y="252"/>
                </a:cubicBezTo>
                <a:cubicBezTo>
                  <a:pt x="46" y="16"/>
                  <a:pt x="46" y="16"/>
                  <a:pt x="46" y="16"/>
                </a:cubicBezTo>
                <a:cubicBezTo>
                  <a:pt x="409" y="16"/>
                  <a:pt x="409" y="16"/>
                  <a:pt x="409" y="16"/>
                </a:cubicBezTo>
                <a:cubicBezTo>
                  <a:pt x="409" y="38"/>
                  <a:pt x="409" y="38"/>
                  <a:pt x="409" y="38"/>
                </a:cubicBezTo>
                <a:cubicBezTo>
                  <a:pt x="409" y="42"/>
                  <a:pt x="412" y="46"/>
                  <a:pt x="417" y="46"/>
                </a:cubicBezTo>
                <a:cubicBezTo>
                  <a:pt x="421" y="46"/>
                  <a:pt x="425" y="42"/>
                  <a:pt x="425" y="38"/>
                </a:cubicBezTo>
                <a:cubicBezTo>
                  <a:pt x="425" y="13"/>
                  <a:pt x="425" y="13"/>
                  <a:pt x="425" y="13"/>
                </a:cubicBezTo>
                <a:cubicBezTo>
                  <a:pt x="425" y="10"/>
                  <a:pt x="423" y="6"/>
                  <a:pt x="421" y="4"/>
                </a:cubicBezTo>
                <a:cubicBezTo>
                  <a:pt x="418" y="1"/>
                  <a:pt x="415" y="0"/>
                  <a:pt x="411" y="0"/>
                </a:cubicBezTo>
                <a:cubicBezTo>
                  <a:pt x="44" y="0"/>
                  <a:pt x="44" y="0"/>
                  <a:pt x="44" y="0"/>
                </a:cubicBezTo>
                <a:cubicBezTo>
                  <a:pt x="40" y="0"/>
                  <a:pt x="36" y="1"/>
                  <a:pt x="34" y="4"/>
                </a:cubicBezTo>
                <a:cubicBezTo>
                  <a:pt x="31" y="6"/>
                  <a:pt x="30" y="10"/>
                  <a:pt x="30" y="13"/>
                </a:cubicBezTo>
                <a:cubicBezTo>
                  <a:pt x="30" y="252"/>
                  <a:pt x="30" y="252"/>
                  <a:pt x="30" y="252"/>
                </a:cubicBezTo>
                <a:cubicBezTo>
                  <a:pt x="16" y="252"/>
                  <a:pt x="16" y="252"/>
                  <a:pt x="16" y="252"/>
                </a:cubicBezTo>
                <a:cubicBezTo>
                  <a:pt x="7" y="252"/>
                  <a:pt x="0" y="259"/>
                  <a:pt x="0" y="268"/>
                </a:cubicBezTo>
                <a:cubicBezTo>
                  <a:pt x="0" y="282"/>
                  <a:pt x="0" y="282"/>
                  <a:pt x="0" y="282"/>
                </a:cubicBezTo>
                <a:cubicBezTo>
                  <a:pt x="0" y="291"/>
                  <a:pt x="7" y="298"/>
                  <a:pt x="16" y="298"/>
                </a:cubicBezTo>
                <a:cubicBezTo>
                  <a:pt x="439" y="298"/>
                  <a:pt x="439" y="298"/>
                  <a:pt x="439" y="298"/>
                </a:cubicBezTo>
                <a:cubicBezTo>
                  <a:pt x="448" y="298"/>
                  <a:pt x="455" y="291"/>
                  <a:pt x="455" y="282"/>
                </a:cubicBezTo>
                <a:cubicBezTo>
                  <a:pt x="455" y="268"/>
                  <a:pt x="455" y="268"/>
                  <a:pt x="455" y="268"/>
                </a:cubicBezTo>
                <a:cubicBezTo>
                  <a:pt x="455" y="259"/>
                  <a:pt x="448" y="252"/>
                  <a:pt x="439" y="252"/>
                </a:cubicBezTo>
                <a:close/>
                <a:moveTo>
                  <a:pt x="439" y="282"/>
                </a:moveTo>
                <a:cubicBezTo>
                  <a:pt x="16" y="282"/>
                  <a:pt x="16" y="282"/>
                  <a:pt x="16" y="282"/>
                </a:cubicBezTo>
                <a:cubicBezTo>
                  <a:pt x="16" y="268"/>
                  <a:pt x="16" y="268"/>
                  <a:pt x="16" y="268"/>
                </a:cubicBezTo>
                <a:cubicBezTo>
                  <a:pt x="185" y="268"/>
                  <a:pt x="185" y="268"/>
                  <a:pt x="185" y="268"/>
                </a:cubicBezTo>
                <a:cubicBezTo>
                  <a:pt x="186" y="271"/>
                  <a:pt x="189" y="274"/>
                  <a:pt x="193" y="274"/>
                </a:cubicBezTo>
                <a:cubicBezTo>
                  <a:pt x="262" y="274"/>
                  <a:pt x="262" y="274"/>
                  <a:pt x="262" y="274"/>
                </a:cubicBezTo>
                <a:cubicBezTo>
                  <a:pt x="266" y="274"/>
                  <a:pt x="269" y="271"/>
                  <a:pt x="270" y="268"/>
                </a:cubicBezTo>
                <a:cubicBezTo>
                  <a:pt x="439" y="268"/>
                  <a:pt x="439" y="268"/>
                  <a:pt x="439" y="268"/>
                </a:cubicBezTo>
                <a:lnTo>
                  <a:pt x="439" y="282"/>
                </a:lnTo>
                <a:close/>
                <a:moveTo>
                  <a:pt x="302" y="124"/>
                </a:moveTo>
                <a:cubicBezTo>
                  <a:pt x="298" y="127"/>
                  <a:pt x="298" y="132"/>
                  <a:pt x="302" y="135"/>
                </a:cubicBezTo>
                <a:cubicBezTo>
                  <a:pt x="305" y="138"/>
                  <a:pt x="310" y="138"/>
                  <a:pt x="313" y="135"/>
                </a:cubicBezTo>
                <a:cubicBezTo>
                  <a:pt x="330" y="118"/>
                  <a:pt x="330" y="118"/>
                  <a:pt x="330" y="118"/>
                </a:cubicBezTo>
                <a:cubicBezTo>
                  <a:pt x="339" y="109"/>
                  <a:pt x="339" y="94"/>
                  <a:pt x="330" y="85"/>
                </a:cubicBezTo>
                <a:cubicBezTo>
                  <a:pt x="288" y="43"/>
                  <a:pt x="288" y="43"/>
                  <a:pt x="288" y="43"/>
                </a:cubicBezTo>
                <a:cubicBezTo>
                  <a:pt x="279" y="34"/>
                  <a:pt x="264" y="34"/>
                  <a:pt x="254" y="43"/>
                </a:cubicBezTo>
                <a:cubicBezTo>
                  <a:pt x="171" y="127"/>
                  <a:pt x="171" y="127"/>
                  <a:pt x="171" y="127"/>
                </a:cubicBezTo>
                <a:cubicBezTo>
                  <a:pt x="163" y="135"/>
                  <a:pt x="162" y="147"/>
                  <a:pt x="168" y="156"/>
                </a:cubicBezTo>
                <a:cubicBezTo>
                  <a:pt x="155" y="162"/>
                  <a:pt x="140" y="165"/>
                  <a:pt x="126" y="165"/>
                </a:cubicBezTo>
                <a:cubicBezTo>
                  <a:pt x="124" y="165"/>
                  <a:pt x="122" y="166"/>
                  <a:pt x="120" y="168"/>
                </a:cubicBezTo>
                <a:cubicBezTo>
                  <a:pt x="117" y="171"/>
                  <a:pt x="117" y="176"/>
                  <a:pt x="120" y="179"/>
                </a:cubicBezTo>
                <a:cubicBezTo>
                  <a:pt x="122" y="181"/>
                  <a:pt x="124" y="181"/>
                  <a:pt x="126" y="181"/>
                </a:cubicBezTo>
                <a:cubicBezTo>
                  <a:pt x="144" y="181"/>
                  <a:pt x="163" y="177"/>
                  <a:pt x="179" y="168"/>
                </a:cubicBezTo>
                <a:cubicBezTo>
                  <a:pt x="202" y="191"/>
                  <a:pt x="202" y="191"/>
                  <a:pt x="202" y="191"/>
                </a:cubicBezTo>
                <a:cubicBezTo>
                  <a:pt x="178" y="205"/>
                  <a:pt x="152" y="213"/>
                  <a:pt x="126" y="213"/>
                </a:cubicBezTo>
                <a:cubicBezTo>
                  <a:pt x="126" y="213"/>
                  <a:pt x="126" y="213"/>
                  <a:pt x="126" y="213"/>
                </a:cubicBezTo>
                <a:cubicBezTo>
                  <a:pt x="124" y="213"/>
                  <a:pt x="122" y="214"/>
                  <a:pt x="120" y="215"/>
                </a:cubicBezTo>
                <a:cubicBezTo>
                  <a:pt x="117" y="218"/>
                  <a:pt x="117" y="224"/>
                  <a:pt x="120" y="227"/>
                </a:cubicBezTo>
                <a:cubicBezTo>
                  <a:pt x="122" y="228"/>
                  <a:pt x="124" y="229"/>
                  <a:pt x="126" y="229"/>
                </a:cubicBezTo>
                <a:cubicBezTo>
                  <a:pt x="126" y="229"/>
                  <a:pt x="126" y="229"/>
                  <a:pt x="126" y="229"/>
                </a:cubicBezTo>
                <a:cubicBezTo>
                  <a:pt x="156" y="229"/>
                  <a:pt x="187" y="220"/>
                  <a:pt x="213" y="202"/>
                </a:cubicBezTo>
                <a:cubicBezTo>
                  <a:pt x="222" y="211"/>
                  <a:pt x="237" y="211"/>
                  <a:pt x="246" y="202"/>
                </a:cubicBezTo>
                <a:cubicBezTo>
                  <a:pt x="290" y="157"/>
                  <a:pt x="290" y="157"/>
                  <a:pt x="290" y="157"/>
                </a:cubicBezTo>
                <a:cubicBezTo>
                  <a:pt x="294" y="154"/>
                  <a:pt x="294" y="149"/>
                  <a:pt x="290" y="146"/>
                </a:cubicBezTo>
                <a:cubicBezTo>
                  <a:pt x="287" y="143"/>
                  <a:pt x="282" y="143"/>
                  <a:pt x="279" y="146"/>
                </a:cubicBezTo>
                <a:cubicBezTo>
                  <a:pt x="235" y="190"/>
                  <a:pt x="235" y="190"/>
                  <a:pt x="235" y="190"/>
                </a:cubicBezTo>
                <a:cubicBezTo>
                  <a:pt x="232" y="193"/>
                  <a:pt x="227" y="193"/>
                  <a:pt x="224" y="190"/>
                </a:cubicBezTo>
                <a:cubicBezTo>
                  <a:pt x="222" y="189"/>
                  <a:pt x="222" y="189"/>
                  <a:pt x="222" y="189"/>
                </a:cubicBezTo>
                <a:cubicBezTo>
                  <a:pt x="246" y="165"/>
                  <a:pt x="246" y="165"/>
                  <a:pt x="246" y="165"/>
                </a:cubicBezTo>
                <a:cubicBezTo>
                  <a:pt x="249" y="162"/>
                  <a:pt x="249" y="157"/>
                  <a:pt x="246" y="154"/>
                </a:cubicBezTo>
                <a:cubicBezTo>
                  <a:pt x="219" y="127"/>
                  <a:pt x="219" y="127"/>
                  <a:pt x="219" y="127"/>
                </a:cubicBezTo>
                <a:cubicBezTo>
                  <a:pt x="216" y="124"/>
                  <a:pt x="211" y="124"/>
                  <a:pt x="208" y="127"/>
                </a:cubicBezTo>
                <a:cubicBezTo>
                  <a:pt x="184" y="150"/>
                  <a:pt x="184" y="150"/>
                  <a:pt x="184" y="150"/>
                </a:cubicBezTo>
                <a:cubicBezTo>
                  <a:pt x="182" y="149"/>
                  <a:pt x="182" y="149"/>
                  <a:pt x="182" y="149"/>
                </a:cubicBezTo>
                <a:cubicBezTo>
                  <a:pt x="179" y="146"/>
                  <a:pt x="179" y="141"/>
                  <a:pt x="182" y="138"/>
                </a:cubicBezTo>
                <a:cubicBezTo>
                  <a:pt x="266" y="54"/>
                  <a:pt x="266" y="54"/>
                  <a:pt x="266" y="54"/>
                </a:cubicBezTo>
                <a:cubicBezTo>
                  <a:pt x="269" y="51"/>
                  <a:pt x="274" y="51"/>
                  <a:pt x="276" y="54"/>
                </a:cubicBezTo>
                <a:cubicBezTo>
                  <a:pt x="281" y="59"/>
                  <a:pt x="281" y="59"/>
                  <a:pt x="281" y="59"/>
                </a:cubicBezTo>
                <a:cubicBezTo>
                  <a:pt x="259" y="81"/>
                  <a:pt x="259" y="81"/>
                  <a:pt x="259" y="81"/>
                </a:cubicBezTo>
                <a:cubicBezTo>
                  <a:pt x="256" y="84"/>
                  <a:pt x="256" y="89"/>
                  <a:pt x="259" y="93"/>
                </a:cubicBezTo>
                <a:cubicBezTo>
                  <a:pt x="263" y="96"/>
                  <a:pt x="268" y="96"/>
                  <a:pt x="271" y="93"/>
                </a:cubicBezTo>
                <a:cubicBezTo>
                  <a:pt x="293" y="71"/>
                  <a:pt x="293" y="71"/>
                  <a:pt x="293" y="71"/>
                </a:cubicBezTo>
                <a:cubicBezTo>
                  <a:pt x="302" y="80"/>
                  <a:pt x="302" y="80"/>
                  <a:pt x="302" y="80"/>
                </a:cubicBezTo>
                <a:cubicBezTo>
                  <a:pt x="280" y="102"/>
                  <a:pt x="280" y="102"/>
                  <a:pt x="280" y="102"/>
                </a:cubicBezTo>
                <a:cubicBezTo>
                  <a:pt x="277" y="105"/>
                  <a:pt x="277" y="110"/>
                  <a:pt x="280" y="113"/>
                </a:cubicBezTo>
                <a:cubicBezTo>
                  <a:pt x="283" y="117"/>
                  <a:pt x="288" y="117"/>
                  <a:pt x="292" y="113"/>
                </a:cubicBezTo>
                <a:cubicBezTo>
                  <a:pt x="314" y="92"/>
                  <a:pt x="314" y="92"/>
                  <a:pt x="314" y="92"/>
                </a:cubicBezTo>
                <a:cubicBezTo>
                  <a:pt x="318" y="96"/>
                  <a:pt x="318" y="96"/>
                  <a:pt x="318" y="96"/>
                </a:cubicBezTo>
                <a:cubicBezTo>
                  <a:pt x="321" y="99"/>
                  <a:pt x="321" y="104"/>
                  <a:pt x="318" y="107"/>
                </a:cubicBezTo>
                <a:lnTo>
                  <a:pt x="302" y="124"/>
                </a:lnTo>
                <a:close/>
              </a:path>
            </a:pathLst>
          </a:custGeom>
          <a:solidFill>
            <a:srgbClr val="F5A2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 name="Freeform 57"/>
          <p:cNvSpPr>
            <a:spLocks noChangeAspect="1" noEditPoints="1"/>
          </p:cNvSpPr>
          <p:nvPr/>
        </p:nvSpPr>
        <p:spPr bwMode="auto">
          <a:xfrm>
            <a:off x="1183878" y="5523792"/>
            <a:ext cx="433335" cy="283784"/>
          </a:xfrm>
          <a:custGeom>
            <a:avLst/>
            <a:gdLst>
              <a:gd name="T0" fmla="*/ 2147483647 w 455"/>
              <a:gd name="T1" fmla="*/ 2147483647 h 298"/>
              <a:gd name="T2" fmla="*/ 2147483647 w 455"/>
              <a:gd name="T3" fmla="*/ 2147483647 h 298"/>
              <a:gd name="T4" fmla="*/ 2147483647 w 455"/>
              <a:gd name="T5" fmla="*/ 2147483647 h 298"/>
              <a:gd name="T6" fmla="*/ 2147483647 w 455"/>
              <a:gd name="T7" fmla="*/ 2147483647 h 298"/>
              <a:gd name="T8" fmla="*/ 2147483647 w 455"/>
              <a:gd name="T9" fmla="*/ 2147483647 h 298"/>
              <a:gd name="T10" fmla="*/ 2147483647 w 455"/>
              <a:gd name="T11" fmla="*/ 2147483647 h 298"/>
              <a:gd name="T12" fmla="*/ 2147483647 w 455"/>
              <a:gd name="T13" fmla="*/ 2147483647 h 298"/>
              <a:gd name="T14" fmla="*/ 2147483647 w 455"/>
              <a:gd name="T15" fmla="*/ 0 h 298"/>
              <a:gd name="T16" fmla="*/ 2147483647 w 455"/>
              <a:gd name="T17" fmla="*/ 2147483647 h 298"/>
              <a:gd name="T18" fmla="*/ 2147483647 w 455"/>
              <a:gd name="T19" fmla="*/ 2147483647 h 298"/>
              <a:gd name="T20" fmla="*/ 0 w 455"/>
              <a:gd name="T21" fmla="*/ 2147483647 h 298"/>
              <a:gd name="T22" fmla="*/ 2147483647 w 455"/>
              <a:gd name="T23" fmla="*/ 2147483647 h 298"/>
              <a:gd name="T24" fmla="*/ 2147483647 w 455"/>
              <a:gd name="T25" fmla="*/ 2147483647 h 298"/>
              <a:gd name="T26" fmla="*/ 2147483647 w 455"/>
              <a:gd name="T27" fmla="*/ 2147483647 h 298"/>
              <a:gd name="T28" fmla="*/ 2147483647 w 455"/>
              <a:gd name="T29" fmla="*/ 2147483647 h 298"/>
              <a:gd name="T30" fmla="*/ 2147483647 w 455"/>
              <a:gd name="T31" fmla="*/ 2147483647 h 298"/>
              <a:gd name="T32" fmla="*/ 2147483647 w 455"/>
              <a:gd name="T33" fmla="*/ 2147483647 h 298"/>
              <a:gd name="T34" fmla="*/ 2147483647 w 455"/>
              <a:gd name="T35" fmla="*/ 2147483647 h 298"/>
              <a:gd name="T36" fmla="*/ 2147483647 w 455"/>
              <a:gd name="T37" fmla="*/ 2147483647 h 298"/>
              <a:gd name="T38" fmla="*/ 2147483647 w 455"/>
              <a:gd name="T39" fmla="*/ 2147483647 h 298"/>
              <a:gd name="T40" fmla="*/ 2147483647 w 455"/>
              <a:gd name="T41" fmla="*/ 2147483647 h 298"/>
              <a:gd name="T42" fmla="*/ 2147483647 w 455"/>
              <a:gd name="T43" fmla="*/ 2147483647 h 298"/>
              <a:gd name="T44" fmla="*/ 2147483647 w 455"/>
              <a:gd name="T45" fmla="*/ 2147483647 h 298"/>
              <a:gd name="T46" fmla="*/ 2147483647 w 455"/>
              <a:gd name="T47" fmla="*/ 2147483647 h 298"/>
              <a:gd name="T48" fmla="*/ 2147483647 w 455"/>
              <a:gd name="T49" fmla="*/ 2147483647 h 298"/>
              <a:gd name="T50" fmla="*/ 2147483647 w 455"/>
              <a:gd name="T51" fmla="*/ 2147483647 h 298"/>
              <a:gd name="T52" fmla="*/ 2147483647 w 455"/>
              <a:gd name="T53" fmla="*/ 2147483647 h 298"/>
              <a:gd name="T54" fmla="*/ 2147483647 w 455"/>
              <a:gd name="T55" fmla="*/ 2147483647 h 298"/>
              <a:gd name="T56" fmla="*/ 2147483647 w 455"/>
              <a:gd name="T57" fmla="*/ 2147483647 h 298"/>
              <a:gd name="T58" fmla="*/ 2147483647 w 455"/>
              <a:gd name="T59" fmla="*/ 2147483647 h 298"/>
              <a:gd name="T60" fmla="*/ 2147483647 w 455"/>
              <a:gd name="T61" fmla="*/ 2147483647 h 298"/>
              <a:gd name="T62" fmla="*/ 2147483647 w 455"/>
              <a:gd name="T63" fmla="*/ 2147483647 h 298"/>
              <a:gd name="T64" fmla="*/ 2147483647 w 455"/>
              <a:gd name="T65" fmla="*/ 2147483647 h 298"/>
              <a:gd name="T66" fmla="*/ 2147483647 w 455"/>
              <a:gd name="T67" fmla="*/ 2147483647 h 298"/>
              <a:gd name="T68" fmla="*/ 2147483647 w 455"/>
              <a:gd name="T69" fmla="*/ 2147483647 h 298"/>
              <a:gd name="T70" fmla="*/ 2147483647 w 455"/>
              <a:gd name="T71" fmla="*/ 2147483647 h 298"/>
              <a:gd name="T72" fmla="*/ 2147483647 w 455"/>
              <a:gd name="T73" fmla="*/ 2147483647 h 298"/>
              <a:gd name="T74" fmla="*/ 2147483647 w 455"/>
              <a:gd name="T75" fmla="*/ 2147483647 h 298"/>
              <a:gd name="T76" fmla="*/ 2147483647 w 455"/>
              <a:gd name="T77" fmla="*/ 2147483647 h 298"/>
              <a:gd name="T78" fmla="*/ 2147483647 w 455"/>
              <a:gd name="T79" fmla="*/ 2147483647 h 298"/>
              <a:gd name="T80" fmla="*/ 2147483647 w 455"/>
              <a:gd name="T81" fmla="*/ 2147483647 h 298"/>
              <a:gd name="T82" fmla="*/ 2147483647 w 455"/>
              <a:gd name="T83" fmla="*/ 2147483647 h 298"/>
              <a:gd name="T84" fmla="*/ 2147483647 w 455"/>
              <a:gd name="T85" fmla="*/ 2147483647 h 29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55" h="298">
                <a:moveTo>
                  <a:pt x="439" y="252"/>
                </a:moveTo>
                <a:cubicBezTo>
                  <a:pt x="425" y="252"/>
                  <a:pt x="425" y="252"/>
                  <a:pt x="425" y="252"/>
                </a:cubicBezTo>
                <a:cubicBezTo>
                  <a:pt x="425" y="70"/>
                  <a:pt x="425" y="70"/>
                  <a:pt x="425" y="70"/>
                </a:cubicBezTo>
                <a:cubicBezTo>
                  <a:pt x="425" y="65"/>
                  <a:pt x="421" y="62"/>
                  <a:pt x="417" y="62"/>
                </a:cubicBezTo>
                <a:cubicBezTo>
                  <a:pt x="412" y="62"/>
                  <a:pt x="409" y="65"/>
                  <a:pt x="409" y="70"/>
                </a:cubicBezTo>
                <a:cubicBezTo>
                  <a:pt x="409" y="252"/>
                  <a:pt x="409" y="252"/>
                  <a:pt x="409" y="252"/>
                </a:cubicBezTo>
                <a:cubicBezTo>
                  <a:pt x="46" y="252"/>
                  <a:pt x="46" y="252"/>
                  <a:pt x="46" y="252"/>
                </a:cubicBezTo>
                <a:cubicBezTo>
                  <a:pt x="46" y="16"/>
                  <a:pt x="46" y="16"/>
                  <a:pt x="46" y="16"/>
                </a:cubicBezTo>
                <a:cubicBezTo>
                  <a:pt x="409" y="16"/>
                  <a:pt x="409" y="16"/>
                  <a:pt x="409" y="16"/>
                </a:cubicBezTo>
                <a:cubicBezTo>
                  <a:pt x="409" y="38"/>
                  <a:pt x="409" y="38"/>
                  <a:pt x="409" y="38"/>
                </a:cubicBezTo>
                <a:cubicBezTo>
                  <a:pt x="409" y="42"/>
                  <a:pt x="412" y="46"/>
                  <a:pt x="417" y="46"/>
                </a:cubicBezTo>
                <a:cubicBezTo>
                  <a:pt x="421" y="46"/>
                  <a:pt x="425" y="42"/>
                  <a:pt x="425" y="38"/>
                </a:cubicBezTo>
                <a:cubicBezTo>
                  <a:pt x="425" y="13"/>
                  <a:pt x="425" y="13"/>
                  <a:pt x="425" y="13"/>
                </a:cubicBezTo>
                <a:cubicBezTo>
                  <a:pt x="425" y="10"/>
                  <a:pt x="423" y="6"/>
                  <a:pt x="421" y="4"/>
                </a:cubicBezTo>
                <a:cubicBezTo>
                  <a:pt x="418" y="1"/>
                  <a:pt x="415" y="0"/>
                  <a:pt x="411" y="0"/>
                </a:cubicBezTo>
                <a:cubicBezTo>
                  <a:pt x="44" y="0"/>
                  <a:pt x="44" y="0"/>
                  <a:pt x="44" y="0"/>
                </a:cubicBezTo>
                <a:cubicBezTo>
                  <a:pt x="40" y="0"/>
                  <a:pt x="36" y="1"/>
                  <a:pt x="34" y="4"/>
                </a:cubicBezTo>
                <a:cubicBezTo>
                  <a:pt x="31" y="6"/>
                  <a:pt x="30" y="10"/>
                  <a:pt x="30" y="13"/>
                </a:cubicBezTo>
                <a:cubicBezTo>
                  <a:pt x="30" y="252"/>
                  <a:pt x="30" y="252"/>
                  <a:pt x="30" y="252"/>
                </a:cubicBezTo>
                <a:cubicBezTo>
                  <a:pt x="16" y="252"/>
                  <a:pt x="16" y="252"/>
                  <a:pt x="16" y="252"/>
                </a:cubicBezTo>
                <a:cubicBezTo>
                  <a:pt x="7" y="252"/>
                  <a:pt x="0" y="259"/>
                  <a:pt x="0" y="268"/>
                </a:cubicBezTo>
                <a:cubicBezTo>
                  <a:pt x="0" y="282"/>
                  <a:pt x="0" y="282"/>
                  <a:pt x="0" y="282"/>
                </a:cubicBezTo>
                <a:cubicBezTo>
                  <a:pt x="0" y="291"/>
                  <a:pt x="7" y="298"/>
                  <a:pt x="16" y="298"/>
                </a:cubicBezTo>
                <a:cubicBezTo>
                  <a:pt x="439" y="298"/>
                  <a:pt x="439" y="298"/>
                  <a:pt x="439" y="298"/>
                </a:cubicBezTo>
                <a:cubicBezTo>
                  <a:pt x="448" y="298"/>
                  <a:pt x="455" y="291"/>
                  <a:pt x="455" y="282"/>
                </a:cubicBezTo>
                <a:cubicBezTo>
                  <a:pt x="455" y="268"/>
                  <a:pt x="455" y="268"/>
                  <a:pt x="455" y="268"/>
                </a:cubicBezTo>
                <a:cubicBezTo>
                  <a:pt x="455" y="259"/>
                  <a:pt x="448" y="252"/>
                  <a:pt x="439" y="252"/>
                </a:cubicBezTo>
                <a:close/>
                <a:moveTo>
                  <a:pt x="439" y="282"/>
                </a:moveTo>
                <a:cubicBezTo>
                  <a:pt x="16" y="282"/>
                  <a:pt x="16" y="282"/>
                  <a:pt x="16" y="282"/>
                </a:cubicBezTo>
                <a:cubicBezTo>
                  <a:pt x="16" y="268"/>
                  <a:pt x="16" y="268"/>
                  <a:pt x="16" y="268"/>
                </a:cubicBezTo>
                <a:cubicBezTo>
                  <a:pt x="185" y="268"/>
                  <a:pt x="185" y="268"/>
                  <a:pt x="185" y="268"/>
                </a:cubicBezTo>
                <a:cubicBezTo>
                  <a:pt x="186" y="271"/>
                  <a:pt x="189" y="274"/>
                  <a:pt x="193" y="274"/>
                </a:cubicBezTo>
                <a:cubicBezTo>
                  <a:pt x="262" y="274"/>
                  <a:pt x="262" y="274"/>
                  <a:pt x="262" y="274"/>
                </a:cubicBezTo>
                <a:cubicBezTo>
                  <a:pt x="266" y="274"/>
                  <a:pt x="269" y="271"/>
                  <a:pt x="270" y="268"/>
                </a:cubicBezTo>
                <a:cubicBezTo>
                  <a:pt x="439" y="268"/>
                  <a:pt x="439" y="268"/>
                  <a:pt x="439" y="268"/>
                </a:cubicBezTo>
                <a:lnTo>
                  <a:pt x="439" y="282"/>
                </a:lnTo>
                <a:close/>
                <a:moveTo>
                  <a:pt x="302" y="124"/>
                </a:moveTo>
                <a:cubicBezTo>
                  <a:pt x="298" y="127"/>
                  <a:pt x="298" y="132"/>
                  <a:pt x="302" y="135"/>
                </a:cubicBezTo>
                <a:cubicBezTo>
                  <a:pt x="305" y="138"/>
                  <a:pt x="310" y="138"/>
                  <a:pt x="313" y="135"/>
                </a:cubicBezTo>
                <a:cubicBezTo>
                  <a:pt x="330" y="118"/>
                  <a:pt x="330" y="118"/>
                  <a:pt x="330" y="118"/>
                </a:cubicBezTo>
                <a:cubicBezTo>
                  <a:pt x="339" y="109"/>
                  <a:pt x="339" y="94"/>
                  <a:pt x="330" y="85"/>
                </a:cubicBezTo>
                <a:cubicBezTo>
                  <a:pt x="288" y="43"/>
                  <a:pt x="288" y="43"/>
                  <a:pt x="288" y="43"/>
                </a:cubicBezTo>
                <a:cubicBezTo>
                  <a:pt x="279" y="34"/>
                  <a:pt x="264" y="34"/>
                  <a:pt x="254" y="43"/>
                </a:cubicBezTo>
                <a:cubicBezTo>
                  <a:pt x="171" y="127"/>
                  <a:pt x="171" y="127"/>
                  <a:pt x="171" y="127"/>
                </a:cubicBezTo>
                <a:cubicBezTo>
                  <a:pt x="163" y="135"/>
                  <a:pt x="162" y="147"/>
                  <a:pt x="168" y="156"/>
                </a:cubicBezTo>
                <a:cubicBezTo>
                  <a:pt x="155" y="162"/>
                  <a:pt x="140" y="165"/>
                  <a:pt x="126" y="165"/>
                </a:cubicBezTo>
                <a:cubicBezTo>
                  <a:pt x="124" y="165"/>
                  <a:pt x="122" y="166"/>
                  <a:pt x="120" y="168"/>
                </a:cubicBezTo>
                <a:cubicBezTo>
                  <a:pt x="117" y="171"/>
                  <a:pt x="117" y="176"/>
                  <a:pt x="120" y="179"/>
                </a:cubicBezTo>
                <a:cubicBezTo>
                  <a:pt x="122" y="181"/>
                  <a:pt x="124" y="181"/>
                  <a:pt x="126" y="181"/>
                </a:cubicBezTo>
                <a:cubicBezTo>
                  <a:pt x="144" y="181"/>
                  <a:pt x="163" y="177"/>
                  <a:pt x="179" y="168"/>
                </a:cubicBezTo>
                <a:cubicBezTo>
                  <a:pt x="202" y="191"/>
                  <a:pt x="202" y="191"/>
                  <a:pt x="202" y="191"/>
                </a:cubicBezTo>
                <a:cubicBezTo>
                  <a:pt x="178" y="205"/>
                  <a:pt x="152" y="213"/>
                  <a:pt x="126" y="213"/>
                </a:cubicBezTo>
                <a:cubicBezTo>
                  <a:pt x="126" y="213"/>
                  <a:pt x="126" y="213"/>
                  <a:pt x="126" y="213"/>
                </a:cubicBezTo>
                <a:cubicBezTo>
                  <a:pt x="124" y="213"/>
                  <a:pt x="122" y="214"/>
                  <a:pt x="120" y="215"/>
                </a:cubicBezTo>
                <a:cubicBezTo>
                  <a:pt x="117" y="218"/>
                  <a:pt x="117" y="224"/>
                  <a:pt x="120" y="227"/>
                </a:cubicBezTo>
                <a:cubicBezTo>
                  <a:pt x="122" y="228"/>
                  <a:pt x="124" y="229"/>
                  <a:pt x="126" y="229"/>
                </a:cubicBezTo>
                <a:cubicBezTo>
                  <a:pt x="126" y="229"/>
                  <a:pt x="126" y="229"/>
                  <a:pt x="126" y="229"/>
                </a:cubicBezTo>
                <a:cubicBezTo>
                  <a:pt x="156" y="229"/>
                  <a:pt x="187" y="220"/>
                  <a:pt x="213" y="202"/>
                </a:cubicBezTo>
                <a:cubicBezTo>
                  <a:pt x="222" y="211"/>
                  <a:pt x="237" y="211"/>
                  <a:pt x="246" y="202"/>
                </a:cubicBezTo>
                <a:cubicBezTo>
                  <a:pt x="290" y="157"/>
                  <a:pt x="290" y="157"/>
                  <a:pt x="290" y="157"/>
                </a:cubicBezTo>
                <a:cubicBezTo>
                  <a:pt x="294" y="154"/>
                  <a:pt x="294" y="149"/>
                  <a:pt x="290" y="146"/>
                </a:cubicBezTo>
                <a:cubicBezTo>
                  <a:pt x="287" y="143"/>
                  <a:pt x="282" y="143"/>
                  <a:pt x="279" y="146"/>
                </a:cubicBezTo>
                <a:cubicBezTo>
                  <a:pt x="235" y="190"/>
                  <a:pt x="235" y="190"/>
                  <a:pt x="235" y="190"/>
                </a:cubicBezTo>
                <a:cubicBezTo>
                  <a:pt x="232" y="193"/>
                  <a:pt x="227" y="193"/>
                  <a:pt x="224" y="190"/>
                </a:cubicBezTo>
                <a:cubicBezTo>
                  <a:pt x="222" y="189"/>
                  <a:pt x="222" y="189"/>
                  <a:pt x="222" y="189"/>
                </a:cubicBezTo>
                <a:cubicBezTo>
                  <a:pt x="246" y="165"/>
                  <a:pt x="246" y="165"/>
                  <a:pt x="246" y="165"/>
                </a:cubicBezTo>
                <a:cubicBezTo>
                  <a:pt x="249" y="162"/>
                  <a:pt x="249" y="157"/>
                  <a:pt x="246" y="154"/>
                </a:cubicBezTo>
                <a:cubicBezTo>
                  <a:pt x="219" y="127"/>
                  <a:pt x="219" y="127"/>
                  <a:pt x="219" y="127"/>
                </a:cubicBezTo>
                <a:cubicBezTo>
                  <a:pt x="216" y="124"/>
                  <a:pt x="211" y="124"/>
                  <a:pt x="208" y="127"/>
                </a:cubicBezTo>
                <a:cubicBezTo>
                  <a:pt x="184" y="150"/>
                  <a:pt x="184" y="150"/>
                  <a:pt x="184" y="150"/>
                </a:cubicBezTo>
                <a:cubicBezTo>
                  <a:pt x="182" y="149"/>
                  <a:pt x="182" y="149"/>
                  <a:pt x="182" y="149"/>
                </a:cubicBezTo>
                <a:cubicBezTo>
                  <a:pt x="179" y="146"/>
                  <a:pt x="179" y="141"/>
                  <a:pt x="182" y="138"/>
                </a:cubicBezTo>
                <a:cubicBezTo>
                  <a:pt x="266" y="54"/>
                  <a:pt x="266" y="54"/>
                  <a:pt x="266" y="54"/>
                </a:cubicBezTo>
                <a:cubicBezTo>
                  <a:pt x="269" y="51"/>
                  <a:pt x="274" y="51"/>
                  <a:pt x="276" y="54"/>
                </a:cubicBezTo>
                <a:cubicBezTo>
                  <a:pt x="281" y="59"/>
                  <a:pt x="281" y="59"/>
                  <a:pt x="281" y="59"/>
                </a:cubicBezTo>
                <a:cubicBezTo>
                  <a:pt x="259" y="81"/>
                  <a:pt x="259" y="81"/>
                  <a:pt x="259" y="81"/>
                </a:cubicBezTo>
                <a:cubicBezTo>
                  <a:pt x="256" y="84"/>
                  <a:pt x="256" y="89"/>
                  <a:pt x="259" y="93"/>
                </a:cubicBezTo>
                <a:cubicBezTo>
                  <a:pt x="263" y="96"/>
                  <a:pt x="268" y="96"/>
                  <a:pt x="271" y="93"/>
                </a:cubicBezTo>
                <a:cubicBezTo>
                  <a:pt x="293" y="71"/>
                  <a:pt x="293" y="71"/>
                  <a:pt x="293" y="71"/>
                </a:cubicBezTo>
                <a:cubicBezTo>
                  <a:pt x="302" y="80"/>
                  <a:pt x="302" y="80"/>
                  <a:pt x="302" y="80"/>
                </a:cubicBezTo>
                <a:cubicBezTo>
                  <a:pt x="280" y="102"/>
                  <a:pt x="280" y="102"/>
                  <a:pt x="280" y="102"/>
                </a:cubicBezTo>
                <a:cubicBezTo>
                  <a:pt x="277" y="105"/>
                  <a:pt x="277" y="110"/>
                  <a:pt x="280" y="113"/>
                </a:cubicBezTo>
                <a:cubicBezTo>
                  <a:pt x="283" y="117"/>
                  <a:pt x="288" y="117"/>
                  <a:pt x="292" y="113"/>
                </a:cubicBezTo>
                <a:cubicBezTo>
                  <a:pt x="314" y="92"/>
                  <a:pt x="314" y="92"/>
                  <a:pt x="314" y="92"/>
                </a:cubicBezTo>
                <a:cubicBezTo>
                  <a:pt x="318" y="96"/>
                  <a:pt x="318" y="96"/>
                  <a:pt x="318" y="96"/>
                </a:cubicBezTo>
                <a:cubicBezTo>
                  <a:pt x="321" y="99"/>
                  <a:pt x="321" y="104"/>
                  <a:pt x="318" y="107"/>
                </a:cubicBezTo>
                <a:lnTo>
                  <a:pt x="302" y="124"/>
                </a:lnTo>
                <a:close/>
              </a:path>
            </a:pathLst>
          </a:custGeom>
          <a:solidFill>
            <a:srgbClr val="F5A2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 name="Freeform 3"/>
          <p:cNvSpPr>
            <a:spLocks noChangeAspect="1"/>
          </p:cNvSpPr>
          <p:nvPr/>
        </p:nvSpPr>
        <p:spPr bwMode="auto">
          <a:xfrm>
            <a:off x="2251463" y="5455451"/>
            <a:ext cx="920954" cy="584143"/>
          </a:xfrm>
          <a:custGeom>
            <a:avLst/>
            <a:gdLst>
              <a:gd name="T0" fmla="*/ 2147483647 w 462"/>
              <a:gd name="T1" fmla="*/ 2147483647 h 293"/>
              <a:gd name="T2" fmla="*/ 2147483647 w 462"/>
              <a:gd name="T3" fmla="*/ 2147483647 h 293"/>
              <a:gd name="T4" fmla="*/ 2147483647 w 462"/>
              <a:gd name="T5" fmla="*/ 2147483647 h 293"/>
              <a:gd name="T6" fmla="*/ 2147483647 w 462"/>
              <a:gd name="T7" fmla="*/ 2147483647 h 293"/>
              <a:gd name="T8" fmla="*/ 2147483647 w 462"/>
              <a:gd name="T9" fmla="*/ 2147483647 h 293"/>
              <a:gd name="T10" fmla="*/ 2147483647 w 462"/>
              <a:gd name="T11" fmla="*/ 2147483647 h 293"/>
              <a:gd name="T12" fmla="*/ 2147483647 w 462"/>
              <a:gd name="T13" fmla="*/ 2147483647 h 293"/>
              <a:gd name="T14" fmla="*/ 2147483647 w 462"/>
              <a:gd name="T15" fmla="*/ 2147483647 h 293"/>
              <a:gd name="T16" fmla="*/ 2147483647 w 462"/>
              <a:gd name="T17" fmla="*/ 2147483647 h 293"/>
              <a:gd name="T18" fmla="*/ 2147483647 w 462"/>
              <a:gd name="T19" fmla="*/ 2147483647 h 293"/>
              <a:gd name="T20" fmla="*/ 2147483647 w 462"/>
              <a:gd name="T21" fmla="*/ 2147483647 h 293"/>
              <a:gd name="T22" fmla="*/ 2147483647 w 462"/>
              <a:gd name="T23" fmla="*/ 2147483647 h 293"/>
              <a:gd name="T24" fmla="*/ 2147483647 w 462"/>
              <a:gd name="T25" fmla="*/ 2147483647 h 293"/>
              <a:gd name="T26" fmla="*/ 2147483647 w 462"/>
              <a:gd name="T27" fmla="*/ 2147483647 h 293"/>
              <a:gd name="T28" fmla="*/ 2147483647 w 462"/>
              <a:gd name="T29" fmla="*/ 2147483647 h 293"/>
              <a:gd name="T30" fmla="*/ 2147483647 w 462"/>
              <a:gd name="T31" fmla="*/ 2147483647 h 293"/>
              <a:gd name="T32" fmla="*/ 2147483647 w 462"/>
              <a:gd name="T33" fmla="*/ 2147483647 h 293"/>
              <a:gd name="T34" fmla="*/ 2147483647 w 462"/>
              <a:gd name="T35" fmla="*/ 2147483647 h 293"/>
              <a:gd name="T36" fmla="*/ 2147483647 w 462"/>
              <a:gd name="T37" fmla="*/ 2147483647 h 293"/>
              <a:gd name="T38" fmla="*/ 2147483647 w 462"/>
              <a:gd name="T39" fmla="*/ 2147483647 h 293"/>
              <a:gd name="T40" fmla="*/ 2147483647 w 462"/>
              <a:gd name="T41" fmla="*/ 2147483647 h 293"/>
              <a:gd name="T42" fmla="*/ 2147483647 w 462"/>
              <a:gd name="T43" fmla="*/ 2147483647 h 293"/>
              <a:gd name="T44" fmla="*/ 2147483647 w 462"/>
              <a:gd name="T45" fmla="*/ 2147483647 h 293"/>
              <a:gd name="T46" fmla="*/ 2147483647 w 462"/>
              <a:gd name="T47" fmla="*/ 2147483647 h 293"/>
              <a:gd name="T48" fmla="*/ 2147483647 w 462"/>
              <a:gd name="T49" fmla="*/ 2147483647 h 293"/>
              <a:gd name="T50" fmla="*/ 2147483647 w 462"/>
              <a:gd name="T51" fmla="*/ 2147483647 h 293"/>
              <a:gd name="T52" fmla="*/ 2147483647 w 462"/>
              <a:gd name="T53" fmla="*/ 0 h 293"/>
              <a:gd name="T54" fmla="*/ 2147483647 w 462"/>
              <a:gd name="T55" fmla="*/ 2147483647 h 293"/>
              <a:gd name="T56" fmla="*/ 0 w 462"/>
              <a:gd name="T57" fmla="*/ 2147483647 h 293"/>
              <a:gd name="T58" fmla="*/ 2147483647 w 462"/>
              <a:gd name="T59" fmla="*/ 2147483647 h 293"/>
              <a:gd name="T60" fmla="*/ 2147483647 w 462"/>
              <a:gd name="T61" fmla="*/ 2147483647 h 293"/>
              <a:gd name="T62" fmla="*/ 2147483647 w 462"/>
              <a:gd name="T63" fmla="*/ 2147483647 h 293"/>
              <a:gd name="T64" fmla="*/ 2147483647 w 462"/>
              <a:gd name="T65" fmla="*/ 2147483647 h 2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62" h="293">
                <a:moveTo>
                  <a:pt x="435" y="148"/>
                </a:moveTo>
                <a:cubicBezTo>
                  <a:pt x="437" y="140"/>
                  <a:pt x="439" y="132"/>
                  <a:pt x="439" y="123"/>
                </a:cubicBezTo>
                <a:cubicBezTo>
                  <a:pt x="439" y="104"/>
                  <a:pt x="433" y="86"/>
                  <a:pt x="422" y="70"/>
                </a:cubicBezTo>
                <a:cubicBezTo>
                  <a:pt x="420" y="67"/>
                  <a:pt x="415" y="66"/>
                  <a:pt x="411" y="68"/>
                </a:cubicBezTo>
                <a:cubicBezTo>
                  <a:pt x="407" y="71"/>
                  <a:pt x="406" y="76"/>
                  <a:pt x="409" y="79"/>
                </a:cubicBezTo>
                <a:cubicBezTo>
                  <a:pt x="418" y="92"/>
                  <a:pt x="423" y="108"/>
                  <a:pt x="423" y="123"/>
                </a:cubicBezTo>
                <a:cubicBezTo>
                  <a:pt x="423" y="132"/>
                  <a:pt x="421" y="140"/>
                  <a:pt x="419" y="148"/>
                </a:cubicBezTo>
                <a:cubicBezTo>
                  <a:pt x="418" y="151"/>
                  <a:pt x="419" y="154"/>
                  <a:pt x="421" y="156"/>
                </a:cubicBezTo>
                <a:cubicBezTo>
                  <a:pt x="437" y="170"/>
                  <a:pt x="446" y="189"/>
                  <a:pt x="446" y="209"/>
                </a:cubicBezTo>
                <a:cubicBezTo>
                  <a:pt x="446" y="247"/>
                  <a:pt x="415" y="277"/>
                  <a:pt x="378" y="277"/>
                </a:cubicBezTo>
                <a:cubicBezTo>
                  <a:pt x="88" y="277"/>
                  <a:pt x="88" y="277"/>
                  <a:pt x="88" y="277"/>
                </a:cubicBezTo>
                <a:cubicBezTo>
                  <a:pt x="48" y="277"/>
                  <a:pt x="16" y="245"/>
                  <a:pt x="16" y="206"/>
                </a:cubicBezTo>
                <a:cubicBezTo>
                  <a:pt x="16" y="178"/>
                  <a:pt x="31" y="154"/>
                  <a:pt x="56" y="141"/>
                </a:cubicBezTo>
                <a:cubicBezTo>
                  <a:pt x="59" y="140"/>
                  <a:pt x="60" y="137"/>
                  <a:pt x="60" y="134"/>
                </a:cubicBezTo>
                <a:cubicBezTo>
                  <a:pt x="60" y="134"/>
                  <a:pt x="60" y="133"/>
                  <a:pt x="60" y="133"/>
                </a:cubicBezTo>
                <a:cubicBezTo>
                  <a:pt x="60" y="69"/>
                  <a:pt x="113" y="16"/>
                  <a:pt x="178" y="16"/>
                </a:cubicBezTo>
                <a:cubicBezTo>
                  <a:pt x="217" y="16"/>
                  <a:pt x="254" y="36"/>
                  <a:pt x="276" y="68"/>
                </a:cubicBezTo>
                <a:cubicBezTo>
                  <a:pt x="277" y="70"/>
                  <a:pt x="279" y="72"/>
                  <a:pt x="282" y="72"/>
                </a:cubicBezTo>
                <a:cubicBezTo>
                  <a:pt x="284" y="72"/>
                  <a:pt x="287" y="71"/>
                  <a:pt x="288" y="70"/>
                </a:cubicBezTo>
                <a:cubicBezTo>
                  <a:pt x="288" y="70"/>
                  <a:pt x="289" y="69"/>
                  <a:pt x="289" y="69"/>
                </a:cubicBezTo>
                <a:cubicBezTo>
                  <a:pt x="290" y="68"/>
                  <a:pt x="309" y="45"/>
                  <a:pt x="344" y="45"/>
                </a:cubicBezTo>
                <a:cubicBezTo>
                  <a:pt x="360" y="45"/>
                  <a:pt x="375" y="50"/>
                  <a:pt x="388" y="59"/>
                </a:cubicBezTo>
                <a:cubicBezTo>
                  <a:pt x="392" y="61"/>
                  <a:pt x="397" y="60"/>
                  <a:pt x="399" y="56"/>
                </a:cubicBezTo>
                <a:cubicBezTo>
                  <a:pt x="402" y="53"/>
                  <a:pt x="401" y="48"/>
                  <a:pt x="397" y="45"/>
                </a:cubicBezTo>
                <a:cubicBezTo>
                  <a:pt x="381" y="35"/>
                  <a:pt x="363" y="29"/>
                  <a:pt x="344" y="29"/>
                </a:cubicBezTo>
                <a:cubicBezTo>
                  <a:pt x="314" y="29"/>
                  <a:pt x="294" y="43"/>
                  <a:pt x="284" y="52"/>
                </a:cubicBezTo>
                <a:cubicBezTo>
                  <a:pt x="258" y="19"/>
                  <a:pt x="220" y="0"/>
                  <a:pt x="178" y="0"/>
                </a:cubicBezTo>
                <a:cubicBezTo>
                  <a:pt x="106" y="0"/>
                  <a:pt x="47" y="58"/>
                  <a:pt x="44" y="129"/>
                </a:cubicBezTo>
                <a:cubicBezTo>
                  <a:pt x="17" y="145"/>
                  <a:pt x="0" y="174"/>
                  <a:pt x="0" y="206"/>
                </a:cubicBezTo>
                <a:cubicBezTo>
                  <a:pt x="0" y="254"/>
                  <a:pt x="39" y="293"/>
                  <a:pt x="88" y="293"/>
                </a:cubicBezTo>
                <a:cubicBezTo>
                  <a:pt x="378" y="293"/>
                  <a:pt x="378" y="293"/>
                  <a:pt x="378" y="293"/>
                </a:cubicBezTo>
                <a:cubicBezTo>
                  <a:pt x="424" y="293"/>
                  <a:pt x="462" y="256"/>
                  <a:pt x="462" y="209"/>
                </a:cubicBezTo>
                <a:cubicBezTo>
                  <a:pt x="462" y="186"/>
                  <a:pt x="452" y="164"/>
                  <a:pt x="435" y="148"/>
                </a:cubicBezTo>
                <a:close/>
              </a:path>
            </a:pathLst>
          </a:custGeom>
          <a:solidFill>
            <a:srgbClr val="B1B3B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1100" b="1" dirty="0"/>
              <a:t>Fixed Access Network</a:t>
            </a:r>
          </a:p>
        </p:txBody>
      </p:sp>
      <p:sp>
        <p:nvSpPr>
          <p:cNvPr id="52" name="Pentagon 13"/>
          <p:cNvSpPr/>
          <p:nvPr/>
        </p:nvSpPr>
        <p:spPr bwMode="auto">
          <a:xfrm rot="19800000">
            <a:off x="3275500" y="5515615"/>
            <a:ext cx="843545" cy="91440"/>
          </a:xfrm>
          <a:prstGeom prst="homePlate">
            <a:avLst/>
          </a:prstGeom>
          <a:solidFill>
            <a:schemeClr val="accent1"/>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endParaRPr lang="en-US"/>
          </a:p>
        </p:txBody>
      </p:sp>
      <p:sp>
        <p:nvSpPr>
          <p:cNvPr id="53" name="Pentagon 11"/>
          <p:cNvSpPr/>
          <p:nvPr/>
        </p:nvSpPr>
        <p:spPr bwMode="auto">
          <a:xfrm>
            <a:off x="4727872" y="5091732"/>
            <a:ext cx="1403661" cy="155693"/>
          </a:xfrm>
          <a:prstGeom prst="homePlate">
            <a:avLst>
              <a:gd name="adj" fmla="val 36577"/>
            </a:avLst>
          </a:prstGeom>
          <a:solidFill>
            <a:schemeClr val="accent1"/>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endParaRPr lang="en-US"/>
          </a:p>
        </p:txBody>
      </p:sp>
      <p:grpSp>
        <p:nvGrpSpPr>
          <p:cNvPr id="73" name="Group 72"/>
          <p:cNvGrpSpPr/>
          <p:nvPr/>
        </p:nvGrpSpPr>
        <p:grpSpPr>
          <a:xfrm>
            <a:off x="5687505" y="4317681"/>
            <a:ext cx="1116137" cy="1534732"/>
            <a:chOff x="6066599" y="3993106"/>
            <a:chExt cx="1116137" cy="1534732"/>
          </a:xfrm>
        </p:grpSpPr>
        <p:sp>
          <p:nvSpPr>
            <p:cNvPr id="68" name="Pentagon 11"/>
            <p:cNvSpPr/>
            <p:nvPr/>
          </p:nvSpPr>
          <p:spPr bwMode="auto">
            <a:xfrm>
              <a:off x="6234672" y="5325497"/>
              <a:ext cx="245355" cy="141892"/>
            </a:xfrm>
            <a:prstGeom prst="homePlate">
              <a:avLst>
                <a:gd name="adj" fmla="val 36577"/>
              </a:avLst>
            </a:prstGeom>
            <a:solidFill>
              <a:schemeClr val="accent1"/>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endParaRPr lang="en-US"/>
            </a:p>
          </p:txBody>
        </p:sp>
        <p:sp>
          <p:nvSpPr>
            <p:cNvPr id="69" name="Pentagon 11"/>
            <p:cNvSpPr/>
            <p:nvPr/>
          </p:nvSpPr>
          <p:spPr bwMode="auto">
            <a:xfrm>
              <a:off x="6543913" y="4637302"/>
              <a:ext cx="333865" cy="141892"/>
            </a:xfrm>
            <a:prstGeom prst="homePlate">
              <a:avLst>
                <a:gd name="adj" fmla="val 36577"/>
              </a:avLst>
            </a:prstGeom>
            <a:solidFill>
              <a:schemeClr val="accent1"/>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endParaRPr lang="en-US"/>
            </a:p>
          </p:txBody>
        </p:sp>
        <p:sp>
          <p:nvSpPr>
            <p:cNvPr id="70" name="Pentagon 11"/>
            <p:cNvSpPr/>
            <p:nvPr/>
          </p:nvSpPr>
          <p:spPr bwMode="auto">
            <a:xfrm>
              <a:off x="6848871" y="4102279"/>
              <a:ext cx="333865" cy="141892"/>
            </a:xfrm>
            <a:prstGeom prst="homePlate">
              <a:avLst>
                <a:gd name="adj" fmla="val 36577"/>
              </a:avLst>
            </a:prstGeom>
            <a:solidFill>
              <a:schemeClr val="accent1"/>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endParaRPr lang="en-US"/>
            </a:p>
          </p:txBody>
        </p:sp>
        <p:sp>
          <p:nvSpPr>
            <p:cNvPr id="71" name="Pentagon 11"/>
            <p:cNvSpPr/>
            <p:nvPr/>
          </p:nvSpPr>
          <p:spPr bwMode="auto">
            <a:xfrm rot="18063671" flipV="1">
              <a:off x="5755703" y="4702335"/>
              <a:ext cx="1534732" cy="116274"/>
            </a:xfrm>
            <a:prstGeom prst="homePlate">
              <a:avLst>
                <a:gd name="adj" fmla="val 36577"/>
              </a:avLst>
            </a:prstGeom>
            <a:solidFill>
              <a:schemeClr val="accent1"/>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endParaRPr lang="en-US"/>
            </a:p>
          </p:txBody>
        </p:sp>
        <p:sp>
          <p:nvSpPr>
            <p:cNvPr id="72" name="Pentagon 11"/>
            <p:cNvSpPr/>
            <p:nvPr/>
          </p:nvSpPr>
          <p:spPr bwMode="auto">
            <a:xfrm flipH="1">
              <a:off x="6066599" y="5325497"/>
              <a:ext cx="200837" cy="141892"/>
            </a:xfrm>
            <a:prstGeom prst="homePlate">
              <a:avLst>
                <a:gd name="adj" fmla="val 36577"/>
              </a:avLst>
            </a:prstGeom>
            <a:solidFill>
              <a:schemeClr val="accent1"/>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endParaRPr lang="en-US"/>
            </a:p>
          </p:txBody>
        </p:sp>
      </p:grpSp>
      <p:grpSp>
        <p:nvGrpSpPr>
          <p:cNvPr id="97" name="Group 96"/>
          <p:cNvGrpSpPr/>
          <p:nvPr/>
        </p:nvGrpSpPr>
        <p:grpSpPr>
          <a:xfrm>
            <a:off x="6822136" y="4176535"/>
            <a:ext cx="1918952" cy="943250"/>
            <a:chOff x="7155108" y="3775005"/>
            <a:chExt cx="2008582" cy="1098244"/>
          </a:xfrm>
        </p:grpSpPr>
        <p:sp>
          <p:nvSpPr>
            <p:cNvPr id="98" name="Rectangle: Rounded Corners 97"/>
            <p:cNvSpPr/>
            <p:nvPr/>
          </p:nvSpPr>
          <p:spPr bwMode="auto">
            <a:xfrm>
              <a:off x="7155108" y="3781071"/>
              <a:ext cx="2008582" cy="1092178"/>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chemeClr val="tx1"/>
                </a:solidFill>
                <a:effectLst/>
                <a:latin typeface="Arial" charset="0"/>
              </a:endParaRPr>
            </a:p>
          </p:txBody>
        </p:sp>
        <p:sp>
          <p:nvSpPr>
            <p:cNvPr id="99" name="TextBox 98"/>
            <p:cNvSpPr txBox="1"/>
            <p:nvPr/>
          </p:nvSpPr>
          <p:spPr>
            <a:xfrm>
              <a:off x="7353304" y="3775005"/>
              <a:ext cx="1165704" cy="261610"/>
            </a:xfrm>
            <a:prstGeom prst="rect">
              <a:avLst/>
            </a:prstGeom>
            <a:noFill/>
          </p:spPr>
          <p:txBody>
            <a:bodyPr wrap="none" rtlCol="0">
              <a:spAutoFit/>
            </a:bodyPr>
            <a:lstStyle/>
            <a:p>
              <a:r>
                <a:rPr lang="es-ES_tradnl" sz="1100" dirty="0"/>
                <a:t>Network </a:t>
              </a:r>
              <a:r>
                <a:rPr lang="es-ES_tradnl" sz="1100" dirty="0" err="1"/>
                <a:t>Slice</a:t>
              </a:r>
              <a:r>
                <a:rPr lang="es-ES_tradnl" sz="1100" dirty="0"/>
                <a:t> n</a:t>
              </a:r>
              <a:endParaRPr lang="es-ES" sz="1100" dirty="0"/>
            </a:p>
          </p:txBody>
        </p:sp>
      </p:grpSp>
      <p:grpSp>
        <p:nvGrpSpPr>
          <p:cNvPr id="100" name="Group 99"/>
          <p:cNvGrpSpPr/>
          <p:nvPr/>
        </p:nvGrpSpPr>
        <p:grpSpPr>
          <a:xfrm>
            <a:off x="6518553" y="4722762"/>
            <a:ext cx="1759925" cy="942407"/>
            <a:chOff x="6781919" y="4321232"/>
            <a:chExt cx="2008582" cy="1097262"/>
          </a:xfrm>
        </p:grpSpPr>
        <p:sp>
          <p:nvSpPr>
            <p:cNvPr id="101" name="Rectangle: Rounded Corners 100"/>
            <p:cNvSpPr/>
            <p:nvPr/>
          </p:nvSpPr>
          <p:spPr bwMode="auto">
            <a:xfrm>
              <a:off x="6781919" y="4326316"/>
              <a:ext cx="2008582" cy="1092178"/>
            </a:xfrm>
            <a:prstGeom prst="roundRect">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chemeClr val="tx1"/>
                </a:solidFill>
                <a:effectLst/>
                <a:latin typeface="Arial" charset="0"/>
              </a:endParaRPr>
            </a:p>
          </p:txBody>
        </p:sp>
        <p:sp>
          <p:nvSpPr>
            <p:cNvPr id="102" name="TextBox 101"/>
            <p:cNvSpPr txBox="1"/>
            <p:nvPr/>
          </p:nvSpPr>
          <p:spPr>
            <a:xfrm>
              <a:off x="6901110" y="4321232"/>
              <a:ext cx="1165704" cy="261610"/>
            </a:xfrm>
            <a:prstGeom prst="rect">
              <a:avLst/>
            </a:prstGeom>
            <a:noFill/>
          </p:spPr>
          <p:txBody>
            <a:bodyPr wrap="none" rtlCol="0">
              <a:spAutoFit/>
            </a:bodyPr>
            <a:lstStyle/>
            <a:p>
              <a:r>
                <a:rPr lang="es-ES_tradnl" sz="1100" dirty="0"/>
                <a:t>Network </a:t>
              </a:r>
              <a:r>
                <a:rPr lang="es-ES_tradnl" sz="1100" dirty="0" err="1"/>
                <a:t>Slice</a:t>
              </a:r>
              <a:r>
                <a:rPr lang="es-ES_tradnl" sz="1100" dirty="0"/>
                <a:t> 2</a:t>
              </a:r>
              <a:endParaRPr lang="es-ES" sz="1100" dirty="0"/>
            </a:p>
          </p:txBody>
        </p:sp>
      </p:grpSp>
      <p:grpSp>
        <p:nvGrpSpPr>
          <p:cNvPr id="103" name="Group 102"/>
          <p:cNvGrpSpPr/>
          <p:nvPr/>
        </p:nvGrpSpPr>
        <p:grpSpPr>
          <a:xfrm>
            <a:off x="6113843" y="5242713"/>
            <a:ext cx="1759925" cy="938040"/>
            <a:chOff x="6515395" y="4841183"/>
            <a:chExt cx="2008582" cy="1092178"/>
          </a:xfrm>
        </p:grpSpPr>
        <p:sp>
          <p:nvSpPr>
            <p:cNvPr id="104" name="Rectangle: Rounded Corners 103"/>
            <p:cNvSpPr/>
            <p:nvPr/>
          </p:nvSpPr>
          <p:spPr bwMode="auto">
            <a:xfrm>
              <a:off x="6515395" y="4841183"/>
              <a:ext cx="2008582" cy="1092178"/>
            </a:xfrm>
            <a:prstGeom prst="roundRect">
              <a:avLst/>
            </a:prstGeom>
            <a:solidFill>
              <a:schemeClr val="tx2">
                <a:lumMod val="10000"/>
                <a:lumOff val="9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chemeClr val="tx1"/>
                </a:solidFill>
                <a:effectLst/>
                <a:latin typeface="Arial" charset="0"/>
              </a:endParaRPr>
            </a:p>
          </p:txBody>
        </p:sp>
        <p:sp>
          <p:nvSpPr>
            <p:cNvPr id="105" name="TextBox 104"/>
            <p:cNvSpPr txBox="1"/>
            <p:nvPr/>
          </p:nvSpPr>
          <p:spPr>
            <a:xfrm>
              <a:off x="6666691" y="4841878"/>
              <a:ext cx="1165704" cy="261610"/>
            </a:xfrm>
            <a:prstGeom prst="rect">
              <a:avLst/>
            </a:prstGeom>
            <a:noFill/>
          </p:spPr>
          <p:txBody>
            <a:bodyPr wrap="none" rtlCol="0">
              <a:spAutoFit/>
            </a:bodyPr>
            <a:lstStyle/>
            <a:p>
              <a:r>
                <a:rPr lang="es-ES_tradnl" sz="1100" dirty="0"/>
                <a:t>Network </a:t>
              </a:r>
              <a:r>
                <a:rPr lang="es-ES_tradnl" sz="1100" dirty="0" err="1"/>
                <a:t>Slice</a:t>
              </a:r>
              <a:r>
                <a:rPr lang="es-ES_tradnl" sz="1100" dirty="0"/>
                <a:t> 1</a:t>
              </a:r>
              <a:endParaRPr lang="es-ES" sz="1100" dirty="0"/>
            </a:p>
          </p:txBody>
        </p:sp>
      </p:grpSp>
      <p:grpSp>
        <p:nvGrpSpPr>
          <p:cNvPr id="59" name="Group 68"/>
          <p:cNvGrpSpPr>
            <a:grpSpLocks noChangeAspect="1"/>
          </p:cNvGrpSpPr>
          <p:nvPr/>
        </p:nvGrpSpPr>
        <p:grpSpPr bwMode="auto">
          <a:xfrm>
            <a:off x="4156605" y="4772192"/>
            <a:ext cx="555090" cy="796832"/>
            <a:chOff x="1271" y="860"/>
            <a:chExt cx="969" cy="1391"/>
          </a:xfrm>
        </p:grpSpPr>
        <p:sp>
          <p:nvSpPr>
            <p:cNvPr id="60" name="Freeform 7"/>
            <p:cNvSpPr>
              <a:spLocks noChangeAspect="1"/>
            </p:cNvSpPr>
            <p:nvPr/>
          </p:nvSpPr>
          <p:spPr bwMode="auto">
            <a:xfrm>
              <a:off x="1294" y="879"/>
              <a:ext cx="928" cy="1353"/>
            </a:xfrm>
            <a:custGeom>
              <a:avLst/>
              <a:gdLst>
                <a:gd name="T0" fmla="*/ 160851 w 393"/>
                <a:gd name="T1" fmla="*/ 33976 h 573"/>
                <a:gd name="T2" fmla="*/ 160851 w 393"/>
                <a:gd name="T3" fmla="*/ 221309 h 573"/>
                <a:gd name="T4" fmla="*/ 147715 w 393"/>
                <a:gd name="T5" fmla="*/ 234513 h 573"/>
                <a:gd name="T6" fmla="*/ 13153 w 393"/>
                <a:gd name="T7" fmla="*/ 234513 h 573"/>
                <a:gd name="T8" fmla="*/ 0 w 393"/>
                <a:gd name="T9" fmla="*/ 221309 h 573"/>
                <a:gd name="T10" fmla="*/ 0 w 393"/>
                <a:gd name="T11" fmla="*/ 13152 h 573"/>
                <a:gd name="T12" fmla="*/ 13153 w 393"/>
                <a:gd name="T13" fmla="*/ 0 h 573"/>
                <a:gd name="T14" fmla="*/ 147715 w 393"/>
                <a:gd name="T15" fmla="*/ 0 h 573"/>
                <a:gd name="T16" fmla="*/ 160851 w 393"/>
                <a:gd name="T17" fmla="*/ 13152 h 573"/>
                <a:gd name="T18" fmla="*/ 160851 w 393"/>
                <a:gd name="T19" fmla="*/ 20763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61" name="Text Box 9"/>
            <p:cNvSpPr txBox="1">
              <a:spLocks noChangeAspect="1" noChangeArrowheads="1"/>
            </p:cNvSpPr>
            <p:nvPr/>
          </p:nvSpPr>
          <p:spPr bwMode="auto">
            <a:xfrm>
              <a:off x="1348" y="1863"/>
              <a:ext cx="81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eaLnBrk="0" hangingPunct="0">
                <a:defRPr sz="2000">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cs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cs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cs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cs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cs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cs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cs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cs typeface="MS PGothic" panose="020B0600070205080204" pitchFamily="34" charset="-128"/>
                </a:defRPr>
              </a:lvl9pPr>
            </a:lstStyle>
            <a:p>
              <a:pPr algn="ctr" eaLnBrk="1" hangingPunct="1">
                <a:lnSpc>
                  <a:spcPct val="80000"/>
                </a:lnSpc>
              </a:pPr>
              <a:r>
                <a:rPr lang="en-US" altLang="es-ES" sz="1200" dirty="0">
                  <a:solidFill>
                    <a:srgbClr val="7B0663"/>
                  </a:solidFill>
                </a:rPr>
                <a:t>AMF</a:t>
              </a:r>
              <a:endParaRPr lang="sv-SE" altLang="es-ES" sz="1400" dirty="0">
                <a:solidFill>
                  <a:srgbClr val="7B0663"/>
                </a:solidFill>
              </a:endParaRPr>
            </a:p>
          </p:txBody>
        </p:sp>
        <p:sp>
          <p:nvSpPr>
            <p:cNvPr id="62" name="Freeform 71"/>
            <p:cNvSpPr>
              <a:spLocks noChangeAspect="1" noEditPoints="1"/>
            </p:cNvSpPr>
            <p:nvPr/>
          </p:nvSpPr>
          <p:spPr bwMode="auto">
            <a:xfrm>
              <a:off x="1271" y="860"/>
              <a:ext cx="966" cy="1391"/>
            </a:xfrm>
            <a:custGeom>
              <a:avLst/>
              <a:gdLst>
                <a:gd name="T0" fmla="*/ 167720 w 409"/>
                <a:gd name="T1" fmla="*/ 24105 h 589"/>
                <a:gd name="T2" fmla="*/ 151386 w 409"/>
                <a:gd name="T3" fmla="*/ 0 h 589"/>
                <a:gd name="T4" fmla="*/ 0 w 409"/>
                <a:gd name="T5" fmla="*/ 16291 h 589"/>
                <a:gd name="T6" fmla="*/ 16311 w 409"/>
                <a:gd name="T7" fmla="*/ 241330 h 589"/>
                <a:gd name="T8" fmla="*/ 167720 w 409"/>
                <a:gd name="T9" fmla="*/ 225021 h 589"/>
                <a:gd name="T10" fmla="*/ 164400 w 409"/>
                <a:gd name="T11" fmla="*/ 33993 h 589"/>
                <a:gd name="T12" fmla="*/ 161093 w 409"/>
                <a:gd name="T13" fmla="*/ 225021 h 589"/>
                <a:gd name="T14" fmla="*/ 16311 w 409"/>
                <a:gd name="T15" fmla="*/ 234692 h 589"/>
                <a:gd name="T16" fmla="*/ 6627 w 409"/>
                <a:gd name="T17" fmla="*/ 16291 h 589"/>
                <a:gd name="T18" fmla="*/ 151386 w 409"/>
                <a:gd name="T19" fmla="*/ 6627 h 589"/>
                <a:gd name="T20" fmla="*/ 161093 w 409"/>
                <a:gd name="T21" fmla="*/ 24105 h 589"/>
                <a:gd name="T22" fmla="*/ 60775 w 409"/>
                <a:gd name="T23" fmla="*/ 67663 h 589"/>
                <a:gd name="T24" fmla="*/ 110252 w 409"/>
                <a:gd name="T25" fmla="*/ 65885 h 589"/>
                <a:gd name="T26" fmla="*/ 86945 w 409"/>
                <a:gd name="T27" fmla="*/ 15922 h 589"/>
                <a:gd name="T28" fmla="*/ 81210 w 409"/>
                <a:gd name="T29" fmla="*/ 15922 h 589"/>
                <a:gd name="T30" fmla="*/ 57759 w 409"/>
                <a:gd name="T31" fmla="*/ 65885 h 589"/>
                <a:gd name="T32" fmla="*/ 84021 w 409"/>
                <a:gd name="T33" fmla="*/ 24974 h 589"/>
                <a:gd name="T34" fmla="*/ 66009 w 409"/>
                <a:gd name="T35" fmla="*/ 61065 h 589"/>
                <a:gd name="T36" fmla="*/ 111440 w 409"/>
                <a:gd name="T37" fmla="*/ 99604 h 589"/>
                <a:gd name="T38" fmla="*/ 114730 w 409"/>
                <a:gd name="T39" fmla="*/ 77858 h 589"/>
                <a:gd name="T40" fmla="*/ 112304 w 409"/>
                <a:gd name="T41" fmla="*/ 74930 h 589"/>
                <a:gd name="T42" fmla="*/ 111936 w 409"/>
                <a:gd name="T43" fmla="*/ 74630 h 589"/>
                <a:gd name="T44" fmla="*/ 93572 w 409"/>
                <a:gd name="T45" fmla="*/ 74630 h 589"/>
                <a:gd name="T46" fmla="*/ 93572 w 409"/>
                <a:gd name="T47" fmla="*/ 81188 h 589"/>
                <a:gd name="T48" fmla="*/ 84021 w 409"/>
                <a:gd name="T49" fmla="*/ 101156 h 589"/>
                <a:gd name="T50" fmla="*/ 74153 w 409"/>
                <a:gd name="T51" fmla="*/ 81188 h 589"/>
                <a:gd name="T52" fmla="*/ 74153 w 409"/>
                <a:gd name="T53" fmla="*/ 74630 h 589"/>
                <a:gd name="T54" fmla="*/ 53647 w 409"/>
                <a:gd name="T55" fmla="*/ 75801 h 589"/>
                <a:gd name="T56" fmla="*/ 52939 w 409"/>
                <a:gd name="T57" fmla="*/ 77358 h 589"/>
                <a:gd name="T58" fmla="*/ 52939 w 409"/>
                <a:gd name="T59" fmla="*/ 77858 h 589"/>
                <a:gd name="T60" fmla="*/ 56231 w 409"/>
                <a:gd name="T61" fmla="*/ 99604 h 589"/>
                <a:gd name="T62" fmla="*/ 59370 w 409"/>
                <a:gd name="T63" fmla="*/ 86008 h 589"/>
                <a:gd name="T64" fmla="*/ 59906 w 409"/>
                <a:gd name="T65" fmla="*/ 125395 h 589"/>
                <a:gd name="T66" fmla="*/ 56604 w 409"/>
                <a:gd name="T67" fmla="*/ 111892 h 589"/>
                <a:gd name="T68" fmla="*/ 53279 w 409"/>
                <a:gd name="T69" fmla="*/ 133257 h 589"/>
                <a:gd name="T70" fmla="*/ 53647 w 409"/>
                <a:gd name="T71" fmla="*/ 133531 h 589"/>
                <a:gd name="T72" fmla="*/ 53647 w 409"/>
                <a:gd name="T73" fmla="*/ 134441 h 589"/>
                <a:gd name="T74" fmla="*/ 54176 w 409"/>
                <a:gd name="T75" fmla="*/ 134809 h 589"/>
                <a:gd name="T76" fmla="*/ 54835 w 409"/>
                <a:gd name="T77" fmla="*/ 135678 h 589"/>
                <a:gd name="T78" fmla="*/ 55322 w 409"/>
                <a:gd name="T79" fmla="*/ 136063 h 589"/>
                <a:gd name="T80" fmla="*/ 56604 w 409"/>
                <a:gd name="T81" fmla="*/ 136337 h 589"/>
                <a:gd name="T82" fmla="*/ 78260 w 409"/>
                <a:gd name="T83" fmla="*/ 133257 h 589"/>
                <a:gd name="T84" fmla="*/ 74968 w 409"/>
                <a:gd name="T85" fmla="*/ 129963 h 589"/>
                <a:gd name="T86" fmla="*/ 84021 w 409"/>
                <a:gd name="T87" fmla="*/ 110179 h 589"/>
                <a:gd name="T88" fmla="*/ 93572 w 409"/>
                <a:gd name="T89" fmla="*/ 130331 h 589"/>
                <a:gd name="T90" fmla="*/ 93572 w 409"/>
                <a:gd name="T91" fmla="*/ 136866 h 589"/>
                <a:gd name="T92" fmla="*/ 112805 w 409"/>
                <a:gd name="T93" fmla="*/ 136337 h 589"/>
                <a:gd name="T94" fmla="*/ 113173 w 409"/>
                <a:gd name="T95" fmla="*/ 136337 h 589"/>
                <a:gd name="T96" fmla="*/ 114082 w 409"/>
                <a:gd name="T97" fmla="*/ 135678 h 589"/>
                <a:gd name="T98" fmla="*/ 114730 w 409"/>
                <a:gd name="T99" fmla="*/ 133916 h 589"/>
                <a:gd name="T100" fmla="*/ 114730 w 409"/>
                <a:gd name="T101" fmla="*/ 133531 h 589"/>
                <a:gd name="T102" fmla="*/ 114730 w 409"/>
                <a:gd name="T103" fmla="*/ 115181 h 589"/>
                <a:gd name="T104" fmla="*/ 108327 w 409"/>
                <a:gd name="T105" fmla="*/ 115181 h 589"/>
                <a:gd name="T106" fmla="*/ 88563 w 409"/>
                <a:gd name="T107" fmla="*/ 105633 h 589"/>
                <a:gd name="T108" fmla="*/ 108327 w 409"/>
                <a:gd name="T109" fmla="*/ 96310 h 58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09" h="589">
                  <a:moveTo>
                    <a:pt x="401" y="67"/>
                  </a:moveTo>
                  <a:cubicBezTo>
                    <a:pt x="406" y="67"/>
                    <a:pt x="409" y="64"/>
                    <a:pt x="409" y="59"/>
                  </a:cubicBezTo>
                  <a:cubicBezTo>
                    <a:pt x="409" y="40"/>
                    <a:pt x="409" y="40"/>
                    <a:pt x="409" y="40"/>
                  </a:cubicBezTo>
                  <a:cubicBezTo>
                    <a:pt x="409" y="18"/>
                    <a:pt x="392"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2" y="589"/>
                    <a:pt x="409" y="571"/>
                    <a:pt x="409" y="549"/>
                  </a:cubicBezTo>
                  <a:cubicBezTo>
                    <a:pt x="409" y="91"/>
                    <a:pt x="409" y="91"/>
                    <a:pt x="409" y="91"/>
                  </a:cubicBezTo>
                  <a:cubicBezTo>
                    <a:pt x="409" y="87"/>
                    <a:pt x="406" y="83"/>
                    <a:pt x="401" y="83"/>
                  </a:cubicBezTo>
                  <a:cubicBezTo>
                    <a:pt x="397" y="83"/>
                    <a:pt x="393" y="87"/>
                    <a:pt x="393" y="91"/>
                  </a:cubicBezTo>
                  <a:cubicBezTo>
                    <a:pt x="393" y="549"/>
                    <a:pt x="393" y="549"/>
                    <a:pt x="393" y="549"/>
                  </a:cubicBezTo>
                  <a:cubicBezTo>
                    <a:pt x="393" y="562"/>
                    <a:pt x="383" y="573"/>
                    <a:pt x="369" y="573"/>
                  </a:cubicBezTo>
                  <a:cubicBezTo>
                    <a:pt x="40" y="573"/>
                    <a:pt x="40" y="573"/>
                    <a:pt x="40" y="573"/>
                  </a:cubicBezTo>
                  <a:cubicBezTo>
                    <a:pt x="27" y="573"/>
                    <a:pt x="16" y="562"/>
                    <a:pt x="16" y="549"/>
                  </a:cubicBezTo>
                  <a:cubicBezTo>
                    <a:pt x="16" y="40"/>
                    <a:pt x="16" y="40"/>
                    <a:pt x="16" y="40"/>
                  </a:cubicBezTo>
                  <a:cubicBezTo>
                    <a:pt x="16" y="27"/>
                    <a:pt x="27" y="16"/>
                    <a:pt x="40" y="16"/>
                  </a:cubicBezTo>
                  <a:cubicBezTo>
                    <a:pt x="369" y="16"/>
                    <a:pt x="369" y="16"/>
                    <a:pt x="369" y="16"/>
                  </a:cubicBezTo>
                  <a:cubicBezTo>
                    <a:pt x="383" y="16"/>
                    <a:pt x="393" y="27"/>
                    <a:pt x="393" y="40"/>
                  </a:cubicBezTo>
                  <a:cubicBezTo>
                    <a:pt x="393" y="59"/>
                    <a:pt x="393" y="59"/>
                    <a:pt x="393" y="59"/>
                  </a:cubicBezTo>
                  <a:cubicBezTo>
                    <a:pt x="393" y="64"/>
                    <a:pt x="397" y="67"/>
                    <a:pt x="401" y="67"/>
                  </a:cubicBezTo>
                  <a:close/>
                  <a:moveTo>
                    <a:pt x="148" y="165"/>
                  </a:moveTo>
                  <a:cubicBezTo>
                    <a:pt x="262" y="165"/>
                    <a:pt x="262" y="165"/>
                    <a:pt x="262" y="165"/>
                  </a:cubicBezTo>
                  <a:cubicBezTo>
                    <a:pt x="265" y="165"/>
                    <a:pt x="267" y="163"/>
                    <a:pt x="269" y="161"/>
                  </a:cubicBezTo>
                  <a:cubicBezTo>
                    <a:pt x="270" y="159"/>
                    <a:pt x="270" y="156"/>
                    <a:pt x="269" y="153"/>
                  </a:cubicBezTo>
                  <a:cubicBezTo>
                    <a:pt x="212" y="39"/>
                    <a:pt x="212" y="39"/>
                    <a:pt x="212" y="39"/>
                  </a:cubicBezTo>
                  <a:cubicBezTo>
                    <a:pt x="211" y="37"/>
                    <a:pt x="208" y="35"/>
                    <a:pt x="205" y="35"/>
                  </a:cubicBezTo>
                  <a:cubicBezTo>
                    <a:pt x="202" y="35"/>
                    <a:pt x="199" y="37"/>
                    <a:pt x="198" y="39"/>
                  </a:cubicBezTo>
                  <a:cubicBezTo>
                    <a:pt x="141" y="153"/>
                    <a:pt x="141" y="153"/>
                    <a:pt x="141" y="153"/>
                  </a:cubicBezTo>
                  <a:cubicBezTo>
                    <a:pt x="139" y="156"/>
                    <a:pt x="140" y="159"/>
                    <a:pt x="141" y="161"/>
                  </a:cubicBezTo>
                  <a:cubicBezTo>
                    <a:pt x="142" y="163"/>
                    <a:pt x="145" y="165"/>
                    <a:pt x="148" y="165"/>
                  </a:cubicBezTo>
                  <a:close/>
                  <a:moveTo>
                    <a:pt x="205" y="61"/>
                  </a:moveTo>
                  <a:cubicBezTo>
                    <a:pt x="249" y="149"/>
                    <a:pt x="249" y="149"/>
                    <a:pt x="249" y="149"/>
                  </a:cubicBezTo>
                  <a:cubicBezTo>
                    <a:pt x="161" y="149"/>
                    <a:pt x="161" y="149"/>
                    <a:pt x="161" y="149"/>
                  </a:cubicBezTo>
                  <a:lnTo>
                    <a:pt x="205" y="61"/>
                  </a:lnTo>
                  <a:close/>
                  <a:moveTo>
                    <a:pt x="272" y="243"/>
                  </a:moveTo>
                  <a:cubicBezTo>
                    <a:pt x="277" y="243"/>
                    <a:pt x="280" y="239"/>
                    <a:pt x="280" y="235"/>
                  </a:cubicBezTo>
                  <a:cubicBezTo>
                    <a:pt x="280" y="190"/>
                    <a:pt x="280" y="190"/>
                    <a:pt x="280" y="190"/>
                  </a:cubicBezTo>
                  <a:cubicBezTo>
                    <a:pt x="280" y="188"/>
                    <a:pt x="280" y="186"/>
                    <a:pt x="278" y="185"/>
                  </a:cubicBezTo>
                  <a:cubicBezTo>
                    <a:pt x="277" y="184"/>
                    <a:pt x="276" y="183"/>
                    <a:pt x="274" y="183"/>
                  </a:cubicBezTo>
                  <a:cubicBezTo>
                    <a:pt x="274" y="183"/>
                    <a:pt x="274" y="183"/>
                    <a:pt x="274" y="183"/>
                  </a:cubicBezTo>
                  <a:cubicBezTo>
                    <a:pt x="274" y="182"/>
                    <a:pt x="273" y="182"/>
                    <a:pt x="273" y="182"/>
                  </a:cubicBezTo>
                  <a:cubicBezTo>
                    <a:pt x="273" y="182"/>
                    <a:pt x="273" y="182"/>
                    <a:pt x="272" y="182"/>
                  </a:cubicBezTo>
                  <a:cubicBezTo>
                    <a:pt x="228" y="182"/>
                    <a:pt x="228" y="182"/>
                    <a:pt x="228" y="182"/>
                  </a:cubicBezTo>
                  <a:cubicBezTo>
                    <a:pt x="224" y="182"/>
                    <a:pt x="220" y="186"/>
                    <a:pt x="220" y="190"/>
                  </a:cubicBezTo>
                  <a:cubicBezTo>
                    <a:pt x="220" y="195"/>
                    <a:pt x="224" y="198"/>
                    <a:pt x="228" y="198"/>
                  </a:cubicBezTo>
                  <a:cubicBezTo>
                    <a:pt x="253" y="198"/>
                    <a:pt x="253" y="198"/>
                    <a:pt x="253" y="198"/>
                  </a:cubicBezTo>
                  <a:cubicBezTo>
                    <a:pt x="205" y="247"/>
                    <a:pt x="205" y="247"/>
                    <a:pt x="205" y="247"/>
                  </a:cubicBezTo>
                  <a:cubicBezTo>
                    <a:pt x="156" y="198"/>
                    <a:pt x="156" y="198"/>
                    <a:pt x="156" y="198"/>
                  </a:cubicBezTo>
                  <a:cubicBezTo>
                    <a:pt x="181" y="198"/>
                    <a:pt x="181" y="198"/>
                    <a:pt x="181" y="198"/>
                  </a:cubicBezTo>
                  <a:cubicBezTo>
                    <a:pt x="186" y="198"/>
                    <a:pt x="189" y="195"/>
                    <a:pt x="189" y="190"/>
                  </a:cubicBezTo>
                  <a:cubicBezTo>
                    <a:pt x="189" y="186"/>
                    <a:pt x="186" y="182"/>
                    <a:pt x="181" y="182"/>
                  </a:cubicBezTo>
                  <a:cubicBezTo>
                    <a:pt x="137" y="182"/>
                    <a:pt x="137" y="182"/>
                    <a:pt x="137" y="182"/>
                  </a:cubicBezTo>
                  <a:cubicBezTo>
                    <a:pt x="135" y="182"/>
                    <a:pt x="133" y="183"/>
                    <a:pt x="131" y="185"/>
                  </a:cubicBezTo>
                  <a:cubicBezTo>
                    <a:pt x="130" y="186"/>
                    <a:pt x="130" y="187"/>
                    <a:pt x="129" y="188"/>
                  </a:cubicBezTo>
                  <a:cubicBezTo>
                    <a:pt x="129" y="189"/>
                    <a:pt x="129" y="189"/>
                    <a:pt x="129" y="189"/>
                  </a:cubicBezTo>
                  <a:cubicBezTo>
                    <a:pt x="129" y="189"/>
                    <a:pt x="129" y="189"/>
                    <a:pt x="129" y="189"/>
                  </a:cubicBezTo>
                  <a:cubicBezTo>
                    <a:pt x="129" y="190"/>
                    <a:pt x="129" y="190"/>
                    <a:pt x="129" y="190"/>
                  </a:cubicBezTo>
                  <a:cubicBezTo>
                    <a:pt x="129" y="235"/>
                    <a:pt x="129" y="235"/>
                    <a:pt x="129" y="235"/>
                  </a:cubicBezTo>
                  <a:cubicBezTo>
                    <a:pt x="129" y="239"/>
                    <a:pt x="133" y="243"/>
                    <a:pt x="137" y="243"/>
                  </a:cubicBezTo>
                  <a:cubicBezTo>
                    <a:pt x="142" y="243"/>
                    <a:pt x="145" y="239"/>
                    <a:pt x="145" y="235"/>
                  </a:cubicBezTo>
                  <a:cubicBezTo>
                    <a:pt x="145" y="210"/>
                    <a:pt x="145" y="210"/>
                    <a:pt x="145" y="210"/>
                  </a:cubicBezTo>
                  <a:cubicBezTo>
                    <a:pt x="193" y="258"/>
                    <a:pt x="193" y="258"/>
                    <a:pt x="193" y="258"/>
                  </a:cubicBezTo>
                  <a:cubicBezTo>
                    <a:pt x="146" y="306"/>
                    <a:pt x="146" y="306"/>
                    <a:pt x="146" y="306"/>
                  </a:cubicBezTo>
                  <a:cubicBezTo>
                    <a:pt x="146" y="281"/>
                    <a:pt x="146" y="281"/>
                    <a:pt x="146" y="281"/>
                  </a:cubicBezTo>
                  <a:cubicBezTo>
                    <a:pt x="146" y="276"/>
                    <a:pt x="143" y="273"/>
                    <a:pt x="138" y="273"/>
                  </a:cubicBezTo>
                  <a:cubicBezTo>
                    <a:pt x="134" y="273"/>
                    <a:pt x="130" y="276"/>
                    <a:pt x="130" y="281"/>
                  </a:cubicBezTo>
                  <a:cubicBezTo>
                    <a:pt x="130" y="325"/>
                    <a:pt x="130" y="325"/>
                    <a:pt x="130" y="325"/>
                  </a:cubicBezTo>
                  <a:cubicBezTo>
                    <a:pt x="130" y="325"/>
                    <a:pt x="130" y="326"/>
                    <a:pt x="130" y="326"/>
                  </a:cubicBezTo>
                  <a:cubicBezTo>
                    <a:pt x="130" y="326"/>
                    <a:pt x="130" y="326"/>
                    <a:pt x="131" y="326"/>
                  </a:cubicBezTo>
                  <a:cubicBezTo>
                    <a:pt x="131" y="327"/>
                    <a:pt x="131" y="327"/>
                    <a:pt x="131" y="327"/>
                  </a:cubicBezTo>
                  <a:cubicBezTo>
                    <a:pt x="131" y="327"/>
                    <a:pt x="131" y="328"/>
                    <a:pt x="131" y="328"/>
                  </a:cubicBezTo>
                  <a:cubicBezTo>
                    <a:pt x="131" y="328"/>
                    <a:pt x="131" y="328"/>
                    <a:pt x="131" y="328"/>
                  </a:cubicBezTo>
                  <a:cubicBezTo>
                    <a:pt x="131" y="328"/>
                    <a:pt x="131" y="329"/>
                    <a:pt x="132" y="329"/>
                  </a:cubicBezTo>
                  <a:cubicBezTo>
                    <a:pt x="132" y="330"/>
                    <a:pt x="132" y="330"/>
                    <a:pt x="133" y="330"/>
                  </a:cubicBezTo>
                  <a:cubicBezTo>
                    <a:pt x="133" y="331"/>
                    <a:pt x="133" y="331"/>
                    <a:pt x="134" y="331"/>
                  </a:cubicBezTo>
                  <a:cubicBezTo>
                    <a:pt x="134" y="332"/>
                    <a:pt x="134" y="332"/>
                    <a:pt x="135" y="332"/>
                  </a:cubicBezTo>
                  <a:cubicBezTo>
                    <a:pt x="135" y="332"/>
                    <a:pt x="135" y="332"/>
                    <a:pt x="135" y="332"/>
                  </a:cubicBezTo>
                  <a:cubicBezTo>
                    <a:pt x="136" y="332"/>
                    <a:pt x="136" y="332"/>
                    <a:pt x="136" y="332"/>
                  </a:cubicBezTo>
                  <a:cubicBezTo>
                    <a:pt x="137" y="333"/>
                    <a:pt x="138" y="333"/>
                    <a:pt x="138" y="333"/>
                  </a:cubicBezTo>
                  <a:cubicBezTo>
                    <a:pt x="183" y="333"/>
                    <a:pt x="183" y="333"/>
                    <a:pt x="183" y="333"/>
                  </a:cubicBezTo>
                  <a:cubicBezTo>
                    <a:pt x="187" y="333"/>
                    <a:pt x="191" y="329"/>
                    <a:pt x="191" y="325"/>
                  </a:cubicBezTo>
                  <a:cubicBezTo>
                    <a:pt x="191" y="320"/>
                    <a:pt x="187" y="317"/>
                    <a:pt x="183" y="317"/>
                  </a:cubicBezTo>
                  <a:cubicBezTo>
                    <a:pt x="183" y="317"/>
                    <a:pt x="183" y="317"/>
                    <a:pt x="183" y="317"/>
                  </a:cubicBezTo>
                  <a:cubicBezTo>
                    <a:pt x="158" y="317"/>
                    <a:pt x="158" y="317"/>
                    <a:pt x="158" y="317"/>
                  </a:cubicBezTo>
                  <a:cubicBezTo>
                    <a:pt x="205" y="269"/>
                    <a:pt x="205" y="269"/>
                    <a:pt x="205" y="269"/>
                  </a:cubicBezTo>
                  <a:cubicBezTo>
                    <a:pt x="253" y="318"/>
                    <a:pt x="253" y="318"/>
                    <a:pt x="253" y="318"/>
                  </a:cubicBezTo>
                  <a:cubicBezTo>
                    <a:pt x="228" y="318"/>
                    <a:pt x="228" y="318"/>
                    <a:pt x="228" y="318"/>
                  </a:cubicBezTo>
                  <a:cubicBezTo>
                    <a:pt x="224" y="318"/>
                    <a:pt x="220" y="321"/>
                    <a:pt x="220" y="326"/>
                  </a:cubicBezTo>
                  <a:cubicBezTo>
                    <a:pt x="220" y="330"/>
                    <a:pt x="224" y="334"/>
                    <a:pt x="228" y="334"/>
                  </a:cubicBezTo>
                  <a:cubicBezTo>
                    <a:pt x="272" y="334"/>
                    <a:pt x="272" y="334"/>
                    <a:pt x="272" y="334"/>
                  </a:cubicBezTo>
                  <a:cubicBezTo>
                    <a:pt x="273" y="334"/>
                    <a:pt x="274" y="333"/>
                    <a:pt x="275" y="333"/>
                  </a:cubicBezTo>
                  <a:cubicBezTo>
                    <a:pt x="275" y="333"/>
                    <a:pt x="275" y="333"/>
                    <a:pt x="275" y="333"/>
                  </a:cubicBezTo>
                  <a:cubicBezTo>
                    <a:pt x="276" y="333"/>
                    <a:pt x="276" y="333"/>
                    <a:pt x="276" y="333"/>
                  </a:cubicBezTo>
                  <a:cubicBezTo>
                    <a:pt x="276" y="333"/>
                    <a:pt x="276" y="333"/>
                    <a:pt x="277" y="332"/>
                  </a:cubicBezTo>
                  <a:cubicBezTo>
                    <a:pt x="277" y="332"/>
                    <a:pt x="278" y="332"/>
                    <a:pt x="278" y="331"/>
                  </a:cubicBezTo>
                  <a:cubicBezTo>
                    <a:pt x="278" y="331"/>
                    <a:pt x="279" y="330"/>
                    <a:pt x="279" y="330"/>
                  </a:cubicBezTo>
                  <a:cubicBezTo>
                    <a:pt x="280" y="329"/>
                    <a:pt x="280" y="328"/>
                    <a:pt x="280" y="327"/>
                  </a:cubicBezTo>
                  <a:cubicBezTo>
                    <a:pt x="280" y="327"/>
                    <a:pt x="280" y="327"/>
                    <a:pt x="280" y="327"/>
                  </a:cubicBezTo>
                  <a:cubicBezTo>
                    <a:pt x="280" y="327"/>
                    <a:pt x="280" y="326"/>
                    <a:pt x="280" y="326"/>
                  </a:cubicBezTo>
                  <a:cubicBezTo>
                    <a:pt x="280" y="326"/>
                    <a:pt x="280" y="326"/>
                    <a:pt x="280" y="326"/>
                  </a:cubicBezTo>
                  <a:cubicBezTo>
                    <a:pt x="280" y="281"/>
                    <a:pt x="280" y="281"/>
                    <a:pt x="280" y="281"/>
                  </a:cubicBezTo>
                  <a:cubicBezTo>
                    <a:pt x="280" y="277"/>
                    <a:pt x="277" y="273"/>
                    <a:pt x="272" y="273"/>
                  </a:cubicBezTo>
                  <a:cubicBezTo>
                    <a:pt x="268" y="273"/>
                    <a:pt x="264" y="277"/>
                    <a:pt x="264" y="281"/>
                  </a:cubicBezTo>
                  <a:cubicBezTo>
                    <a:pt x="264" y="306"/>
                    <a:pt x="264" y="306"/>
                    <a:pt x="264" y="306"/>
                  </a:cubicBezTo>
                  <a:cubicBezTo>
                    <a:pt x="216" y="258"/>
                    <a:pt x="216" y="258"/>
                    <a:pt x="216" y="258"/>
                  </a:cubicBezTo>
                  <a:cubicBezTo>
                    <a:pt x="264" y="210"/>
                    <a:pt x="264" y="210"/>
                    <a:pt x="264" y="210"/>
                  </a:cubicBezTo>
                  <a:cubicBezTo>
                    <a:pt x="264" y="235"/>
                    <a:pt x="264" y="235"/>
                    <a:pt x="264" y="235"/>
                  </a:cubicBezTo>
                  <a:cubicBezTo>
                    <a:pt x="264" y="239"/>
                    <a:pt x="268" y="243"/>
                    <a:pt x="272" y="243"/>
                  </a:cubicBezTo>
                  <a:close/>
                </a:path>
              </a:pathLst>
            </a:custGeom>
            <a:solidFill>
              <a:srgbClr val="7B06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 name="AutoShape 72"/>
            <p:cNvSpPr>
              <a:spLocks noChangeAspect="1" noChangeArrowheads="1"/>
            </p:cNvSpPr>
            <p:nvPr/>
          </p:nvSpPr>
          <p:spPr bwMode="auto">
            <a:xfrm>
              <a:off x="1276" y="860"/>
              <a:ext cx="964" cy="1388"/>
            </a:xfrm>
            <a:prstGeom prst="roundRect">
              <a:avLst>
                <a:gd name="adj" fmla="val 9542"/>
              </a:avLst>
            </a:prstGeom>
            <a:noFill/>
            <a:ln>
              <a:noFill/>
            </a:ln>
            <a:effectLst/>
            <a:extLst>
              <a:ext uri="{909E8E84-426E-40DD-AFC4-6F175D3DCCD1}">
                <a14:hiddenFill xmlns:a14="http://schemas.microsoft.com/office/drawing/2010/main">
                  <a:solidFill>
                    <a:srgbClr val="FABB00"/>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rIns="0" anchor="ctr"/>
            <a:lstStyle/>
            <a:p>
              <a:pPr>
                <a:spcBef>
                  <a:spcPct val="50000"/>
                </a:spcBef>
                <a:defRPr/>
              </a:pPr>
              <a:endParaRPr lang="sv-SE">
                <a:latin typeface="Arial" charset="0"/>
                <a:ea typeface="ＭＳ Ｐゴシック" charset="0"/>
                <a:cs typeface="ＭＳ Ｐゴシック" charset="0"/>
              </a:endParaRPr>
            </a:p>
          </p:txBody>
        </p:sp>
      </p:grpSp>
      <p:sp>
        <p:nvSpPr>
          <p:cNvPr id="5" name="TextBox 4"/>
          <p:cNvSpPr txBox="1"/>
          <p:nvPr/>
        </p:nvSpPr>
        <p:spPr>
          <a:xfrm>
            <a:off x="7146092" y="1523117"/>
            <a:ext cx="1921708" cy="854080"/>
          </a:xfrm>
          <a:prstGeom prst="rect">
            <a:avLst/>
          </a:prstGeom>
          <a:noFill/>
        </p:spPr>
        <p:txBody>
          <a:bodyPr wrap="square" rtlCol="0">
            <a:spAutoFit/>
          </a:bodyPr>
          <a:lstStyle/>
          <a:p>
            <a:r>
              <a:rPr lang="en-US" sz="1100" b="1" dirty="0"/>
              <a:t>AMF</a:t>
            </a:r>
            <a:r>
              <a:rPr lang="en-US" sz="1100" dirty="0"/>
              <a:t>: Access and Mobility Management Function</a:t>
            </a:r>
          </a:p>
          <a:p>
            <a:r>
              <a:rPr lang="en-US" sz="1100" b="1" dirty="0"/>
              <a:t>NSSF</a:t>
            </a:r>
            <a:r>
              <a:rPr lang="en-US" sz="1100" dirty="0"/>
              <a:t>: Network Slice Selection Function</a:t>
            </a:r>
          </a:p>
        </p:txBody>
      </p:sp>
      <p:cxnSp>
        <p:nvCxnSpPr>
          <p:cNvPr id="66" name="Straight Arrow Connector 7"/>
          <p:cNvCxnSpPr>
            <a:cxnSpLocks noChangeShapeType="1"/>
            <a:endCxn id="87" idx="0"/>
          </p:cNvCxnSpPr>
          <p:nvPr/>
        </p:nvCxnSpPr>
        <p:spPr bwMode="auto">
          <a:xfrm>
            <a:off x="5966651" y="3905547"/>
            <a:ext cx="2502293" cy="346255"/>
          </a:xfrm>
          <a:prstGeom prst="bentConnector2">
            <a:avLst/>
          </a:prstGeom>
          <a:noFill/>
          <a:ln w="25400" algn="ctr">
            <a:solidFill>
              <a:schemeClr val="tx2"/>
            </a:solidFill>
            <a:round/>
            <a:headEnd type="arrow" w="med" len="med"/>
            <a:tailEnd type="arrow" w="med" len="med"/>
          </a:ln>
          <a:extLst>
            <a:ext uri="{909E8E84-426E-40DD-AFC4-6F175D3DCCD1}">
              <a14:hiddenFill xmlns:a14="http://schemas.microsoft.com/office/drawing/2010/main">
                <a:noFill/>
              </a14:hiddenFill>
            </a:ext>
          </a:extLst>
        </p:spPr>
      </p:cxnSp>
      <p:grpSp>
        <p:nvGrpSpPr>
          <p:cNvPr id="67" name="Group 56"/>
          <p:cNvGrpSpPr>
            <a:grpSpLocks noChangeAspect="1"/>
          </p:cNvGrpSpPr>
          <p:nvPr/>
        </p:nvGrpSpPr>
        <p:grpSpPr bwMode="auto">
          <a:xfrm>
            <a:off x="7484460" y="5306706"/>
            <a:ext cx="320738" cy="461061"/>
            <a:chOff x="2362" y="860"/>
            <a:chExt cx="969" cy="1392"/>
          </a:xfrm>
        </p:grpSpPr>
        <p:grpSp>
          <p:nvGrpSpPr>
            <p:cNvPr id="74" name="Group 45"/>
            <p:cNvGrpSpPr>
              <a:grpSpLocks noChangeAspect="1"/>
            </p:cNvGrpSpPr>
            <p:nvPr/>
          </p:nvGrpSpPr>
          <p:grpSpPr bwMode="auto">
            <a:xfrm>
              <a:off x="2365" y="860"/>
              <a:ext cx="966" cy="1391"/>
              <a:chOff x="2365" y="860"/>
              <a:chExt cx="966" cy="1391"/>
            </a:xfrm>
          </p:grpSpPr>
          <p:sp>
            <p:nvSpPr>
              <p:cNvPr id="76" name="Freeform 20"/>
              <p:cNvSpPr>
                <a:spLocks noChangeAspect="1"/>
              </p:cNvSpPr>
              <p:nvPr/>
            </p:nvSpPr>
            <p:spPr bwMode="auto">
              <a:xfrm>
                <a:off x="2384" y="879"/>
                <a:ext cx="928" cy="1353"/>
              </a:xfrm>
              <a:custGeom>
                <a:avLst/>
                <a:gdLst>
                  <a:gd name="T0" fmla="*/ 28848 w 393"/>
                  <a:gd name="T1" fmla="*/ 6094 h 573"/>
                  <a:gd name="T2" fmla="*/ 28848 w 393"/>
                  <a:gd name="T3" fmla="*/ 39693 h 573"/>
                  <a:gd name="T4" fmla="*/ 26492 w 393"/>
                  <a:gd name="T5" fmla="*/ 42061 h 573"/>
                  <a:gd name="T6" fmla="*/ 2359 w 393"/>
                  <a:gd name="T7" fmla="*/ 42061 h 573"/>
                  <a:gd name="T8" fmla="*/ 0 w 393"/>
                  <a:gd name="T9" fmla="*/ 39693 h 573"/>
                  <a:gd name="T10" fmla="*/ 0 w 393"/>
                  <a:gd name="T11" fmla="*/ 2359 h 573"/>
                  <a:gd name="T12" fmla="*/ 2359 w 393"/>
                  <a:gd name="T13" fmla="*/ 0 h 573"/>
                  <a:gd name="T14" fmla="*/ 26492 w 393"/>
                  <a:gd name="T15" fmla="*/ 0 h 573"/>
                  <a:gd name="T16" fmla="*/ 28848 w 393"/>
                  <a:gd name="T17" fmla="*/ 2359 h 573"/>
                  <a:gd name="T18" fmla="*/ 28848 w 393"/>
                  <a:gd name="T19" fmla="*/ 3724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77" name="Freeform 21"/>
              <p:cNvSpPr>
                <a:spLocks noChangeAspect="1" noEditPoints="1"/>
              </p:cNvSpPr>
              <p:nvPr/>
            </p:nvSpPr>
            <p:spPr bwMode="auto">
              <a:xfrm>
                <a:off x="2365" y="860"/>
                <a:ext cx="966" cy="1391"/>
              </a:xfrm>
              <a:custGeom>
                <a:avLst/>
                <a:gdLst>
                  <a:gd name="T0" fmla="*/ 30066 w 409"/>
                  <a:gd name="T1" fmla="*/ 4322 h 589"/>
                  <a:gd name="T2" fmla="*/ 27138 w 409"/>
                  <a:gd name="T3" fmla="*/ 0 h 589"/>
                  <a:gd name="T4" fmla="*/ 0 w 409"/>
                  <a:gd name="T5" fmla="*/ 2921 h 589"/>
                  <a:gd name="T6" fmla="*/ 2924 w 409"/>
                  <a:gd name="T7" fmla="*/ 43270 h 589"/>
                  <a:gd name="T8" fmla="*/ 30066 w 409"/>
                  <a:gd name="T9" fmla="*/ 40346 h 589"/>
                  <a:gd name="T10" fmla="*/ 29471 w 409"/>
                  <a:gd name="T11" fmla="*/ 6095 h 589"/>
                  <a:gd name="T12" fmla="*/ 28878 w 409"/>
                  <a:gd name="T13" fmla="*/ 40346 h 589"/>
                  <a:gd name="T14" fmla="*/ 2924 w 409"/>
                  <a:gd name="T15" fmla="*/ 42080 h 589"/>
                  <a:gd name="T16" fmla="*/ 1188 w 409"/>
                  <a:gd name="T17" fmla="*/ 2921 h 589"/>
                  <a:gd name="T18" fmla="*/ 27138 w 409"/>
                  <a:gd name="T19" fmla="*/ 1188 h 589"/>
                  <a:gd name="T20" fmla="*/ 28878 w 409"/>
                  <a:gd name="T21" fmla="*/ 4322 h 589"/>
                  <a:gd name="T22" fmla="*/ 23423 w 409"/>
                  <a:gd name="T23" fmla="*/ 11232 h 589"/>
                  <a:gd name="T24" fmla="*/ 24020 w 409"/>
                  <a:gd name="T25" fmla="*/ 10642 h 589"/>
                  <a:gd name="T26" fmla="*/ 23808 w 409"/>
                  <a:gd name="T27" fmla="*/ 5873 h 589"/>
                  <a:gd name="T28" fmla="*/ 19105 w 409"/>
                  <a:gd name="T29" fmla="*/ 5727 h 589"/>
                  <a:gd name="T30" fmla="*/ 19105 w 409"/>
                  <a:gd name="T31" fmla="*/ 6898 h 589"/>
                  <a:gd name="T32" fmla="*/ 14558 w 409"/>
                  <a:gd name="T33" fmla="*/ 14345 h 589"/>
                  <a:gd name="T34" fmla="*/ 10080 w 409"/>
                  <a:gd name="T35" fmla="*/ 6898 h 589"/>
                  <a:gd name="T36" fmla="*/ 10080 w 409"/>
                  <a:gd name="T37" fmla="*/ 5727 h 589"/>
                  <a:gd name="T38" fmla="*/ 5350 w 409"/>
                  <a:gd name="T39" fmla="*/ 5873 h 589"/>
                  <a:gd name="T40" fmla="*/ 5137 w 409"/>
                  <a:gd name="T41" fmla="*/ 10642 h 589"/>
                  <a:gd name="T42" fmla="*/ 6309 w 409"/>
                  <a:gd name="T43" fmla="*/ 10642 h 589"/>
                  <a:gd name="T44" fmla="*/ 13755 w 409"/>
                  <a:gd name="T45" fmla="*/ 15119 h 589"/>
                  <a:gd name="T46" fmla="*/ 6309 w 409"/>
                  <a:gd name="T47" fmla="*/ 19694 h 589"/>
                  <a:gd name="T48" fmla="*/ 5137 w 409"/>
                  <a:gd name="T49" fmla="*/ 19694 h 589"/>
                  <a:gd name="T50" fmla="*/ 5137 w 409"/>
                  <a:gd name="T51" fmla="*/ 24011 h 589"/>
                  <a:gd name="T52" fmla="*/ 5730 w 409"/>
                  <a:gd name="T53" fmla="*/ 24608 h 589"/>
                  <a:gd name="T54" fmla="*/ 10643 w 409"/>
                  <a:gd name="T55" fmla="*/ 24011 h 589"/>
                  <a:gd name="T56" fmla="*/ 7128 w 409"/>
                  <a:gd name="T57" fmla="*/ 23418 h 589"/>
                  <a:gd name="T58" fmla="*/ 21963 w 409"/>
                  <a:gd name="T59" fmla="*/ 23418 h 589"/>
                  <a:gd name="T60" fmla="*/ 18510 w 409"/>
                  <a:gd name="T61" fmla="*/ 24011 h 589"/>
                  <a:gd name="T62" fmla="*/ 19105 w 409"/>
                  <a:gd name="T63" fmla="*/ 24608 h 589"/>
                  <a:gd name="T64" fmla="*/ 23808 w 409"/>
                  <a:gd name="T65" fmla="*/ 24396 h 589"/>
                  <a:gd name="T66" fmla="*/ 24020 w 409"/>
                  <a:gd name="T67" fmla="*/ 19694 h 589"/>
                  <a:gd name="T68" fmla="*/ 22872 w 409"/>
                  <a:gd name="T69" fmla="*/ 19694 h 589"/>
                  <a:gd name="T70" fmla="*/ 15430 w 409"/>
                  <a:gd name="T71" fmla="*/ 15119 h 589"/>
                  <a:gd name="T72" fmla="*/ 22872 w 409"/>
                  <a:gd name="T73" fmla="*/ 10642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319" y="153"/>
                    </a:moveTo>
                    <a:cubicBezTo>
                      <a:pt x="323" y="153"/>
                      <a:pt x="327" y="149"/>
                      <a:pt x="327" y="145"/>
                    </a:cubicBezTo>
                    <a:cubicBezTo>
                      <a:pt x="327" y="145"/>
                      <a:pt x="327" y="145"/>
                      <a:pt x="327" y="145"/>
                    </a:cubicBezTo>
                    <a:cubicBezTo>
                      <a:pt x="327" y="86"/>
                      <a:pt x="327" y="86"/>
                      <a:pt x="327" y="86"/>
                    </a:cubicBezTo>
                    <a:cubicBezTo>
                      <a:pt x="327" y="84"/>
                      <a:pt x="326" y="82"/>
                      <a:pt x="324" y="80"/>
                    </a:cubicBezTo>
                    <a:cubicBezTo>
                      <a:pt x="323" y="79"/>
                      <a:pt x="321" y="78"/>
                      <a:pt x="319" y="78"/>
                    </a:cubicBezTo>
                    <a:cubicBezTo>
                      <a:pt x="260" y="78"/>
                      <a:pt x="260" y="78"/>
                      <a:pt x="260" y="78"/>
                    </a:cubicBezTo>
                    <a:cubicBezTo>
                      <a:pt x="255" y="78"/>
                      <a:pt x="252" y="82"/>
                      <a:pt x="252" y="86"/>
                    </a:cubicBezTo>
                    <a:cubicBezTo>
                      <a:pt x="252" y="91"/>
                      <a:pt x="255" y="94"/>
                      <a:pt x="260" y="94"/>
                    </a:cubicBezTo>
                    <a:cubicBezTo>
                      <a:pt x="299" y="94"/>
                      <a:pt x="299" y="94"/>
                      <a:pt x="299" y="94"/>
                    </a:cubicBezTo>
                    <a:cubicBezTo>
                      <a:pt x="198" y="195"/>
                      <a:pt x="198" y="195"/>
                      <a:pt x="198" y="195"/>
                    </a:cubicBezTo>
                    <a:cubicBezTo>
                      <a:pt x="97" y="94"/>
                      <a:pt x="97" y="94"/>
                      <a:pt x="97" y="94"/>
                    </a:cubicBezTo>
                    <a:cubicBezTo>
                      <a:pt x="137" y="94"/>
                      <a:pt x="137" y="94"/>
                      <a:pt x="137" y="94"/>
                    </a:cubicBezTo>
                    <a:cubicBezTo>
                      <a:pt x="141" y="94"/>
                      <a:pt x="145" y="91"/>
                      <a:pt x="145" y="86"/>
                    </a:cubicBezTo>
                    <a:cubicBezTo>
                      <a:pt x="145" y="82"/>
                      <a:pt x="141" y="78"/>
                      <a:pt x="137" y="78"/>
                    </a:cubicBezTo>
                    <a:cubicBezTo>
                      <a:pt x="78" y="78"/>
                      <a:pt x="78" y="78"/>
                      <a:pt x="78" y="78"/>
                    </a:cubicBezTo>
                    <a:cubicBezTo>
                      <a:pt x="76" y="78"/>
                      <a:pt x="74" y="79"/>
                      <a:pt x="73" y="80"/>
                    </a:cubicBezTo>
                    <a:cubicBezTo>
                      <a:pt x="71" y="82"/>
                      <a:pt x="70" y="84"/>
                      <a:pt x="70" y="86"/>
                    </a:cubicBezTo>
                    <a:cubicBezTo>
                      <a:pt x="70" y="145"/>
                      <a:pt x="70" y="145"/>
                      <a:pt x="70" y="145"/>
                    </a:cubicBezTo>
                    <a:cubicBezTo>
                      <a:pt x="70" y="149"/>
                      <a:pt x="74" y="153"/>
                      <a:pt x="78" y="153"/>
                    </a:cubicBezTo>
                    <a:cubicBezTo>
                      <a:pt x="83" y="153"/>
                      <a:pt x="86" y="149"/>
                      <a:pt x="86" y="145"/>
                    </a:cubicBezTo>
                    <a:cubicBezTo>
                      <a:pt x="86" y="105"/>
                      <a:pt x="86" y="105"/>
                      <a:pt x="86" y="105"/>
                    </a:cubicBezTo>
                    <a:cubicBezTo>
                      <a:pt x="187" y="206"/>
                      <a:pt x="187" y="206"/>
                      <a:pt x="187" y="206"/>
                    </a:cubicBezTo>
                    <a:cubicBezTo>
                      <a:pt x="86" y="307"/>
                      <a:pt x="86" y="307"/>
                      <a:pt x="86" y="307"/>
                    </a:cubicBezTo>
                    <a:cubicBezTo>
                      <a:pt x="86" y="268"/>
                      <a:pt x="86" y="268"/>
                      <a:pt x="86" y="268"/>
                    </a:cubicBezTo>
                    <a:cubicBezTo>
                      <a:pt x="86" y="263"/>
                      <a:pt x="83" y="260"/>
                      <a:pt x="78" y="260"/>
                    </a:cubicBezTo>
                    <a:cubicBezTo>
                      <a:pt x="74" y="260"/>
                      <a:pt x="70" y="263"/>
                      <a:pt x="70" y="268"/>
                    </a:cubicBezTo>
                    <a:cubicBezTo>
                      <a:pt x="70" y="268"/>
                      <a:pt x="70" y="268"/>
                      <a:pt x="70" y="268"/>
                    </a:cubicBezTo>
                    <a:cubicBezTo>
                      <a:pt x="70" y="327"/>
                      <a:pt x="70" y="327"/>
                      <a:pt x="70" y="327"/>
                    </a:cubicBezTo>
                    <a:cubicBezTo>
                      <a:pt x="70" y="329"/>
                      <a:pt x="71" y="331"/>
                      <a:pt x="73" y="332"/>
                    </a:cubicBezTo>
                    <a:cubicBezTo>
                      <a:pt x="74" y="334"/>
                      <a:pt x="76" y="335"/>
                      <a:pt x="78" y="335"/>
                    </a:cubicBezTo>
                    <a:cubicBezTo>
                      <a:pt x="137" y="335"/>
                      <a:pt x="137" y="335"/>
                      <a:pt x="137" y="335"/>
                    </a:cubicBezTo>
                    <a:cubicBezTo>
                      <a:pt x="141" y="335"/>
                      <a:pt x="145" y="331"/>
                      <a:pt x="145" y="327"/>
                    </a:cubicBezTo>
                    <a:cubicBezTo>
                      <a:pt x="145" y="322"/>
                      <a:pt x="141" y="319"/>
                      <a:pt x="137" y="319"/>
                    </a:cubicBezTo>
                    <a:cubicBezTo>
                      <a:pt x="97" y="319"/>
                      <a:pt x="97" y="319"/>
                      <a:pt x="97" y="319"/>
                    </a:cubicBezTo>
                    <a:cubicBezTo>
                      <a:pt x="198" y="218"/>
                      <a:pt x="198" y="218"/>
                      <a:pt x="198" y="218"/>
                    </a:cubicBezTo>
                    <a:cubicBezTo>
                      <a:pt x="299" y="319"/>
                      <a:pt x="299" y="319"/>
                      <a:pt x="299" y="319"/>
                    </a:cubicBezTo>
                    <a:cubicBezTo>
                      <a:pt x="260" y="319"/>
                      <a:pt x="260" y="319"/>
                      <a:pt x="260" y="319"/>
                    </a:cubicBezTo>
                    <a:cubicBezTo>
                      <a:pt x="255" y="319"/>
                      <a:pt x="252" y="322"/>
                      <a:pt x="252" y="327"/>
                    </a:cubicBezTo>
                    <a:cubicBezTo>
                      <a:pt x="252" y="331"/>
                      <a:pt x="255" y="335"/>
                      <a:pt x="260" y="335"/>
                    </a:cubicBezTo>
                    <a:cubicBezTo>
                      <a:pt x="260" y="335"/>
                      <a:pt x="260" y="335"/>
                      <a:pt x="260" y="335"/>
                    </a:cubicBezTo>
                    <a:cubicBezTo>
                      <a:pt x="319" y="335"/>
                      <a:pt x="319" y="335"/>
                      <a:pt x="319" y="335"/>
                    </a:cubicBezTo>
                    <a:cubicBezTo>
                      <a:pt x="321" y="335"/>
                      <a:pt x="323" y="334"/>
                      <a:pt x="324" y="332"/>
                    </a:cubicBezTo>
                    <a:cubicBezTo>
                      <a:pt x="326" y="331"/>
                      <a:pt x="327" y="329"/>
                      <a:pt x="327" y="327"/>
                    </a:cubicBezTo>
                    <a:cubicBezTo>
                      <a:pt x="327" y="268"/>
                      <a:pt x="327" y="268"/>
                      <a:pt x="327" y="268"/>
                    </a:cubicBezTo>
                    <a:cubicBezTo>
                      <a:pt x="327" y="263"/>
                      <a:pt x="323" y="260"/>
                      <a:pt x="319" y="260"/>
                    </a:cubicBezTo>
                    <a:cubicBezTo>
                      <a:pt x="314" y="260"/>
                      <a:pt x="311" y="263"/>
                      <a:pt x="311" y="268"/>
                    </a:cubicBezTo>
                    <a:cubicBezTo>
                      <a:pt x="311" y="307"/>
                      <a:pt x="311" y="307"/>
                      <a:pt x="311" y="307"/>
                    </a:cubicBezTo>
                    <a:cubicBezTo>
                      <a:pt x="210" y="206"/>
                      <a:pt x="210" y="206"/>
                      <a:pt x="210" y="206"/>
                    </a:cubicBezTo>
                    <a:cubicBezTo>
                      <a:pt x="311" y="105"/>
                      <a:pt x="311" y="105"/>
                      <a:pt x="311" y="105"/>
                    </a:cubicBezTo>
                    <a:cubicBezTo>
                      <a:pt x="311" y="145"/>
                      <a:pt x="311" y="145"/>
                      <a:pt x="311" y="145"/>
                    </a:cubicBezTo>
                    <a:cubicBezTo>
                      <a:pt x="311" y="149"/>
                      <a:pt x="314" y="153"/>
                      <a:pt x="319" y="153"/>
                    </a:cubicBezTo>
                    <a:close/>
                  </a:path>
                </a:pathLst>
              </a:custGeom>
              <a:solidFill>
                <a:srgbClr val="E3211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78" name="Text Box 22"/>
              <p:cNvSpPr txBox="1">
                <a:spLocks noChangeAspect="1" noChangeArrowheads="1"/>
              </p:cNvSpPr>
              <p:nvPr/>
            </p:nvSpPr>
            <p:spPr bwMode="auto">
              <a:xfrm>
                <a:off x="2440" y="1800"/>
                <a:ext cx="816"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lnSpc>
                    <a:spcPct val="80000"/>
                  </a:lnSpc>
                </a:pPr>
                <a:r>
                  <a:rPr lang="en-US" sz="1000" dirty="0">
                    <a:solidFill>
                      <a:srgbClr val="E32119"/>
                    </a:solidFill>
                    <a:latin typeface="Arial" charset="0"/>
                    <a:ea typeface="MS PGothic" pitchFamily="34" charset="-128"/>
                  </a:rPr>
                  <a:t>DPI</a:t>
                </a:r>
                <a:endParaRPr lang="sv-SE" sz="1000" dirty="0">
                  <a:solidFill>
                    <a:srgbClr val="E32119"/>
                  </a:solidFill>
                  <a:latin typeface="Arial" charset="0"/>
                  <a:ea typeface="MS PGothic" pitchFamily="34" charset="-128"/>
                </a:endParaRPr>
              </a:p>
            </p:txBody>
          </p:sp>
        </p:grpSp>
        <p:sp>
          <p:nvSpPr>
            <p:cNvPr id="75" name="Rectangle 46"/>
            <p:cNvSpPr>
              <a:spLocks noChangeAspect="1" noChangeArrowheads="1"/>
            </p:cNvSpPr>
            <p:nvPr/>
          </p:nvSpPr>
          <p:spPr bwMode="auto">
            <a:xfrm>
              <a:off x="2362" y="860"/>
              <a:ext cx="969" cy="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rIns="0" anchor="ctr"/>
            <a:lstStyle/>
            <a:p>
              <a:pPr>
                <a:spcBef>
                  <a:spcPct val="50000"/>
                </a:spcBef>
                <a:defRPr/>
              </a:pPr>
              <a:endParaRPr lang="sv-SE">
                <a:ea typeface="ＭＳ Ｐゴシック" charset="0"/>
                <a:cs typeface="ＭＳ Ｐゴシック" charset="0"/>
              </a:endParaRPr>
            </a:p>
          </p:txBody>
        </p:sp>
      </p:grpSp>
      <p:grpSp>
        <p:nvGrpSpPr>
          <p:cNvPr id="79" name="Group 56"/>
          <p:cNvGrpSpPr>
            <a:grpSpLocks noChangeAspect="1"/>
          </p:cNvGrpSpPr>
          <p:nvPr/>
        </p:nvGrpSpPr>
        <p:grpSpPr bwMode="auto">
          <a:xfrm>
            <a:off x="7896796" y="4797638"/>
            <a:ext cx="320738" cy="461061"/>
            <a:chOff x="2362" y="860"/>
            <a:chExt cx="969" cy="1392"/>
          </a:xfrm>
        </p:grpSpPr>
        <p:grpSp>
          <p:nvGrpSpPr>
            <p:cNvPr id="80" name="Group 45"/>
            <p:cNvGrpSpPr>
              <a:grpSpLocks noChangeAspect="1"/>
            </p:cNvGrpSpPr>
            <p:nvPr/>
          </p:nvGrpSpPr>
          <p:grpSpPr bwMode="auto">
            <a:xfrm>
              <a:off x="2365" y="860"/>
              <a:ext cx="966" cy="1391"/>
              <a:chOff x="2365" y="860"/>
              <a:chExt cx="966" cy="1391"/>
            </a:xfrm>
          </p:grpSpPr>
          <p:sp>
            <p:nvSpPr>
              <p:cNvPr id="82" name="Freeform 20"/>
              <p:cNvSpPr>
                <a:spLocks noChangeAspect="1"/>
              </p:cNvSpPr>
              <p:nvPr/>
            </p:nvSpPr>
            <p:spPr bwMode="auto">
              <a:xfrm>
                <a:off x="2384" y="879"/>
                <a:ext cx="928" cy="1353"/>
              </a:xfrm>
              <a:custGeom>
                <a:avLst/>
                <a:gdLst>
                  <a:gd name="T0" fmla="*/ 28848 w 393"/>
                  <a:gd name="T1" fmla="*/ 6094 h 573"/>
                  <a:gd name="T2" fmla="*/ 28848 w 393"/>
                  <a:gd name="T3" fmla="*/ 39693 h 573"/>
                  <a:gd name="T4" fmla="*/ 26492 w 393"/>
                  <a:gd name="T5" fmla="*/ 42061 h 573"/>
                  <a:gd name="T6" fmla="*/ 2359 w 393"/>
                  <a:gd name="T7" fmla="*/ 42061 h 573"/>
                  <a:gd name="T8" fmla="*/ 0 w 393"/>
                  <a:gd name="T9" fmla="*/ 39693 h 573"/>
                  <a:gd name="T10" fmla="*/ 0 w 393"/>
                  <a:gd name="T11" fmla="*/ 2359 h 573"/>
                  <a:gd name="T12" fmla="*/ 2359 w 393"/>
                  <a:gd name="T13" fmla="*/ 0 h 573"/>
                  <a:gd name="T14" fmla="*/ 26492 w 393"/>
                  <a:gd name="T15" fmla="*/ 0 h 573"/>
                  <a:gd name="T16" fmla="*/ 28848 w 393"/>
                  <a:gd name="T17" fmla="*/ 2359 h 573"/>
                  <a:gd name="T18" fmla="*/ 28848 w 393"/>
                  <a:gd name="T19" fmla="*/ 3724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83" name="Freeform 21"/>
              <p:cNvSpPr>
                <a:spLocks noChangeAspect="1" noEditPoints="1"/>
              </p:cNvSpPr>
              <p:nvPr/>
            </p:nvSpPr>
            <p:spPr bwMode="auto">
              <a:xfrm>
                <a:off x="2365" y="860"/>
                <a:ext cx="966" cy="1391"/>
              </a:xfrm>
              <a:custGeom>
                <a:avLst/>
                <a:gdLst>
                  <a:gd name="T0" fmla="*/ 30066 w 409"/>
                  <a:gd name="T1" fmla="*/ 4322 h 589"/>
                  <a:gd name="T2" fmla="*/ 27138 w 409"/>
                  <a:gd name="T3" fmla="*/ 0 h 589"/>
                  <a:gd name="T4" fmla="*/ 0 w 409"/>
                  <a:gd name="T5" fmla="*/ 2921 h 589"/>
                  <a:gd name="T6" fmla="*/ 2924 w 409"/>
                  <a:gd name="T7" fmla="*/ 43270 h 589"/>
                  <a:gd name="T8" fmla="*/ 30066 w 409"/>
                  <a:gd name="T9" fmla="*/ 40346 h 589"/>
                  <a:gd name="T10" fmla="*/ 29471 w 409"/>
                  <a:gd name="T11" fmla="*/ 6095 h 589"/>
                  <a:gd name="T12" fmla="*/ 28878 w 409"/>
                  <a:gd name="T13" fmla="*/ 40346 h 589"/>
                  <a:gd name="T14" fmla="*/ 2924 w 409"/>
                  <a:gd name="T15" fmla="*/ 42080 h 589"/>
                  <a:gd name="T16" fmla="*/ 1188 w 409"/>
                  <a:gd name="T17" fmla="*/ 2921 h 589"/>
                  <a:gd name="T18" fmla="*/ 27138 w 409"/>
                  <a:gd name="T19" fmla="*/ 1188 h 589"/>
                  <a:gd name="T20" fmla="*/ 28878 w 409"/>
                  <a:gd name="T21" fmla="*/ 4322 h 589"/>
                  <a:gd name="T22" fmla="*/ 23423 w 409"/>
                  <a:gd name="T23" fmla="*/ 11232 h 589"/>
                  <a:gd name="T24" fmla="*/ 24020 w 409"/>
                  <a:gd name="T25" fmla="*/ 10642 h 589"/>
                  <a:gd name="T26" fmla="*/ 23808 w 409"/>
                  <a:gd name="T27" fmla="*/ 5873 h 589"/>
                  <a:gd name="T28" fmla="*/ 19105 w 409"/>
                  <a:gd name="T29" fmla="*/ 5727 h 589"/>
                  <a:gd name="T30" fmla="*/ 19105 w 409"/>
                  <a:gd name="T31" fmla="*/ 6898 h 589"/>
                  <a:gd name="T32" fmla="*/ 14558 w 409"/>
                  <a:gd name="T33" fmla="*/ 14345 h 589"/>
                  <a:gd name="T34" fmla="*/ 10080 w 409"/>
                  <a:gd name="T35" fmla="*/ 6898 h 589"/>
                  <a:gd name="T36" fmla="*/ 10080 w 409"/>
                  <a:gd name="T37" fmla="*/ 5727 h 589"/>
                  <a:gd name="T38" fmla="*/ 5350 w 409"/>
                  <a:gd name="T39" fmla="*/ 5873 h 589"/>
                  <a:gd name="T40" fmla="*/ 5137 w 409"/>
                  <a:gd name="T41" fmla="*/ 10642 h 589"/>
                  <a:gd name="T42" fmla="*/ 6309 w 409"/>
                  <a:gd name="T43" fmla="*/ 10642 h 589"/>
                  <a:gd name="T44" fmla="*/ 13755 w 409"/>
                  <a:gd name="T45" fmla="*/ 15119 h 589"/>
                  <a:gd name="T46" fmla="*/ 6309 w 409"/>
                  <a:gd name="T47" fmla="*/ 19694 h 589"/>
                  <a:gd name="T48" fmla="*/ 5137 w 409"/>
                  <a:gd name="T49" fmla="*/ 19694 h 589"/>
                  <a:gd name="T50" fmla="*/ 5137 w 409"/>
                  <a:gd name="T51" fmla="*/ 24011 h 589"/>
                  <a:gd name="T52" fmla="*/ 5730 w 409"/>
                  <a:gd name="T53" fmla="*/ 24608 h 589"/>
                  <a:gd name="T54" fmla="*/ 10643 w 409"/>
                  <a:gd name="T55" fmla="*/ 24011 h 589"/>
                  <a:gd name="T56" fmla="*/ 7128 w 409"/>
                  <a:gd name="T57" fmla="*/ 23418 h 589"/>
                  <a:gd name="T58" fmla="*/ 21963 w 409"/>
                  <a:gd name="T59" fmla="*/ 23418 h 589"/>
                  <a:gd name="T60" fmla="*/ 18510 w 409"/>
                  <a:gd name="T61" fmla="*/ 24011 h 589"/>
                  <a:gd name="T62" fmla="*/ 19105 w 409"/>
                  <a:gd name="T63" fmla="*/ 24608 h 589"/>
                  <a:gd name="T64" fmla="*/ 23808 w 409"/>
                  <a:gd name="T65" fmla="*/ 24396 h 589"/>
                  <a:gd name="T66" fmla="*/ 24020 w 409"/>
                  <a:gd name="T67" fmla="*/ 19694 h 589"/>
                  <a:gd name="T68" fmla="*/ 22872 w 409"/>
                  <a:gd name="T69" fmla="*/ 19694 h 589"/>
                  <a:gd name="T70" fmla="*/ 15430 w 409"/>
                  <a:gd name="T71" fmla="*/ 15119 h 589"/>
                  <a:gd name="T72" fmla="*/ 22872 w 409"/>
                  <a:gd name="T73" fmla="*/ 10642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319" y="153"/>
                    </a:moveTo>
                    <a:cubicBezTo>
                      <a:pt x="323" y="153"/>
                      <a:pt x="327" y="149"/>
                      <a:pt x="327" y="145"/>
                    </a:cubicBezTo>
                    <a:cubicBezTo>
                      <a:pt x="327" y="145"/>
                      <a:pt x="327" y="145"/>
                      <a:pt x="327" y="145"/>
                    </a:cubicBezTo>
                    <a:cubicBezTo>
                      <a:pt x="327" y="86"/>
                      <a:pt x="327" y="86"/>
                      <a:pt x="327" y="86"/>
                    </a:cubicBezTo>
                    <a:cubicBezTo>
                      <a:pt x="327" y="84"/>
                      <a:pt x="326" y="82"/>
                      <a:pt x="324" y="80"/>
                    </a:cubicBezTo>
                    <a:cubicBezTo>
                      <a:pt x="323" y="79"/>
                      <a:pt x="321" y="78"/>
                      <a:pt x="319" y="78"/>
                    </a:cubicBezTo>
                    <a:cubicBezTo>
                      <a:pt x="260" y="78"/>
                      <a:pt x="260" y="78"/>
                      <a:pt x="260" y="78"/>
                    </a:cubicBezTo>
                    <a:cubicBezTo>
                      <a:pt x="255" y="78"/>
                      <a:pt x="252" y="82"/>
                      <a:pt x="252" y="86"/>
                    </a:cubicBezTo>
                    <a:cubicBezTo>
                      <a:pt x="252" y="91"/>
                      <a:pt x="255" y="94"/>
                      <a:pt x="260" y="94"/>
                    </a:cubicBezTo>
                    <a:cubicBezTo>
                      <a:pt x="299" y="94"/>
                      <a:pt x="299" y="94"/>
                      <a:pt x="299" y="94"/>
                    </a:cubicBezTo>
                    <a:cubicBezTo>
                      <a:pt x="198" y="195"/>
                      <a:pt x="198" y="195"/>
                      <a:pt x="198" y="195"/>
                    </a:cubicBezTo>
                    <a:cubicBezTo>
                      <a:pt x="97" y="94"/>
                      <a:pt x="97" y="94"/>
                      <a:pt x="97" y="94"/>
                    </a:cubicBezTo>
                    <a:cubicBezTo>
                      <a:pt x="137" y="94"/>
                      <a:pt x="137" y="94"/>
                      <a:pt x="137" y="94"/>
                    </a:cubicBezTo>
                    <a:cubicBezTo>
                      <a:pt x="141" y="94"/>
                      <a:pt x="145" y="91"/>
                      <a:pt x="145" y="86"/>
                    </a:cubicBezTo>
                    <a:cubicBezTo>
                      <a:pt x="145" y="82"/>
                      <a:pt x="141" y="78"/>
                      <a:pt x="137" y="78"/>
                    </a:cubicBezTo>
                    <a:cubicBezTo>
                      <a:pt x="78" y="78"/>
                      <a:pt x="78" y="78"/>
                      <a:pt x="78" y="78"/>
                    </a:cubicBezTo>
                    <a:cubicBezTo>
                      <a:pt x="76" y="78"/>
                      <a:pt x="74" y="79"/>
                      <a:pt x="73" y="80"/>
                    </a:cubicBezTo>
                    <a:cubicBezTo>
                      <a:pt x="71" y="82"/>
                      <a:pt x="70" y="84"/>
                      <a:pt x="70" y="86"/>
                    </a:cubicBezTo>
                    <a:cubicBezTo>
                      <a:pt x="70" y="145"/>
                      <a:pt x="70" y="145"/>
                      <a:pt x="70" y="145"/>
                    </a:cubicBezTo>
                    <a:cubicBezTo>
                      <a:pt x="70" y="149"/>
                      <a:pt x="74" y="153"/>
                      <a:pt x="78" y="153"/>
                    </a:cubicBezTo>
                    <a:cubicBezTo>
                      <a:pt x="83" y="153"/>
                      <a:pt x="86" y="149"/>
                      <a:pt x="86" y="145"/>
                    </a:cubicBezTo>
                    <a:cubicBezTo>
                      <a:pt x="86" y="105"/>
                      <a:pt x="86" y="105"/>
                      <a:pt x="86" y="105"/>
                    </a:cubicBezTo>
                    <a:cubicBezTo>
                      <a:pt x="187" y="206"/>
                      <a:pt x="187" y="206"/>
                      <a:pt x="187" y="206"/>
                    </a:cubicBezTo>
                    <a:cubicBezTo>
                      <a:pt x="86" y="307"/>
                      <a:pt x="86" y="307"/>
                      <a:pt x="86" y="307"/>
                    </a:cubicBezTo>
                    <a:cubicBezTo>
                      <a:pt x="86" y="268"/>
                      <a:pt x="86" y="268"/>
                      <a:pt x="86" y="268"/>
                    </a:cubicBezTo>
                    <a:cubicBezTo>
                      <a:pt x="86" y="263"/>
                      <a:pt x="83" y="260"/>
                      <a:pt x="78" y="260"/>
                    </a:cubicBezTo>
                    <a:cubicBezTo>
                      <a:pt x="74" y="260"/>
                      <a:pt x="70" y="263"/>
                      <a:pt x="70" y="268"/>
                    </a:cubicBezTo>
                    <a:cubicBezTo>
                      <a:pt x="70" y="268"/>
                      <a:pt x="70" y="268"/>
                      <a:pt x="70" y="268"/>
                    </a:cubicBezTo>
                    <a:cubicBezTo>
                      <a:pt x="70" y="327"/>
                      <a:pt x="70" y="327"/>
                      <a:pt x="70" y="327"/>
                    </a:cubicBezTo>
                    <a:cubicBezTo>
                      <a:pt x="70" y="329"/>
                      <a:pt x="71" y="331"/>
                      <a:pt x="73" y="332"/>
                    </a:cubicBezTo>
                    <a:cubicBezTo>
                      <a:pt x="74" y="334"/>
                      <a:pt x="76" y="335"/>
                      <a:pt x="78" y="335"/>
                    </a:cubicBezTo>
                    <a:cubicBezTo>
                      <a:pt x="137" y="335"/>
                      <a:pt x="137" y="335"/>
                      <a:pt x="137" y="335"/>
                    </a:cubicBezTo>
                    <a:cubicBezTo>
                      <a:pt x="141" y="335"/>
                      <a:pt x="145" y="331"/>
                      <a:pt x="145" y="327"/>
                    </a:cubicBezTo>
                    <a:cubicBezTo>
                      <a:pt x="145" y="322"/>
                      <a:pt x="141" y="319"/>
                      <a:pt x="137" y="319"/>
                    </a:cubicBezTo>
                    <a:cubicBezTo>
                      <a:pt x="97" y="319"/>
                      <a:pt x="97" y="319"/>
                      <a:pt x="97" y="319"/>
                    </a:cubicBezTo>
                    <a:cubicBezTo>
                      <a:pt x="198" y="218"/>
                      <a:pt x="198" y="218"/>
                      <a:pt x="198" y="218"/>
                    </a:cubicBezTo>
                    <a:cubicBezTo>
                      <a:pt x="299" y="319"/>
                      <a:pt x="299" y="319"/>
                      <a:pt x="299" y="319"/>
                    </a:cubicBezTo>
                    <a:cubicBezTo>
                      <a:pt x="260" y="319"/>
                      <a:pt x="260" y="319"/>
                      <a:pt x="260" y="319"/>
                    </a:cubicBezTo>
                    <a:cubicBezTo>
                      <a:pt x="255" y="319"/>
                      <a:pt x="252" y="322"/>
                      <a:pt x="252" y="327"/>
                    </a:cubicBezTo>
                    <a:cubicBezTo>
                      <a:pt x="252" y="331"/>
                      <a:pt x="255" y="335"/>
                      <a:pt x="260" y="335"/>
                    </a:cubicBezTo>
                    <a:cubicBezTo>
                      <a:pt x="260" y="335"/>
                      <a:pt x="260" y="335"/>
                      <a:pt x="260" y="335"/>
                    </a:cubicBezTo>
                    <a:cubicBezTo>
                      <a:pt x="319" y="335"/>
                      <a:pt x="319" y="335"/>
                      <a:pt x="319" y="335"/>
                    </a:cubicBezTo>
                    <a:cubicBezTo>
                      <a:pt x="321" y="335"/>
                      <a:pt x="323" y="334"/>
                      <a:pt x="324" y="332"/>
                    </a:cubicBezTo>
                    <a:cubicBezTo>
                      <a:pt x="326" y="331"/>
                      <a:pt x="327" y="329"/>
                      <a:pt x="327" y="327"/>
                    </a:cubicBezTo>
                    <a:cubicBezTo>
                      <a:pt x="327" y="268"/>
                      <a:pt x="327" y="268"/>
                      <a:pt x="327" y="268"/>
                    </a:cubicBezTo>
                    <a:cubicBezTo>
                      <a:pt x="327" y="263"/>
                      <a:pt x="323" y="260"/>
                      <a:pt x="319" y="260"/>
                    </a:cubicBezTo>
                    <a:cubicBezTo>
                      <a:pt x="314" y="260"/>
                      <a:pt x="311" y="263"/>
                      <a:pt x="311" y="268"/>
                    </a:cubicBezTo>
                    <a:cubicBezTo>
                      <a:pt x="311" y="307"/>
                      <a:pt x="311" y="307"/>
                      <a:pt x="311" y="307"/>
                    </a:cubicBezTo>
                    <a:cubicBezTo>
                      <a:pt x="210" y="206"/>
                      <a:pt x="210" y="206"/>
                      <a:pt x="210" y="206"/>
                    </a:cubicBezTo>
                    <a:cubicBezTo>
                      <a:pt x="311" y="105"/>
                      <a:pt x="311" y="105"/>
                      <a:pt x="311" y="105"/>
                    </a:cubicBezTo>
                    <a:cubicBezTo>
                      <a:pt x="311" y="145"/>
                      <a:pt x="311" y="145"/>
                      <a:pt x="311" y="145"/>
                    </a:cubicBezTo>
                    <a:cubicBezTo>
                      <a:pt x="311" y="149"/>
                      <a:pt x="314" y="153"/>
                      <a:pt x="319" y="153"/>
                    </a:cubicBezTo>
                    <a:close/>
                  </a:path>
                </a:pathLst>
              </a:custGeom>
              <a:solidFill>
                <a:srgbClr val="E3211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84" name="Text Box 22"/>
              <p:cNvSpPr txBox="1">
                <a:spLocks noChangeAspect="1" noChangeArrowheads="1"/>
              </p:cNvSpPr>
              <p:nvPr/>
            </p:nvSpPr>
            <p:spPr bwMode="auto">
              <a:xfrm>
                <a:off x="2440" y="1800"/>
                <a:ext cx="816"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lnSpc>
                    <a:spcPct val="80000"/>
                  </a:lnSpc>
                </a:pPr>
                <a:r>
                  <a:rPr lang="en-US" sz="1000" dirty="0">
                    <a:solidFill>
                      <a:srgbClr val="E32119"/>
                    </a:solidFill>
                    <a:latin typeface="Arial" charset="0"/>
                    <a:ea typeface="MS PGothic" pitchFamily="34" charset="-128"/>
                  </a:rPr>
                  <a:t>DPI</a:t>
                </a:r>
                <a:endParaRPr lang="sv-SE" sz="1000" dirty="0">
                  <a:solidFill>
                    <a:srgbClr val="E32119"/>
                  </a:solidFill>
                  <a:latin typeface="Arial" charset="0"/>
                  <a:ea typeface="MS PGothic" pitchFamily="34" charset="-128"/>
                </a:endParaRPr>
              </a:p>
            </p:txBody>
          </p:sp>
        </p:grpSp>
        <p:sp>
          <p:nvSpPr>
            <p:cNvPr id="81" name="Rectangle 46"/>
            <p:cNvSpPr>
              <a:spLocks noChangeAspect="1" noChangeArrowheads="1"/>
            </p:cNvSpPr>
            <p:nvPr/>
          </p:nvSpPr>
          <p:spPr bwMode="auto">
            <a:xfrm>
              <a:off x="2362" y="860"/>
              <a:ext cx="969" cy="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rIns="0" anchor="ctr"/>
            <a:lstStyle/>
            <a:p>
              <a:pPr>
                <a:spcBef>
                  <a:spcPct val="50000"/>
                </a:spcBef>
                <a:defRPr/>
              </a:pPr>
              <a:endParaRPr lang="sv-SE">
                <a:ea typeface="ＭＳ Ｐゴシック" charset="0"/>
                <a:cs typeface="ＭＳ Ｐゴシック" charset="0"/>
              </a:endParaRPr>
            </a:p>
          </p:txBody>
        </p:sp>
      </p:grpSp>
      <p:grpSp>
        <p:nvGrpSpPr>
          <p:cNvPr id="85" name="Group 56"/>
          <p:cNvGrpSpPr>
            <a:grpSpLocks noChangeAspect="1"/>
          </p:cNvGrpSpPr>
          <p:nvPr/>
        </p:nvGrpSpPr>
        <p:grpSpPr bwMode="auto">
          <a:xfrm>
            <a:off x="8308575" y="4251802"/>
            <a:ext cx="320738" cy="461061"/>
            <a:chOff x="2362" y="860"/>
            <a:chExt cx="969" cy="1392"/>
          </a:xfrm>
        </p:grpSpPr>
        <p:grpSp>
          <p:nvGrpSpPr>
            <p:cNvPr id="86" name="Group 45"/>
            <p:cNvGrpSpPr>
              <a:grpSpLocks noChangeAspect="1"/>
            </p:cNvGrpSpPr>
            <p:nvPr/>
          </p:nvGrpSpPr>
          <p:grpSpPr bwMode="auto">
            <a:xfrm>
              <a:off x="2365" y="860"/>
              <a:ext cx="966" cy="1391"/>
              <a:chOff x="2365" y="860"/>
              <a:chExt cx="966" cy="1391"/>
            </a:xfrm>
          </p:grpSpPr>
          <p:sp>
            <p:nvSpPr>
              <p:cNvPr id="88" name="Freeform 20"/>
              <p:cNvSpPr>
                <a:spLocks noChangeAspect="1"/>
              </p:cNvSpPr>
              <p:nvPr/>
            </p:nvSpPr>
            <p:spPr bwMode="auto">
              <a:xfrm>
                <a:off x="2384" y="879"/>
                <a:ext cx="928" cy="1353"/>
              </a:xfrm>
              <a:custGeom>
                <a:avLst/>
                <a:gdLst>
                  <a:gd name="T0" fmla="*/ 28848 w 393"/>
                  <a:gd name="T1" fmla="*/ 6094 h 573"/>
                  <a:gd name="T2" fmla="*/ 28848 w 393"/>
                  <a:gd name="T3" fmla="*/ 39693 h 573"/>
                  <a:gd name="T4" fmla="*/ 26492 w 393"/>
                  <a:gd name="T5" fmla="*/ 42061 h 573"/>
                  <a:gd name="T6" fmla="*/ 2359 w 393"/>
                  <a:gd name="T7" fmla="*/ 42061 h 573"/>
                  <a:gd name="T8" fmla="*/ 0 w 393"/>
                  <a:gd name="T9" fmla="*/ 39693 h 573"/>
                  <a:gd name="T10" fmla="*/ 0 w 393"/>
                  <a:gd name="T11" fmla="*/ 2359 h 573"/>
                  <a:gd name="T12" fmla="*/ 2359 w 393"/>
                  <a:gd name="T13" fmla="*/ 0 h 573"/>
                  <a:gd name="T14" fmla="*/ 26492 w 393"/>
                  <a:gd name="T15" fmla="*/ 0 h 573"/>
                  <a:gd name="T16" fmla="*/ 28848 w 393"/>
                  <a:gd name="T17" fmla="*/ 2359 h 573"/>
                  <a:gd name="T18" fmla="*/ 28848 w 393"/>
                  <a:gd name="T19" fmla="*/ 3724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89" name="Freeform 21"/>
              <p:cNvSpPr>
                <a:spLocks noChangeAspect="1" noEditPoints="1"/>
              </p:cNvSpPr>
              <p:nvPr/>
            </p:nvSpPr>
            <p:spPr bwMode="auto">
              <a:xfrm>
                <a:off x="2365" y="860"/>
                <a:ext cx="966" cy="1391"/>
              </a:xfrm>
              <a:custGeom>
                <a:avLst/>
                <a:gdLst>
                  <a:gd name="T0" fmla="*/ 30066 w 409"/>
                  <a:gd name="T1" fmla="*/ 4322 h 589"/>
                  <a:gd name="T2" fmla="*/ 27138 w 409"/>
                  <a:gd name="T3" fmla="*/ 0 h 589"/>
                  <a:gd name="T4" fmla="*/ 0 w 409"/>
                  <a:gd name="T5" fmla="*/ 2921 h 589"/>
                  <a:gd name="T6" fmla="*/ 2924 w 409"/>
                  <a:gd name="T7" fmla="*/ 43270 h 589"/>
                  <a:gd name="T8" fmla="*/ 30066 w 409"/>
                  <a:gd name="T9" fmla="*/ 40346 h 589"/>
                  <a:gd name="T10" fmla="*/ 29471 w 409"/>
                  <a:gd name="T11" fmla="*/ 6095 h 589"/>
                  <a:gd name="T12" fmla="*/ 28878 w 409"/>
                  <a:gd name="T13" fmla="*/ 40346 h 589"/>
                  <a:gd name="T14" fmla="*/ 2924 w 409"/>
                  <a:gd name="T15" fmla="*/ 42080 h 589"/>
                  <a:gd name="T16" fmla="*/ 1188 w 409"/>
                  <a:gd name="T17" fmla="*/ 2921 h 589"/>
                  <a:gd name="T18" fmla="*/ 27138 w 409"/>
                  <a:gd name="T19" fmla="*/ 1188 h 589"/>
                  <a:gd name="T20" fmla="*/ 28878 w 409"/>
                  <a:gd name="T21" fmla="*/ 4322 h 589"/>
                  <a:gd name="T22" fmla="*/ 23423 w 409"/>
                  <a:gd name="T23" fmla="*/ 11232 h 589"/>
                  <a:gd name="T24" fmla="*/ 24020 w 409"/>
                  <a:gd name="T25" fmla="*/ 10642 h 589"/>
                  <a:gd name="T26" fmla="*/ 23808 w 409"/>
                  <a:gd name="T27" fmla="*/ 5873 h 589"/>
                  <a:gd name="T28" fmla="*/ 19105 w 409"/>
                  <a:gd name="T29" fmla="*/ 5727 h 589"/>
                  <a:gd name="T30" fmla="*/ 19105 w 409"/>
                  <a:gd name="T31" fmla="*/ 6898 h 589"/>
                  <a:gd name="T32" fmla="*/ 14558 w 409"/>
                  <a:gd name="T33" fmla="*/ 14345 h 589"/>
                  <a:gd name="T34" fmla="*/ 10080 w 409"/>
                  <a:gd name="T35" fmla="*/ 6898 h 589"/>
                  <a:gd name="T36" fmla="*/ 10080 w 409"/>
                  <a:gd name="T37" fmla="*/ 5727 h 589"/>
                  <a:gd name="T38" fmla="*/ 5350 w 409"/>
                  <a:gd name="T39" fmla="*/ 5873 h 589"/>
                  <a:gd name="T40" fmla="*/ 5137 w 409"/>
                  <a:gd name="T41" fmla="*/ 10642 h 589"/>
                  <a:gd name="T42" fmla="*/ 6309 w 409"/>
                  <a:gd name="T43" fmla="*/ 10642 h 589"/>
                  <a:gd name="T44" fmla="*/ 13755 w 409"/>
                  <a:gd name="T45" fmla="*/ 15119 h 589"/>
                  <a:gd name="T46" fmla="*/ 6309 w 409"/>
                  <a:gd name="T47" fmla="*/ 19694 h 589"/>
                  <a:gd name="T48" fmla="*/ 5137 w 409"/>
                  <a:gd name="T49" fmla="*/ 19694 h 589"/>
                  <a:gd name="T50" fmla="*/ 5137 w 409"/>
                  <a:gd name="T51" fmla="*/ 24011 h 589"/>
                  <a:gd name="T52" fmla="*/ 5730 w 409"/>
                  <a:gd name="T53" fmla="*/ 24608 h 589"/>
                  <a:gd name="T54" fmla="*/ 10643 w 409"/>
                  <a:gd name="T55" fmla="*/ 24011 h 589"/>
                  <a:gd name="T56" fmla="*/ 7128 w 409"/>
                  <a:gd name="T57" fmla="*/ 23418 h 589"/>
                  <a:gd name="T58" fmla="*/ 21963 w 409"/>
                  <a:gd name="T59" fmla="*/ 23418 h 589"/>
                  <a:gd name="T60" fmla="*/ 18510 w 409"/>
                  <a:gd name="T61" fmla="*/ 24011 h 589"/>
                  <a:gd name="T62" fmla="*/ 19105 w 409"/>
                  <a:gd name="T63" fmla="*/ 24608 h 589"/>
                  <a:gd name="T64" fmla="*/ 23808 w 409"/>
                  <a:gd name="T65" fmla="*/ 24396 h 589"/>
                  <a:gd name="T66" fmla="*/ 24020 w 409"/>
                  <a:gd name="T67" fmla="*/ 19694 h 589"/>
                  <a:gd name="T68" fmla="*/ 22872 w 409"/>
                  <a:gd name="T69" fmla="*/ 19694 h 589"/>
                  <a:gd name="T70" fmla="*/ 15430 w 409"/>
                  <a:gd name="T71" fmla="*/ 15119 h 589"/>
                  <a:gd name="T72" fmla="*/ 22872 w 409"/>
                  <a:gd name="T73" fmla="*/ 10642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319" y="153"/>
                    </a:moveTo>
                    <a:cubicBezTo>
                      <a:pt x="323" y="153"/>
                      <a:pt x="327" y="149"/>
                      <a:pt x="327" y="145"/>
                    </a:cubicBezTo>
                    <a:cubicBezTo>
                      <a:pt x="327" y="145"/>
                      <a:pt x="327" y="145"/>
                      <a:pt x="327" y="145"/>
                    </a:cubicBezTo>
                    <a:cubicBezTo>
                      <a:pt x="327" y="86"/>
                      <a:pt x="327" y="86"/>
                      <a:pt x="327" y="86"/>
                    </a:cubicBezTo>
                    <a:cubicBezTo>
                      <a:pt x="327" y="84"/>
                      <a:pt x="326" y="82"/>
                      <a:pt x="324" y="80"/>
                    </a:cubicBezTo>
                    <a:cubicBezTo>
                      <a:pt x="323" y="79"/>
                      <a:pt x="321" y="78"/>
                      <a:pt x="319" y="78"/>
                    </a:cubicBezTo>
                    <a:cubicBezTo>
                      <a:pt x="260" y="78"/>
                      <a:pt x="260" y="78"/>
                      <a:pt x="260" y="78"/>
                    </a:cubicBezTo>
                    <a:cubicBezTo>
                      <a:pt x="255" y="78"/>
                      <a:pt x="252" y="82"/>
                      <a:pt x="252" y="86"/>
                    </a:cubicBezTo>
                    <a:cubicBezTo>
                      <a:pt x="252" y="91"/>
                      <a:pt x="255" y="94"/>
                      <a:pt x="260" y="94"/>
                    </a:cubicBezTo>
                    <a:cubicBezTo>
                      <a:pt x="299" y="94"/>
                      <a:pt x="299" y="94"/>
                      <a:pt x="299" y="94"/>
                    </a:cubicBezTo>
                    <a:cubicBezTo>
                      <a:pt x="198" y="195"/>
                      <a:pt x="198" y="195"/>
                      <a:pt x="198" y="195"/>
                    </a:cubicBezTo>
                    <a:cubicBezTo>
                      <a:pt x="97" y="94"/>
                      <a:pt x="97" y="94"/>
                      <a:pt x="97" y="94"/>
                    </a:cubicBezTo>
                    <a:cubicBezTo>
                      <a:pt x="137" y="94"/>
                      <a:pt x="137" y="94"/>
                      <a:pt x="137" y="94"/>
                    </a:cubicBezTo>
                    <a:cubicBezTo>
                      <a:pt x="141" y="94"/>
                      <a:pt x="145" y="91"/>
                      <a:pt x="145" y="86"/>
                    </a:cubicBezTo>
                    <a:cubicBezTo>
                      <a:pt x="145" y="82"/>
                      <a:pt x="141" y="78"/>
                      <a:pt x="137" y="78"/>
                    </a:cubicBezTo>
                    <a:cubicBezTo>
                      <a:pt x="78" y="78"/>
                      <a:pt x="78" y="78"/>
                      <a:pt x="78" y="78"/>
                    </a:cubicBezTo>
                    <a:cubicBezTo>
                      <a:pt x="76" y="78"/>
                      <a:pt x="74" y="79"/>
                      <a:pt x="73" y="80"/>
                    </a:cubicBezTo>
                    <a:cubicBezTo>
                      <a:pt x="71" y="82"/>
                      <a:pt x="70" y="84"/>
                      <a:pt x="70" y="86"/>
                    </a:cubicBezTo>
                    <a:cubicBezTo>
                      <a:pt x="70" y="145"/>
                      <a:pt x="70" y="145"/>
                      <a:pt x="70" y="145"/>
                    </a:cubicBezTo>
                    <a:cubicBezTo>
                      <a:pt x="70" y="149"/>
                      <a:pt x="74" y="153"/>
                      <a:pt x="78" y="153"/>
                    </a:cubicBezTo>
                    <a:cubicBezTo>
                      <a:pt x="83" y="153"/>
                      <a:pt x="86" y="149"/>
                      <a:pt x="86" y="145"/>
                    </a:cubicBezTo>
                    <a:cubicBezTo>
                      <a:pt x="86" y="105"/>
                      <a:pt x="86" y="105"/>
                      <a:pt x="86" y="105"/>
                    </a:cubicBezTo>
                    <a:cubicBezTo>
                      <a:pt x="187" y="206"/>
                      <a:pt x="187" y="206"/>
                      <a:pt x="187" y="206"/>
                    </a:cubicBezTo>
                    <a:cubicBezTo>
                      <a:pt x="86" y="307"/>
                      <a:pt x="86" y="307"/>
                      <a:pt x="86" y="307"/>
                    </a:cubicBezTo>
                    <a:cubicBezTo>
                      <a:pt x="86" y="268"/>
                      <a:pt x="86" y="268"/>
                      <a:pt x="86" y="268"/>
                    </a:cubicBezTo>
                    <a:cubicBezTo>
                      <a:pt x="86" y="263"/>
                      <a:pt x="83" y="260"/>
                      <a:pt x="78" y="260"/>
                    </a:cubicBezTo>
                    <a:cubicBezTo>
                      <a:pt x="74" y="260"/>
                      <a:pt x="70" y="263"/>
                      <a:pt x="70" y="268"/>
                    </a:cubicBezTo>
                    <a:cubicBezTo>
                      <a:pt x="70" y="268"/>
                      <a:pt x="70" y="268"/>
                      <a:pt x="70" y="268"/>
                    </a:cubicBezTo>
                    <a:cubicBezTo>
                      <a:pt x="70" y="327"/>
                      <a:pt x="70" y="327"/>
                      <a:pt x="70" y="327"/>
                    </a:cubicBezTo>
                    <a:cubicBezTo>
                      <a:pt x="70" y="329"/>
                      <a:pt x="71" y="331"/>
                      <a:pt x="73" y="332"/>
                    </a:cubicBezTo>
                    <a:cubicBezTo>
                      <a:pt x="74" y="334"/>
                      <a:pt x="76" y="335"/>
                      <a:pt x="78" y="335"/>
                    </a:cubicBezTo>
                    <a:cubicBezTo>
                      <a:pt x="137" y="335"/>
                      <a:pt x="137" y="335"/>
                      <a:pt x="137" y="335"/>
                    </a:cubicBezTo>
                    <a:cubicBezTo>
                      <a:pt x="141" y="335"/>
                      <a:pt x="145" y="331"/>
                      <a:pt x="145" y="327"/>
                    </a:cubicBezTo>
                    <a:cubicBezTo>
                      <a:pt x="145" y="322"/>
                      <a:pt x="141" y="319"/>
                      <a:pt x="137" y="319"/>
                    </a:cubicBezTo>
                    <a:cubicBezTo>
                      <a:pt x="97" y="319"/>
                      <a:pt x="97" y="319"/>
                      <a:pt x="97" y="319"/>
                    </a:cubicBezTo>
                    <a:cubicBezTo>
                      <a:pt x="198" y="218"/>
                      <a:pt x="198" y="218"/>
                      <a:pt x="198" y="218"/>
                    </a:cubicBezTo>
                    <a:cubicBezTo>
                      <a:pt x="299" y="319"/>
                      <a:pt x="299" y="319"/>
                      <a:pt x="299" y="319"/>
                    </a:cubicBezTo>
                    <a:cubicBezTo>
                      <a:pt x="260" y="319"/>
                      <a:pt x="260" y="319"/>
                      <a:pt x="260" y="319"/>
                    </a:cubicBezTo>
                    <a:cubicBezTo>
                      <a:pt x="255" y="319"/>
                      <a:pt x="252" y="322"/>
                      <a:pt x="252" y="327"/>
                    </a:cubicBezTo>
                    <a:cubicBezTo>
                      <a:pt x="252" y="331"/>
                      <a:pt x="255" y="335"/>
                      <a:pt x="260" y="335"/>
                    </a:cubicBezTo>
                    <a:cubicBezTo>
                      <a:pt x="260" y="335"/>
                      <a:pt x="260" y="335"/>
                      <a:pt x="260" y="335"/>
                    </a:cubicBezTo>
                    <a:cubicBezTo>
                      <a:pt x="319" y="335"/>
                      <a:pt x="319" y="335"/>
                      <a:pt x="319" y="335"/>
                    </a:cubicBezTo>
                    <a:cubicBezTo>
                      <a:pt x="321" y="335"/>
                      <a:pt x="323" y="334"/>
                      <a:pt x="324" y="332"/>
                    </a:cubicBezTo>
                    <a:cubicBezTo>
                      <a:pt x="326" y="331"/>
                      <a:pt x="327" y="329"/>
                      <a:pt x="327" y="327"/>
                    </a:cubicBezTo>
                    <a:cubicBezTo>
                      <a:pt x="327" y="268"/>
                      <a:pt x="327" y="268"/>
                      <a:pt x="327" y="268"/>
                    </a:cubicBezTo>
                    <a:cubicBezTo>
                      <a:pt x="327" y="263"/>
                      <a:pt x="323" y="260"/>
                      <a:pt x="319" y="260"/>
                    </a:cubicBezTo>
                    <a:cubicBezTo>
                      <a:pt x="314" y="260"/>
                      <a:pt x="311" y="263"/>
                      <a:pt x="311" y="268"/>
                    </a:cubicBezTo>
                    <a:cubicBezTo>
                      <a:pt x="311" y="307"/>
                      <a:pt x="311" y="307"/>
                      <a:pt x="311" y="307"/>
                    </a:cubicBezTo>
                    <a:cubicBezTo>
                      <a:pt x="210" y="206"/>
                      <a:pt x="210" y="206"/>
                      <a:pt x="210" y="206"/>
                    </a:cubicBezTo>
                    <a:cubicBezTo>
                      <a:pt x="311" y="105"/>
                      <a:pt x="311" y="105"/>
                      <a:pt x="311" y="105"/>
                    </a:cubicBezTo>
                    <a:cubicBezTo>
                      <a:pt x="311" y="145"/>
                      <a:pt x="311" y="145"/>
                      <a:pt x="311" y="145"/>
                    </a:cubicBezTo>
                    <a:cubicBezTo>
                      <a:pt x="311" y="149"/>
                      <a:pt x="314" y="153"/>
                      <a:pt x="319" y="153"/>
                    </a:cubicBezTo>
                    <a:close/>
                  </a:path>
                </a:pathLst>
              </a:custGeom>
              <a:solidFill>
                <a:srgbClr val="E3211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90" name="Text Box 22"/>
              <p:cNvSpPr txBox="1">
                <a:spLocks noChangeAspect="1" noChangeArrowheads="1"/>
              </p:cNvSpPr>
              <p:nvPr/>
            </p:nvSpPr>
            <p:spPr bwMode="auto">
              <a:xfrm>
                <a:off x="2440" y="1800"/>
                <a:ext cx="816"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lnSpc>
                    <a:spcPct val="80000"/>
                  </a:lnSpc>
                </a:pPr>
                <a:r>
                  <a:rPr lang="en-US" sz="1000" dirty="0">
                    <a:solidFill>
                      <a:srgbClr val="E32119"/>
                    </a:solidFill>
                    <a:latin typeface="Arial" charset="0"/>
                    <a:ea typeface="MS PGothic" pitchFamily="34" charset="-128"/>
                  </a:rPr>
                  <a:t>DPI</a:t>
                </a:r>
                <a:endParaRPr lang="sv-SE" sz="1000" dirty="0">
                  <a:solidFill>
                    <a:srgbClr val="E32119"/>
                  </a:solidFill>
                  <a:latin typeface="Arial" charset="0"/>
                  <a:ea typeface="MS PGothic" pitchFamily="34" charset="-128"/>
                </a:endParaRPr>
              </a:p>
            </p:txBody>
          </p:sp>
        </p:grpSp>
        <p:sp>
          <p:nvSpPr>
            <p:cNvPr id="87" name="Rectangle 46"/>
            <p:cNvSpPr>
              <a:spLocks noChangeAspect="1" noChangeArrowheads="1"/>
            </p:cNvSpPr>
            <p:nvPr/>
          </p:nvSpPr>
          <p:spPr bwMode="auto">
            <a:xfrm>
              <a:off x="2362" y="860"/>
              <a:ext cx="969" cy="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rIns="0" anchor="ctr"/>
            <a:lstStyle/>
            <a:p>
              <a:pPr>
                <a:spcBef>
                  <a:spcPct val="50000"/>
                </a:spcBef>
                <a:defRPr/>
              </a:pPr>
              <a:endParaRPr lang="sv-SE">
                <a:ea typeface="ＭＳ Ｐゴシック" charset="0"/>
                <a:cs typeface="ＭＳ Ｐゴシック" charset="0"/>
              </a:endParaRPr>
            </a:p>
          </p:txBody>
        </p:sp>
      </p:grpSp>
      <p:cxnSp>
        <p:nvCxnSpPr>
          <p:cNvPr id="91" name="Straight Arrow Connector 7"/>
          <p:cNvCxnSpPr>
            <a:cxnSpLocks noChangeShapeType="1"/>
          </p:cNvCxnSpPr>
          <p:nvPr/>
        </p:nvCxnSpPr>
        <p:spPr bwMode="auto">
          <a:xfrm>
            <a:off x="5966651" y="4039170"/>
            <a:ext cx="2084655" cy="752175"/>
          </a:xfrm>
          <a:prstGeom prst="bentConnector3">
            <a:avLst>
              <a:gd name="adj1" fmla="val 99956"/>
            </a:avLst>
          </a:prstGeom>
          <a:noFill/>
          <a:ln w="25400" algn="ctr">
            <a:solidFill>
              <a:schemeClr val="tx2"/>
            </a:solidFill>
            <a:round/>
            <a:headEnd type="arrow" w="med" len="med"/>
            <a:tailEnd type="arrow" w="med" len="med"/>
          </a:ln>
          <a:extLst>
            <a:ext uri="{909E8E84-426E-40DD-AFC4-6F175D3DCCD1}">
              <a14:hiddenFill xmlns:a14="http://schemas.microsoft.com/office/drawing/2010/main">
                <a:noFill/>
              </a14:hiddenFill>
            </a:ext>
          </a:extLst>
        </p:spPr>
      </p:cxnSp>
      <p:cxnSp>
        <p:nvCxnSpPr>
          <p:cNvPr id="92" name="Straight Arrow Connector 7"/>
          <p:cNvCxnSpPr>
            <a:cxnSpLocks noChangeShapeType="1"/>
          </p:cNvCxnSpPr>
          <p:nvPr/>
        </p:nvCxnSpPr>
        <p:spPr bwMode="auto">
          <a:xfrm rot="16200000" flipH="1">
            <a:off x="5963043" y="3725014"/>
            <a:ext cx="1603183" cy="1602118"/>
          </a:xfrm>
          <a:prstGeom prst="bentConnector3">
            <a:avLst>
              <a:gd name="adj1" fmla="val 26582"/>
            </a:avLst>
          </a:prstGeom>
          <a:noFill/>
          <a:ln w="25400" algn="ctr">
            <a:solidFill>
              <a:schemeClr val="tx2"/>
            </a:solidFill>
            <a:round/>
            <a:headEnd type="arrow" w="med" len="me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567132129"/>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3520666" y="1510417"/>
            <a:ext cx="3614468" cy="4529177"/>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r" defTabSz="914400" rtl="0" eaLnBrk="1" fontAlgn="base" latinLnBrk="0" hangingPunct="1">
              <a:lnSpc>
                <a:spcPct val="100000"/>
              </a:lnSpc>
              <a:spcBef>
                <a:spcPct val="50000"/>
              </a:spcBef>
              <a:spcAft>
                <a:spcPct val="0"/>
              </a:spcAft>
              <a:buClrTx/>
              <a:buSzTx/>
              <a:buFontTx/>
              <a:buNone/>
              <a:tabLst/>
            </a:pPr>
            <a:endParaRPr kumimoji="0" lang="en-US" b="0" i="0" u="none" strike="noStrike" cap="none" normalizeH="0" baseline="0" dirty="0">
              <a:ln>
                <a:noFill/>
              </a:ln>
              <a:solidFill>
                <a:schemeClr val="tx1"/>
              </a:solidFill>
              <a:effectLst/>
              <a:latin typeface="Arial" charset="0"/>
            </a:endParaRPr>
          </a:p>
        </p:txBody>
      </p:sp>
      <p:sp>
        <p:nvSpPr>
          <p:cNvPr id="64" name="Rectangle: Rounded Corners 63"/>
          <p:cNvSpPr/>
          <p:nvPr/>
        </p:nvSpPr>
        <p:spPr bwMode="auto">
          <a:xfrm>
            <a:off x="6954729" y="4238510"/>
            <a:ext cx="1759925" cy="93804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chemeClr val="tx1"/>
              </a:solidFill>
              <a:effectLst/>
              <a:latin typeface="Arial" charset="0"/>
            </a:endParaRPr>
          </a:p>
        </p:txBody>
      </p:sp>
      <p:sp>
        <p:nvSpPr>
          <p:cNvPr id="74" name="TextBox 73"/>
          <p:cNvSpPr txBox="1"/>
          <p:nvPr/>
        </p:nvSpPr>
        <p:spPr>
          <a:xfrm>
            <a:off x="7128389" y="4233300"/>
            <a:ext cx="1122423" cy="253916"/>
          </a:xfrm>
          <a:prstGeom prst="rect">
            <a:avLst/>
          </a:prstGeom>
          <a:noFill/>
        </p:spPr>
        <p:txBody>
          <a:bodyPr wrap="none" rtlCol="0">
            <a:spAutoFit/>
          </a:bodyPr>
          <a:lstStyle/>
          <a:p>
            <a:r>
              <a:rPr lang="es-ES_tradnl" sz="1050" dirty="0"/>
              <a:t>Network </a:t>
            </a:r>
            <a:r>
              <a:rPr lang="es-ES_tradnl" sz="1050" dirty="0" err="1"/>
              <a:t>Slice</a:t>
            </a:r>
            <a:r>
              <a:rPr lang="es-ES_tradnl" sz="1050" dirty="0"/>
              <a:t> n</a:t>
            </a:r>
            <a:endParaRPr lang="es-ES" sz="1050" dirty="0"/>
          </a:p>
        </p:txBody>
      </p:sp>
      <p:sp>
        <p:nvSpPr>
          <p:cNvPr id="103" name="Freeform 8"/>
          <p:cNvSpPr>
            <a:spLocks noChangeAspect="1" noEditPoints="1"/>
          </p:cNvSpPr>
          <p:nvPr/>
        </p:nvSpPr>
        <p:spPr bwMode="auto">
          <a:xfrm>
            <a:off x="7149687" y="4466234"/>
            <a:ext cx="1014780" cy="601540"/>
          </a:xfrm>
          <a:custGeom>
            <a:avLst/>
            <a:gdLst>
              <a:gd name="T0" fmla="*/ 80 w 522"/>
              <a:gd name="T1" fmla="*/ 115 h 399"/>
              <a:gd name="T2" fmla="*/ 353 w 522"/>
              <a:gd name="T3" fmla="*/ 353 h 399"/>
              <a:gd name="T4" fmla="*/ 386 w 522"/>
              <a:gd name="T5" fmla="*/ 300 h 399"/>
              <a:gd name="T6" fmla="*/ 450 w 522"/>
              <a:gd name="T7" fmla="*/ 274 h 399"/>
              <a:gd name="T8" fmla="*/ 459 w 522"/>
              <a:gd name="T9" fmla="*/ 330 h 399"/>
              <a:gd name="T10" fmla="*/ 470 w 522"/>
              <a:gd name="T11" fmla="*/ 180 h 399"/>
              <a:gd name="T12" fmla="*/ 445 w 522"/>
              <a:gd name="T13" fmla="*/ 133 h 399"/>
              <a:gd name="T14" fmla="*/ 403 w 522"/>
              <a:gd name="T15" fmla="*/ 167 h 399"/>
              <a:gd name="T16" fmla="*/ 389 w 522"/>
              <a:gd name="T17" fmla="*/ 102 h 399"/>
              <a:gd name="T18" fmla="*/ 357 w 522"/>
              <a:gd name="T19" fmla="*/ 151 h 399"/>
              <a:gd name="T20" fmla="*/ 343 w 522"/>
              <a:gd name="T21" fmla="*/ 126 h 399"/>
              <a:gd name="T22" fmla="*/ 330 w 522"/>
              <a:gd name="T23" fmla="*/ 88 h 399"/>
              <a:gd name="T24" fmla="*/ 298 w 522"/>
              <a:gd name="T25" fmla="*/ 256 h 399"/>
              <a:gd name="T26" fmla="*/ 272 w 522"/>
              <a:gd name="T27" fmla="*/ 247 h 399"/>
              <a:gd name="T28" fmla="*/ 287 w 522"/>
              <a:gd name="T29" fmla="*/ 272 h 399"/>
              <a:gd name="T30" fmla="*/ 264 w 522"/>
              <a:gd name="T31" fmla="*/ 144 h 399"/>
              <a:gd name="T32" fmla="*/ 296 w 522"/>
              <a:gd name="T33" fmla="*/ 197 h 399"/>
              <a:gd name="T34" fmla="*/ 250 w 522"/>
              <a:gd name="T35" fmla="*/ 119 h 399"/>
              <a:gd name="T36" fmla="*/ 255 w 522"/>
              <a:gd name="T37" fmla="*/ 90 h 399"/>
              <a:gd name="T38" fmla="*/ 212 w 522"/>
              <a:gd name="T39" fmla="*/ 143 h 399"/>
              <a:gd name="T40" fmla="*/ 279 w 522"/>
              <a:gd name="T41" fmla="*/ 152 h 399"/>
              <a:gd name="T42" fmla="*/ 292 w 522"/>
              <a:gd name="T43" fmla="*/ 70 h 399"/>
              <a:gd name="T44" fmla="*/ 275 w 522"/>
              <a:gd name="T45" fmla="*/ 43 h 399"/>
              <a:gd name="T46" fmla="*/ 241 w 522"/>
              <a:gd name="T47" fmla="*/ 63 h 399"/>
              <a:gd name="T48" fmla="*/ 191 w 522"/>
              <a:gd name="T49" fmla="*/ 299 h 399"/>
              <a:gd name="T50" fmla="*/ 184 w 522"/>
              <a:gd name="T51" fmla="*/ 285 h 399"/>
              <a:gd name="T52" fmla="*/ 166 w 522"/>
              <a:gd name="T53" fmla="*/ 277 h 399"/>
              <a:gd name="T54" fmla="*/ 189 w 522"/>
              <a:gd name="T55" fmla="*/ 195 h 399"/>
              <a:gd name="T56" fmla="*/ 176 w 522"/>
              <a:gd name="T57" fmla="*/ 303 h 399"/>
              <a:gd name="T58" fmla="*/ 144 w 522"/>
              <a:gd name="T59" fmla="*/ 290 h 399"/>
              <a:gd name="T60" fmla="*/ 140 w 522"/>
              <a:gd name="T61" fmla="*/ 303 h 399"/>
              <a:gd name="T62" fmla="*/ 196 w 522"/>
              <a:gd name="T63" fmla="*/ 144 h 399"/>
              <a:gd name="T64" fmla="*/ 186 w 522"/>
              <a:gd name="T65" fmla="*/ 72 h 399"/>
              <a:gd name="T66" fmla="*/ 164 w 522"/>
              <a:gd name="T67" fmla="*/ 108 h 399"/>
              <a:gd name="T68" fmla="*/ 166 w 522"/>
              <a:gd name="T69" fmla="*/ 148 h 399"/>
              <a:gd name="T70" fmla="*/ 146 w 522"/>
              <a:gd name="T71" fmla="*/ 64 h 399"/>
              <a:gd name="T72" fmla="*/ 142 w 522"/>
              <a:gd name="T73" fmla="*/ 122 h 399"/>
              <a:gd name="T74" fmla="*/ 69 w 522"/>
              <a:gd name="T75" fmla="*/ 233 h 399"/>
              <a:gd name="T76" fmla="*/ 69 w 522"/>
              <a:gd name="T77" fmla="*/ 216 h 399"/>
              <a:gd name="T78" fmla="*/ 112 w 522"/>
              <a:gd name="T79" fmla="*/ 159 h 399"/>
              <a:gd name="T80" fmla="*/ 110 w 522"/>
              <a:gd name="T81" fmla="*/ 75 h 399"/>
              <a:gd name="T82" fmla="*/ 52 w 522"/>
              <a:gd name="T83" fmla="*/ 181 h 399"/>
              <a:gd name="T84" fmla="*/ 32 w 522"/>
              <a:gd name="T85" fmla="*/ 197 h 399"/>
              <a:gd name="T86" fmla="*/ 49 w 522"/>
              <a:gd name="T87" fmla="*/ 297 h 399"/>
              <a:gd name="T88" fmla="*/ 66 w 522"/>
              <a:gd name="T89" fmla="*/ 295 h 399"/>
              <a:gd name="T90" fmla="*/ 84 w 522"/>
              <a:gd name="T91" fmla="*/ 330 h 399"/>
              <a:gd name="T92" fmla="*/ 130 w 522"/>
              <a:gd name="T93" fmla="*/ 328 h 399"/>
              <a:gd name="T94" fmla="*/ 166 w 522"/>
              <a:gd name="T95" fmla="*/ 329 h 399"/>
              <a:gd name="T96" fmla="*/ 185 w 522"/>
              <a:gd name="T97" fmla="*/ 321 h 399"/>
              <a:gd name="T98" fmla="*/ 237 w 522"/>
              <a:gd name="T99" fmla="*/ 357 h 399"/>
              <a:gd name="T100" fmla="*/ 214 w 522"/>
              <a:gd name="T101" fmla="*/ 258 h 399"/>
              <a:gd name="T102" fmla="*/ 277 w 522"/>
              <a:gd name="T103" fmla="*/ 326 h 399"/>
              <a:gd name="T104" fmla="*/ 291 w 522"/>
              <a:gd name="T105" fmla="*/ 353 h 399"/>
              <a:gd name="T106" fmla="*/ 360 w 522"/>
              <a:gd name="T107" fmla="*/ 323 h 399"/>
              <a:gd name="T108" fmla="*/ 386 w 522"/>
              <a:gd name="T109" fmla="*/ 316 h 399"/>
              <a:gd name="T110" fmla="*/ 382 w 522"/>
              <a:gd name="T111" fmla="*/ 179 h 399"/>
              <a:gd name="T112" fmla="*/ 403 w 522"/>
              <a:gd name="T113" fmla="*/ 219 h 399"/>
              <a:gd name="T114" fmla="*/ 415 w 522"/>
              <a:gd name="T115" fmla="*/ 268 h 399"/>
              <a:gd name="T116" fmla="*/ 435 w 522"/>
              <a:gd name="T117" fmla="*/ 245 h 399"/>
              <a:gd name="T118" fmla="*/ 482 w 522"/>
              <a:gd name="T119" fmla="*/ 217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22" h="399">
                <a:moveTo>
                  <a:pt x="469" y="164"/>
                </a:moveTo>
                <a:cubicBezTo>
                  <a:pt x="470" y="162"/>
                  <a:pt x="470" y="160"/>
                  <a:pt x="470" y="158"/>
                </a:cubicBezTo>
                <a:cubicBezTo>
                  <a:pt x="470" y="110"/>
                  <a:pt x="431" y="72"/>
                  <a:pt x="383" y="72"/>
                </a:cubicBezTo>
                <a:cubicBezTo>
                  <a:pt x="381" y="72"/>
                  <a:pt x="378" y="72"/>
                  <a:pt x="376" y="72"/>
                </a:cubicBezTo>
                <a:cubicBezTo>
                  <a:pt x="363" y="30"/>
                  <a:pt x="324" y="0"/>
                  <a:pt x="278" y="0"/>
                </a:cubicBezTo>
                <a:cubicBezTo>
                  <a:pt x="239" y="0"/>
                  <a:pt x="206" y="21"/>
                  <a:pt x="188" y="53"/>
                </a:cubicBezTo>
                <a:cubicBezTo>
                  <a:pt x="177" y="46"/>
                  <a:pt x="164" y="42"/>
                  <a:pt x="150" y="42"/>
                </a:cubicBezTo>
                <a:cubicBezTo>
                  <a:pt x="111" y="42"/>
                  <a:pt x="80" y="73"/>
                  <a:pt x="80" y="111"/>
                </a:cubicBezTo>
                <a:cubicBezTo>
                  <a:pt x="80" y="112"/>
                  <a:pt x="80" y="114"/>
                  <a:pt x="80" y="115"/>
                </a:cubicBezTo>
                <a:cubicBezTo>
                  <a:pt x="35" y="120"/>
                  <a:pt x="0" y="159"/>
                  <a:pt x="0" y="206"/>
                </a:cubicBezTo>
                <a:cubicBezTo>
                  <a:pt x="0" y="230"/>
                  <a:pt x="10" y="252"/>
                  <a:pt x="25" y="269"/>
                </a:cubicBezTo>
                <a:cubicBezTo>
                  <a:pt x="23" y="275"/>
                  <a:pt x="22" y="282"/>
                  <a:pt x="22" y="289"/>
                </a:cubicBezTo>
                <a:cubicBezTo>
                  <a:pt x="22" y="327"/>
                  <a:pt x="53" y="357"/>
                  <a:pt x="91" y="357"/>
                </a:cubicBezTo>
                <a:cubicBezTo>
                  <a:pt x="98" y="357"/>
                  <a:pt x="105" y="356"/>
                  <a:pt x="111" y="354"/>
                </a:cubicBezTo>
                <a:cubicBezTo>
                  <a:pt x="124" y="381"/>
                  <a:pt x="152" y="399"/>
                  <a:pt x="184" y="399"/>
                </a:cubicBezTo>
                <a:cubicBezTo>
                  <a:pt x="208" y="399"/>
                  <a:pt x="229" y="389"/>
                  <a:pt x="244" y="372"/>
                </a:cubicBezTo>
                <a:cubicBezTo>
                  <a:pt x="257" y="380"/>
                  <a:pt x="272" y="385"/>
                  <a:pt x="288" y="385"/>
                </a:cubicBezTo>
                <a:cubicBezTo>
                  <a:pt x="315" y="385"/>
                  <a:pt x="338" y="373"/>
                  <a:pt x="353" y="353"/>
                </a:cubicBezTo>
                <a:cubicBezTo>
                  <a:pt x="365" y="361"/>
                  <a:pt x="379" y="365"/>
                  <a:pt x="394" y="365"/>
                </a:cubicBezTo>
                <a:cubicBezTo>
                  <a:pt x="409" y="365"/>
                  <a:pt x="422" y="361"/>
                  <a:pt x="434" y="354"/>
                </a:cubicBezTo>
                <a:cubicBezTo>
                  <a:pt x="437" y="352"/>
                  <a:pt x="439" y="347"/>
                  <a:pt x="436" y="344"/>
                </a:cubicBezTo>
                <a:cubicBezTo>
                  <a:pt x="434" y="340"/>
                  <a:pt x="429" y="339"/>
                  <a:pt x="425" y="341"/>
                </a:cubicBezTo>
                <a:cubicBezTo>
                  <a:pt x="425" y="341"/>
                  <a:pt x="425" y="341"/>
                  <a:pt x="425" y="341"/>
                </a:cubicBezTo>
                <a:cubicBezTo>
                  <a:pt x="417" y="346"/>
                  <a:pt x="407" y="349"/>
                  <a:pt x="397" y="349"/>
                </a:cubicBezTo>
                <a:cubicBezTo>
                  <a:pt x="406" y="345"/>
                  <a:pt x="411" y="336"/>
                  <a:pt x="411" y="326"/>
                </a:cubicBezTo>
                <a:cubicBezTo>
                  <a:pt x="411" y="325"/>
                  <a:pt x="411" y="323"/>
                  <a:pt x="411" y="321"/>
                </a:cubicBezTo>
                <a:cubicBezTo>
                  <a:pt x="408" y="309"/>
                  <a:pt x="398" y="300"/>
                  <a:pt x="386" y="300"/>
                </a:cubicBezTo>
                <a:cubicBezTo>
                  <a:pt x="384" y="300"/>
                  <a:pt x="383" y="300"/>
                  <a:pt x="382" y="301"/>
                </a:cubicBezTo>
                <a:cubicBezTo>
                  <a:pt x="346" y="228"/>
                  <a:pt x="346" y="228"/>
                  <a:pt x="346" y="228"/>
                </a:cubicBezTo>
                <a:cubicBezTo>
                  <a:pt x="400" y="262"/>
                  <a:pt x="400" y="262"/>
                  <a:pt x="400" y="262"/>
                </a:cubicBezTo>
                <a:cubicBezTo>
                  <a:pt x="399" y="264"/>
                  <a:pt x="399" y="266"/>
                  <a:pt x="399" y="268"/>
                </a:cubicBezTo>
                <a:cubicBezTo>
                  <a:pt x="399" y="277"/>
                  <a:pt x="403" y="285"/>
                  <a:pt x="410" y="290"/>
                </a:cubicBezTo>
                <a:cubicBezTo>
                  <a:pt x="415" y="293"/>
                  <a:pt x="420" y="294"/>
                  <a:pt x="425" y="294"/>
                </a:cubicBezTo>
                <a:cubicBezTo>
                  <a:pt x="425" y="294"/>
                  <a:pt x="425" y="294"/>
                  <a:pt x="425" y="294"/>
                </a:cubicBezTo>
                <a:cubicBezTo>
                  <a:pt x="433" y="294"/>
                  <a:pt x="441" y="290"/>
                  <a:pt x="446" y="283"/>
                </a:cubicBezTo>
                <a:cubicBezTo>
                  <a:pt x="448" y="280"/>
                  <a:pt x="449" y="277"/>
                  <a:pt x="450" y="274"/>
                </a:cubicBezTo>
                <a:cubicBezTo>
                  <a:pt x="481" y="272"/>
                  <a:pt x="481" y="272"/>
                  <a:pt x="481" y="272"/>
                </a:cubicBezTo>
                <a:cubicBezTo>
                  <a:pt x="482" y="272"/>
                  <a:pt x="482" y="272"/>
                  <a:pt x="482" y="272"/>
                </a:cubicBezTo>
                <a:cubicBezTo>
                  <a:pt x="476" y="276"/>
                  <a:pt x="469" y="279"/>
                  <a:pt x="462" y="280"/>
                </a:cubicBezTo>
                <a:cubicBezTo>
                  <a:pt x="458" y="281"/>
                  <a:pt x="455" y="284"/>
                  <a:pt x="455" y="288"/>
                </a:cubicBezTo>
                <a:cubicBezTo>
                  <a:pt x="455" y="288"/>
                  <a:pt x="455" y="289"/>
                  <a:pt x="455" y="289"/>
                </a:cubicBezTo>
                <a:cubicBezTo>
                  <a:pt x="455" y="301"/>
                  <a:pt x="451" y="312"/>
                  <a:pt x="445" y="322"/>
                </a:cubicBezTo>
                <a:cubicBezTo>
                  <a:pt x="443" y="326"/>
                  <a:pt x="445" y="330"/>
                  <a:pt x="448" y="333"/>
                </a:cubicBezTo>
                <a:cubicBezTo>
                  <a:pt x="450" y="333"/>
                  <a:pt x="451" y="334"/>
                  <a:pt x="452" y="334"/>
                </a:cubicBezTo>
                <a:cubicBezTo>
                  <a:pt x="455" y="334"/>
                  <a:pt x="457" y="333"/>
                  <a:pt x="459" y="330"/>
                </a:cubicBezTo>
                <a:cubicBezTo>
                  <a:pt x="466" y="320"/>
                  <a:pt x="470" y="308"/>
                  <a:pt x="471" y="294"/>
                </a:cubicBezTo>
                <a:cubicBezTo>
                  <a:pt x="500" y="287"/>
                  <a:pt x="522" y="261"/>
                  <a:pt x="522" y="229"/>
                </a:cubicBezTo>
                <a:cubicBezTo>
                  <a:pt x="522" y="197"/>
                  <a:pt x="499" y="170"/>
                  <a:pt x="469" y="164"/>
                </a:cubicBezTo>
                <a:close/>
                <a:moveTo>
                  <a:pt x="453" y="168"/>
                </a:moveTo>
                <a:cubicBezTo>
                  <a:pt x="453" y="168"/>
                  <a:pt x="453" y="168"/>
                  <a:pt x="453" y="168"/>
                </a:cubicBezTo>
                <a:cubicBezTo>
                  <a:pt x="453" y="169"/>
                  <a:pt x="453" y="169"/>
                  <a:pt x="453" y="169"/>
                </a:cubicBezTo>
                <a:cubicBezTo>
                  <a:pt x="452" y="171"/>
                  <a:pt x="453" y="173"/>
                  <a:pt x="454" y="175"/>
                </a:cubicBezTo>
                <a:cubicBezTo>
                  <a:pt x="456" y="177"/>
                  <a:pt x="458" y="178"/>
                  <a:pt x="460" y="178"/>
                </a:cubicBezTo>
                <a:cubicBezTo>
                  <a:pt x="463" y="179"/>
                  <a:pt x="466" y="179"/>
                  <a:pt x="470" y="180"/>
                </a:cubicBezTo>
                <a:cubicBezTo>
                  <a:pt x="476" y="200"/>
                  <a:pt x="476" y="200"/>
                  <a:pt x="476" y="200"/>
                </a:cubicBezTo>
                <a:cubicBezTo>
                  <a:pt x="458" y="220"/>
                  <a:pt x="458" y="220"/>
                  <a:pt x="458" y="220"/>
                </a:cubicBezTo>
                <a:cubicBezTo>
                  <a:pt x="429" y="200"/>
                  <a:pt x="429" y="200"/>
                  <a:pt x="429" y="200"/>
                </a:cubicBezTo>
                <a:cubicBezTo>
                  <a:pt x="429" y="198"/>
                  <a:pt x="430" y="195"/>
                  <a:pt x="430" y="193"/>
                </a:cubicBezTo>
                <a:cubicBezTo>
                  <a:pt x="430" y="190"/>
                  <a:pt x="429" y="188"/>
                  <a:pt x="428" y="185"/>
                </a:cubicBezTo>
                <a:cubicBezTo>
                  <a:pt x="452" y="168"/>
                  <a:pt x="452" y="168"/>
                  <a:pt x="452" y="168"/>
                </a:cubicBezTo>
                <a:cubicBezTo>
                  <a:pt x="452" y="168"/>
                  <a:pt x="452" y="168"/>
                  <a:pt x="453" y="168"/>
                </a:cubicBezTo>
                <a:close/>
                <a:moveTo>
                  <a:pt x="448" y="130"/>
                </a:moveTo>
                <a:cubicBezTo>
                  <a:pt x="447" y="131"/>
                  <a:pt x="446" y="132"/>
                  <a:pt x="445" y="133"/>
                </a:cubicBezTo>
                <a:cubicBezTo>
                  <a:pt x="442" y="137"/>
                  <a:pt x="441" y="142"/>
                  <a:pt x="441" y="147"/>
                </a:cubicBezTo>
                <a:cubicBezTo>
                  <a:pt x="441" y="150"/>
                  <a:pt x="442" y="152"/>
                  <a:pt x="442" y="155"/>
                </a:cubicBezTo>
                <a:cubicBezTo>
                  <a:pt x="420" y="171"/>
                  <a:pt x="420" y="171"/>
                  <a:pt x="420" y="171"/>
                </a:cubicBezTo>
                <a:cubicBezTo>
                  <a:pt x="440" y="117"/>
                  <a:pt x="440" y="117"/>
                  <a:pt x="440" y="117"/>
                </a:cubicBezTo>
                <a:cubicBezTo>
                  <a:pt x="443" y="121"/>
                  <a:pt x="446" y="125"/>
                  <a:pt x="448" y="130"/>
                </a:cubicBezTo>
                <a:close/>
                <a:moveTo>
                  <a:pt x="428" y="104"/>
                </a:moveTo>
                <a:cubicBezTo>
                  <a:pt x="405" y="167"/>
                  <a:pt x="405" y="167"/>
                  <a:pt x="405" y="167"/>
                </a:cubicBezTo>
                <a:cubicBezTo>
                  <a:pt x="404" y="167"/>
                  <a:pt x="404" y="167"/>
                  <a:pt x="404" y="167"/>
                </a:cubicBezTo>
                <a:cubicBezTo>
                  <a:pt x="404" y="167"/>
                  <a:pt x="403" y="167"/>
                  <a:pt x="403" y="167"/>
                </a:cubicBezTo>
                <a:cubicBezTo>
                  <a:pt x="392" y="137"/>
                  <a:pt x="392" y="137"/>
                  <a:pt x="392" y="137"/>
                </a:cubicBezTo>
                <a:cubicBezTo>
                  <a:pt x="424" y="101"/>
                  <a:pt x="424" y="101"/>
                  <a:pt x="424" y="101"/>
                </a:cubicBezTo>
                <a:cubicBezTo>
                  <a:pt x="425" y="102"/>
                  <a:pt x="427" y="103"/>
                  <a:pt x="428" y="104"/>
                </a:cubicBezTo>
                <a:close/>
                <a:moveTo>
                  <a:pt x="392" y="89"/>
                </a:moveTo>
                <a:cubicBezTo>
                  <a:pt x="393" y="88"/>
                  <a:pt x="393" y="88"/>
                  <a:pt x="393" y="88"/>
                </a:cubicBezTo>
                <a:cubicBezTo>
                  <a:pt x="399" y="89"/>
                  <a:pt x="405" y="91"/>
                  <a:pt x="410" y="93"/>
                </a:cubicBezTo>
                <a:cubicBezTo>
                  <a:pt x="392" y="113"/>
                  <a:pt x="392" y="113"/>
                  <a:pt x="392" y="113"/>
                </a:cubicBezTo>
                <a:cubicBezTo>
                  <a:pt x="392" y="111"/>
                  <a:pt x="391" y="110"/>
                  <a:pt x="391" y="108"/>
                </a:cubicBezTo>
                <a:cubicBezTo>
                  <a:pt x="391" y="106"/>
                  <a:pt x="390" y="104"/>
                  <a:pt x="389" y="102"/>
                </a:cubicBezTo>
                <a:cubicBezTo>
                  <a:pt x="391" y="98"/>
                  <a:pt x="392" y="94"/>
                  <a:pt x="392" y="90"/>
                </a:cubicBezTo>
                <a:cubicBezTo>
                  <a:pt x="392" y="90"/>
                  <a:pt x="392" y="89"/>
                  <a:pt x="392" y="89"/>
                </a:cubicBezTo>
                <a:close/>
                <a:moveTo>
                  <a:pt x="366" y="103"/>
                </a:moveTo>
                <a:cubicBezTo>
                  <a:pt x="371" y="103"/>
                  <a:pt x="375" y="108"/>
                  <a:pt x="375" y="113"/>
                </a:cubicBezTo>
                <a:cubicBezTo>
                  <a:pt x="375" y="118"/>
                  <a:pt x="371" y="123"/>
                  <a:pt x="366" y="123"/>
                </a:cubicBezTo>
                <a:cubicBezTo>
                  <a:pt x="360" y="123"/>
                  <a:pt x="356" y="118"/>
                  <a:pt x="356" y="113"/>
                </a:cubicBezTo>
                <a:cubicBezTo>
                  <a:pt x="356" y="108"/>
                  <a:pt x="360" y="103"/>
                  <a:pt x="366" y="103"/>
                </a:cubicBezTo>
                <a:close/>
                <a:moveTo>
                  <a:pt x="368" y="139"/>
                </a:moveTo>
                <a:cubicBezTo>
                  <a:pt x="357" y="151"/>
                  <a:pt x="357" y="151"/>
                  <a:pt x="357" y="151"/>
                </a:cubicBezTo>
                <a:cubicBezTo>
                  <a:pt x="363" y="139"/>
                  <a:pt x="363" y="139"/>
                  <a:pt x="363" y="139"/>
                </a:cubicBezTo>
                <a:cubicBezTo>
                  <a:pt x="364" y="139"/>
                  <a:pt x="365" y="139"/>
                  <a:pt x="366" y="139"/>
                </a:cubicBezTo>
                <a:cubicBezTo>
                  <a:pt x="367" y="139"/>
                  <a:pt x="367" y="139"/>
                  <a:pt x="368" y="139"/>
                </a:cubicBezTo>
                <a:close/>
                <a:moveTo>
                  <a:pt x="357" y="66"/>
                </a:moveTo>
                <a:cubicBezTo>
                  <a:pt x="356" y="66"/>
                  <a:pt x="355" y="67"/>
                  <a:pt x="355" y="67"/>
                </a:cubicBezTo>
                <a:cubicBezTo>
                  <a:pt x="348" y="51"/>
                  <a:pt x="348" y="51"/>
                  <a:pt x="348" y="51"/>
                </a:cubicBezTo>
                <a:cubicBezTo>
                  <a:pt x="351" y="56"/>
                  <a:pt x="354" y="61"/>
                  <a:pt x="357" y="66"/>
                </a:cubicBezTo>
                <a:close/>
                <a:moveTo>
                  <a:pt x="340" y="118"/>
                </a:moveTo>
                <a:cubicBezTo>
                  <a:pt x="341" y="121"/>
                  <a:pt x="342" y="123"/>
                  <a:pt x="343" y="126"/>
                </a:cubicBezTo>
                <a:cubicBezTo>
                  <a:pt x="333" y="151"/>
                  <a:pt x="333" y="151"/>
                  <a:pt x="333" y="151"/>
                </a:cubicBezTo>
                <a:cubicBezTo>
                  <a:pt x="331" y="106"/>
                  <a:pt x="331" y="106"/>
                  <a:pt x="331" y="106"/>
                </a:cubicBezTo>
                <a:cubicBezTo>
                  <a:pt x="340" y="110"/>
                  <a:pt x="340" y="110"/>
                  <a:pt x="340" y="110"/>
                </a:cubicBezTo>
                <a:cubicBezTo>
                  <a:pt x="340" y="111"/>
                  <a:pt x="340" y="112"/>
                  <a:pt x="340" y="113"/>
                </a:cubicBezTo>
                <a:cubicBezTo>
                  <a:pt x="340" y="115"/>
                  <a:pt x="340" y="116"/>
                  <a:pt x="340" y="118"/>
                </a:cubicBezTo>
                <a:close/>
                <a:moveTo>
                  <a:pt x="343" y="79"/>
                </a:moveTo>
                <a:cubicBezTo>
                  <a:pt x="341" y="83"/>
                  <a:pt x="340" y="86"/>
                  <a:pt x="340" y="90"/>
                </a:cubicBezTo>
                <a:cubicBezTo>
                  <a:pt x="340" y="91"/>
                  <a:pt x="340" y="92"/>
                  <a:pt x="340" y="92"/>
                </a:cubicBezTo>
                <a:cubicBezTo>
                  <a:pt x="330" y="88"/>
                  <a:pt x="330" y="88"/>
                  <a:pt x="330" y="88"/>
                </a:cubicBezTo>
                <a:cubicBezTo>
                  <a:pt x="328" y="46"/>
                  <a:pt x="328" y="46"/>
                  <a:pt x="328" y="46"/>
                </a:cubicBezTo>
                <a:lnTo>
                  <a:pt x="343" y="79"/>
                </a:lnTo>
                <a:close/>
                <a:moveTo>
                  <a:pt x="318" y="159"/>
                </a:moveTo>
                <a:cubicBezTo>
                  <a:pt x="284" y="86"/>
                  <a:pt x="284" y="86"/>
                  <a:pt x="284" y="86"/>
                </a:cubicBezTo>
                <a:cubicBezTo>
                  <a:pt x="284" y="85"/>
                  <a:pt x="285" y="85"/>
                  <a:pt x="285" y="84"/>
                </a:cubicBezTo>
                <a:cubicBezTo>
                  <a:pt x="315" y="98"/>
                  <a:pt x="315" y="98"/>
                  <a:pt x="315" y="98"/>
                </a:cubicBezTo>
                <a:lnTo>
                  <a:pt x="318" y="159"/>
                </a:lnTo>
                <a:close/>
                <a:moveTo>
                  <a:pt x="303" y="267"/>
                </a:moveTo>
                <a:cubicBezTo>
                  <a:pt x="302" y="263"/>
                  <a:pt x="300" y="259"/>
                  <a:pt x="298" y="256"/>
                </a:cubicBezTo>
                <a:cubicBezTo>
                  <a:pt x="317" y="228"/>
                  <a:pt x="317" y="228"/>
                  <a:pt x="317" y="228"/>
                </a:cubicBezTo>
                <a:cubicBezTo>
                  <a:pt x="317" y="228"/>
                  <a:pt x="317" y="228"/>
                  <a:pt x="318" y="228"/>
                </a:cubicBezTo>
                <a:cubicBezTo>
                  <a:pt x="320" y="285"/>
                  <a:pt x="320" y="285"/>
                  <a:pt x="320" y="285"/>
                </a:cubicBezTo>
                <a:cubicBezTo>
                  <a:pt x="303" y="276"/>
                  <a:pt x="303" y="276"/>
                  <a:pt x="303" y="276"/>
                </a:cubicBezTo>
                <a:cubicBezTo>
                  <a:pt x="303" y="275"/>
                  <a:pt x="303" y="273"/>
                  <a:pt x="303" y="272"/>
                </a:cubicBezTo>
                <a:cubicBezTo>
                  <a:pt x="303" y="270"/>
                  <a:pt x="303" y="269"/>
                  <a:pt x="303" y="267"/>
                </a:cubicBezTo>
                <a:close/>
                <a:moveTo>
                  <a:pt x="284" y="247"/>
                </a:moveTo>
                <a:cubicBezTo>
                  <a:pt x="282" y="247"/>
                  <a:pt x="280" y="246"/>
                  <a:pt x="277" y="246"/>
                </a:cubicBezTo>
                <a:cubicBezTo>
                  <a:pt x="276" y="246"/>
                  <a:pt x="274" y="246"/>
                  <a:pt x="272" y="247"/>
                </a:cubicBezTo>
                <a:cubicBezTo>
                  <a:pt x="272" y="247"/>
                  <a:pt x="272" y="247"/>
                  <a:pt x="272" y="247"/>
                </a:cubicBezTo>
                <a:cubicBezTo>
                  <a:pt x="268" y="247"/>
                  <a:pt x="265" y="249"/>
                  <a:pt x="262" y="251"/>
                </a:cubicBezTo>
                <a:cubicBezTo>
                  <a:pt x="229" y="227"/>
                  <a:pt x="229" y="227"/>
                  <a:pt x="229" y="227"/>
                </a:cubicBezTo>
                <a:cubicBezTo>
                  <a:pt x="231" y="224"/>
                  <a:pt x="231" y="222"/>
                  <a:pt x="232" y="219"/>
                </a:cubicBezTo>
                <a:cubicBezTo>
                  <a:pt x="241" y="219"/>
                  <a:pt x="241" y="219"/>
                  <a:pt x="241" y="219"/>
                </a:cubicBezTo>
                <a:cubicBezTo>
                  <a:pt x="298" y="213"/>
                  <a:pt x="298" y="213"/>
                  <a:pt x="298" y="213"/>
                </a:cubicBezTo>
                <a:cubicBezTo>
                  <a:pt x="299" y="216"/>
                  <a:pt x="301" y="218"/>
                  <a:pt x="303" y="220"/>
                </a:cubicBezTo>
                <a:lnTo>
                  <a:pt x="284" y="247"/>
                </a:lnTo>
                <a:close/>
                <a:moveTo>
                  <a:pt x="287" y="272"/>
                </a:moveTo>
                <a:cubicBezTo>
                  <a:pt x="287" y="277"/>
                  <a:pt x="283" y="282"/>
                  <a:pt x="277" y="282"/>
                </a:cubicBezTo>
                <a:cubicBezTo>
                  <a:pt x="272" y="282"/>
                  <a:pt x="268" y="277"/>
                  <a:pt x="268" y="272"/>
                </a:cubicBezTo>
                <a:cubicBezTo>
                  <a:pt x="268" y="267"/>
                  <a:pt x="272" y="262"/>
                  <a:pt x="277" y="262"/>
                </a:cubicBezTo>
                <a:cubicBezTo>
                  <a:pt x="283" y="262"/>
                  <a:pt x="287" y="267"/>
                  <a:pt x="287" y="272"/>
                </a:cubicBezTo>
                <a:close/>
                <a:moveTo>
                  <a:pt x="264" y="144"/>
                </a:moveTo>
                <a:cubicBezTo>
                  <a:pt x="264" y="149"/>
                  <a:pt x="260" y="154"/>
                  <a:pt x="254" y="154"/>
                </a:cubicBezTo>
                <a:cubicBezTo>
                  <a:pt x="249" y="154"/>
                  <a:pt x="245" y="149"/>
                  <a:pt x="245" y="144"/>
                </a:cubicBezTo>
                <a:cubicBezTo>
                  <a:pt x="245" y="139"/>
                  <a:pt x="249" y="134"/>
                  <a:pt x="254" y="134"/>
                </a:cubicBezTo>
                <a:cubicBezTo>
                  <a:pt x="260" y="134"/>
                  <a:pt x="264" y="139"/>
                  <a:pt x="264" y="144"/>
                </a:cubicBezTo>
                <a:close/>
                <a:moveTo>
                  <a:pt x="256" y="67"/>
                </a:moveTo>
                <a:cubicBezTo>
                  <a:pt x="256" y="61"/>
                  <a:pt x="261" y="57"/>
                  <a:pt x="266" y="57"/>
                </a:cubicBezTo>
                <a:cubicBezTo>
                  <a:pt x="272" y="57"/>
                  <a:pt x="276" y="61"/>
                  <a:pt x="276" y="67"/>
                </a:cubicBezTo>
                <a:cubicBezTo>
                  <a:pt x="276" y="72"/>
                  <a:pt x="272" y="77"/>
                  <a:pt x="266" y="77"/>
                </a:cubicBezTo>
                <a:cubicBezTo>
                  <a:pt x="261" y="77"/>
                  <a:pt x="256" y="72"/>
                  <a:pt x="256" y="67"/>
                </a:cubicBezTo>
                <a:close/>
                <a:moveTo>
                  <a:pt x="269" y="165"/>
                </a:moveTo>
                <a:cubicBezTo>
                  <a:pt x="300" y="188"/>
                  <a:pt x="300" y="188"/>
                  <a:pt x="300" y="188"/>
                </a:cubicBezTo>
                <a:cubicBezTo>
                  <a:pt x="300" y="188"/>
                  <a:pt x="300" y="188"/>
                  <a:pt x="300" y="188"/>
                </a:cubicBezTo>
                <a:cubicBezTo>
                  <a:pt x="298" y="191"/>
                  <a:pt x="297" y="194"/>
                  <a:pt x="296" y="197"/>
                </a:cubicBezTo>
                <a:cubicBezTo>
                  <a:pt x="240" y="202"/>
                  <a:pt x="240" y="202"/>
                  <a:pt x="240" y="202"/>
                </a:cubicBezTo>
                <a:cubicBezTo>
                  <a:pt x="230" y="203"/>
                  <a:pt x="230" y="203"/>
                  <a:pt x="230" y="203"/>
                </a:cubicBezTo>
                <a:cubicBezTo>
                  <a:pt x="230" y="201"/>
                  <a:pt x="229" y="200"/>
                  <a:pt x="227" y="198"/>
                </a:cubicBezTo>
                <a:cubicBezTo>
                  <a:pt x="247" y="169"/>
                  <a:pt x="247" y="169"/>
                  <a:pt x="247" y="169"/>
                </a:cubicBezTo>
                <a:cubicBezTo>
                  <a:pt x="249" y="169"/>
                  <a:pt x="252" y="170"/>
                  <a:pt x="254" y="170"/>
                </a:cubicBezTo>
                <a:cubicBezTo>
                  <a:pt x="256" y="170"/>
                  <a:pt x="258" y="170"/>
                  <a:pt x="259" y="169"/>
                </a:cubicBezTo>
                <a:cubicBezTo>
                  <a:pt x="259" y="169"/>
                  <a:pt x="259" y="169"/>
                  <a:pt x="259" y="169"/>
                </a:cubicBezTo>
                <a:cubicBezTo>
                  <a:pt x="263" y="169"/>
                  <a:pt x="266" y="167"/>
                  <a:pt x="269" y="165"/>
                </a:cubicBezTo>
                <a:close/>
                <a:moveTo>
                  <a:pt x="250" y="119"/>
                </a:moveTo>
                <a:cubicBezTo>
                  <a:pt x="250" y="119"/>
                  <a:pt x="249" y="119"/>
                  <a:pt x="249" y="119"/>
                </a:cubicBezTo>
                <a:cubicBezTo>
                  <a:pt x="244" y="120"/>
                  <a:pt x="239" y="122"/>
                  <a:pt x="236" y="126"/>
                </a:cubicBezTo>
                <a:cubicBezTo>
                  <a:pt x="227" y="121"/>
                  <a:pt x="227" y="121"/>
                  <a:pt x="227" y="121"/>
                </a:cubicBezTo>
                <a:cubicBezTo>
                  <a:pt x="227" y="120"/>
                  <a:pt x="227" y="120"/>
                  <a:pt x="227" y="119"/>
                </a:cubicBezTo>
                <a:cubicBezTo>
                  <a:pt x="227" y="111"/>
                  <a:pt x="224" y="104"/>
                  <a:pt x="217" y="99"/>
                </a:cubicBezTo>
                <a:cubicBezTo>
                  <a:pt x="215" y="97"/>
                  <a:pt x="212" y="95"/>
                  <a:pt x="209" y="95"/>
                </a:cubicBezTo>
                <a:cubicBezTo>
                  <a:pt x="209" y="86"/>
                  <a:pt x="209" y="86"/>
                  <a:pt x="209" y="86"/>
                </a:cubicBezTo>
                <a:cubicBezTo>
                  <a:pt x="244" y="79"/>
                  <a:pt x="244" y="79"/>
                  <a:pt x="244" y="79"/>
                </a:cubicBezTo>
                <a:cubicBezTo>
                  <a:pt x="246" y="84"/>
                  <a:pt x="250" y="87"/>
                  <a:pt x="255" y="90"/>
                </a:cubicBezTo>
                <a:lnTo>
                  <a:pt x="250" y="119"/>
                </a:lnTo>
                <a:close/>
                <a:moveTo>
                  <a:pt x="220" y="136"/>
                </a:moveTo>
                <a:cubicBezTo>
                  <a:pt x="229" y="140"/>
                  <a:pt x="229" y="140"/>
                  <a:pt x="229" y="140"/>
                </a:cubicBezTo>
                <a:cubicBezTo>
                  <a:pt x="229" y="141"/>
                  <a:pt x="228" y="143"/>
                  <a:pt x="228" y="144"/>
                </a:cubicBezTo>
                <a:cubicBezTo>
                  <a:pt x="228" y="146"/>
                  <a:pt x="229" y="147"/>
                  <a:pt x="229" y="149"/>
                </a:cubicBezTo>
                <a:cubicBezTo>
                  <a:pt x="230" y="153"/>
                  <a:pt x="232" y="157"/>
                  <a:pt x="234" y="160"/>
                </a:cubicBezTo>
                <a:cubicBezTo>
                  <a:pt x="214" y="189"/>
                  <a:pt x="214" y="189"/>
                  <a:pt x="214" y="189"/>
                </a:cubicBezTo>
                <a:cubicBezTo>
                  <a:pt x="214" y="189"/>
                  <a:pt x="214" y="189"/>
                  <a:pt x="214" y="189"/>
                </a:cubicBezTo>
                <a:cubicBezTo>
                  <a:pt x="212" y="143"/>
                  <a:pt x="212" y="143"/>
                  <a:pt x="212" y="143"/>
                </a:cubicBezTo>
                <a:cubicBezTo>
                  <a:pt x="215" y="141"/>
                  <a:pt x="218" y="139"/>
                  <a:pt x="220" y="136"/>
                </a:cubicBezTo>
                <a:close/>
                <a:moveTo>
                  <a:pt x="253" y="264"/>
                </a:moveTo>
                <a:cubicBezTo>
                  <a:pt x="252" y="266"/>
                  <a:pt x="251" y="269"/>
                  <a:pt x="251" y="272"/>
                </a:cubicBezTo>
                <a:cubicBezTo>
                  <a:pt x="251" y="274"/>
                  <a:pt x="252" y="275"/>
                  <a:pt x="252" y="277"/>
                </a:cubicBezTo>
                <a:cubicBezTo>
                  <a:pt x="254" y="285"/>
                  <a:pt x="259" y="292"/>
                  <a:pt x="266" y="295"/>
                </a:cubicBezTo>
                <a:cubicBezTo>
                  <a:pt x="261" y="322"/>
                  <a:pt x="261" y="322"/>
                  <a:pt x="261" y="322"/>
                </a:cubicBezTo>
                <a:cubicBezTo>
                  <a:pt x="225" y="243"/>
                  <a:pt x="225" y="243"/>
                  <a:pt x="225" y="243"/>
                </a:cubicBezTo>
                <a:lnTo>
                  <a:pt x="253" y="264"/>
                </a:lnTo>
                <a:close/>
                <a:moveTo>
                  <a:pt x="279" y="152"/>
                </a:moveTo>
                <a:cubicBezTo>
                  <a:pt x="280" y="150"/>
                  <a:pt x="280" y="147"/>
                  <a:pt x="280" y="144"/>
                </a:cubicBezTo>
                <a:cubicBezTo>
                  <a:pt x="280" y="142"/>
                  <a:pt x="280" y="141"/>
                  <a:pt x="280" y="139"/>
                </a:cubicBezTo>
                <a:cubicBezTo>
                  <a:pt x="278" y="131"/>
                  <a:pt x="273" y="124"/>
                  <a:pt x="266" y="121"/>
                </a:cubicBezTo>
                <a:cubicBezTo>
                  <a:pt x="270" y="94"/>
                  <a:pt x="270" y="94"/>
                  <a:pt x="270" y="94"/>
                </a:cubicBezTo>
                <a:cubicBezTo>
                  <a:pt x="307" y="173"/>
                  <a:pt x="307" y="173"/>
                  <a:pt x="307" y="173"/>
                </a:cubicBezTo>
                <a:lnTo>
                  <a:pt x="279" y="152"/>
                </a:lnTo>
                <a:close/>
                <a:moveTo>
                  <a:pt x="311" y="27"/>
                </a:moveTo>
                <a:cubicBezTo>
                  <a:pt x="314" y="80"/>
                  <a:pt x="314" y="80"/>
                  <a:pt x="314" y="80"/>
                </a:cubicBezTo>
                <a:cubicBezTo>
                  <a:pt x="292" y="70"/>
                  <a:pt x="292" y="70"/>
                  <a:pt x="292" y="70"/>
                </a:cubicBezTo>
                <a:cubicBezTo>
                  <a:pt x="292" y="69"/>
                  <a:pt x="292" y="68"/>
                  <a:pt x="292" y="67"/>
                </a:cubicBezTo>
                <a:cubicBezTo>
                  <a:pt x="292" y="65"/>
                  <a:pt x="292" y="63"/>
                  <a:pt x="292" y="62"/>
                </a:cubicBezTo>
                <a:cubicBezTo>
                  <a:pt x="291" y="58"/>
                  <a:pt x="290" y="55"/>
                  <a:pt x="288" y="53"/>
                </a:cubicBezTo>
                <a:cubicBezTo>
                  <a:pt x="309" y="26"/>
                  <a:pt x="309" y="26"/>
                  <a:pt x="309" y="26"/>
                </a:cubicBezTo>
                <a:cubicBezTo>
                  <a:pt x="310" y="26"/>
                  <a:pt x="310" y="26"/>
                  <a:pt x="311" y="27"/>
                </a:cubicBezTo>
                <a:close/>
                <a:moveTo>
                  <a:pt x="233" y="29"/>
                </a:moveTo>
                <a:cubicBezTo>
                  <a:pt x="288" y="17"/>
                  <a:pt x="288" y="17"/>
                  <a:pt x="288" y="17"/>
                </a:cubicBezTo>
                <a:cubicBezTo>
                  <a:pt x="290" y="17"/>
                  <a:pt x="293" y="17"/>
                  <a:pt x="295" y="18"/>
                </a:cubicBezTo>
                <a:cubicBezTo>
                  <a:pt x="275" y="43"/>
                  <a:pt x="275" y="43"/>
                  <a:pt x="275" y="43"/>
                </a:cubicBezTo>
                <a:cubicBezTo>
                  <a:pt x="272" y="41"/>
                  <a:pt x="269" y="41"/>
                  <a:pt x="266" y="41"/>
                </a:cubicBezTo>
                <a:cubicBezTo>
                  <a:pt x="265" y="41"/>
                  <a:pt x="263" y="41"/>
                  <a:pt x="261" y="41"/>
                </a:cubicBezTo>
                <a:cubicBezTo>
                  <a:pt x="256" y="42"/>
                  <a:pt x="252" y="45"/>
                  <a:pt x="249" y="48"/>
                </a:cubicBezTo>
                <a:cubicBezTo>
                  <a:pt x="225" y="34"/>
                  <a:pt x="225" y="34"/>
                  <a:pt x="225" y="34"/>
                </a:cubicBezTo>
                <a:cubicBezTo>
                  <a:pt x="228" y="32"/>
                  <a:pt x="230" y="30"/>
                  <a:pt x="233" y="29"/>
                </a:cubicBezTo>
                <a:close/>
                <a:moveTo>
                  <a:pt x="208" y="52"/>
                </a:moveTo>
                <a:cubicBezTo>
                  <a:pt x="211" y="51"/>
                  <a:pt x="213" y="49"/>
                  <a:pt x="216" y="47"/>
                </a:cubicBezTo>
                <a:cubicBezTo>
                  <a:pt x="241" y="62"/>
                  <a:pt x="241" y="62"/>
                  <a:pt x="241" y="62"/>
                </a:cubicBezTo>
                <a:cubicBezTo>
                  <a:pt x="241" y="62"/>
                  <a:pt x="241" y="63"/>
                  <a:pt x="241" y="63"/>
                </a:cubicBezTo>
                <a:cubicBezTo>
                  <a:pt x="208" y="70"/>
                  <a:pt x="208" y="70"/>
                  <a:pt x="208" y="70"/>
                </a:cubicBezTo>
                <a:cubicBezTo>
                  <a:pt x="207" y="52"/>
                  <a:pt x="207" y="52"/>
                  <a:pt x="207" y="52"/>
                </a:cubicBezTo>
                <a:cubicBezTo>
                  <a:pt x="208" y="52"/>
                  <a:pt x="208" y="52"/>
                  <a:pt x="208" y="52"/>
                </a:cubicBezTo>
                <a:close/>
                <a:moveTo>
                  <a:pt x="201" y="109"/>
                </a:moveTo>
                <a:cubicBezTo>
                  <a:pt x="206" y="109"/>
                  <a:pt x="211" y="114"/>
                  <a:pt x="211" y="119"/>
                </a:cubicBezTo>
                <a:cubicBezTo>
                  <a:pt x="211" y="124"/>
                  <a:pt x="206" y="129"/>
                  <a:pt x="201" y="129"/>
                </a:cubicBezTo>
                <a:cubicBezTo>
                  <a:pt x="196" y="129"/>
                  <a:pt x="191" y="124"/>
                  <a:pt x="191" y="119"/>
                </a:cubicBezTo>
                <a:cubicBezTo>
                  <a:pt x="191" y="114"/>
                  <a:pt x="196" y="109"/>
                  <a:pt x="201" y="109"/>
                </a:cubicBezTo>
                <a:close/>
                <a:moveTo>
                  <a:pt x="191" y="299"/>
                </a:moveTo>
                <a:cubicBezTo>
                  <a:pt x="191" y="299"/>
                  <a:pt x="191" y="299"/>
                  <a:pt x="191" y="298"/>
                </a:cubicBezTo>
                <a:cubicBezTo>
                  <a:pt x="191" y="298"/>
                  <a:pt x="191" y="298"/>
                  <a:pt x="191" y="298"/>
                </a:cubicBezTo>
                <a:cubicBezTo>
                  <a:pt x="191" y="297"/>
                  <a:pt x="191" y="297"/>
                  <a:pt x="191" y="296"/>
                </a:cubicBezTo>
                <a:cubicBezTo>
                  <a:pt x="191" y="296"/>
                  <a:pt x="190" y="295"/>
                  <a:pt x="190" y="294"/>
                </a:cubicBezTo>
                <a:cubicBezTo>
                  <a:pt x="190" y="293"/>
                  <a:pt x="189" y="293"/>
                  <a:pt x="189" y="292"/>
                </a:cubicBezTo>
                <a:cubicBezTo>
                  <a:pt x="189" y="291"/>
                  <a:pt x="189" y="291"/>
                  <a:pt x="188" y="290"/>
                </a:cubicBezTo>
                <a:cubicBezTo>
                  <a:pt x="188" y="289"/>
                  <a:pt x="187" y="289"/>
                  <a:pt x="187" y="288"/>
                </a:cubicBezTo>
                <a:cubicBezTo>
                  <a:pt x="186" y="288"/>
                  <a:pt x="186" y="287"/>
                  <a:pt x="186" y="286"/>
                </a:cubicBezTo>
                <a:cubicBezTo>
                  <a:pt x="185" y="286"/>
                  <a:pt x="185" y="285"/>
                  <a:pt x="184" y="285"/>
                </a:cubicBezTo>
                <a:cubicBezTo>
                  <a:pt x="184" y="285"/>
                  <a:pt x="184" y="284"/>
                  <a:pt x="183" y="284"/>
                </a:cubicBezTo>
                <a:cubicBezTo>
                  <a:pt x="198" y="253"/>
                  <a:pt x="198" y="253"/>
                  <a:pt x="198" y="253"/>
                </a:cubicBezTo>
                <a:cubicBezTo>
                  <a:pt x="201" y="310"/>
                  <a:pt x="201" y="310"/>
                  <a:pt x="201" y="310"/>
                </a:cubicBezTo>
                <a:cubicBezTo>
                  <a:pt x="191" y="306"/>
                  <a:pt x="191" y="306"/>
                  <a:pt x="191" y="306"/>
                </a:cubicBezTo>
                <a:cubicBezTo>
                  <a:pt x="192" y="305"/>
                  <a:pt x="192" y="304"/>
                  <a:pt x="192" y="303"/>
                </a:cubicBezTo>
                <a:cubicBezTo>
                  <a:pt x="192" y="303"/>
                  <a:pt x="192" y="303"/>
                  <a:pt x="192" y="303"/>
                </a:cubicBezTo>
                <a:cubicBezTo>
                  <a:pt x="192" y="302"/>
                  <a:pt x="192" y="300"/>
                  <a:pt x="191" y="299"/>
                </a:cubicBezTo>
                <a:close/>
                <a:moveTo>
                  <a:pt x="169" y="277"/>
                </a:moveTo>
                <a:cubicBezTo>
                  <a:pt x="168" y="277"/>
                  <a:pt x="167" y="277"/>
                  <a:pt x="166" y="277"/>
                </a:cubicBezTo>
                <a:cubicBezTo>
                  <a:pt x="166" y="277"/>
                  <a:pt x="166" y="277"/>
                  <a:pt x="166" y="277"/>
                </a:cubicBezTo>
                <a:cubicBezTo>
                  <a:pt x="166" y="277"/>
                  <a:pt x="166" y="277"/>
                  <a:pt x="166" y="277"/>
                </a:cubicBezTo>
                <a:cubicBezTo>
                  <a:pt x="165" y="277"/>
                  <a:pt x="164" y="277"/>
                  <a:pt x="163" y="277"/>
                </a:cubicBezTo>
                <a:cubicBezTo>
                  <a:pt x="143" y="233"/>
                  <a:pt x="143" y="233"/>
                  <a:pt x="143" y="233"/>
                </a:cubicBezTo>
                <a:cubicBezTo>
                  <a:pt x="146" y="229"/>
                  <a:pt x="149" y="225"/>
                  <a:pt x="151" y="219"/>
                </a:cubicBezTo>
                <a:cubicBezTo>
                  <a:pt x="151" y="217"/>
                  <a:pt x="151" y="216"/>
                  <a:pt x="151" y="214"/>
                </a:cubicBezTo>
                <a:cubicBezTo>
                  <a:pt x="151" y="208"/>
                  <a:pt x="149" y="202"/>
                  <a:pt x="145" y="198"/>
                </a:cubicBezTo>
                <a:cubicBezTo>
                  <a:pt x="174" y="164"/>
                  <a:pt x="174" y="164"/>
                  <a:pt x="174" y="164"/>
                </a:cubicBezTo>
                <a:cubicBezTo>
                  <a:pt x="189" y="195"/>
                  <a:pt x="189" y="195"/>
                  <a:pt x="189" y="195"/>
                </a:cubicBezTo>
                <a:cubicBezTo>
                  <a:pt x="184" y="200"/>
                  <a:pt x="181" y="207"/>
                  <a:pt x="181" y="214"/>
                </a:cubicBezTo>
                <a:cubicBezTo>
                  <a:pt x="181" y="216"/>
                  <a:pt x="181" y="217"/>
                  <a:pt x="181" y="219"/>
                </a:cubicBezTo>
                <a:cubicBezTo>
                  <a:pt x="182" y="225"/>
                  <a:pt x="185" y="229"/>
                  <a:pt x="189" y="233"/>
                </a:cubicBezTo>
                <a:lnTo>
                  <a:pt x="169" y="277"/>
                </a:lnTo>
                <a:close/>
                <a:moveTo>
                  <a:pt x="176" y="303"/>
                </a:moveTo>
                <a:cubicBezTo>
                  <a:pt x="176" y="308"/>
                  <a:pt x="171" y="313"/>
                  <a:pt x="166" y="313"/>
                </a:cubicBezTo>
                <a:cubicBezTo>
                  <a:pt x="160" y="313"/>
                  <a:pt x="156" y="308"/>
                  <a:pt x="156" y="303"/>
                </a:cubicBezTo>
                <a:cubicBezTo>
                  <a:pt x="156" y="298"/>
                  <a:pt x="160" y="293"/>
                  <a:pt x="166" y="293"/>
                </a:cubicBezTo>
                <a:cubicBezTo>
                  <a:pt x="171" y="293"/>
                  <a:pt x="176" y="298"/>
                  <a:pt x="176" y="303"/>
                </a:cubicBezTo>
                <a:close/>
                <a:moveTo>
                  <a:pt x="140" y="303"/>
                </a:moveTo>
                <a:cubicBezTo>
                  <a:pt x="140" y="304"/>
                  <a:pt x="140" y="305"/>
                  <a:pt x="140" y="306"/>
                </a:cubicBezTo>
                <a:cubicBezTo>
                  <a:pt x="131" y="310"/>
                  <a:pt x="131" y="310"/>
                  <a:pt x="131" y="310"/>
                </a:cubicBezTo>
                <a:cubicBezTo>
                  <a:pt x="134" y="253"/>
                  <a:pt x="134" y="253"/>
                  <a:pt x="134" y="253"/>
                </a:cubicBezTo>
                <a:cubicBezTo>
                  <a:pt x="148" y="284"/>
                  <a:pt x="148" y="284"/>
                  <a:pt x="148" y="284"/>
                </a:cubicBezTo>
                <a:cubicBezTo>
                  <a:pt x="148" y="284"/>
                  <a:pt x="148" y="285"/>
                  <a:pt x="148" y="285"/>
                </a:cubicBezTo>
                <a:cubicBezTo>
                  <a:pt x="147" y="285"/>
                  <a:pt x="147" y="286"/>
                  <a:pt x="146" y="286"/>
                </a:cubicBezTo>
                <a:cubicBezTo>
                  <a:pt x="146" y="287"/>
                  <a:pt x="145" y="288"/>
                  <a:pt x="145" y="288"/>
                </a:cubicBezTo>
                <a:cubicBezTo>
                  <a:pt x="144" y="289"/>
                  <a:pt x="144" y="289"/>
                  <a:pt x="144" y="290"/>
                </a:cubicBezTo>
                <a:cubicBezTo>
                  <a:pt x="143" y="291"/>
                  <a:pt x="143" y="291"/>
                  <a:pt x="143" y="292"/>
                </a:cubicBezTo>
                <a:cubicBezTo>
                  <a:pt x="142" y="293"/>
                  <a:pt x="142" y="293"/>
                  <a:pt x="142" y="294"/>
                </a:cubicBezTo>
                <a:cubicBezTo>
                  <a:pt x="141" y="295"/>
                  <a:pt x="141" y="296"/>
                  <a:pt x="141" y="297"/>
                </a:cubicBezTo>
                <a:cubicBezTo>
                  <a:pt x="141" y="297"/>
                  <a:pt x="141" y="297"/>
                  <a:pt x="141" y="298"/>
                </a:cubicBezTo>
                <a:cubicBezTo>
                  <a:pt x="141" y="298"/>
                  <a:pt x="141" y="298"/>
                  <a:pt x="140" y="298"/>
                </a:cubicBezTo>
                <a:cubicBezTo>
                  <a:pt x="140" y="299"/>
                  <a:pt x="140" y="299"/>
                  <a:pt x="140" y="299"/>
                </a:cubicBezTo>
                <a:cubicBezTo>
                  <a:pt x="140" y="300"/>
                  <a:pt x="140" y="302"/>
                  <a:pt x="140" y="303"/>
                </a:cubicBezTo>
                <a:cubicBezTo>
                  <a:pt x="140" y="303"/>
                  <a:pt x="140" y="303"/>
                  <a:pt x="140" y="303"/>
                </a:cubicBezTo>
                <a:cubicBezTo>
                  <a:pt x="140" y="303"/>
                  <a:pt x="140" y="303"/>
                  <a:pt x="140" y="303"/>
                </a:cubicBezTo>
                <a:cubicBezTo>
                  <a:pt x="140" y="303"/>
                  <a:pt x="140" y="303"/>
                  <a:pt x="140" y="303"/>
                </a:cubicBezTo>
                <a:close/>
                <a:moveTo>
                  <a:pt x="176" y="132"/>
                </a:moveTo>
                <a:cubicBezTo>
                  <a:pt x="178" y="131"/>
                  <a:pt x="178" y="131"/>
                  <a:pt x="178" y="131"/>
                </a:cubicBezTo>
                <a:cubicBezTo>
                  <a:pt x="179" y="132"/>
                  <a:pt x="179" y="132"/>
                  <a:pt x="179" y="133"/>
                </a:cubicBezTo>
                <a:cubicBezTo>
                  <a:pt x="177" y="135"/>
                  <a:pt x="177" y="135"/>
                  <a:pt x="177" y="135"/>
                </a:cubicBezTo>
                <a:lnTo>
                  <a:pt x="176" y="132"/>
                </a:lnTo>
                <a:close/>
                <a:moveTo>
                  <a:pt x="185" y="151"/>
                </a:moveTo>
                <a:cubicBezTo>
                  <a:pt x="191" y="143"/>
                  <a:pt x="191" y="143"/>
                  <a:pt x="191" y="143"/>
                </a:cubicBezTo>
                <a:cubicBezTo>
                  <a:pt x="193" y="143"/>
                  <a:pt x="194" y="144"/>
                  <a:pt x="196" y="144"/>
                </a:cubicBezTo>
                <a:cubicBezTo>
                  <a:pt x="197" y="176"/>
                  <a:pt x="197" y="176"/>
                  <a:pt x="197" y="176"/>
                </a:cubicBezTo>
                <a:lnTo>
                  <a:pt x="185" y="151"/>
                </a:lnTo>
                <a:close/>
                <a:moveTo>
                  <a:pt x="193" y="94"/>
                </a:moveTo>
                <a:cubicBezTo>
                  <a:pt x="193" y="94"/>
                  <a:pt x="192" y="95"/>
                  <a:pt x="192" y="95"/>
                </a:cubicBezTo>
                <a:cubicBezTo>
                  <a:pt x="188" y="90"/>
                  <a:pt x="188" y="90"/>
                  <a:pt x="188" y="90"/>
                </a:cubicBezTo>
                <a:cubicBezTo>
                  <a:pt x="193" y="89"/>
                  <a:pt x="193" y="89"/>
                  <a:pt x="193" y="89"/>
                </a:cubicBezTo>
                <a:lnTo>
                  <a:pt x="193" y="94"/>
                </a:lnTo>
                <a:close/>
                <a:moveTo>
                  <a:pt x="177" y="65"/>
                </a:moveTo>
                <a:cubicBezTo>
                  <a:pt x="180" y="67"/>
                  <a:pt x="183" y="69"/>
                  <a:pt x="186" y="72"/>
                </a:cubicBezTo>
                <a:cubicBezTo>
                  <a:pt x="186" y="72"/>
                  <a:pt x="188" y="73"/>
                  <a:pt x="189" y="73"/>
                </a:cubicBezTo>
                <a:cubicBezTo>
                  <a:pt x="176" y="76"/>
                  <a:pt x="176" y="76"/>
                  <a:pt x="176" y="76"/>
                </a:cubicBezTo>
                <a:cubicBezTo>
                  <a:pt x="172" y="71"/>
                  <a:pt x="172" y="71"/>
                  <a:pt x="172" y="71"/>
                </a:cubicBezTo>
                <a:lnTo>
                  <a:pt x="177" y="65"/>
                </a:lnTo>
                <a:close/>
                <a:moveTo>
                  <a:pt x="164" y="108"/>
                </a:moveTo>
                <a:cubicBezTo>
                  <a:pt x="176" y="114"/>
                  <a:pt x="176" y="114"/>
                  <a:pt x="176" y="114"/>
                </a:cubicBezTo>
                <a:cubicBezTo>
                  <a:pt x="176" y="114"/>
                  <a:pt x="176" y="115"/>
                  <a:pt x="175" y="116"/>
                </a:cubicBezTo>
                <a:cubicBezTo>
                  <a:pt x="168" y="117"/>
                  <a:pt x="168" y="117"/>
                  <a:pt x="168" y="117"/>
                </a:cubicBezTo>
                <a:cubicBezTo>
                  <a:pt x="164" y="108"/>
                  <a:pt x="164" y="108"/>
                  <a:pt x="164" y="108"/>
                </a:cubicBezTo>
                <a:cubicBezTo>
                  <a:pt x="164" y="108"/>
                  <a:pt x="164" y="108"/>
                  <a:pt x="164" y="108"/>
                </a:cubicBezTo>
                <a:close/>
                <a:moveTo>
                  <a:pt x="166" y="148"/>
                </a:moveTo>
                <a:cubicBezTo>
                  <a:pt x="132" y="189"/>
                  <a:pt x="132" y="189"/>
                  <a:pt x="132" y="189"/>
                </a:cubicBezTo>
                <a:cubicBezTo>
                  <a:pt x="131" y="188"/>
                  <a:pt x="130" y="188"/>
                  <a:pt x="129" y="188"/>
                </a:cubicBezTo>
                <a:cubicBezTo>
                  <a:pt x="128" y="159"/>
                  <a:pt x="128" y="159"/>
                  <a:pt x="128" y="159"/>
                </a:cubicBezTo>
                <a:cubicBezTo>
                  <a:pt x="133" y="157"/>
                  <a:pt x="137" y="155"/>
                  <a:pt x="140" y="151"/>
                </a:cubicBezTo>
                <a:cubicBezTo>
                  <a:pt x="143" y="147"/>
                  <a:pt x="145" y="142"/>
                  <a:pt x="145" y="138"/>
                </a:cubicBezTo>
                <a:cubicBezTo>
                  <a:pt x="159" y="135"/>
                  <a:pt x="159" y="135"/>
                  <a:pt x="159" y="135"/>
                </a:cubicBezTo>
                <a:lnTo>
                  <a:pt x="166" y="148"/>
                </a:lnTo>
                <a:close/>
                <a:moveTo>
                  <a:pt x="156" y="90"/>
                </a:moveTo>
                <a:cubicBezTo>
                  <a:pt x="156" y="95"/>
                  <a:pt x="151" y="100"/>
                  <a:pt x="146" y="100"/>
                </a:cubicBezTo>
                <a:cubicBezTo>
                  <a:pt x="141" y="100"/>
                  <a:pt x="136" y="95"/>
                  <a:pt x="136" y="90"/>
                </a:cubicBezTo>
                <a:cubicBezTo>
                  <a:pt x="136" y="84"/>
                  <a:pt x="141" y="80"/>
                  <a:pt x="146" y="80"/>
                </a:cubicBezTo>
                <a:cubicBezTo>
                  <a:pt x="151" y="80"/>
                  <a:pt x="156" y="84"/>
                  <a:pt x="156" y="90"/>
                </a:cubicBezTo>
                <a:close/>
                <a:moveTo>
                  <a:pt x="131" y="61"/>
                </a:moveTo>
                <a:cubicBezTo>
                  <a:pt x="134" y="60"/>
                  <a:pt x="138" y="59"/>
                  <a:pt x="141" y="58"/>
                </a:cubicBezTo>
                <a:cubicBezTo>
                  <a:pt x="146" y="64"/>
                  <a:pt x="146" y="64"/>
                  <a:pt x="146" y="64"/>
                </a:cubicBezTo>
                <a:cubicBezTo>
                  <a:pt x="146" y="64"/>
                  <a:pt x="146" y="64"/>
                  <a:pt x="146" y="64"/>
                </a:cubicBezTo>
                <a:cubicBezTo>
                  <a:pt x="144" y="64"/>
                  <a:pt x="143" y="64"/>
                  <a:pt x="141" y="64"/>
                </a:cubicBezTo>
                <a:cubicBezTo>
                  <a:pt x="137" y="65"/>
                  <a:pt x="134" y="67"/>
                  <a:pt x="131" y="69"/>
                </a:cubicBezTo>
                <a:cubicBezTo>
                  <a:pt x="131" y="68"/>
                  <a:pt x="131" y="68"/>
                  <a:pt x="131" y="68"/>
                </a:cubicBezTo>
                <a:lnTo>
                  <a:pt x="131" y="61"/>
                </a:lnTo>
                <a:close/>
                <a:moveTo>
                  <a:pt x="129" y="109"/>
                </a:moveTo>
                <a:cubicBezTo>
                  <a:pt x="133" y="113"/>
                  <a:pt x="139" y="116"/>
                  <a:pt x="146" y="116"/>
                </a:cubicBezTo>
                <a:cubicBezTo>
                  <a:pt x="147" y="116"/>
                  <a:pt x="148" y="115"/>
                  <a:pt x="150" y="115"/>
                </a:cubicBezTo>
                <a:cubicBezTo>
                  <a:pt x="152" y="120"/>
                  <a:pt x="152" y="120"/>
                  <a:pt x="152" y="120"/>
                </a:cubicBezTo>
                <a:cubicBezTo>
                  <a:pt x="142" y="122"/>
                  <a:pt x="142" y="122"/>
                  <a:pt x="142" y="122"/>
                </a:cubicBezTo>
                <a:cubicBezTo>
                  <a:pt x="141" y="119"/>
                  <a:pt x="138" y="117"/>
                  <a:pt x="136" y="114"/>
                </a:cubicBezTo>
                <a:cubicBezTo>
                  <a:pt x="134" y="113"/>
                  <a:pt x="131" y="111"/>
                  <a:pt x="129" y="110"/>
                </a:cubicBezTo>
                <a:lnTo>
                  <a:pt x="129" y="109"/>
                </a:lnTo>
                <a:close/>
                <a:moveTo>
                  <a:pt x="129" y="135"/>
                </a:moveTo>
                <a:cubicBezTo>
                  <a:pt x="129" y="140"/>
                  <a:pt x="125" y="144"/>
                  <a:pt x="120" y="144"/>
                </a:cubicBezTo>
                <a:cubicBezTo>
                  <a:pt x="114" y="144"/>
                  <a:pt x="110" y="140"/>
                  <a:pt x="110" y="135"/>
                </a:cubicBezTo>
                <a:cubicBezTo>
                  <a:pt x="110" y="129"/>
                  <a:pt x="114" y="125"/>
                  <a:pt x="120" y="125"/>
                </a:cubicBezTo>
                <a:cubicBezTo>
                  <a:pt x="125" y="125"/>
                  <a:pt x="129" y="129"/>
                  <a:pt x="129" y="135"/>
                </a:cubicBezTo>
                <a:close/>
                <a:moveTo>
                  <a:pt x="69" y="233"/>
                </a:moveTo>
                <a:cubicBezTo>
                  <a:pt x="100" y="226"/>
                  <a:pt x="100" y="226"/>
                  <a:pt x="100" y="226"/>
                </a:cubicBezTo>
                <a:cubicBezTo>
                  <a:pt x="101" y="226"/>
                  <a:pt x="101" y="227"/>
                  <a:pt x="101" y="227"/>
                </a:cubicBezTo>
                <a:cubicBezTo>
                  <a:pt x="69" y="251"/>
                  <a:pt x="69" y="251"/>
                  <a:pt x="69" y="251"/>
                </a:cubicBezTo>
                <a:cubicBezTo>
                  <a:pt x="67" y="250"/>
                  <a:pt x="65" y="248"/>
                  <a:pt x="63" y="248"/>
                </a:cubicBezTo>
                <a:cubicBezTo>
                  <a:pt x="63" y="247"/>
                  <a:pt x="63" y="247"/>
                  <a:pt x="63" y="247"/>
                </a:cubicBezTo>
                <a:cubicBezTo>
                  <a:pt x="67" y="243"/>
                  <a:pt x="69" y="238"/>
                  <a:pt x="69" y="233"/>
                </a:cubicBezTo>
                <a:close/>
                <a:moveTo>
                  <a:pt x="65" y="216"/>
                </a:moveTo>
                <a:cubicBezTo>
                  <a:pt x="65" y="216"/>
                  <a:pt x="65" y="216"/>
                  <a:pt x="65" y="216"/>
                </a:cubicBezTo>
                <a:cubicBezTo>
                  <a:pt x="69" y="216"/>
                  <a:pt x="69" y="216"/>
                  <a:pt x="69" y="216"/>
                </a:cubicBezTo>
                <a:cubicBezTo>
                  <a:pt x="66" y="217"/>
                  <a:pt x="66" y="217"/>
                  <a:pt x="66" y="217"/>
                </a:cubicBezTo>
                <a:cubicBezTo>
                  <a:pt x="65" y="217"/>
                  <a:pt x="65" y="217"/>
                  <a:pt x="65" y="216"/>
                </a:cubicBezTo>
                <a:close/>
                <a:moveTo>
                  <a:pt x="77" y="201"/>
                </a:moveTo>
                <a:cubicBezTo>
                  <a:pt x="80" y="197"/>
                  <a:pt x="80" y="197"/>
                  <a:pt x="80" y="197"/>
                </a:cubicBezTo>
                <a:cubicBezTo>
                  <a:pt x="89" y="202"/>
                  <a:pt x="89" y="202"/>
                  <a:pt x="89" y="202"/>
                </a:cubicBezTo>
                <a:lnTo>
                  <a:pt x="77" y="201"/>
                </a:lnTo>
                <a:close/>
                <a:moveTo>
                  <a:pt x="90" y="185"/>
                </a:moveTo>
                <a:cubicBezTo>
                  <a:pt x="111" y="159"/>
                  <a:pt x="111" y="159"/>
                  <a:pt x="111" y="159"/>
                </a:cubicBezTo>
                <a:cubicBezTo>
                  <a:pt x="111" y="159"/>
                  <a:pt x="112" y="159"/>
                  <a:pt x="112" y="159"/>
                </a:cubicBezTo>
                <a:cubicBezTo>
                  <a:pt x="113" y="188"/>
                  <a:pt x="113" y="188"/>
                  <a:pt x="113" y="188"/>
                </a:cubicBezTo>
                <a:cubicBezTo>
                  <a:pt x="110" y="189"/>
                  <a:pt x="108" y="191"/>
                  <a:pt x="105" y="193"/>
                </a:cubicBezTo>
                <a:lnTo>
                  <a:pt x="90" y="185"/>
                </a:lnTo>
                <a:close/>
                <a:moveTo>
                  <a:pt x="110" y="75"/>
                </a:moveTo>
                <a:cubicBezTo>
                  <a:pt x="114" y="77"/>
                  <a:pt x="114" y="77"/>
                  <a:pt x="114" y="77"/>
                </a:cubicBezTo>
                <a:cubicBezTo>
                  <a:pt x="113" y="110"/>
                  <a:pt x="113" y="110"/>
                  <a:pt x="113" y="110"/>
                </a:cubicBezTo>
                <a:cubicBezTo>
                  <a:pt x="112" y="110"/>
                  <a:pt x="112" y="110"/>
                  <a:pt x="111" y="110"/>
                </a:cubicBezTo>
                <a:cubicBezTo>
                  <a:pt x="99" y="94"/>
                  <a:pt x="99" y="94"/>
                  <a:pt x="99" y="94"/>
                </a:cubicBezTo>
                <a:cubicBezTo>
                  <a:pt x="101" y="87"/>
                  <a:pt x="105" y="80"/>
                  <a:pt x="110" y="75"/>
                </a:cubicBezTo>
                <a:close/>
                <a:moveTo>
                  <a:pt x="53" y="141"/>
                </a:moveTo>
                <a:cubicBezTo>
                  <a:pt x="62" y="135"/>
                  <a:pt x="73" y="132"/>
                  <a:pt x="84" y="131"/>
                </a:cubicBezTo>
                <a:cubicBezTo>
                  <a:pt x="94" y="134"/>
                  <a:pt x="94" y="134"/>
                  <a:pt x="94" y="134"/>
                </a:cubicBezTo>
                <a:cubicBezTo>
                  <a:pt x="94" y="134"/>
                  <a:pt x="94" y="134"/>
                  <a:pt x="94" y="135"/>
                </a:cubicBezTo>
                <a:cubicBezTo>
                  <a:pt x="94" y="140"/>
                  <a:pt x="95" y="145"/>
                  <a:pt x="98" y="149"/>
                </a:cubicBezTo>
                <a:cubicBezTo>
                  <a:pt x="76" y="176"/>
                  <a:pt x="76" y="176"/>
                  <a:pt x="76" y="176"/>
                </a:cubicBezTo>
                <a:cubicBezTo>
                  <a:pt x="53" y="163"/>
                  <a:pt x="53" y="163"/>
                  <a:pt x="53" y="163"/>
                </a:cubicBezTo>
                <a:lnTo>
                  <a:pt x="53" y="141"/>
                </a:lnTo>
                <a:close/>
                <a:moveTo>
                  <a:pt x="52" y="181"/>
                </a:moveTo>
                <a:cubicBezTo>
                  <a:pt x="66" y="189"/>
                  <a:pt x="66" y="189"/>
                  <a:pt x="66" y="189"/>
                </a:cubicBezTo>
                <a:cubicBezTo>
                  <a:pt x="58" y="199"/>
                  <a:pt x="58" y="199"/>
                  <a:pt x="58" y="199"/>
                </a:cubicBezTo>
                <a:cubicBezTo>
                  <a:pt x="52" y="199"/>
                  <a:pt x="52" y="199"/>
                  <a:pt x="52" y="199"/>
                </a:cubicBezTo>
                <a:lnTo>
                  <a:pt x="52" y="181"/>
                </a:lnTo>
                <a:close/>
                <a:moveTo>
                  <a:pt x="20" y="180"/>
                </a:moveTo>
                <a:cubicBezTo>
                  <a:pt x="22" y="175"/>
                  <a:pt x="24" y="171"/>
                  <a:pt x="27" y="166"/>
                </a:cubicBezTo>
                <a:cubicBezTo>
                  <a:pt x="36" y="172"/>
                  <a:pt x="36" y="172"/>
                  <a:pt x="36" y="172"/>
                </a:cubicBezTo>
                <a:cubicBezTo>
                  <a:pt x="36" y="197"/>
                  <a:pt x="36" y="197"/>
                  <a:pt x="36" y="197"/>
                </a:cubicBezTo>
                <a:cubicBezTo>
                  <a:pt x="32" y="197"/>
                  <a:pt x="32" y="197"/>
                  <a:pt x="32" y="197"/>
                </a:cubicBezTo>
                <a:cubicBezTo>
                  <a:pt x="31" y="190"/>
                  <a:pt x="26" y="184"/>
                  <a:pt x="20" y="180"/>
                </a:cubicBezTo>
                <a:close/>
                <a:moveTo>
                  <a:pt x="34" y="230"/>
                </a:moveTo>
                <a:cubicBezTo>
                  <a:pt x="34" y="225"/>
                  <a:pt x="38" y="221"/>
                  <a:pt x="43" y="221"/>
                </a:cubicBezTo>
                <a:cubicBezTo>
                  <a:pt x="49" y="221"/>
                  <a:pt x="53" y="225"/>
                  <a:pt x="53" y="230"/>
                </a:cubicBezTo>
                <a:cubicBezTo>
                  <a:pt x="53" y="236"/>
                  <a:pt x="49" y="240"/>
                  <a:pt x="43" y="240"/>
                </a:cubicBezTo>
                <a:cubicBezTo>
                  <a:pt x="38" y="240"/>
                  <a:pt x="34" y="236"/>
                  <a:pt x="34" y="230"/>
                </a:cubicBezTo>
                <a:close/>
                <a:moveTo>
                  <a:pt x="54" y="326"/>
                </a:moveTo>
                <a:cubicBezTo>
                  <a:pt x="45" y="318"/>
                  <a:pt x="39" y="306"/>
                  <a:pt x="38" y="292"/>
                </a:cubicBezTo>
                <a:cubicBezTo>
                  <a:pt x="42" y="295"/>
                  <a:pt x="45" y="297"/>
                  <a:pt x="49" y="297"/>
                </a:cubicBezTo>
                <a:cubicBezTo>
                  <a:pt x="50" y="297"/>
                  <a:pt x="50" y="297"/>
                  <a:pt x="50" y="297"/>
                </a:cubicBezTo>
                <a:cubicBezTo>
                  <a:pt x="55" y="326"/>
                  <a:pt x="55" y="326"/>
                  <a:pt x="55" y="326"/>
                </a:cubicBezTo>
                <a:cubicBezTo>
                  <a:pt x="55" y="326"/>
                  <a:pt x="55" y="326"/>
                  <a:pt x="54" y="326"/>
                </a:cubicBezTo>
                <a:close/>
                <a:moveTo>
                  <a:pt x="54" y="282"/>
                </a:moveTo>
                <a:cubicBezTo>
                  <a:pt x="49" y="282"/>
                  <a:pt x="45" y="277"/>
                  <a:pt x="45" y="272"/>
                </a:cubicBezTo>
                <a:cubicBezTo>
                  <a:pt x="45" y="267"/>
                  <a:pt x="49" y="262"/>
                  <a:pt x="54" y="262"/>
                </a:cubicBezTo>
                <a:cubicBezTo>
                  <a:pt x="60" y="262"/>
                  <a:pt x="64" y="267"/>
                  <a:pt x="64" y="272"/>
                </a:cubicBezTo>
                <a:cubicBezTo>
                  <a:pt x="64" y="277"/>
                  <a:pt x="60" y="282"/>
                  <a:pt x="54" y="282"/>
                </a:cubicBezTo>
                <a:close/>
                <a:moveTo>
                  <a:pt x="66" y="295"/>
                </a:moveTo>
                <a:cubicBezTo>
                  <a:pt x="73" y="292"/>
                  <a:pt x="78" y="285"/>
                  <a:pt x="80" y="277"/>
                </a:cubicBezTo>
                <a:cubicBezTo>
                  <a:pt x="80" y="275"/>
                  <a:pt x="80" y="274"/>
                  <a:pt x="80" y="272"/>
                </a:cubicBezTo>
                <a:cubicBezTo>
                  <a:pt x="80" y="269"/>
                  <a:pt x="80" y="266"/>
                  <a:pt x="79" y="264"/>
                </a:cubicBezTo>
                <a:cubicBezTo>
                  <a:pt x="107" y="243"/>
                  <a:pt x="107" y="243"/>
                  <a:pt x="107" y="243"/>
                </a:cubicBezTo>
                <a:cubicBezTo>
                  <a:pt x="70" y="322"/>
                  <a:pt x="70" y="322"/>
                  <a:pt x="70" y="322"/>
                </a:cubicBezTo>
                <a:lnTo>
                  <a:pt x="66" y="295"/>
                </a:lnTo>
                <a:close/>
                <a:moveTo>
                  <a:pt x="115" y="318"/>
                </a:moveTo>
                <a:cubicBezTo>
                  <a:pt x="85" y="332"/>
                  <a:pt x="85" y="332"/>
                  <a:pt x="85" y="332"/>
                </a:cubicBezTo>
                <a:cubicBezTo>
                  <a:pt x="85" y="331"/>
                  <a:pt x="84" y="331"/>
                  <a:pt x="84" y="330"/>
                </a:cubicBezTo>
                <a:cubicBezTo>
                  <a:pt x="118" y="258"/>
                  <a:pt x="118" y="258"/>
                  <a:pt x="118" y="258"/>
                </a:cubicBezTo>
                <a:lnTo>
                  <a:pt x="115" y="318"/>
                </a:lnTo>
                <a:close/>
                <a:moveTo>
                  <a:pt x="122" y="222"/>
                </a:moveTo>
                <a:cubicBezTo>
                  <a:pt x="117" y="222"/>
                  <a:pt x="113" y="218"/>
                  <a:pt x="113" y="213"/>
                </a:cubicBezTo>
                <a:cubicBezTo>
                  <a:pt x="113" y="207"/>
                  <a:pt x="117" y="203"/>
                  <a:pt x="122" y="203"/>
                </a:cubicBezTo>
                <a:cubicBezTo>
                  <a:pt x="128" y="203"/>
                  <a:pt x="132" y="207"/>
                  <a:pt x="132" y="213"/>
                </a:cubicBezTo>
                <a:cubicBezTo>
                  <a:pt x="132" y="218"/>
                  <a:pt x="128" y="222"/>
                  <a:pt x="122" y="222"/>
                </a:cubicBezTo>
                <a:close/>
                <a:moveTo>
                  <a:pt x="129" y="354"/>
                </a:moveTo>
                <a:cubicBezTo>
                  <a:pt x="130" y="328"/>
                  <a:pt x="130" y="328"/>
                  <a:pt x="130" y="328"/>
                </a:cubicBezTo>
                <a:cubicBezTo>
                  <a:pt x="147" y="321"/>
                  <a:pt x="147" y="321"/>
                  <a:pt x="147" y="321"/>
                </a:cubicBezTo>
                <a:cubicBezTo>
                  <a:pt x="147" y="321"/>
                  <a:pt x="147" y="321"/>
                  <a:pt x="148" y="321"/>
                </a:cubicBezTo>
                <a:cubicBezTo>
                  <a:pt x="148" y="322"/>
                  <a:pt x="148" y="322"/>
                  <a:pt x="149" y="322"/>
                </a:cubicBezTo>
                <a:cubicBezTo>
                  <a:pt x="133" y="359"/>
                  <a:pt x="133" y="359"/>
                  <a:pt x="133" y="359"/>
                </a:cubicBezTo>
                <a:cubicBezTo>
                  <a:pt x="132" y="357"/>
                  <a:pt x="130" y="356"/>
                  <a:pt x="129" y="354"/>
                </a:cubicBezTo>
                <a:close/>
                <a:moveTo>
                  <a:pt x="184" y="383"/>
                </a:moveTo>
                <a:cubicBezTo>
                  <a:pt x="169" y="383"/>
                  <a:pt x="156" y="379"/>
                  <a:pt x="145" y="371"/>
                </a:cubicBezTo>
                <a:cubicBezTo>
                  <a:pt x="163" y="329"/>
                  <a:pt x="163" y="329"/>
                  <a:pt x="163" y="329"/>
                </a:cubicBezTo>
                <a:cubicBezTo>
                  <a:pt x="164" y="329"/>
                  <a:pt x="165" y="329"/>
                  <a:pt x="166" y="329"/>
                </a:cubicBezTo>
                <a:cubicBezTo>
                  <a:pt x="166" y="329"/>
                  <a:pt x="166" y="329"/>
                  <a:pt x="166" y="329"/>
                </a:cubicBezTo>
                <a:cubicBezTo>
                  <a:pt x="166" y="329"/>
                  <a:pt x="166" y="329"/>
                  <a:pt x="166" y="329"/>
                </a:cubicBezTo>
                <a:cubicBezTo>
                  <a:pt x="166" y="329"/>
                  <a:pt x="166" y="329"/>
                  <a:pt x="166" y="329"/>
                </a:cubicBezTo>
                <a:cubicBezTo>
                  <a:pt x="167" y="329"/>
                  <a:pt x="167" y="329"/>
                  <a:pt x="168" y="329"/>
                </a:cubicBezTo>
                <a:cubicBezTo>
                  <a:pt x="191" y="383"/>
                  <a:pt x="191" y="383"/>
                  <a:pt x="191" y="383"/>
                </a:cubicBezTo>
                <a:cubicBezTo>
                  <a:pt x="189" y="383"/>
                  <a:pt x="186" y="383"/>
                  <a:pt x="184" y="383"/>
                </a:cubicBezTo>
                <a:close/>
                <a:moveTo>
                  <a:pt x="183" y="322"/>
                </a:moveTo>
                <a:cubicBezTo>
                  <a:pt x="183" y="322"/>
                  <a:pt x="184" y="322"/>
                  <a:pt x="184" y="321"/>
                </a:cubicBezTo>
                <a:cubicBezTo>
                  <a:pt x="184" y="321"/>
                  <a:pt x="184" y="321"/>
                  <a:pt x="185" y="321"/>
                </a:cubicBezTo>
                <a:cubicBezTo>
                  <a:pt x="201" y="328"/>
                  <a:pt x="201" y="328"/>
                  <a:pt x="201" y="328"/>
                </a:cubicBezTo>
                <a:cubicBezTo>
                  <a:pt x="204" y="370"/>
                  <a:pt x="204" y="370"/>
                  <a:pt x="204" y="370"/>
                </a:cubicBezTo>
                <a:lnTo>
                  <a:pt x="183" y="322"/>
                </a:lnTo>
                <a:close/>
                <a:moveTo>
                  <a:pt x="207" y="224"/>
                </a:moveTo>
                <a:cubicBezTo>
                  <a:pt x="201" y="224"/>
                  <a:pt x="197" y="219"/>
                  <a:pt x="197" y="214"/>
                </a:cubicBezTo>
                <a:cubicBezTo>
                  <a:pt x="197" y="208"/>
                  <a:pt x="201" y="204"/>
                  <a:pt x="207" y="204"/>
                </a:cubicBezTo>
                <a:cubicBezTo>
                  <a:pt x="212" y="204"/>
                  <a:pt x="216" y="208"/>
                  <a:pt x="216" y="214"/>
                </a:cubicBezTo>
                <a:cubicBezTo>
                  <a:pt x="216" y="219"/>
                  <a:pt x="212" y="224"/>
                  <a:pt x="207" y="224"/>
                </a:cubicBezTo>
                <a:close/>
                <a:moveTo>
                  <a:pt x="237" y="357"/>
                </a:moveTo>
                <a:cubicBezTo>
                  <a:pt x="232" y="363"/>
                  <a:pt x="226" y="368"/>
                  <a:pt x="220" y="372"/>
                </a:cubicBezTo>
                <a:cubicBezTo>
                  <a:pt x="218" y="336"/>
                  <a:pt x="218" y="336"/>
                  <a:pt x="218" y="336"/>
                </a:cubicBezTo>
                <a:cubicBezTo>
                  <a:pt x="240" y="346"/>
                  <a:pt x="240" y="346"/>
                  <a:pt x="240" y="346"/>
                </a:cubicBezTo>
                <a:cubicBezTo>
                  <a:pt x="240" y="347"/>
                  <a:pt x="240" y="348"/>
                  <a:pt x="240" y="349"/>
                </a:cubicBezTo>
                <a:cubicBezTo>
                  <a:pt x="240" y="351"/>
                  <a:pt x="240" y="352"/>
                  <a:pt x="240" y="354"/>
                </a:cubicBezTo>
                <a:cubicBezTo>
                  <a:pt x="239" y="355"/>
                  <a:pt x="237" y="355"/>
                  <a:pt x="237" y="357"/>
                </a:cubicBezTo>
                <a:close/>
                <a:moveTo>
                  <a:pt x="247" y="332"/>
                </a:moveTo>
                <a:cubicBezTo>
                  <a:pt x="217" y="318"/>
                  <a:pt x="217" y="318"/>
                  <a:pt x="217" y="318"/>
                </a:cubicBezTo>
                <a:cubicBezTo>
                  <a:pt x="214" y="258"/>
                  <a:pt x="214" y="258"/>
                  <a:pt x="214" y="258"/>
                </a:cubicBezTo>
                <a:cubicBezTo>
                  <a:pt x="248" y="330"/>
                  <a:pt x="248" y="330"/>
                  <a:pt x="248" y="330"/>
                </a:cubicBezTo>
                <a:cubicBezTo>
                  <a:pt x="247" y="331"/>
                  <a:pt x="247" y="331"/>
                  <a:pt x="247" y="332"/>
                </a:cubicBezTo>
                <a:close/>
                <a:moveTo>
                  <a:pt x="265" y="359"/>
                </a:moveTo>
                <a:cubicBezTo>
                  <a:pt x="260" y="359"/>
                  <a:pt x="256" y="355"/>
                  <a:pt x="256" y="349"/>
                </a:cubicBezTo>
                <a:cubicBezTo>
                  <a:pt x="256" y="344"/>
                  <a:pt x="260" y="340"/>
                  <a:pt x="265" y="340"/>
                </a:cubicBezTo>
                <a:cubicBezTo>
                  <a:pt x="271" y="340"/>
                  <a:pt x="275" y="344"/>
                  <a:pt x="275" y="349"/>
                </a:cubicBezTo>
                <a:cubicBezTo>
                  <a:pt x="275" y="355"/>
                  <a:pt x="271" y="359"/>
                  <a:pt x="265" y="359"/>
                </a:cubicBezTo>
                <a:close/>
                <a:moveTo>
                  <a:pt x="288" y="337"/>
                </a:moveTo>
                <a:cubicBezTo>
                  <a:pt x="285" y="332"/>
                  <a:pt x="282" y="329"/>
                  <a:pt x="277" y="326"/>
                </a:cubicBezTo>
                <a:cubicBezTo>
                  <a:pt x="281" y="297"/>
                  <a:pt x="281" y="297"/>
                  <a:pt x="281" y="297"/>
                </a:cubicBezTo>
                <a:cubicBezTo>
                  <a:pt x="282" y="297"/>
                  <a:pt x="282" y="297"/>
                  <a:pt x="282" y="297"/>
                </a:cubicBezTo>
                <a:cubicBezTo>
                  <a:pt x="288" y="296"/>
                  <a:pt x="292" y="294"/>
                  <a:pt x="296" y="290"/>
                </a:cubicBezTo>
                <a:cubicBezTo>
                  <a:pt x="321" y="303"/>
                  <a:pt x="321" y="303"/>
                  <a:pt x="321" y="303"/>
                </a:cubicBezTo>
                <a:cubicBezTo>
                  <a:pt x="323" y="330"/>
                  <a:pt x="323" y="330"/>
                  <a:pt x="323" y="330"/>
                </a:cubicBezTo>
                <a:lnTo>
                  <a:pt x="288" y="337"/>
                </a:lnTo>
                <a:close/>
                <a:moveTo>
                  <a:pt x="310" y="365"/>
                </a:moveTo>
                <a:cubicBezTo>
                  <a:pt x="291" y="354"/>
                  <a:pt x="291" y="354"/>
                  <a:pt x="291" y="354"/>
                </a:cubicBezTo>
                <a:cubicBezTo>
                  <a:pt x="291" y="354"/>
                  <a:pt x="291" y="353"/>
                  <a:pt x="291" y="353"/>
                </a:cubicBezTo>
                <a:cubicBezTo>
                  <a:pt x="323" y="346"/>
                  <a:pt x="323" y="346"/>
                  <a:pt x="323" y="346"/>
                </a:cubicBezTo>
                <a:cubicBezTo>
                  <a:pt x="324" y="358"/>
                  <a:pt x="324" y="358"/>
                  <a:pt x="324" y="358"/>
                </a:cubicBezTo>
                <a:cubicBezTo>
                  <a:pt x="320" y="361"/>
                  <a:pt x="315" y="364"/>
                  <a:pt x="310" y="365"/>
                </a:cubicBezTo>
                <a:close/>
                <a:moveTo>
                  <a:pt x="325" y="212"/>
                </a:moveTo>
                <a:cubicBezTo>
                  <a:pt x="320" y="212"/>
                  <a:pt x="315" y="208"/>
                  <a:pt x="315" y="202"/>
                </a:cubicBezTo>
                <a:cubicBezTo>
                  <a:pt x="315" y="197"/>
                  <a:pt x="320" y="192"/>
                  <a:pt x="325" y="192"/>
                </a:cubicBezTo>
                <a:cubicBezTo>
                  <a:pt x="330" y="192"/>
                  <a:pt x="335" y="197"/>
                  <a:pt x="335" y="202"/>
                </a:cubicBezTo>
                <a:cubicBezTo>
                  <a:pt x="335" y="208"/>
                  <a:pt x="330" y="212"/>
                  <a:pt x="325" y="212"/>
                </a:cubicBezTo>
                <a:close/>
                <a:moveTo>
                  <a:pt x="360" y="323"/>
                </a:moveTo>
                <a:cubicBezTo>
                  <a:pt x="338" y="327"/>
                  <a:pt x="338" y="327"/>
                  <a:pt x="338" y="327"/>
                </a:cubicBezTo>
                <a:cubicBezTo>
                  <a:pt x="338" y="311"/>
                  <a:pt x="338" y="311"/>
                  <a:pt x="338" y="311"/>
                </a:cubicBezTo>
                <a:cubicBezTo>
                  <a:pt x="360" y="322"/>
                  <a:pt x="360" y="322"/>
                  <a:pt x="360" y="322"/>
                </a:cubicBezTo>
                <a:cubicBezTo>
                  <a:pt x="360" y="323"/>
                  <a:pt x="360" y="323"/>
                  <a:pt x="360" y="323"/>
                </a:cubicBezTo>
                <a:close/>
                <a:moveTo>
                  <a:pt x="386" y="316"/>
                </a:moveTo>
                <a:cubicBezTo>
                  <a:pt x="391" y="316"/>
                  <a:pt x="395" y="321"/>
                  <a:pt x="395" y="326"/>
                </a:cubicBezTo>
                <a:cubicBezTo>
                  <a:pt x="395" y="332"/>
                  <a:pt x="391" y="336"/>
                  <a:pt x="386" y="336"/>
                </a:cubicBezTo>
                <a:cubicBezTo>
                  <a:pt x="380" y="336"/>
                  <a:pt x="376" y="332"/>
                  <a:pt x="376" y="326"/>
                </a:cubicBezTo>
                <a:cubicBezTo>
                  <a:pt x="376" y="321"/>
                  <a:pt x="380" y="316"/>
                  <a:pt x="386" y="316"/>
                </a:cubicBezTo>
                <a:close/>
                <a:moveTo>
                  <a:pt x="368" y="308"/>
                </a:moveTo>
                <a:cubicBezTo>
                  <a:pt x="368" y="308"/>
                  <a:pt x="367" y="308"/>
                  <a:pt x="367" y="308"/>
                </a:cubicBezTo>
                <a:cubicBezTo>
                  <a:pt x="337" y="293"/>
                  <a:pt x="337" y="293"/>
                  <a:pt x="337" y="293"/>
                </a:cubicBezTo>
                <a:cubicBezTo>
                  <a:pt x="334" y="240"/>
                  <a:pt x="334" y="240"/>
                  <a:pt x="334" y="240"/>
                </a:cubicBezTo>
                <a:lnTo>
                  <a:pt x="368" y="308"/>
                </a:lnTo>
                <a:close/>
                <a:moveTo>
                  <a:pt x="346" y="187"/>
                </a:moveTo>
                <a:cubicBezTo>
                  <a:pt x="380" y="150"/>
                  <a:pt x="380" y="150"/>
                  <a:pt x="380" y="150"/>
                </a:cubicBezTo>
                <a:cubicBezTo>
                  <a:pt x="388" y="173"/>
                  <a:pt x="388" y="173"/>
                  <a:pt x="388" y="173"/>
                </a:cubicBezTo>
                <a:cubicBezTo>
                  <a:pt x="386" y="174"/>
                  <a:pt x="384" y="176"/>
                  <a:pt x="382" y="179"/>
                </a:cubicBezTo>
                <a:cubicBezTo>
                  <a:pt x="380" y="182"/>
                  <a:pt x="379" y="185"/>
                  <a:pt x="379" y="188"/>
                </a:cubicBezTo>
                <a:cubicBezTo>
                  <a:pt x="348" y="191"/>
                  <a:pt x="348" y="191"/>
                  <a:pt x="348" y="191"/>
                </a:cubicBezTo>
                <a:cubicBezTo>
                  <a:pt x="348" y="190"/>
                  <a:pt x="347" y="189"/>
                  <a:pt x="346" y="187"/>
                </a:cubicBezTo>
                <a:close/>
                <a:moveTo>
                  <a:pt x="408" y="248"/>
                </a:moveTo>
                <a:cubicBezTo>
                  <a:pt x="349" y="211"/>
                  <a:pt x="349" y="211"/>
                  <a:pt x="349" y="211"/>
                </a:cubicBezTo>
                <a:cubicBezTo>
                  <a:pt x="350" y="210"/>
                  <a:pt x="350" y="208"/>
                  <a:pt x="350" y="207"/>
                </a:cubicBezTo>
                <a:cubicBezTo>
                  <a:pt x="380" y="204"/>
                  <a:pt x="380" y="204"/>
                  <a:pt x="380" y="204"/>
                </a:cubicBezTo>
                <a:cubicBezTo>
                  <a:pt x="382" y="208"/>
                  <a:pt x="385" y="212"/>
                  <a:pt x="390" y="215"/>
                </a:cubicBezTo>
                <a:cubicBezTo>
                  <a:pt x="394" y="217"/>
                  <a:pt x="398" y="219"/>
                  <a:pt x="403" y="219"/>
                </a:cubicBezTo>
                <a:cubicBezTo>
                  <a:pt x="410" y="247"/>
                  <a:pt x="410" y="247"/>
                  <a:pt x="410" y="247"/>
                </a:cubicBezTo>
                <a:cubicBezTo>
                  <a:pt x="410" y="247"/>
                  <a:pt x="409" y="248"/>
                  <a:pt x="408" y="248"/>
                </a:cubicBezTo>
                <a:close/>
                <a:moveTo>
                  <a:pt x="404" y="203"/>
                </a:moveTo>
                <a:cubicBezTo>
                  <a:pt x="398" y="203"/>
                  <a:pt x="394" y="198"/>
                  <a:pt x="394" y="193"/>
                </a:cubicBezTo>
                <a:cubicBezTo>
                  <a:pt x="394" y="188"/>
                  <a:pt x="398" y="183"/>
                  <a:pt x="404" y="183"/>
                </a:cubicBezTo>
                <a:cubicBezTo>
                  <a:pt x="409" y="183"/>
                  <a:pt x="414" y="188"/>
                  <a:pt x="414" y="193"/>
                </a:cubicBezTo>
                <a:cubicBezTo>
                  <a:pt x="414" y="198"/>
                  <a:pt x="409" y="203"/>
                  <a:pt x="404" y="203"/>
                </a:cubicBezTo>
                <a:close/>
                <a:moveTo>
                  <a:pt x="425" y="278"/>
                </a:moveTo>
                <a:cubicBezTo>
                  <a:pt x="419" y="278"/>
                  <a:pt x="415" y="274"/>
                  <a:pt x="415" y="268"/>
                </a:cubicBezTo>
                <a:cubicBezTo>
                  <a:pt x="415" y="263"/>
                  <a:pt x="419" y="259"/>
                  <a:pt x="425" y="259"/>
                </a:cubicBezTo>
                <a:cubicBezTo>
                  <a:pt x="430" y="259"/>
                  <a:pt x="434" y="263"/>
                  <a:pt x="434" y="268"/>
                </a:cubicBezTo>
                <a:cubicBezTo>
                  <a:pt x="434" y="274"/>
                  <a:pt x="430" y="278"/>
                  <a:pt x="425" y="278"/>
                </a:cubicBezTo>
                <a:close/>
                <a:moveTo>
                  <a:pt x="435" y="245"/>
                </a:moveTo>
                <a:cubicBezTo>
                  <a:pt x="432" y="243"/>
                  <a:pt x="429" y="243"/>
                  <a:pt x="426" y="243"/>
                </a:cubicBezTo>
                <a:cubicBezTo>
                  <a:pt x="418" y="215"/>
                  <a:pt x="418" y="215"/>
                  <a:pt x="418" y="215"/>
                </a:cubicBezTo>
                <a:cubicBezTo>
                  <a:pt x="419" y="214"/>
                  <a:pt x="419" y="214"/>
                  <a:pt x="420" y="213"/>
                </a:cubicBezTo>
                <a:cubicBezTo>
                  <a:pt x="447" y="232"/>
                  <a:pt x="447" y="232"/>
                  <a:pt x="447" y="232"/>
                </a:cubicBezTo>
                <a:lnTo>
                  <a:pt x="435" y="245"/>
                </a:lnTo>
                <a:close/>
                <a:moveTo>
                  <a:pt x="480" y="256"/>
                </a:moveTo>
                <a:cubicBezTo>
                  <a:pt x="448" y="258"/>
                  <a:pt x="448" y="258"/>
                  <a:pt x="448" y="258"/>
                </a:cubicBezTo>
                <a:cubicBezTo>
                  <a:pt x="448" y="257"/>
                  <a:pt x="447" y="257"/>
                  <a:pt x="447" y="256"/>
                </a:cubicBezTo>
                <a:cubicBezTo>
                  <a:pt x="460" y="241"/>
                  <a:pt x="460" y="241"/>
                  <a:pt x="460" y="241"/>
                </a:cubicBezTo>
                <a:cubicBezTo>
                  <a:pt x="480" y="255"/>
                  <a:pt x="480" y="255"/>
                  <a:pt x="480" y="255"/>
                </a:cubicBezTo>
                <a:cubicBezTo>
                  <a:pt x="480" y="255"/>
                  <a:pt x="480" y="255"/>
                  <a:pt x="480" y="256"/>
                </a:cubicBezTo>
                <a:close/>
                <a:moveTo>
                  <a:pt x="489" y="241"/>
                </a:moveTo>
                <a:cubicBezTo>
                  <a:pt x="471" y="229"/>
                  <a:pt x="471" y="229"/>
                  <a:pt x="471" y="229"/>
                </a:cubicBezTo>
                <a:cubicBezTo>
                  <a:pt x="482" y="217"/>
                  <a:pt x="482" y="217"/>
                  <a:pt x="482" y="217"/>
                </a:cubicBezTo>
                <a:cubicBezTo>
                  <a:pt x="490" y="241"/>
                  <a:pt x="490" y="241"/>
                  <a:pt x="490" y="241"/>
                </a:cubicBezTo>
                <a:cubicBezTo>
                  <a:pt x="490" y="241"/>
                  <a:pt x="490" y="241"/>
                  <a:pt x="489" y="241"/>
                </a:cubicBezTo>
                <a:close/>
                <a:moveTo>
                  <a:pt x="505" y="236"/>
                </a:moveTo>
                <a:cubicBezTo>
                  <a:pt x="494" y="204"/>
                  <a:pt x="494" y="204"/>
                  <a:pt x="494" y="204"/>
                </a:cubicBezTo>
                <a:cubicBezTo>
                  <a:pt x="497" y="201"/>
                  <a:pt x="497" y="201"/>
                  <a:pt x="497" y="201"/>
                </a:cubicBezTo>
                <a:cubicBezTo>
                  <a:pt x="502" y="209"/>
                  <a:pt x="506" y="219"/>
                  <a:pt x="506" y="229"/>
                </a:cubicBezTo>
                <a:cubicBezTo>
                  <a:pt x="506" y="232"/>
                  <a:pt x="505" y="234"/>
                  <a:pt x="505" y="236"/>
                </a:cubicBezTo>
                <a:cubicBezTo>
                  <a:pt x="505" y="236"/>
                  <a:pt x="505" y="236"/>
                  <a:pt x="505" y="236"/>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 name="Title 1"/>
          <p:cNvSpPr>
            <a:spLocks noGrp="1"/>
          </p:cNvSpPr>
          <p:nvPr>
            <p:ph type="title"/>
          </p:nvPr>
        </p:nvSpPr>
        <p:spPr/>
        <p:txBody>
          <a:bodyPr>
            <a:normAutofit fontScale="90000"/>
          </a:bodyPr>
          <a:lstStyle/>
          <a:p>
            <a:r>
              <a:rPr lang="en-US" sz="4000" dirty="0">
                <a:solidFill>
                  <a:srgbClr val="58585A"/>
                </a:solidFill>
              </a:rPr>
              <a:t>Dynamic Network Slice Selection</a:t>
            </a:r>
            <a:br>
              <a:rPr lang="en-US" sz="4000" dirty="0">
                <a:solidFill>
                  <a:srgbClr val="58585A"/>
                </a:solidFill>
              </a:rPr>
            </a:br>
            <a:r>
              <a:rPr lang="en-US" sz="3100" dirty="0">
                <a:solidFill>
                  <a:srgbClr val="0070C0"/>
                </a:solidFill>
              </a:rPr>
              <a:t>Use Case 1: Content Based Selection</a:t>
            </a:r>
            <a:endParaRPr lang="en-US" dirty="0"/>
          </a:p>
        </p:txBody>
      </p:sp>
      <p:sp>
        <p:nvSpPr>
          <p:cNvPr id="4" name="Pentagon 13"/>
          <p:cNvSpPr/>
          <p:nvPr/>
        </p:nvSpPr>
        <p:spPr bwMode="auto">
          <a:xfrm rot="1800000">
            <a:off x="3275500" y="4628715"/>
            <a:ext cx="843545" cy="91440"/>
          </a:xfrm>
          <a:prstGeom prst="homePlate">
            <a:avLst/>
          </a:prstGeom>
          <a:solidFill>
            <a:schemeClr val="accent1"/>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endParaRPr lang="en-US"/>
          </a:p>
        </p:txBody>
      </p:sp>
      <p:cxnSp>
        <p:nvCxnSpPr>
          <p:cNvPr id="6" name="Straight Arrow Connector 41"/>
          <p:cNvCxnSpPr>
            <a:cxnSpLocks noChangeShapeType="1"/>
          </p:cNvCxnSpPr>
          <p:nvPr/>
        </p:nvCxnSpPr>
        <p:spPr bwMode="auto">
          <a:xfrm flipV="1">
            <a:off x="4434150" y="2398938"/>
            <a:ext cx="0" cy="466308"/>
          </a:xfrm>
          <a:prstGeom prst="straightConnector1">
            <a:avLst/>
          </a:prstGeom>
          <a:noFill/>
          <a:ln w="25400" algn="ctr">
            <a:solidFill>
              <a:schemeClr val="tx2"/>
            </a:solidFill>
            <a:prstDash val="sysDash"/>
            <a:round/>
            <a:headEnd type="arrow" w="med" len="med"/>
            <a:tailEnd type="arrow" w="med" len="med"/>
          </a:ln>
          <a:extLst>
            <a:ext uri="{909E8E84-426E-40DD-AFC4-6F175D3DCCD1}">
              <a14:hiddenFill xmlns:a14="http://schemas.microsoft.com/office/drawing/2010/main">
                <a:noFill/>
              </a14:hiddenFill>
            </a:ext>
          </a:extLst>
        </p:spPr>
      </p:cxnSp>
      <p:cxnSp>
        <p:nvCxnSpPr>
          <p:cNvPr id="7" name="Straight Arrow Connector 7"/>
          <p:cNvCxnSpPr>
            <a:cxnSpLocks noChangeShapeType="1"/>
          </p:cNvCxnSpPr>
          <p:nvPr/>
        </p:nvCxnSpPr>
        <p:spPr bwMode="auto">
          <a:xfrm flipH="1">
            <a:off x="4701384" y="3332765"/>
            <a:ext cx="996864" cy="0"/>
          </a:xfrm>
          <a:prstGeom prst="straightConnector1">
            <a:avLst/>
          </a:prstGeom>
          <a:noFill/>
          <a:ln w="25400" algn="ctr">
            <a:solidFill>
              <a:schemeClr val="tx2"/>
            </a:solidFill>
            <a:round/>
            <a:headEnd type="arrow" w="med" len="med"/>
            <a:tailEnd type="arrow" w="med" len="med"/>
          </a:ln>
          <a:extLst>
            <a:ext uri="{909E8E84-426E-40DD-AFC4-6F175D3DCCD1}">
              <a14:hiddenFill xmlns:a14="http://schemas.microsoft.com/office/drawing/2010/main">
                <a:noFill/>
              </a14:hiddenFill>
            </a:ext>
          </a:extLst>
        </p:spPr>
      </p:cxnSp>
      <p:cxnSp>
        <p:nvCxnSpPr>
          <p:cNvPr id="8" name="Straight Arrow Connector 7"/>
          <p:cNvCxnSpPr>
            <a:cxnSpLocks noChangeShapeType="1"/>
            <a:endCxn id="127" idx="0"/>
          </p:cNvCxnSpPr>
          <p:nvPr/>
        </p:nvCxnSpPr>
        <p:spPr bwMode="auto">
          <a:xfrm>
            <a:off x="5966651" y="3905547"/>
            <a:ext cx="2502293" cy="346255"/>
          </a:xfrm>
          <a:prstGeom prst="bentConnector2">
            <a:avLst/>
          </a:prstGeom>
          <a:noFill/>
          <a:ln w="25400" algn="ctr">
            <a:solidFill>
              <a:schemeClr val="tx2"/>
            </a:solidFill>
            <a:round/>
            <a:headEnd type="arrow" w="med" len="med"/>
            <a:tailEnd type="arrow" w="med" len="med"/>
          </a:ln>
          <a:extLst>
            <a:ext uri="{909E8E84-426E-40DD-AFC4-6F175D3DCCD1}">
              <a14:hiddenFill xmlns:a14="http://schemas.microsoft.com/office/drawing/2010/main">
                <a:noFill/>
              </a14:hiddenFill>
            </a:ext>
          </a:extLst>
        </p:spPr>
      </p:cxnSp>
      <p:cxnSp>
        <p:nvCxnSpPr>
          <p:cNvPr id="9" name="Straight Arrow Connector 47"/>
          <p:cNvCxnSpPr>
            <a:cxnSpLocks noChangeShapeType="1"/>
          </p:cNvCxnSpPr>
          <p:nvPr/>
        </p:nvCxnSpPr>
        <p:spPr bwMode="auto">
          <a:xfrm>
            <a:off x="4434150" y="3734114"/>
            <a:ext cx="0" cy="1038078"/>
          </a:xfrm>
          <a:prstGeom prst="straightConnector1">
            <a:avLst/>
          </a:prstGeom>
          <a:noFill/>
          <a:ln w="25400" algn="ctr">
            <a:solidFill>
              <a:schemeClr val="tx2"/>
            </a:solidFill>
            <a:round/>
            <a:headEnd type="arrow" w="med" len="med"/>
            <a:tailEnd type="arrow" w="med" len="med"/>
          </a:ln>
          <a:extLst>
            <a:ext uri="{909E8E84-426E-40DD-AFC4-6F175D3DCCD1}">
              <a14:hiddenFill xmlns:a14="http://schemas.microsoft.com/office/drawing/2010/main">
                <a:noFill/>
              </a14:hiddenFill>
            </a:ext>
          </a:extLst>
        </p:spPr>
      </p:cxnSp>
      <p:sp>
        <p:nvSpPr>
          <p:cNvPr id="16" name="Freeform 57"/>
          <p:cNvSpPr>
            <a:spLocks noChangeAspect="1" noEditPoints="1"/>
          </p:cNvSpPr>
          <p:nvPr/>
        </p:nvSpPr>
        <p:spPr bwMode="auto">
          <a:xfrm>
            <a:off x="514238" y="5285240"/>
            <a:ext cx="433335" cy="283784"/>
          </a:xfrm>
          <a:custGeom>
            <a:avLst/>
            <a:gdLst>
              <a:gd name="T0" fmla="*/ 2147483647 w 455"/>
              <a:gd name="T1" fmla="*/ 2147483647 h 298"/>
              <a:gd name="T2" fmla="*/ 2147483647 w 455"/>
              <a:gd name="T3" fmla="*/ 2147483647 h 298"/>
              <a:gd name="T4" fmla="*/ 2147483647 w 455"/>
              <a:gd name="T5" fmla="*/ 2147483647 h 298"/>
              <a:gd name="T6" fmla="*/ 2147483647 w 455"/>
              <a:gd name="T7" fmla="*/ 2147483647 h 298"/>
              <a:gd name="T8" fmla="*/ 2147483647 w 455"/>
              <a:gd name="T9" fmla="*/ 2147483647 h 298"/>
              <a:gd name="T10" fmla="*/ 2147483647 w 455"/>
              <a:gd name="T11" fmla="*/ 2147483647 h 298"/>
              <a:gd name="T12" fmla="*/ 2147483647 w 455"/>
              <a:gd name="T13" fmla="*/ 2147483647 h 298"/>
              <a:gd name="T14" fmla="*/ 2147483647 w 455"/>
              <a:gd name="T15" fmla="*/ 0 h 298"/>
              <a:gd name="T16" fmla="*/ 2147483647 w 455"/>
              <a:gd name="T17" fmla="*/ 2147483647 h 298"/>
              <a:gd name="T18" fmla="*/ 2147483647 w 455"/>
              <a:gd name="T19" fmla="*/ 2147483647 h 298"/>
              <a:gd name="T20" fmla="*/ 0 w 455"/>
              <a:gd name="T21" fmla="*/ 2147483647 h 298"/>
              <a:gd name="T22" fmla="*/ 2147483647 w 455"/>
              <a:gd name="T23" fmla="*/ 2147483647 h 298"/>
              <a:gd name="T24" fmla="*/ 2147483647 w 455"/>
              <a:gd name="T25" fmla="*/ 2147483647 h 298"/>
              <a:gd name="T26" fmla="*/ 2147483647 w 455"/>
              <a:gd name="T27" fmla="*/ 2147483647 h 298"/>
              <a:gd name="T28" fmla="*/ 2147483647 w 455"/>
              <a:gd name="T29" fmla="*/ 2147483647 h 298"/>
              <a:gd name="T30" fmla="*/ 2147483647 w 455"/>
              <a:gd name="T31" fmla="*/ 2147483647 h 298"/>
              <a:gd name="T32" fmla="*/ 2147483647 w 455"/>
              <a:gd name="T33" fmla="*/ 2147483647 h 298"/>
              <a:gd name="T34" fmla="*/ 2147483647 w 455"/>
              <a:gd name="T35" fmla="*/ 2147483647 h 298"/>
              <a:gd name="T36" fmla="*/ 2147483647 w 455"/>
              <a:gd name="T37" fmla="*/ 2147483647 h 298"/>
              <a:gd name="T38" fmla="*/ 2147483647 w 455"/>
              <a:gd name="T39" fmla="*/ 2147483647 h 298"/>
              <a:gd name="T40" fmla="*/ 2147483647 w 455"/>
              <a:gd name="T41" fmla="*/ 2147483647 h 298"/>
              <a:gd name="T42" fmla="*/ 2147483647 w 455"/>
              <a:gd name="T43" fmla="*/ 2147483647 h 298"/>
              <a:gd name="T44" fmla="*/ 2147483647 w 455"/>
              <a:gd name="T45" fmla="*/ 2147483647 h 298"/>
              <a:gd name="T46" fmla="*/ 2147483647 w 455"/>
              <a:gd name="T47" fmla="*/ 2147483647 h 298"/>
              <a:gd name="T48" fmla="*/ 2147483647 w 455"/>
              <a:gd name="T49" fmla="*/ 2147483647 h 298"/>
              <a:gd name="T50" fmla="*/ 2147483647 w 455"/>
              <a:gd name="T51" fmla="*/ 2147483647 h 298"/>
              <a:gd name="T52" fmla="*/ 2147483647 w 455"/>
              <a:gd name="T53" fmla="*/ 2147483647 h 298"/>
              <a:gd name="T54" fmla="*/ 2147483647 w 455"/>
              <a:gd name="T55" fmla="*/ 2147483647 h 298"/>
              <a:gd name="T56" fmla="*/ 2147483647 w 455"/>
              <a:gd name="T57" fmla="*/ 2147483647 h 298"/>
              <a:gd name="T58" fmla="*/ 2147483647 w 455"/>
              <a:gd name="T59" fmla="*/ 2147483647 h 298"/>
              <a:gd name="T60" fmla="*/ 2147483647 w 455"/>
              <a:gd name="T61" fmla="*/ 2147483647 h 298"/>
              <a:gd name="T62" fmla="*/ 2147483647 w 455"/>
              <a:gd name="T63" fmla="*/ 2147483647 h 298"/>
              <a:gd name="T64" fmla="*/ 2147483647 w 455"/>
              <a:gd name="T65" fmla="*/ 2147483647 h 298"/>
              <a:gd name="T66" fmla="*/ 2147483647 w 455"/>
              <a:gd name="T67" fmla="*/ 2147483647 h 298"/>
              <a:gd name="T68" fmla="*/ 2147483647 w 455"/>
              <a:gd name="T69" fmla="*/ 2147483647 h 298"/>
              <a:gd name="T70" fmla="*/ 2147483647 w 455"/>
              <a:gd name="T71" fmla="*/ 2147483647 h 298"/>
              <a:gd name="T72" fmla="*/ 2147483647 w 455"/>
              <a:gd name="T73" fmla="*/ 2147483647 h 298"/>
              <a:gd name="T74" fmla="*/ 2147483647 w 455"/>
              <a:gd name="T75" fmla="*/ 2147483647 h 298"/>
              <a:gd name="T76" fmla="*/ 2147483647 w 455"/>
              <a:gd name="T77" fmla="*/ 2147483647 h 298"/>
              <a:gd name="T78" fmla="*/ 2147483647 w 455"/>
              <a:gd name="T79" fmla="*/ 2147483647 h 298"/>
              <a:gd name="T80" fmla="*/ 2147483647 w 455"/>
              <a:gd name="T81" fmla="*/ 2147483647 h 298"/>
              <a:gd name="T82" fmla="*/ 2147483647 w 455"/>
              <a:gd name="T83" fmla="*/ 2147483647 h 298"/>
              <a:gd name="T84" fmla="*/ 2147483647 w 455"/>
              <a:gd name="T85" fmla="*/ 2147483647 h 29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55" h="298">
                <a:moveTo>
                  <a:pt x="439" y="252"/>
                </a:moveTo>
                <a:cubicBezTo>
                  <a:pt x="425" y="252"/>
                  <a:pt x="425" y="252"/>
                  <a:pt x="425" y="252"/>
                </a:cubicBezTo>
                <a:cubicBezTo>
                  <a:pt x="425" y="70"/>
                  <a:pt x="425" y="70"/>
                  <a:pt x="425" y="70"/>
                </a:cubicBezTo>
                <a:cubicBezTo>
                  <a:pt x="425" y="65"/>
                  <a:pt x="421" y="62"/>
                  <a:pt x="417" y="62"/>
                </a:cubicBezTo>
                <a:cubicBezTo>
                  <a:pt x="412" y="62"/>
                  <a:pt x="409" y="65"/>
                  <a:pt x="409" y="70"/>
                </a:cubicBezTo>
                <a:cubicBezTo>
                  <a:pt x="409" y="252"/>
                  <a:pt x="409" y="252"/>
                  <a:pt x="409" y="252"/>
                </a:cubicBezTo>
                <a:cubicBezTo>
                  <a:pt x="46" y="252"/>
                  <a:pt x="46" y="252"/>
                  <a:pt x="46" y="252"/>
                </a:cubicBezTo>
                <a:cubicBezTo>
                  <a:pt x="46" y="16"/>
                  <a:pt x="46" y="16"/>
                  <a:pt x="46" y="16"/>
                </a:cubicBezTo>
                <a:cubicBezTo>
                  <a:pt x="409" y="16"/>
                  <a:pt x="409" y="16"/>
                  <a:pt x="409" y="16"/>
                </a:cubicBezTo>
                <a:cubicBezTo>
                  <a:pt x="409" y="38"/>
                  <a:pt x="409" y="38"/>
                  <a:pt x="409" y="38"/>
                </a:cubicBezTo>
                <a:cubicBezTo>
                  <a:pt x="409" y="42"/>
                  <a:pt x="412" y="46"/>
                  <a:pt x="417" y="46"/>
                </a:cubicBezTo>
                <a:cubicBezTo>
                  <a:pt x="421" y="46"/>
                  <a:pt x="425" y="42"/>
                  <a:pt x="425" y="38"/>
                </a:cubicBezTo>
                <a:cubicBezTo>
                  <a:pt x="425" y="13"/>
                  <a:pt x="425" y="13"/>
                  <a:pt x="425" y="13"/>
                </a:cubicBezTo>
                <a:cubicBezTo>
                  <a:pt x="425" y="10"/>
                  <a:pt x="423" y="6"/>
                  <a:pt x="421" y="4"/>
                </a:cubicBezTo>
                <a:cubicBezTo>
                  <a:pt x="418" y="1"/>
                  <a:pt x="415" y="0"/>
                  <a:pt x="411" y="0"/>
                </a:cubicBezTo>
                <a:cubicBezTo>
                  <a:pt x="44" y="0"/>
                  <a:pt x="44" y="0"/>
                  <a:pt x="44" y="0"/>
                </a:cubicBezTo>
                <a:cubicBezTo>
                  <a:pt x="40" y="0"/>
                  <a:pt x="36" y="1"/>
                  <a:pt x="34" y="4"/>
                </a:cubicBezTo>
                <a:cubicBezTo>
                  <a:pt x="31" y="6"/>
                  <a:pt x="30" y="10"/>
                  <a:pt x="30" y="13"/>
                </a:cubicBezTo>
                <a:cubicBezTo>
                  <a:pt x="30" y="252"/>
                  <a:pt x="30" y="252"/>
                  <a:pt x="30" y="252"/>
                </a:cubicBezTo>
                <a:cubicBezTo>
                  <a:pt x="16" y="252"/>
                  <a:pt x="16" y="252"/>
                  <a:pt x="16" y="252"/>
                </a:cubicBezTo>
                <a:cubicBezTo>
                  <a:pt x="7" y="252"/>
                  <a:pt x="0" y="259"/>
                  <a:pt x="0" y="268"/>
                </a:cubicBezTo>
                <a:cubicBezTo>
                  <a:pt x="0" y="282"/>
                  <a:pt x="0" y="282"/>
                  <a:pt x="0" y="282"/>
                </a:cubicBezTo>
                <a:cubicBezTo>
                  <a:pt x="0" y="291"/>
                  <a:pt x="7" y="298"/>
                  <a:pt x="16" y="298"/>
                </a:cubicBezTo>
                <a:cubicBezTo>
                  <a:pt x="439" y="298"/>
                  <a:pt x="439" y="298"/>
                  <a:pt x="439" y="298"/>
                </a:cubicBezTo>
                <a:cubicBezTo>
                  <a:pt x="448" y="298"/>
                  <a:pt x="455" y="291"/>
                  <a:pt x="455" y="282"/>
                </a:cubicBezTo>
                <a:cubicBezTo>
                  <a:pt x="455" y="268"/>
                  <a:pt x="455" y="268"/>
                  <a:pt x="455" y="268"/>
                </a:cubicBezTo>
                <a:cubicBezTo>
                  <a:pt x="455" y="259"/>
                  <a:pt x="448" y="252"/>
                  <a:pt x="439" y="252"/>
                </a:cubicBezTo>
                <a:close/>
                <a:moveTo>
                  <a:pt x="439" y="282"/>
                </a:moveTo>
                <a:cubicBezTo>
                  <a:pt x="16" y="282"/>
                  <a:pt x="16" y="282"/>
                  <a:pt x="16" y="282"/>
                </a:cubicBezTo>
                <a:cubicBezTo>
                  <a:pt x="16" y="268"/>
                  <a:pt x="16" y="268"/>
                  <a:pt x="16" y="268"/>
                </a:cubicBezTo>
                <a:cubicBezTo>
                  <a:pt x="185" y="268"/>
                  <a:pt x="185" y="268"/>
                  <a:pt x="185" y="268"/>
                </a:cubicBezTo>
                <a:cubicBezTo>
                  <a:pt x="186" y="271"/>
                  <a:pt x="189" y="274"/>
                  <a:pt x="193" y="274"/>
                </a:cubicBezTo>
                <a:cubicBezTo>
                  <a:pt x="262" y="274"/>
                  <a:pt x="262" y="274"/>
                  <a:pt x="262" y="274"/>
                </a:cubicBezTo>
                <a:cubicBezTo>
                  <a:pt x="266" y="274"/>
                  <a:pt x="269" y="271"/>
                  <a:pt x="270" y="268"/>
                </a:cubicBezTo>
                <a:cubicBezTo>
                  <a:pt x="439" y="268"/>
                  <a:pt x="439" y="268"/>
                  <a:pt x="439" y="268"/>
                </a:cubicBezTo>
                <a:lnTo>
                  <a:pt x="439" y="282"/>
                </a:lnTo>
                <a:close/>
                <a:moveTo>
                  <a:pt x="302" y="124"/>
                </a:moveTo>
                <a:cubicBezTo>
                  <a:pt x="298" y="127"/>
                  <a:pt x="298" y="132"/>
                  <a:pt x="302" y="135"/>
                </a:cubicBezTo>
                <a:cubicBezTo>
                  <a:pt x="305" y="138"/>
                  <a:pt x="310" y="138"/>
                  <a:pt x="313" y="135"/>
                </a:cubicBezTo>
                <a:cubicBezTo>
                  <a:pt x="330" y="118"/>
                  <a:pt x="330" y="118"/>
                  <a:pt x="330" y="118"/>
                </a:cubicBezTo>
                <a:cubicBezTo>
                  <a:pt x="339" y="109"/>
                  <a:pt x="339" y="94"/>
                  <a:pt x="330" y="85"/>
                </a:cubicBezTo>
                <a:cubicBezTo>
                  <a:pt x="288" y="43"/>
                  <a:pt x="288" y="43"/>
                  <a:pt x="288" y="43"/>
                </a:cubicBezTo>
                <a:cubicBezTo>
                  <a:pt x="279" y="34"/>
                  <a:pt x="264" y="34"/>
                  <a:pt x="254" y="43"/>
                </a:cubicBezTo>
                <a:cubicBezTo>
                  <a:pt x="171" y="127"/>
                  <a:pt x="171" y="127"/>
                  <a:pt x="171" y="127"/>
                </a:cubicBezTo>
                <a:cubicBezTo>
                  <a:pt x="163" y="135"/>
                  <a:pt x="162" y="147"/>
                  <a:pt x="168" y="156"/>
                </a:cubicBezTo>
                <a:cubicBezTo>
                  <a:pt x="155" y="162"/>
                  <a:pt x="140" y="165"/>
                  <a:pt x="126" y="165"/>
                </a:cubicBezTo>
                <a:cubicBezTo>
                  <a:pt x="124" y="165"/>
                  <a:pt x="122" y="166"/>
                  <a:pt x="120" y="168"/>
                </a:cubicBezTo>
                <a:cubicBezTo>
                  <a:pt x="117" y="171"/>
                  <a:pt x="117" y="176"/>
                  <a:pt x="120" y="179"/>
                </a:cubicBezTo>
                <a:cubicBezTo>
                  <a:pt x="122" y="181"/>
                  <a:pt x="124" y="181"/>
                  <a:pt x="126" y="181"/>
                </a:cubicBezTo>
                <a:cubicBezTo>
                  <a:pt x="144" y="181"/>
                  <a:pt x="163" y="177"/>
                  <a:pt x="179" y="168"/>
                </a:cubicBezTo>
                <a:cubicBezTo>
                  <a:pt x="202" y="191"/>
                  <a:pt x="202" y="191"/>
                  <a:pt x="202" y="191"/>
                </a:cubicBezTo>
                <a:cubicBezTo>
                  <a:pt x="178" y="205"/>
                  <a:pt x="152" y="213"/>
                  <a:pt x="126" y="213"/>
                </a:cubicBezTo>
                <a:cubicBezTo>
                  <a:pt x="126" y="213"/>
                  <a:pt x="126" y="213"/>
                  <a:pt x="126" y="213"/>
                </a:cubicBezTo>
                <a:cubicBezTo>
                  <a:pt x="124" y="213"/>
                  <a:pt x="122" y="214"/>
                  <a:pt x="120" y="215"/>
                </a:cubicBezTo>
                <a:cubicBezTo>
                  <a:pt x="117" y="218"/>
                  <a:pt x="117" y="224"/>
                  <a:pt x="120" y="227"/>
                </a:cubicBezTo>
                <a:cubicBezTo>
                  <a:pt x="122" y="228"/>
                  <a:pt x="124" y="229"/>
                  <a:pt x="126" y="229"/>
                </a:cubicBezTo>
                <a:cubicBezTo>
                  <a:pt x="126" y="229"/>
                  <a:pt x="126" y="229"/>
                  <a:pt x="126" y="229"/>
                </a:cubicBezTo>
                <a:cubicBezTo>
                  <a:pt x="156" y="229"/>
                  <a:pt x="187" y="220"/>
                  <a:pt x="213" y="202"/>
                </a:cubicBezTo>
                <a:cubicBezTo>
                  <a:pt x="222" y="211"/>
                  <a:pt x="237" y="211"/>
                  <a:pt x="246" y="202"/>
                </a:cubicBezTo>
                <a:cubicBezTo>
                  <a:pt x="290" y="157"/>
                  <a:pt x="290" y="157"/>
                  <a:pt x="290" y="157"/>
                </a:cubicBezTo>
                <a:cubicBezTo>
                  <a:pt x="294" y="154"/>
                  <a:pt x="294" y="149"/>
                  <a:pt x="290" y="146"/>
                </a:cubicBezTo>
                <a:cubicBezTo>
                  <a:pt x="287" y="143"/>
                  <a:pt x="282" y="143"/>
                  <a:pt x="279" y="146"/>
                </a:cubicBezTo>
                <a:cubicBezTo>
                  <a:pt x="235" y="190"/>
                  <a:pt x="235" y="190"/>
                  <a:pt x="235" y="190"/>
                </a:cubicBezTo>
                <a:cubicBezTo>
                  <a:pt x="232" y="193"/>
                  <a:pt x="227" y="193"/>
                  <a:pt x="224" y="190"/>
                </a:cubicBezTo>
                <a:cubicBezTo>
                  <a:pt x="222" y="189"/>
                  <a:pt x="222" y="189"/>
                  <a:pt x="222" y="189"/>
                </a:cubicBezTo>
                <a:cubicBezTo>
                  <a:pt x="246" y="165"/>
                  <a:pt x="246" y="165"/>
                  <a:pt x="246" y="165"/>
                </a:cubicBezTo>
                <a:cubicBezTo>
                  <a:pt x="249" y="162"/>
                  <a:pt x="249" y="157"/>
                  <a:pt x="246" y="154"/>
                </a:cubicBezTo>
                <a:cubicBezTo>
                  <a:pt x="219" y="127"/>
                  <a:pt x="219" y="127"/>
                  <a:pt x="219" y="127"/>
                </a:cubicBezTo>
                <a:cubicBezTo>
                  <a:pt x="216" y="124"/>
                  <a:pt x="211" y="124"/>
                  <a:pt x="208" y="127"/>
                </a:cubicBezTo>
                <a:cubicBezTo>
                  <a:pt x="184" y="150"/>
                  <a:pt x="184" y="150"/>
                  <a:pt x="184" y="150"/>
                </a:cubicBezTo>
                <a:cubicBezTo>
                  <a:pt x="182" y="149"/>
                  <a:pt x="182" y="149"/>
                  <a:pt x="182" y="149"/>
                </a:cubicBezTo>
                <a:cubicBezTo>
                  <a:pt x="179" y="146"/>
                  <a:pt x="179" y="141"/>
                  <a:pt x="182" y="138"/>
                </a:cubicBezTo>
                <a:cubicBezTo>
                  <a:pt x="266" y="54"/>
                  <a:pt x="266" y="54"/>
                  <a:pt x="266" y="54"/>
                </a:cubicBezTo>
                <a:cubicBezTo>
                  <a:pt x="269" y="51"/>
                  <a:pt x="274" y="51"/>
                  <a:pt x="276" y="54"/>
                </a:cubicBezTo>
                <a:cubicBezTo>
                  <a:pt x="281" y="59"/>
                  <a:pt x="281" y="59"/>
                  <a:pt x="281" y="59"/>
                </a:cubicBezTo>
                <a:cubicBezTo>
                  <a:pt x="259" y="81"/>
                  <a:pt x="259" y="81"/>
                  <a:pt x="259" y="81"/>
                </a:cubicBezTo>
                <a:cubicBezTo>
                  <a:pt x="256" y="84"/>
                  <a:pt x="256" y="89"/>
                  <a:pt x="259" y="93"/>
                </a:cubicBezTo>
                <a:cubicBezTo>
                  <a:pt x="263" y="96"/>
                  <a:pt x="268" y="96"/>
                  <a:pt x="271" y="93"/>
                </a:cubicBezTo>
                <a:cubicBezTo>
                  <a:pt x="293" y="71"/>
                  <a:pt x="293" y="71"/>
                  <a:pt x="293" y="71"/>
                </a:cubicBezTo>
                <a:cubicBezTo>
                  <a:pt x="302" y="80"/>
                  <a:pt x="302" y="80"/>
                  <a:pt x="302" y="80"/>
                </a:cubicBezTo>
                <a:cubicBezTo>
                  <a:pt x="280" y="102"/>
                  <a:pt x="280" y="102"/>
                  <a:pt x="280" y="102"/>
                </a:cubicBezTo>
                <a:cubicBezTo>
                  <a:pt x="277" y="105"/>
                  <a:pt x="277" y="110"/>
                  <a:pt x="280" y="113"/>
                </a:cubicBezTo>
                <a:cubicBezTo>
                  <a:pt x="283" y="117"/>
                  <a:pt x="288" y="117"/>
                  <a:pt x="292" y="113"/>
                </a:cubicBezTo>
                <a:cubicBezTo>
                  <a:pt x="314" y="92"/>
                  <a:pt x="314" y="92"/>
                  <a:pt x="314" y="92"/>
                </a:cubicBezTo>
                <a:cubicBezTo>
                  <a:pt x="318" y="96"/>
                  <a:pt x="318" y="96"/>
                  <a:pt x="318" y="96"/>
                </a:cubicBezTo>
                <a:cubicBezTo>
                  <a:pt x="321" y="99"/>
                  <a:pt x="321" y="104"/>
                  <a:pt x="318" y="107"/>
                </a:cubicBezTo>
                <a:lnTo>
                  <a:pt x="302" y="124"/>
                </a:lnTo>
                <a:close/>
              </a:path>
            </a:pathLst>
          </a:custGeom>
          <a:solidFill>
            <a:srgbClr val="F5A2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 name="Freeform 6"/>
          <p:cNvSpPr>
            <a:spLocks noChangeAspect="1" noEditPoints="1"/>
          </p:cNvSpPr>
          <p:nvPr/>
        </p:nvSpPr>
        <p:spPr bwMode="auto">
          <a:xfrm>
            <a:off x="601123" y="4233300"/>
            <a:ext cx="250767" cy="398847"/>
          </a:xfrm>
          <a:custGeom>
            <a:avLst/>
            <a:gdLst>
              <a:gd name="T0" fmla="*/ 2147483647 w 241"/>
              <a:gd name="T1" fmla="*/ 2147483647 h 383"/>
              <a:gd name="T2" fmla="*/ 2147483647 w 241"/>
              <a:gd name="T3" fmla="*/ 2147483647 h 383"/>
              <a:gd name="T4" fmla="*/ 2147483647 w 241"/>
              <a:gd name="T5" fmla="*/ 2147483647 h 383"/>
              <a:gd name="T6" fmla="*/ 2147483647 w 241"/>
              <a:gd name="T7" fmla="*/ 2147483647 h 383"/>
              <a:gd name="T8" fmla="*/ 2147483647 w 241"/>
              <a:gd name="T9" fmla="*/ 2147483647 h 383"/>
              <a:gd name="T10" fmla="*/ 2147483647 w 241"/>
              <a:gd name="T11" fmla="*/ 2147483647 h 383"/>
              <a:gd name="T12" fmla="*/ 2147483647 w 241"/>
              <a:gd name="T13" fmla="*/ 2147483647 h 383"/>
              <a:gd name="T14" fmla="*/ 2147483647 w 241"/>
              <a:gd name="T15" fmla="*/ 2147483647 h 383"/>
              <a:gd name="T16" fmla="*/ 2147483647 w 241"/>
              <a:gd name="T17" fmla="*/ 0 h 383"/>
              <a:gd name="T18" fmla="*/ 2147483647 w 241"/>
              <a:gd name="T19" fmla="*/ 0 h 383"/>
              <a:gd name="T20" fmla="*/ 0 w 241"/>
              <a:gd name="T21" fmla="*/ 2147483647 h 383"/>
              <a:gd name="T22" fmla="*/ 0 w 241"/>
              <a:gd name="T23" fmla="*/ 2147483647 h 383"/>
              <a:gd name="T24" fmla="*/ 2147483647 w 241"/>
              <a:gd name="T25" fmla="*/ 2147483647 h 383"/>
              <a:gd name="T26" fmla="*/ 2147483647 w 241"/>
              <a:gd name="T27" fmla="*/ 2147483647 h 383"/>
              <a:gd name="T28" fmla="*/ 2147483647 w 241"/>
              <a:gd name="T29" fmla="*/ 2147483647 h 383"/>
              <a:gd name="T30" fmla="*/ 2147483647 w 241"/>
              <a:gd name="T31" fmla="*/ 2147483647 h 383"/>
              <a:gd name="T32" fmla="*/ 2147483647 w 241"/>
              <a:gd name="T33" fmla="*/ 2147483647 h 383"/>
              <a:gd name="T34" fmla="*/ 2147483647 w 241"/>
              <a:gd name="T35" fmla="*/ 2147483647 h 383"/>
              <a:gd name="T36" fmla="*/ 2147483647 w 241"/>
              <a:gd name="T37" fmla="*/ 2147483647 h 383"/>
              <a:gd name="T38" fmla="*/ 2147483647 w 241"/>
              <a:gd name="T39" fmla="*/ 2147483647 h 383"/>
              <a:gd name="T40" fmla="*/ 2147483647 w 241"/>
              <a:gd name="T41" fmla="*/ 2147483647 h 383"/>
              <a:gd name="T42" fmla="*/ 2147483647 w 241"/>
              <a:gd name="T43" fmla="*/ 2147483647 h 383"/>
              <a:gd name="T44" fmla="*/ 2147483647 w 241"/>
              <a:gd name="T45" fmla="*/ 2147483647 h 383"/>
              <a:gd name="T46" fmla="*/ 2147483647 w 241"/>
              <a:gd name="T47" fmla="*/ 2147483647 h 383"/>
              <a:gd name="T48" fmla="*/ 2147483647 w 241"/>
              <a:gd name="T49" fmla="*/ 2147483647 h 383"/>
              <a:gd name="T50" fmla="*/ 2147483647 w 241"/>
              <a:gd name="T51" fmla="*/ 2147483647 h 383"/>
              <a:gd name="T52" fmla="*/ 2147483647 w 241"/>
              <a:gd name="T53" fmla="*/ 2147483647 h 383"/>
              <a:gd name="T54" fmla="*/ 2147483647 w 241"/>
              <a:gd name="T55" fmla="*/ 2147483647 h 383"/>
              <a:gd name="T56" fmla="*/ 2147483647 w 241"/>
              <a:gd name="T57" fmla="*/ 2147483647 h 383"/>
              <a:gd name="T58" fmla="*/ 2147483647 w 241"/>
              <a:gd name="T59" fmla="*/ 2147483647 h 383"/>
              <a:gd name="T60" fmla="*/ 2147483647 w 241"/>
              <a:gd name="T61" fmla="*/ 2147483647 h 383"/>
              <a:gd name="T62" fmla="*/ 2147483647 w 241"/>
              <a:gd name="T63" fmla="*/ 2147483647 h 383"/>
              <a:gd name="T64" fmla="*/ 2147483647 w 241"/>
              <a:gd name="T65" fmla="*/ 2147483647 h 383"/>
              <a:gd name="T66" fmla="*/ 2147483647 w 241"/>
              <a:gd name="T67" fmla="*/ 2147483647 h 383"/>
              <a:gd name="T68" fmla="*/ 2147483647 w 241"/>
              <a:gd name="T69" fmla="*/ 2147483647 h 383"/>
              <a:gd name="T70" fmla="*/ 2147483647 w 241"/>
              <a:gd name="T71" fmla="*/ 2147483647 h 383"/>
              <a:gd name="T72" fmla="*/ 2147483647 w 241"/>
              <a:gd name="T73" fmla="*/ 2147483647 h 383"/>
              <a:gd name="T74" fmla="*/ 2147483647 w 241"/>
              <a:gd name="T75" fmla="*/ 2147483647 h 383"/>
              <a:gd name="T76" fmla="*/ 2147483647 w 241"/>
              <a:gd name="T77" fmla="*/ 2147483647 h 383"/>
              <a:gd name="T78" fmla="*/ 2147483647 w 241"/>
              <a:gd name="T79" fmla="*/ 2147483647 h 383"/>
              <a:gd name="T80" fmla="*/ 2147483647 w 241"/>
              <a:gd name="T81" fmla="*/ 2147483647 h 383"/>
              <a:gd name="T82" fmla="*/ 2147483647 w 241"/>
              <a:gd name="T83" fmla="*/ 2147483647 h 383"/>
              <a:gd name="T84" fmla="*/ 2147483647 w 241"/>
              <a:gd name="T85" fmla="*/ 2147483647 h 383"/>
              <a:gd name="T86" fmla="*/ 2147483647 w 241"/>
              <a:gd name="T87" fmla="*/ 2147483647 h 383"/>
              <a:gd name="T88" fmla="*/ 2147483647 w 241"/>
              <a:gd name="T89" fmla="*/ 2147483647 h 38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1" h="383">
                <a:moveTo>
                  <a:pt x="117" y="356"/>
                </a:moveTo>
                <a:cubicBezTo>
                  <a:pt x="127" y="356"/>
                  <a:pt x="135" y="348"/>
                  <a:pt x="135" y="338"/>
                </a:cubicBezTo>
                <a:cubicBezTo>
                  <a:pt x="135" y="329"/>
                  <a:pt x="127" y="321"/>
                  <a:pt x="117" y="321"/>
                </a:cubicBezTo>
                <a:cubicBezTo>
                  <a:pt x="107" y="321"/>
                  <a:pt x="99" y="329"/>
                  <a:pt x="99" y="338"/>
                </a:cubicBezTo>
                <a:cubicBezTo>
                  <a:pt x="99" y="348"/>
                  <a:pt x="107" y="356"/>
                  <a:pt x="117" y="356"/>
                </a:cubicBezTo>
                <a:close/>
                <a:moveTo>
                  <a:pt x="233" y="90"/>
                </a:moveTo>
                <a:cubicBezTo>
                  <a:pt x="237" y="90"/>
                  <a:pt x="241" y="87"/>
                  <a:pt x="241" y="82"/>
                </a:cubicBezTo>
                <a:cubicBezTo>
                  <a:pt x="241" y="19"/>
                  <a:pt x="241" y="19"/>
                  <a:pt x="241" y="19"/>
                </a:cubicBezTo>
                <a:cubicBezTo>
                  <a:pt x="241" y="8"/>
                  <a:pt x="232" y="0"/>
                  <a:pt x="221" y="0"/>
                </a:cubicBezTo>
                <a:cubicBezTo>
                  <a:pt x="19" y="0"/>
                  <a:pt x="19" y="0"/>
                  <a:pt x="19" y="0"/>
                </a:cubicBezTo>
                <a:cubicBezTo>
                  <a:pt x="8" y="0"/>
                  <a:pt x="0" y="8"/>
                  <a:pt x="0" y="19"/>
                </a:cubicBezTo>
                <a:cubicBezTo>
                  <a:pt x="0" y="364"/>
                  <a:pt x="0" y="364"/>
                  <a:pt x="0" y="364"/>
                </a:cubicBezTo>
                <a:cubicBezTo>
                  <a:pt x="0" y="375"/>
                  <a:pt x="8" y="383"/>
                  <a:pt x="19" y="383"/>
                </a:cubicBezTo>
                <a:cubicBezTo>
                  <a:pt x="221" y="383"/>
                  <a:pt x="221" y="383"/>
                  <a:pt x="221" y="383"/>
                </a:cubicBezTo>
                <a:cubicBezTo>
                  <a:pt x="232" y="383"/>
                  <a:pt x="241" y="375"/>
                  <a:pt x="241" y="364"/>
                </a:cubicBezTo>
                <a:cubicBezTo>
                  <a:pt x="241" y="114"/>
                  <a:pt x="241" y="114"/>
                  <a:pt x="241" y="114"/>
                </a:cubicBezTo>
                <a:cubicBezTo>
                  <a:pt x="241" y="110"/>
                  <a:pt x="237" y="106"/>
                  <a:pt x="233" y="106"/>
                </a:cubicBezTo>
                <a:cubicBezTo>
                  <a:pt x="228" y="106"/>
                  <a:pt x="225" y="110"/>
                  <a:pt x="225" y="114"/>
                </a:cubicBezTo>
                <a:cubicBezTo>
                  <a:pt x="225" y="295"/>
                  <a:pt x="225" y="295"/>
                  <a:pt x="225" y="295"/>
                </a:cubicBezTo>
                <a:cubicBezTo>
                  <a:pt x="16" y="295"/>
                  <a:pt x="16" y="295"/>
                  <a:pt x="16" y="295"/>
                </a:cubicBezTo>
                <a:cubicBezTo>
                  <a:pt x="16" y="69"/>
                  <a:pt x="16" y="69"/>
                  <a:pt x="16" y="69"/>
                </a:cubicBezTo>
                <a:cubicBezTo>
                  <a:pt x="225" y="69"/>
                  <a:pt x="225" y="69"/>
                  <a:pt x="225" y="69"/>
                </a:cubicBezTo>
                <a:cubicBezTo>
                  <a:pt x="225" y="82"/>
                  <a:pt x="225" y="82"/>
                  <a:pt x="225" y="82"/>
                </a:cubicBezTo>
                <a:cubicBezTo>
                  <a:pt x="225" y="87"/>
                  <a:pt x="228" y="90"/>
                  <a:pt x="233" y="90"/>
                </a:cubicBezTo>
                <a:close/>
                <a:moveTo>
                  <a:pt x="225" y="311"/>
                </a:moveTo>
                <a:cubicBezTo>
                  <a:pt x="225" y="364"/>
                  <a:pt x="225" y="364"/>
                  <a:pt x="225" y="364"/>
                </a:cubicBezTo>
                <a:cubicBezTo>
                  <a:pt x="225" y="366"/>
                  <a:pt x="223" y="367"/>
                  <a:pt x="221" y="367"/>
                </a:cubicBezTo>
                <a:cubicBezTo>
                  <a:pt x="19" y="367"/>
                  <a:pt x="19" y="367"/>
                  <a:pt x="19" y="367"/>
                </a:cubicBezTo>
                <a:cubicBezTo>
                  <a:pt x="17" y="367"/>
                  <a:pt x="16" y="366"/>
                  <a:pt x="16" y="364"/>
                </a:cubicBezTo>
                <a:cubicBezTo>
                  <a:pt x="16" y="311"/>
                  <a:pt x="16" y="311"/>
                  <a:pt x="16" y="311"/>
                </a:cubicBezTo>
                <a:lnTo>
                  <a:pt x="225" y="311"/>
                </a:lnTo>
                <a:close/>
                <a:moveTo>
                  <a:pt x="16" y="53"/>
                </a:moveTo>
                <a:cubicBezTo>
                  <a:pt x="16" y="19"/>
                  <a:pt x="16" y="19"/>
                  <a:pt x="16" y="19"/>
                </a:cubicBezTo>
                <a:cubicBezTo>
                  <a:pt x="16" y="17"/>
                  <a:pt x="17" y="16"/>
                  <a:pt x="19" y="16"/>
                </a:cubicBezTo>
                <a:cubicBezTo>
                  <a:pt x="221" y="16"/>
                  <a:pt x="221" y="16"/>
                  <a:pt x="221" y="16"/>
                </a:cubicBezTo>
                <a:cubicBezTo>
                  <a:pt x="223" y="16"/>
                  <a:pt x="225" y="17"/>
                  <a:pt x="225" y="19"/>
                </a:cubicBezTo>
                <a:cubicBezTo>
                  <a:pt x="225" y="53"/>
                  <a:pt x="225" y="53"/>
                  <a:pt x="225" y="53"/>
                </a:cubicBezTo>
                <a:lnTo>
                  <a:pt x="16" y="53"/>
                </a:lnTo>
                <a:close/>
                <a:moveTo>
                  <a:pt x="135" y="26"/>
                </a:moveTo>
                <a:cubicBezTo>
                  <a:pt x="99" y="26"/>
                  <a:pt x="99" y="26"/>
                  <a:pt x="99" y="26"/>
                </a:cubicBezTo>
                <a:cubicBezTo>
                  <a:pt x="95" y="26"/>
                  <a:pt x="91" y="30"/>
                  <a:pt x="91" y="34"/>
                </a:cubicBezTo>
                <a:cubicBezTo>
                  <a:pt x="91" y="38"/>
                  <a:pt x="95" y="42"/>
                  <a:pt x="99" y="42"/>
                </a:cubicBezTo>
                <a:cubicBezTo>
                  <a:pt x="135" y="42"/>
                  <a:pt x="135" y="42"/>
                  <a:pt x="135" y="42"/>
                </a:cubicBezTo>
                <a:cubicBezTo>
                  <a:pt x="139" y="42"/>
                  <a:pt x="143" y="38"/>
                  <a:pt x="143" y="34"/>
                </a:cubicBezTo>
                <a:cubicBezTo>
                  <a:pt x="143" y="30"/>
                  <a:pt x="139" y="26"/>
                  <a:pt x="135" y="26"/>
                </a:cubicBezTo>
                <a:close/>
              </a:path>
            </a:pathLst>
          </a:custGeom>
          <a:solidFill>
            <a:srgbClr val="F5A2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3"/>
          <p:cNvSpPr>
            <a:spLocks noChangeAspect="1"/>
          </p:cNvSpPr>
          <p:nvPr/>
        </p:nvSpPr>
        <p:spPr bwMode="auto">
          <a:xfrm>
            <a:off x="2251463" y="4107087"/>
            <a:ext cx="920954" cy="584143"/>
          </a:xfrm>
          <a:custGeom>
            <a:avLst/>
            <a:gdLst>
              <a:gd name="T0" fmla="*/ 2147483647 w 462"/>
              <a:gd name="T1" fmla="*/ 2147483647 h 293"/>
              <a:gd name="T2" fmla="*/ 2147483647 w 462"/>
              <a:gd name="T3" fmla="*/ 2147483647 h 293"/>
              <a:gd name="T4" fmla="*/ 2147483647 w 462"/>
              <a:gd name="T5" fmla="*/ 2147483647 h 293"/>
              <a:gd name="T6" fmla="*/ 2147483647 w 462"/>
              <a:gd name="T7" fmla="*/ 2147483647 h 293"/>
              <a:gd name="T8" fmla="*/ 2147483647 w 462"/>
              <a:gd name="T9" fmla="*/ 2147483647 h 293"/>
              <a:gd name="T10" fmla="*/ 2147483647 w 462"/>
              <a:gd name="T11" fmla="*/ 2147483647 h 293"/>
              <a:gd name="T12" fmla="*/ 2147483647 w 462"/>
              <a:gd name="T13" fmla="*/ 2147483647 h 293"/>
              <a:gd name="T14" fmla="*/ 2147483647 w 462"/>
              <a:gd name="T15" fmla="*/ 2147483647 h 293"/>
              <a:gd name="T16" fmla="*/ 2147483647 w 462"/>
              <a:gd name="T17" fmla="*/ 2147483647 h 293"/>
              <a:gd name="T18" fmla="*/ 2147483647 w 462"/>
              <a:gd name="T19" fmla="*/ 2147483647 h 293"/>
              <a:gd name="T20" fmla="*/ 2147483647 w 462"/>
              <a:gd name="T21" fmla="*/ 2147483647 h 293"/>
              <a:gd name="T22" fmla="*/ 2147483647 w 462"/>
              <a:gd name="T23" fmla="*/ 2147483647 h 293"/>
              <a:gd name="T24" fmla="*/ 2147483647 w 462"/>
              <a:gd name="T25" fmla="*/ 2147483647 h 293"/>
              <a:gd name="T26" fmla="*/ 2147483647 w 462"/>
              <a:gd name="T27" fmla="*/ 2147483647 h 293"/>
              <a:gd name="T28" fmla="*/ 2147483647 w 462"/>
              <a:gd name="T29" fmla="*/ 2147483647 h 293"/>
              <a:gd name="T30" fmla="*/ 2147483647 w 462"/>
              <a:gd name="T31" fmla="*/ 2147483647 h 293"/>
              <a:gd name="T32" fmla="*/ 2147483647 w 462"/>
              <a:gd name="T33" fmla="*/ 2147483647 h 293"/>
              <a:gd name="T34" fmla="*/ 2147483647 w 462"/>
              <a:gd name="T35" fmla="*/ 2147483647 h 293"/>
              <a:gd name="T36" fmla="*/ 2147483647 w 462"/>
              <a:gd name="T37" fmla="*/ 2147483647 h 293"/>
              <a:gd name="T38" fmla="*/ 2147483647 w 462"/>
              <a:gd name="T39" fmla="*/ 2147483647 h 293"/>
              <a:gd name="T40" fmla="*/ 2147483647 w 462"/>
              <a:gd name="T41" fmla="*/ 2147483647 h 293"/>
              <a:gd name="T42" fmla="*/ 2147483647 w 462"/>
              <a:gd name="T43" fmla="*/ 2147483647 h 293"/>
              <a:gd name="T44" fmla="*/ 2147483647 w 462"/>
              <a:gd name="T45" fmla="*/ 2147483647 h 293"/>
              <a:gd name="T46" fmla="*/ 2147483647 w 462"/>
              <a:gd name="T47" fmla="*/ 2147483647 h 293"/>
              <a:gd name="T48" fmla="*/ 2147483647 w 462"/>
              <a:gd name="T49" fmla="*/ 2147483647 h 293"/>
              <a:gd name="T50" fmla="*/ 2147483647 w 462"/>
              <a:gd name="T51" fmla="*/ 2147483647 h 293"/>
              <a:gd name="T52" fmla="*/ 2147483647 w 462"/>
              <a:gd name="T53" fmla="*/ 0 h 293"/>
              <a:gd name="T54" fmla="*/ 2147483647 w 462"/>
              <a:gd name="T55" fmla="*/ 2147483647 h 293"/>
              <a:gd name="T56" fmla="*/ 0 w 462"/>
              <a:gd name="T57" fmla="*/ 2147483647 h 293"/>
              <a:gd name="T58" fmla="*/ 2147483647 w 462"/>
              <a:gd name="T59" fmla="*/ 2147483647 h 293"/>
              <a:gd name="T60" fmla="*/ 2147483647 w 462"/>
              <a:gd name="T61" fmla="*/ 2147483647 h 293"/>
              <a:gd name="T62" fmla="*/ 2147483647 w 462"/>
              <a:gd name="T63" fmla="*/ 2147483647 h 293"/>
              <a:gd name="T64" fmla="*/ 2147483647 w 462"/>
              <a:gd name="T65" fmla="*/ 2147483647 h 2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62" h="293">
                <a:moveTo>
                  <a:pt x="435" y="148"/>
                </a:moveTo>
                <a:cubicBezTo>
                  <a:pt x="437" y="140"/>
                  <a:pt x="439" y="132"/>
                  <a:pt x="439" y="123"/>
                </a:cubicBezTo>
                <a:cubicBezTo>
                  <a:pt x="439" y="104"/>
                  <a:pt x="433" y="86"/>
                  <a:pt x="422" y="70"/>
                </a:cubicBezTo>
                <a:cubicBezTo>
                  <a:pt x="420" y="67"/>
                  <a:pt x="415" y="66"/>
                  <a:pt x="411" y="68"/>
                </a:cubicBezTo>
                <a:cubicBezTo>
                  <a:pt x="407" y="71"/>
                  <a:pt x="406" y="76"/>
                  <a:pt x="409" y="79"/>
                </a:cubicBezTo>
                <a:cubicBezTo>
                  <a:pt x="418" y="92"/>
                  <a:pt x="423" y="108"/>
                  <a:pt x="423" y="123"/>
                </a:cubicBezTo>
                <a:cubicBezTo>
                  <a:pt x="423" y="132"/>
                  <a:pt x="421" y="140"/>
                  <a:pt x="419" y="148"/>
                </a:cubicBezTo>
                <a:cubicBezTo>
                  <a:pt x="418" y="151"/>
                  <a:pt x="419" y="154"/>
                  <a:pt x="421" y="156"/>
                </a:cubicBezTo>
                <a:cubicBezTo>
                  <a:pt x="437" y="170"/>
                  <a:pt x="446" y="189"/>
                  <a:pt x="446" y="209"/>
                </a:cubicBezTo>
                <a:cubicBezTo>
                  <a:pt x="446" y="247"/>
                  <a:pt x="415" y="277"/>
                  <a:pt x="378" y="277"/>
                </a:cubicBezTo>
                <a:cubicBezTo>
                  <a:pt x="88" y="277"/>
                  <a:pt x="88" y="277"/>
                  <a:pt x="88" y="277"/>
                </a:cubicBezTo>
                <a:cubicBezTo>
                  <a:pt x="48" y="277"/>
                  <a:pt x="16" y="245"/>
                  <a:pt x="16" y="206"/>
                </a:cubicBezTo>
                <a:cubicBezTo>
                  <a:pt x="16" y="178"/>
                  <a:pt x="31" y="154"/>
                  <a:pt x="56" y="141"/>
                </a:cubicBezTo>
                <a:cubicBezTo>
                  <a:pt x="59" y="140"/>
                  <a:pt x="60" y="137"/>
                  <a:pt x="60" y="134"/>
                </a:cubicBezTo>
                <a:cubicBezTo>
                  <a:pt x="60" y="134"/>
                  <a:pt x="60" y="133"/>
                  <a:pt x="60" y="133"/>
                </a:cubicBezTo>
                <a:cubicBezTo>
                  <a:pt x="60" y="69"/>
                  <a:pt x="113" y="16"/>
                  <a:pt x="178" y="16"/>
                </a:cubicBezTo>
                <a:cubicBezTo>
                  <a:pt x="217" y="16"/>
                  <a:pt x="254" y="36"/>
                  <a:pt x="276" y="68"/>
                </a:cubicBezTo>
                <a:cubicBezTo>
                  <a:pt x="277" y="70"/>
                  <a:pt x="279" y="72"/>
                  <a:pt x="282" y="72"/>
                </a:cubicBezTo>
                <a:cubicBezTo>
                  <a:pt x="284" y="72"/>
                  <a:pt x="287" y="71"/>
                  <a:pt x="288" y="70"/>
                </a:cubicBezTo>
                <a:cubicBezTo>
                  <a:pt x="288" y="70"/>
                  <a:pt x="289" y="69"/>
                  <a:pt x="289" y="69"/>
                </a:cubicBezTo>
                <a:cubicBezTo>
                  <a:pt x="290" y="68"/>
                  <a:pt x="309" y="45"/>
                  <a:pt x="344" y="45"/>
                </a:cubicBezTo>
                <a:cubicBezTo>
                  <a:pt x="360" y="45"/>
                  <a:pt x="375" y="50"/>
                  <a:pt x="388" y="59"/>
                </a:cubicBezTo>
                <a:cubicBezTo>
                  <a:pt x="392" y="61"/>
                  <a:pt x="397" y="60"/>
                  <a:pt x="399" y="56"/>
                </a:cubicBezTo>
                <a:cubicBezTo>
                  <a:pt x="402" y="53"/>
                  <a:pt x="401" y="48"/>
                  <a:pt x="397" y="45"/>
                </a:cubicBezTo>
                <a:cubicBezTo>
                  <a:pt x="381" y="35"/>
                  <a:pt x="363" y="29"/>
                  <a:pt x="344" y="29"/>
                </a:cubicBezTo>
                <a:cubicBezTo>
                  <a:pt x="314" y="29"/>
                  <a:pt x="294" y="43"/>
                  <a:pt x="284" y="52"/>
                </a:cubicBezTo>
                <a:cubicBezTo>
                  <a:pt x="258" y="19"/>
                  <a:pt x="220" y="0"/>
                  <a:pt x="178" y="0"/>
                </a:cubicBezTo>
                <a:cubicBezTo>
                  <a:pt x="106" y="0"/>
                  <a:pt x="47" y="58"/>
                  <a:pt x="44" y="129"/>
                </a:cubicBezTo>
                <a:cubicBezTo>
                  <a:pt x="17" y="145"/>
                  <a:pt x="0" y="174"/>
                  <a:pt x="0" y="206"/>
                </a:cubicBezTo>
                <a:cubicBezTo>
                  <a:pt x="0" y="254"/>
                  <a:pt x="39" y="293"/>
                  <a:pt x="88" y="293"/>
                </a:cubicBezTo>
                <a:cubicBezTo>
                  <a:pt x="378" y="293"/>
                  <a:pt x="378" y="293"/>
                  <a:pt x="378" y="293"/>
                </a:cubicBezTo>
                <a:cubicBezTo>
                  <a:pt x="424" y="293"/>
                  <a:pt x="462" y="256"/>
                  <a:pt x="462" y="209"/>
                </a:cubicBezTo>
                <a:cubicBezTo>
                  <a:pt x="462" y="186"/>
                  <a:pt x="452" y="164"/>
                  <a:pt x="435" y="148"/>
                </a:cubicBezTo>
                <a:close/>
              </a:path>
            </a:pathLst>
          </a:custGeom>
          <a:solidFill>
            <a:srgbClr val="B1B3B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1100" b="1" dirty="0"/>
              <a:t>Mobile Access Network</a:t>
            </a:r>
          </a:p>
        </p:txBody>
      </p:sp>
      <p:cxnSp>
        <p:nvCxnSpPr>
          <p:cNvPr id="19" name="Straight Arrow Connector 18"/>
          <p:cNvCxnSpPr/>
          <p:nvPr/>
        </p:nvCxnSpPr>
        <p:spPr>
          <a:xfrm>
            <a:off x="1503834" y="4379672"/>
            <a:ext cx="619542" cy="0"/>
          </a:xfrm>
          <a:prstGeom prst="straightConnector1">
            <a:avLst/>
          </a:prstGeom>
          <a:ln w="22225" cap="flat" cmpd="sng" algn="ctr">
            <a:solidFill>
              <a:srgbClr val="00285F"/>
            </a:solidFill>
            <a:prstDash val="solid"/>
            <a:roun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719858" y="5699161"/>
            <a:ext cx="403518" cy="0"/>
          </a:xfrm>
          <a:prstGeom prst="straightConnector1">
            <a:avLst/>
          </a:prstGeom>
          <a:ln w="22225" cap="flat" cmpd="sng" algn="ctr">
            <a:solidFill>
              <a:srgbClr val="00285F"/>
            </a:solidFill>
            <a:prstDash val="solid"/>
            <a:roun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3" name="Group 62"/>
          <p:cNvGrpSpPr>
            <a:grpSpLocks noChangeAspect="1"/>
          </p:cNvGrpSpPr>
          <p:nvPr/>
        </p:nvGrpSpPr>
        <p:grpSpPr bwMode="auto">
          <a:xfrm>
            <a:off x="5718647" y="2931416"/>
            <a:ext cx="557070" cy="802698"/>
            <a:chOff x="186" y="2478"/>
            <a:chExt cx="966" cy="1391"/>
          </a:xfrm>
        </p:grpSpPr>
        <p:sp>
          <p:nvSpPr>
            <p:cNvPr id="34" name="Freeform 8"/>
            <p:cNvSpPr>
              <a:spLocks noChangeAspect="1"/>
            </p:cNvSpPr>
            <p:nvPr/>
          </p:nvSpPr>
          <p:spPr bwMode="auto">
            <a:xfrm>
              <a:off x="205" y="2497"/>
              <a:ext cx="928" cy="1353"/>
            </a:xfrm>
            <a:custGeom>
              <a:avLst/>
              <a:gdLst>
                <a:gd name="T0" fmla="*/ 28848 w 393"/>
                <a:gd name="T1" fmla="*/ 6094 h 573"/>
                <a:gd name="T2" fmla="*/ 28848 w 393"/>
                <a:gd name="T3" fmla="*/ 39693 h 573"/>
                <a:gd name="T4" fmla="*/ 26492 w 393"/>
                <a:gd name="T5" fmla="*/ 42061 h 573"/>
                <a:gd name="T6" fmla="*/ 2359 w 393"/>
                <a:gd name="T7" fmla="*/ 42061 h 573"/>
                <a:gd name="T8" fmla="*/ 0 w 393"/>
                <a:gd name="T9" fmla="*/ 39693 h 573"/>
                <a:gd name="T10" fmla="*/ 0 w 393"/>
                <a:gd name="T11" fmla="*/ 2359 h 573"/>
                <a:gd name="T12" fmla="*/ 2359 w 393"/>
                <a:gd name="T13" fmla="*/ 0 h 573"/>
                <a:gd name="T14" fmla="*/ 26492 w 393"/>
                <a:gd name="T15" fmla="*/ 0 h 573"/>
                <a:gd name="T16" fmla="*/ 28848 w 393"/>
                <a:gd name="T17" fmla="*/ 2359 h 573"/>
                <a:gd name="T18" fmla="*/ 28848 w 393"/>
                <a:gd name="T19" fmla="*/ 3724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35" name="Freeform 9"/>
            <p:cNvSpPr>
              <a:spLocks noChangeAspect="1" noEditPoints="1"/>
            </p:cNvSpPr>
            <p:nvPr/>
          </p:nvSpPr>
          <p:spPr bwMode="auto">
            <a:xfrm>
              <a:off x="186" y="2478"/>
              <a:ext cx="966" cy="1391"/>
            </a:xfrm>
            <a:custGeom>
              <a:avLst/>
              <a:gdLst>
                <a:gd name="T0" fmla="*/ 30066 w 409"/>
                <a:gd name="T1" fmla="*/ 4322 h 589"/>
                <a:gd name="T2" fmla="*/ 27138 w 409"/>
                <a:gd name="T3" fmla="*/ 0 h 589"/>
                <a:gd name="T4" fmla="*/ 0 w 409"/>
                <a:gd name="T5" fmla="*/ 2921 h 589"/>
                <a:gd name="T6" fmla="*/ 2924 w 409"/>
                <a:gd name="T7" fmla="*/ 43270 h 589"/>
                <a:gd name="T8" fmla="*/ 30066 w 409"/>
                <a:gd name="T9" fmla="*/ 40346 h 589"/>
                <a:gd name="T10" fmla="*/ 29471 w 409"/>
                <a:gd name="T11" fmla="*/ 6095 h 589"/>
                <a:gd name="T12" fmla="*/ 28878 w 409"/>
                <a:gd name="T13" fmla="*/ 40346 h 589"/>
                <a:gd name="T14" fmla="*/ 2924 w 409"/>
                <a:gd name="T15" fmla="*/ 42080 h 589"/>
                <a:gd name="T16" fmla="*/ 1188 w 409"/>
                <a:gd name="T17" fmla="*/ 2921 h 589"/>
                <a:gd name="T18" fmla="*/ 27138 w 409"/>
                <a:gd name="T19" fmla="*/ 1188 h 589"/>
                <a:gd name="T20" fmla="*/ 28878 w 409"/>
                <a:gd name="T21" fmla="*/ 4322 h 589"/>
                <a:gd name="T22" fmla="*/ 10806 w 409"/>
                <a:gd name="T23" fmla="*/ 15119 h 589"/>
                <a:gd name="T24" fmla="*/ 19698 w 409"/>
                <a:gd name="T25" fmla="*/ 14831 h 589"/>
                <a:gd name="T26" fmla="*/ 15496 w 409"/>
                <a:gd name="T27" fmla="*/ 5873 h 589"/>
                <a:gd name="T28" fmla="*/ 14464 w 409"/>
                <a:gd name="T29" fmla="*/ 5873 h 589"/>
                <a:gd name="T30" fmla="*/ 10302 w 409"/>
                <a:gd name="T31" fmla="*/ 14831 h 589"/>
                <a:gd name="T32" fmla="*/ 14995 w 409"/>
                <a:gd name="T33" fmla="*/ 7496 h 589"/>
                <a:gd name="T34" fmla="*/ 11764 w 409"/>
                <a:gd name="T35" fmla="*/ 13960 h 589"/>
                <a:gd name="T36" fmla="*/ 6627 w 409"/>
                <a:gd name="T37" fmla="*/ 17859 h 589"/>
                <a:gd name="T38" fmla="*/ 5505 w 409"/>
                <a:gd name="T39" fmla="*/ 18940 h 589"/>
                <a:gd name="T40" fmla="*/ 5874 w 409"/>
                <a:gd name="T41" fmla="*/ 23302 h 589"/>
                <a:gd name="T42" fmla="*/ 14995 w 409"/>
                <a:gd name="T43" fmla="*/ 24608 h 589"/>
                <a:gd name="T44" fmla="*/ 23423 w 409"/>
                <a:gd name="T45" fmla="*/ 23642 h 589"/>
                <a:gd name="T46" fmla="*/ 24561 w 409"/>
                <a:gd name="T47" fmla="*/ 22549 h 589"/>
                <a:gd name="T48" fmla="*/ 24110 w 409"/>
                <a:gd name="T49" fmla="*/ 18227 h 589"/>
                <a:gd name="T50" fmla="*/ 14995 w 409"/>
                <a:gd name="T51" fmla="*/ 16888 h 589"/>
                <a:gd name="T52" fmla="*/ 6627 w 409"/>
                <a:gd name="T53" fmla="*/ 17859 h 589"/>
                <a:gd name="T54" fmla="*/ 22504 w 409"/>
                <a:gd name="T55" fmla="*/ 22773 h 589"/>
                <a:gd name="T56" fmla="*/ 8803 w 409"/>
                <a:gd name="T57" fmla="*/ 22983 h 589"/>
                <a:gd name="T58" fmla="*/ 6694 w 409"/>
                <a:gd name="T59" fmla="*/ 22393 h 589"/>
                <a:gd name="T60" fmla="*/ 7197 w 409"/>
                <a:gd name="T61" fmla="*/ 20353 h 589"/>
                <a:gd name="T62" fmla="*/ 21476 w 409"/>
                <a:gd name="T63" fmla="*/ 20652 h 589"/>
                <a:gd name="T64" fmla="*/ 23373 w 409"/>
                <a:gd name="T65" fmla="*/ 22393 h 589"/>
                <a:gd name="T66" fmla="*/ 22988 w 409"/>
                <a:gd name="T67" fmla="*/ 18940 h 589"/>
                <a:gd name="T68" fmla="*/ 22504 w 409"/>
                <a:gd name="T69" fmla="*/ 19165 h 589"/>
                <a:gd name="T70" fmla="*/ 8803 w 409"/>
                <a:gd name="T71" fmla="*/ 19465 h 589"/>
                <a:gd name="T72" fmla="*/ 6906 w 409"/>
                <a:gd name="T73" fmla="*/ 18940 h 589"/>
                <a:gd name="T74" fmla="*/ 14995 w 409"/>
                <a:gd name="T75" fmla="*/ 18071 h 58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9"/>
                <a:gd name="T115" fmla="*/ 0 h 589"/>
                <a:gd name="T116" fmla="*/ 409 w 409"/>
                <a:gd name="T117" fmla="*/ 589 h 58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147" y="206"/>
                  </a:moveTo>
                  <a:cubicBezTo>
                    <a:pt x="261" y="206"/>
                    <a:pt x="261" y="206"/>
                    <a:pt x="261" y="206"/>
                  </a:cubicBezTo>
                  <a:cubicBezTo>
                    <a:pt x="264" y="206"/>
                    <a:pt x="266" y="204"/>
                    <a:pt x="268" y="202"/>
                  </a:cubicBezTo>
                  <a:cubicBezTo>
                    <a:pt x="269" y="200"/>
                    <a:pt x="269" y="197"/>
                    <a:pt x="268" y="194"/>
                  </a:cubicBezTo>
                  <a:cubicBezTo>
                    <a:pt x="211" y="80"/>
                    <a:pt x="211" y="80"/>
                    <a:pt x="211" y="80"/>
                  </a:cubicBezTo>
                  <a:cubicBezTo>
                    <a:pt x="210" y="78"/>
                    <a:pt x="207" y="76"/>
                    <a:pt x="204" y="76"/>
                  </a:cubicBezTo>
                  <a:cubicBezTo>
                    <a:pt x="201" y="76"/>
                    <a:pt x="198" y="78"/>
                    <a:pt x="197" y="80"/>
                  </a:cubicBezTo>
                  <a:cubicBezTo>
                    <a:pt x="140" y="194"/>
                    <a:pt x="140" y="194"/>
                    <a:pt x="140" y="194"/>
                  </a:cubicBezTo>
                  <a:cubicBezTo>
                    <a:pt x="139" y="197"/>
                    <a:pt x="139" y="200"/>
                    <a:pt x="140" y="202"/>
                  </a:cubicBezTo>
                  <a:cubicBezTo>
                    <a:pt x="142" y="204"/>
                    <a:pt x="144" y="206"/>
                    <a:pt x="147" y="206"/>
                  </a:cubicBezTo>
                  <a:close/>
                  <a:moveTo>
                    <a:pt x="204" y="102"/>
                  </a:moveTo>
                  <a:cubicBezTo>
                    <a:pt x="248" y="190"/>
                    <a:pt x="248" y="190"/>
                    <a:pt x="248" y="190"/>
                  </a:cubicBezTo>
                  <a:cubicBezTo>
                    <a:pt x="160" y="190"/>
                    <a:pt x="160" y="190"/>
                    <a:pt x="160" y="190"/>
                  </a:cubicBezTo>
                  <a:lnTo>
                    <a:pt x="204" y="102"/>
                  </a:lnTo>
                  <a:close/>
                  <a:moveTo>
                    <a:pt x="90" y="243"/>
                  </a:moveTo>
                  <a:cubicBezTo>
                    <a:pt x="86" y="244"/>
                    <a:pt x="83" y="246"/>
                    <a:pt x="80" y="248"/>
                  </a:cubicBezTo>
                  <a:cubicBezTo>
                    <a:pt x="78" y="250"/>
                    <a:pt x="75" y="254"/>
                    <a:pt x="75" y="258"/>
                  </a:cubicBezTo>
                  <a:cubicBezTo>
                    <a:pt x="75" y="307"/>
                    <a:pt x="75" y="307"/>
                    <a:pt x="75" y="307"/>
                  </a:cubicBezTo>
                  <a:cubicBezTo>
                    <a:pt x="75" y="311"/>
                    <a:pt x="78" y="315"/>
                    <a:pt x="80" y="317"/>
                  </a:cubicBezTo>
                  <a:cubicBezTo>
                    <a:pt x="85" y="321"/>
                    <a:pt x="91" y="323"/>
                    <a:pt x="98" y="325"/>
                  </a:cubicBezTo>
                  <a:cubicBezTo>
                    <a:pt x="121" y="331"/>
                    <a:pt x="160" y="335"/>
                    <a:pt x="204" y="335"/>
                  </a:cubicBezTo>
                  <a:cubicBezTo>
                    <a:pt x="238" y="335"/>
                    <a:pt x="269" y="333"/>
                    <a:pt x="292" y="329"/>
                  </a:cubicBezTo>
                  <a:cubicBezTo>
                    <a:pt x="303" y="327"/>
                    <a:pt x="312" y="325"/>
                    <a:pt x="319" y="322"/>
                  </a:cubicBezTo>
                  <a:cubicBezTo>
                    <a:pt x="323" y="321"/>
                    <a:pt x="326" y="319"/>
                    <a:pt x="328" y="317"/>
                  </a:cubicBezTo>
                  <a:cubicBezTo>
                    <a:pt x="331" y="315"/>
                    <a:pt x="334" y="311"/>
                    <a:pt x="334" y="307"/>
                  </a:cubicBezTo>
                  <a:cubicBezTo>
                    <a:pt x="334" y="258"/>
                    <a:pt x="334" y="258"/>
                    <a:pt x="334" y="258"/>
                  </a:cubicBezTo>
                  <a:cubicBezTo>
                    <a:pt x="334" y="254"/>
                    <a:pt x="331" y="250"/>
                    <a:pt x="328" y="248"/>
                  </a:cubicBezTo>
                  <a:cubicBezTo>
                    <a:pt x="324" y="244"/>
                    <a:pt x="318" y="242"/>
                    <a:pt x="310" y="240"/>
                  </a:cubicBezTo>
                  <a:cubicBezTo>
                    <a:pt x="288" y="234"/>
                    <a:pt x="249" y="230"/>
                    <a:pt x="204" y="230"/>
                  </a:cubicBezTo>
                  <a:cubicBezTo>
                    <a:pt x="171" y="230"/>
                    <a:pt x="140" y="232"/>
                    <a:pt x="117" y="236"/>
                  </a:cubicBezTo>
                  <a:cubicBezTo>
                    <a:pt x="106" y="238"/>
                    <a:pt x="97" y="240"/>
                    <a:pt x="90" y="243"/>
                  </a:cubicBezTo>
                  <a:close/>
                  <a:moveTo>
                    <a:pt x="318" y="305"/>
                  </a:moveTo>
                  <a:cubicBezTo>
                    <a:pt x="316" y="306"/>
                    <a:pt x="312" y="308"/>
                    <a:pt x="306" y="310"/>
                  </a:cubicBezTo>
                  <a:cubicBezTo>
                    <a:pt x="286" y="315"/>
                    <a:pt x="248" y="319"/>
                    <a:pt x="204" y="319"/>
                  </a:cubicBezTo>
                  <a:cubicBezTo>
                    <a:pt x="171" y="319"/>
                    <a:pt x="141" y="317"/>
                    <a:pt x="120" y="313"/>
                  </a:cubicBezTo>
                  <a:cubicBezTo>
                    <a:pt x="109" y="312"/>
                    <a:pt x="101" y="309"/>
                    <a:pt x="96" y="307"/>
                  </a:cubicBezTo>
                  <a:cubicBezTo>
                    <a:pt x="93" y="306"/>
                    <a:pt x="92" y="306"/>
                    <a:pt x="91" y="305"/>
                  </a:cubicBezTo>
                  <a:cubicBezTo>
                    <a:pt x="91" y="274"/>
                    <a:pt x="91" y="274"/>
                    <a:pt x="91" y="274"/>
                  </a:cubicBezTo>
                  <a:cubicBezTo>
                    <a:pt x="93" y="275"/>
                    <a:pt x="96" y="276"/>
                    <a:pt x="98" y="277"/>
                  </a:cubicBezTo>
                  <a:cubicBezTo>
                    <a:pt x="121" y="283"/>
                    <a:pt x="160" y="287"/>
                    <a:pt x="204" y="287"/>
                  </a:cubicBezTo>
                  <a:cubicBezTo>
                    <a:pt x="238" y="287"/>
                    <a:pt x="269" y="285"/>
                    <a:pt x="292" y="281"/>
                  </a:cubicBezTo>
                  <a:cubicBezTo>
                    <a:pt x="302" y="279"/>
                    <a:pt x="311" y="277"/>
                    <a:pt x="318" y="274"/>
                  </a:cubicBezTo>
                  <a:lnTo>
                    <a:pt x="318" y="305"/>
                  </a:lnTo>
                  <a:close/>
                  <a:moveTo>
                    <a:pt x="289" y="252"/>
                  </a:moveTo>
                  <a:cubicBezTo>
                    <a:pt x="299" y="253"/>
                    <a:pt x="308" y="256"/>
                    <a:pt x="313" y="258"/>
                  </a:cubicBezTo>
                  <a:cubicBezTo>
                    <a:pt x="314" y="258"/>
                    <a:pt x="314" y="258"/>
                    <a:pt x="315" y="258"/>
                  </a:cubicBezTo>
                  <a:cubicBezTo>
                    <a:pt x="313" y="259"/>
                    <a:pt x="310" y="260"/>
                    <a:pt x="306" y="261"/>
                  </a:cubicBezTo>
                  <a:cubicBezTo>
                    <a:pt x="286" y="267"/>
                    <a:pt x="248" y="271"/>
                    <a:pt x="204" y="271"/>
                  </a:cubicBezTo>
                  <a:cubicBezTo>
                    <a:pt x="171" y="271"/>
                    <a:pt x="141" y="269"/>
                    <a:pt x="120" y="265"/>
                  </a:cubicBezTo>
                  <a:cubicBezTo>
                    <a:pt x="109" y="263"/>
                    <a:pt x="101" y="261"/>
                    <a:pt x="96" y="259"/>
                  </a:cubicBezTo>
                  <a:cubicBezTo>
                    <a:pt x="95" y="259"/>
                    <a:pt x="95" y="259"/>
                    <a:pt x="94" y="258"/>
                  </a:cubicBezTo>
                  <a:cubicBezTo>
                    <a:pt x="96" y="257"/>
                    <a:pt x="99" y="256"/>
                    <a:pt x="103" y="255"/>
                  </a:cubicBezTo>
                  <a:cubicBezTo>
                    <a:pt x="122" y="250"/>
                    <a:pt x="161" y="246"/>
                    <a:pt x="204" y="246"/>
                  </a:cubicBezTo>
                  <a:cubicBezTo>
                    <a:pt x="238" y="246"/>
                    <a:pt x="268" y="248"/>
                    <a:pt x="289" y="25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36" name="Text Box 44"/>
            <p:cNvSpPr txBox="1">
              <a:spLocks noChangeAspect="1" noChangeArrowheads="1"/>
            </p:cNvSpPr>
            <p:nvPr/>
          </p:nvSpPr>
          <p:spPr bwMode="auto">
            <a:xfrm>
              <a:off x="205" y="3396"/>
              <a:ext cx="928"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nchor="ct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lnSpc>
                  <a:spcPct val="80000"/>
                </a:lnSpc>
              </a:pPr>
              <a:r>
                <a:rPr lang="en-US" sz="800" b="1" dirty="0">
                  <a:solidFill>
                    <a:srgbClr val="007B78"/>
                  </a:solidFill>
                  <a:latin typeface="Arial" charset="0"/>
                  <a:ea typeface="MS PGothic" pitchFamily="34" charset="-128"/>
                </a:rPr>
                <a:t>Analytics Function</a:t>
              </a:r>
            </a:p>
          </p:txBody>
        </p:sp>
      </p:grpSp>
      <p:grpSp>
        <p:nvGrpSpPr>
          <p:cNvPr id="37" name="Group 62"/>
          <p:cNvGrpSpPr>
            <a:grpSpLocks noChangeAspect="1"/>
          </p:cNvGrpSpPr>
          <p:nvPr/>
        </p:nvGrpSpPr>
        <p:grpSpPr bwMode="auto">
          <a:xfrm>
            <a:off x="4155615" y="2931416"/>
            <a:ext cx="557070" cy="802698"/>
            <a:chOff x="186" y="2478"/>
            <a:chExt cx="966" cy="1391"/>
          </a:xfrm>
        </p:grpSpPr>
        <p:sp>
          <p:nvSpPr>
            <p:cNvPr id="38" name="Freeform 8"/>
            <p:cNvSpPr>
              <a:spLocks noChangeAspect="1"/>
            </p:cNvSpPr>
            <p:nvPr/>
          </p:nvSpPr>
          <p:spPr bwMode="auto">
            <a:xfrm>
              <a:off x="205" y="2497"/>
              <a:ext cx="928" cy="1353"/>
            </a:xfrm>
            <a:custGeom>
              <a:avLst/>
              <a:gdLst>
                <a:gd name="T0" fmla="*/ 28848 w 393"/>
                <a:gd name="T1" fmla="*/ 6094 h 573"/>
                <a:gd name="T2" fmla="*/ 28848 w 393"/>
                <a:gd name="T3" fmla="*/ 39693 h 573"/>
                <a:gd name="T4" fmla="*/ 26492 w 393"/>
                <a:gd name="T5" fmla="*/ 42061 h 573"/>
                <a:gd name="T6" fmla="*/ 2359 w 393"/>
                <a:gd name="T7" fmla="*/ 42061 h 573"/>
                <a:gd name="T8" fmla="*/ 0 w 393"/>
                <a:gd name="T9" fmla="*/ 39693 h 573"/>
                <a:gd name="T10" fmla="*/ 0 w 393"/>
                <a:gd name="T11" fmla="*/ 2359 h 573"/>
                <a:gd name="T12" fmla="*/ 2359 w 393"/>
                <a:gd name="T13" fmla="*/ 0 h 573"/>
                <a:gd name="T14" fmla="*/ 26492 w 393"/>
                <a:gd name="T15" fmla="*/ 0 h 573"/>
                <a:gd name="T16" fmla="*/ 28848 w 393"/>
                <a:gd name="T17" fmla="*/ 2359 h 573"/>
                <a:gd name="T18" fmla="*/ 28848 w 393"/>
                <a:gd name="T19" fmla="*/ 3724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39" name="Freeform 9"/>
            <p:cNvSpPr>
              <a:spLocks noChangeAspect="1" noEditPoints="1"/>
            </p:cNvSpPr>
            <p:nvPr/>
          </p:nvSpPr>
          <p:spPr bwMode="auto">
            <a:xfrm>
              <a:off x="186" y="2478"/>
              <a:ext cx="966" cy="1391"/>
            </a:xfrm>
            <a:custGeom>
              <a:avLst/>
              <a:gdLst>
                <a:gd name="T0" fmla="*/ 30066 w 409"/>
                <a:gd name="T1" fmla="*/ 4322 h 589"/>
                <a:gd name="T2" fmla="*/ 27138 w 409"/>
                <a:gd name="T3" fmla="*/ 0 h 589"/>
                <a:gd name="T4" fmla="*/ 0 w 409"/>
                <a:gd name="T5" fmla="*/ 2921 h 589"/>
                <a:gd name="T6" fmla="*/ 2924 w 409"/>
                <a:gd name="T7" fmla="*/ 43270 h 589"/>
                <a:gd name="T8" fmla="*/ 30066 w 409"/>
                <a:gd name="T9" fmla="*/ 40346 h 589"/>
                <a:gd name="T10" fmla="*/ 29471 w 409"/>
                <a:gd name="T11" fmla="*/ 6095 h 589"/>
                <a:gd name="T12" fmla="*/ 28878 w 409"/>
                <a:gd name="T13" fmla="*/ 40346 h 589"/>
                <a:gd name="T14" fmla="*/ 2924 w 409"/>
                <a:gd name="T15" fmla="*/ 42080 h 589"/>
                <a:gd name="T16" fmla="*/ 1188 w 409"/>
                <a:gd name="T17" fmla="*/ 2921 h 589"/>
                <a:gd name="T18" fmla="*/ 27138 w 409"/>
                <a:gd name="T19" fmla="*/ 1188 h 589"/>
                <a:gd name="T20" fmla="*/ 28878 w 409"/>
                <a:gd name="T21" fmla="*/ 4322 h 589"/>
                <a:gd name="T22" fmla="*/ 10806 w 409"/>
                <a:gd name="T23" fmla="*/ 15119 h 589"/>
                <a:gd name="T24" fmla="*/ 19698 w 409"/>
                <a:gd name="T25" fmla="*/ 14831 h 589"/>
                <a:gd name="T26" fmla="*/ 15496 w 409"/>
                <a:gd name="T27" fmla="*/ 5873 h 589"/>
                <a:gd name="T28" fmla="*/ 14464 w 409"/>
                <a:gd name="T29" fmla="*/ 5873 h 589"/>
                <a:gd name="T30" fmla="*/ 10302 w 409"/>
                <a:gd name="T31" fmla="*/ 14831 h 589"/>
                <a:gd name="T32" fmla="*/ 14995 w 409"/>
                <a:gd name="T33" fmla="*/ 7496 h 589"/>
                <a:gd name="T34" fmla="*/ 11764 w 409"/>
                <a:gd name="T35" fmla="*/ 13960 h 589"/>
                <a:gd name="T36" fmla="*/ 6627 w 409"/>
                <a:gd name="T37" fmla="*/ 17859 h 589"/>
                <a:gd name="T38" fmla="*/ 5505 w 409"/>
                <a:gd name="T39" fmla="*/ 18940 h 589"/>
                <a:gd name="T40" fmla="*/ 5874 w 409"/>
                <a:gd name="T41" fmla="*/ 23302 h 589"/>
                <a:gd name="T42" fmla="*/ 14995 w 409"/>
                <a:gd name="T43" fmla="*/ 24608 h 589"/>
                <a:gd name="T44" fmla="*/ 23423 w 409"/>
                <a:gd name="T45" fmla="*/ 23642 h 589"/>
                <a:gd name="T46" fmla="*/ 24561 w 409"/>
                <a:gd name="T47" fmla="*/ 22549 h 589"/>
                <a:gd name="T48" fmla="*/ 24110 w 409"/>
                <a:gd name="T49" fmla="*/ 18227 h 589"/>
                <a:gd name="T50" fmla="*/ 14995 w 409"/>
                <a:gd name="T51" fmla="*/ 16888 h 589"/>
                <a:gd name="T52" fmla="*/ 6627 w 409"/>
                <a:gd name="T53" fmla="*/ 17859 h 589"/>
                <a:gd name="T54" fmla="*/ 22504 w 409"/>
                <a:gd name="T55" fmla="*/ 22773 h 589"/>
                <a:gd name="T56" fmla="*/ 8803 w 409"/>
                <a:gd name="T57" fmla="*/ 22983 h 589"/>
                <a:gd name="T58" fmla="*/ 6694 w 409"/>
                <a:gd name="T59" fmla="*/ 22393 h 589"/>
                <a:gd name="T60" fmla="*/ 7197 w 409"/>
                <a:gd name="T61" fmla="*/ 20353 h 589"/>
                <a:gd name="T62" fmla="*/ 21476 w 409"/>
                <a:gd name="T63" fmla="*/ 20652 h 589"/>
                <a:gd name="T64" fmla="*/ 23373 w 409"/>
                <a:gd name="T65" fmla="*/ 22393 h 589"/>
                <a:gd name="T66" fmla="*/ 22988 w 409"/>
                <a:gd name="T67" fmla="*/ 18940 h 589"/>
                <a:gd name="T68" fmla="*/ 22504 w 409"/>
                <a:gd name="T69" fmla="*/ 19165 h 589"/>
                <a:gd name="T70" fmla="*/ 8803 w 409"/>
                <a:gd name="T71" fmla="*/ 19465 h 589"/>
                <a:gd name="T72" fmla="*/ 6906 w 409"/>
                <a:gd name="T73" fmla="*/ 18940 h 589"/>
                <a:gd name="T74" fmla="*/ 14995 w 409"/>
                <a:gd name="T75" fmla="*/ 18071 h 58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9"/>
                <a:gd name="T115" fmla="*/ 0 h 589"/>
                <a:gd name="T116" fmla="*/ 409 w 409"/>
                <a:gd name="T117" fmla="*/ 589 h 58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147" y="206"/>
                  </a:moveTo>
                  <a:cubicBezTo>
                    <a:pt x="261" y="206"/>
                    <a:pt x="261" y="206"/>
                    <a:pt x="261" y="206"/>
                  </a:cubicBezTo>
                  <a:cubicBezTo>
                    <a:pt x="264" y="206"/>
                    <a:pt x="266" y="204"/>
                    <a:pt x="268" y="202"/>
                  </a:cubicBezTo>
                  <a:cubicBezTo>
                    <a:pt x="269" y="200"/>
                    <a:pt x="269" y="197"/>
                    <a:pt x="268" y="194"/>
                  </a:cubicBezTo>
                  <a:cubicBezTo>
                    <a:pt x="211" y="80"/>
                    <a:pt x="211" y="80"/>
                    <a:pt x="211" y="80"/>
                  </a:cubicBezTo>
                  <a:cubicBezTo>
                    <a:pt x="210" y="78"/>
                    <a:pt x="207" y="76"/>
                    <a:pt x="204" y="76"/>
                  </a:cubicBezTo>
                  <a:cubicBezTo>
                    <a:pt x="201" y="76"/>
                    <a:pt x="198" y="78"/>
                    <a:pt x="197" y="80"/>
                  </a:cubicBezTo>
                  <a:cubicBezTo>
                    <a:pt x="140" y="194"/>
                    <a:pt x="140" y="194"/>
                    <a:pt x="140" y="194"/>
                  </a:cubicBezTo>
                  <a:cubicBezTo>
                    <a:pt x="139" y="197"/>
                    <a:pt x="139" y="200"/>
                    <a:pt x="140" y="202"/>
                  </a:cubicBezTo>
                  <a:cubicBezTo>
                    <a:pt x="142" y="204"/>
                    <a:pt x="144" y="206"/>
                    <a:pt x="147" y="206"/>
                  </a:cubicBezTo>
                  <a:close/>
                  <a:moveTo>
                    <a:pt x="204" y="102"/>
                  </a:moveTo>
                  <a:cubicBezTo>
                    <a:pt x="248" y="190"/>
                    <a:pt x="248" y="190"/>
                    <a:pt x="248" y="190"/>
                  </a:cubicBezTo>
                  <a:cubicBezTo>
                    <a:pt x="160" y="190"/>
                    <a:pt x="160" y="190"/>
                    <a:pt x="160" y="190"/>
                  </a:cubicBezTo>
                  <a:lnTo>
                    <a:pt x="204" y="102"/>
                  </a:lnTo>
                  <a:close/>
                  <a:moveTo>
                    <a:pt x="90" y="243"/>
                  </a:moveTo>
                  <a:cubicBezTo>
                    <a:pt x="86" y="244"/>
                    <a:pt x="83" y="246"/>
                    <a:pt x="80" y="248"/>
                  </a:cubicBezTo>
                  <a:cubicBezTo>
                    <a:pt x="78" y="250"/>
                    <a:pt x="75" y="254"/>
                    <a:pt x="75" y="258"/>
                  </a:cubicBezTo>
                  <a:cubicBezTo>
                    <a:pt x="75" y="307"/>
                    <a:pt x="75" y="307"/>
                    <a:pt x="75" y="307"/>
                  </a:cubicBezTo>
                  <a:cubicBezTo>
                    <a:pt x="75" y="311"/>
                    <a:pt x="78" y="315"/>
                    <a:pt x="80" y="317"/>
                  </a:cubicBezTo>
                  <a:cubicBezTo>
                    <a:pt x="85" y="321"/>
                    <a:pt x="91" y="323"/>
                    <a:pt x="98" y="325"/>
                  </a:cubicBezTo>
                  <a:cubicBezTo>
                    <a:pt x="121" y="331"/>
                    <a:pt x="160" y="335"/>
                    <a:pt x="204" y="335"/>
                  </a:cubicBezTo>
                  <a:cubicBezTo>
                    <a:pt x="238" y="335"/>
                    <a:pt x="269" y="333"/>
                    <a:pt x="292" y="329"/>
                  </a:cubicBezTo>
                  <a:cubicBezTo>
                    <a:pt x="303" y="327"/>
                    <a:pt x="312" y="325"/>
                    <a:pt x="319" y="322"/>
                  </a:cubicBezTo>
                  <a:cubicBezTo>
                    <a:pt x="323" y="321"/>
                    <a:pt x="326" y="319"/>
                    <a:pt x="328" y="317"/>
                  </a:cubicBezTo>
                  <a:cubicBezTo>
                    <a:pt x="331" y="315"/>
                    <a:pt x="334" y="311"/>
                    <a:pt x="334" y="307"/>
                  </a:cubicBezTo>
                  <a:cubicBezTo>
                    <a:pt x="334" y="258"/>
                    <a:pt x="334" y="258"/>
                    <a:pt x="334" y="258"/>
                  </a:cubicBezTo>
                  <a:cubicBezTo>
                    <a:pt x="334" y="254"/>
                    <a:pt x="331" y="250"/>
                    <a:pt x="328" y="248"/>
                  </a:cubicBezTo>
                  <a:cubicBezTo>
                    <a:pt x="324" y="244"/>
                    <a:pt x="318" y="242"/>
                    <a:pt x="310" y="240"/>
                  </a:cubicBezTo>
                  <a:cubicBezTo>
                    <a:pt x="288" y="234"/>
                    <a:pt x="249" y="230"/>
                    <a:pt x="204" y="230"/>
                  </a:cubicBezTo>
                  <a:cubicBezTo>
                    <a:pt x="171" y="230"/>
                    <a:pt x="140" y="232"/>
                    <a:pt x="117" y="236"/>
                  </a:cubicBezTo>
                  <a:cubicBezTo>
                    <a:pt x="106" y="238"/>
                    <a:pt x="97" y="240"/>
                    <a:pt x="90" y="243"/>
                  </a:cubicBezTo>
                  <a:close/>
                  <a:moveTo>
                    <a:pt x="318" y="305"/>
                  </a:moveTo>
                  <a:cubicBezTo>
                    <a:pt x="316" y="306"/>
                    <a:pt x="312" y="308"/>
                    <a:pt x="306" y="310"/>
                  </a:cubicBezTo>
                  <a:cubicBezTo>
                    <a:pt x="286" y="315"/>
                    <a:pt x="248" y="319"/>
                    <a:pt x="204" y="319"/>
                  </a:cubicBezTo>
                  <a:cubicBezTo>
                    <a:pt x="171" y="319"/>
                    <a:pt x="141" y="317"/>
                    <a:pt x="120" y="313"/>
                  </a:cubicBezTo>
                  <a:cubicBezTo>
                    <a:pt x="109" y="312"/>
                    <a:pt x="101" y="309"/>
                    <a:pt x="96" y="307"/>
                  </a:cubicBezTo>
                  <a:cubicBezTo>
                    <a:pt x="93" y="306"/>
                    <a:pt x="92" y="306"/>
                    <a:pt x="91" y="305"/>
                  </a:cubicBezTo>
                  <a:cubicBezTo>
                    <a:pt x="91" y="274"/>
                    <a:pt x="91" y="274"/>
                    <a:pt x="91" y="274"/>
                  </a:cubicBezTo>
                  <a:cubicBezTo>
                    <a:pt x="93" y="275"/>
                    <a:pt x="96" y="276"/>
                    <a:pt x="98" y="277"/>
                  </a:cubicBezTo>
                  <a:cubicBezTo>
                    <a:pt x="121" y="283"/>
                    <a:pt x="160" y="287"/>
                    <a:pt x="204" y="287"/>
                  </a:cubicBezTo>
                  <a:cubicBezTo>
                    <a:pt x="238" y="287"/>
                    <a:pt x="269" y="285"/>
                    <a:pt x="292" y="281"/>
                  </a:cubicBezTo>
                  <a:cubicBezTo>
                    <a:pt x="302" y="279"/>
                    <a:pt x="311" y="277"/>
                    <a:pt x="318" y="274"/>
                  </a:cubicBezTo>
                  <a:lnTo>
                    <a:pt x="318" y="305"/>
                  </a:lnTo>
                  <a:close/>
                  <a:moveTo>
                    <a:pt x="289" y="252"/>
                  </a:moveTo>
                  <a:cubicBezTo>
                    <a:pt x="299" y="253"/>
                    <a:pt x="308" y="256"/>
                    <a:pt x="313" y="258"/>
                  </a:cubicBezTo>
                  <a:cubicBezTo>
                    <a:pt x="314" y="258"/>
                    <a:pt x="314" y="258"/>
                    <a:pt x="315" y="258"/>
                  </a:cubicBezTo>
                  <a:cubicBezTo>
                    <a:pt x="313" y="259"/>
                    <a:pt x="310" y="260"/>
                    <a:pt x="306" y="261"/>
                  </a:cubicBezTo>
                  <a:cubicBezTo>
                    <a:pt x="286" y="267"/>
                    <a:pt x="248" y="271"/>
                    <a:pt x="204" y="271"/>
                  </a:cubicBezTo>
                  <a:cubicBezTo>
                    <a:pt x="171" y="271"/>
                    <a:pt x="141" y="269"/>
                    <a:pt x="120" y="265"/>
                  </a:cubicBezTo>
                  <a:cubicBezTo>
                    <a:pt x="109" y="263"/>
                    <a:pt x="101" y="261"/>
                    <a:pt x="96" y="259"/>
                  </a:cubicBezTo>
                  <a:cubicBezTo>
                    <a:pt x="95" y="259"/>
                    <a:pt x="95" y="259"/>
                    <a:pt x="94" y="258"/>
                  </a:cubicBezTo>
                  <a:cubicBezTo>
                    <a:pt x="96" y="257"/>
                    <a:pt x="99" y="256"/>
                    <a:pt x="103" y="255"/>
                  </a:cubicBezTo>
                  <a:cubicBezTo>
                    <a:pt x="122" y="250"/>
                    <a:pt x="161" y="246"/>
                    <a:pt x="204" y="246"/>
                  </a:cubicBezTo>
                  <a:cubicBezTo>
                    <a:pt x="238" y="246"/>
                    <a:pt x="268" y="248"/>
                    <a:pt x="289" y="25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40" name="Text Box 44"/>
            <p:cNvSpPr txBox="1">
              <a:spLocks noChangeAspect="1" noChangeArrowheads="1"/>
            </p:cNvSpPr>
            <p:nvPr/>
          </p:nvSpPr>
          <p:spPr bwMode="auto">
            <a:xfrm>
              <a:off x="205" y="3460"/>
              <a:ext cx="92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nchor="ct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lnSpc>
                  <a:spcPct val="80000"/>
                </a:lnSpc>
              </a:pPr>
              <a:r>
                <a:rPr lang="en-US" sz="1000" b="1" dirty="0">
                  <a:solidFill>
                    <a:srgbClr val="007B78"/>
                  </a:solidFill>
                  <a:latin typeface="Arial" charset="0"/>
                  <a:ea typeface="MS PGothic" pitchFamily="34" charset="-128"/>
                </a:rPr>
                <a:t>NSSF</a:t>
              </a:r>
            </a:p>
          </p:txBody>
        </p:sp>
      </p:grpSp>
      <p:sp>
        <p:nvSpPr>
          <p:cNvPr id="41" name="Freeform 3"/>
          <p:cNvSpPr>
            <a:spLocks noChangeAspect="1" noEditPoints="1"/>
          </p:cNvSpPr>
          <p:nvPr/>
        </p:nvSpPr>
        <p:spPr bwMode="auto">
          <a:xfrm>
            <a:off x="4213046" y="1601283"/>
            <a:ext cx="442209" cy="691683"/>
          </a:xfrm>
          <a:custGeom>
            <a:avLst/>
            <a:gdLst>
              <a:gd name="T0" fmla="*/ 2147483647 w 208"/>
              <a:gd name="T1" fmla="*/ 2147483647 h 325"/>
              <a:gd name="T2" fmla="*/ 2147483647 w 208"/>
              <a:gd name="T3" fmla="*/ 2147483647 h 325"/>
              <a:gd name="T4" fmla="*/ 2147483647 w 208"/>
              <a:gd name="T5" fmla="*/ 2147483647 h 325"/>
              <a:gd name="T6" fmla="*/ 2147483647 w 208"/>
              <a:gd name="T7" fmla="*/ 2147483647 h 325"/>
              <a:gd name="T8" fmla="*/ 2147483647 w 208"/>
              <a:gd name="T9" fmla="*/ 2147483647 h 325"/>
              <a:gd name="T10" fmla="*/ 2147483647 w 208"/>
              <a:gd name="T11" fmla="*/ 2147483647 h 325"/>
              <a:gd name="T12" fmla="*/ 2147483647 w 208"/>
              <a:gd name="T13" fmla="*/ 2147483647 h 325"/>
              <a:gd name="T14" fmla="*/ 2147483647 w 208"/>
              <a:gd name="T15" fmla="*/ 2147483647 h 325"/>
              <a:gd name="T16" fmla="*/ 2147483647 w 208"/>
              <a:gd name="T17" fmla="*/ 2147483647 h 325"/>
              <a:gd name="T18" fmla="*/ 2147483647 w 208"/>
              <a:gd name="T19" fmla="*/ 2147483647 h 325"/>
              <a:gd name="T20" fmla="*/ 2147483647 w 208"/>
              <a:gd name="T21" fmla="*/ 2147483647 h 325"/>
              <a:gd name="T22" fmla="*/ 2147483647 w 208"/>
              <a:gd name="T23" fmla="*/ 2147483647 h 325"/>
              <a:gd name="T24" fmla="*/ 2147483647 w 208"/>
              <a:gd name="T25" fmla="*/ 0 h 325"/>
              <a:gd name="T26" fmla="*/ 2147483647 w 208"/>
              <a:gd name="T27" fmla="*/ 2147483647 h 325"/>
              <a:gd name="T28" fmla="*/ 2147483647 w 208"/>
              <a:gd name="T29" fmla="*/ 2147483647 h 325"/>
              <a:gd name="T30" fmla="*/ 0 w 208"/>
              <a:gd name="T31" fmla="*/ 2147483647 h 325"/>
              <a:gd name="T32" fmla="*/ 0 w 208"/>
              <a:gd name="T33" fmla="*/ 2147483647 h 325"/>
              <a:gd name="T34" fmla="*/ 2147483647 w 208"/>
              <a:gd name="T35" fmla="*/ 2147483647 h 325"/>
              <a:gd name="T36" fmla="*/ 2147483647 w 208"/>
              <a:gd name="T37" fmla="*/ 2147483647 h 325"/>
              <a:gd name="T38" fmla="*/ 2147483647 w 208"/>
              <a:gd name="T39" fmla="*/ 2147483647 h 325"/>
              <a:gd name="T40" fmla="*/ 2147483647 w 208"/>
              <a:gd name="T41" fmla="*/ 2147483647 h 325"/>
              <a:gd name="T42" fmla="*/ 2147483647 w 208"/>
              <a:gd name="T43" fmla="*/ 2147483647 h 325"/>
              <a:gd name="T44" fmla="*/ 2147483647 w 208"/>
              <a:gd name="T45" fmla="*/ 2147483647 h 325"/>
              <a:gd name="T46" fmla="*/ 2147483647 w 208"/>
              <a:gd name="T47" fmla="*/ 2147483647 h 325"/>
              <a:gd name="T48" fmla="*/ 2147483647 w 208"/>
              <a:gd name="T49" fmla="*/ 2147483647 h 325"/>
              <a:gd name="T50" fmla="*/ 2147483647 w 208"/>
              <a:gd name="T51" fmla="*/ 2147483647 h 325"/>
              <a:gd name="T52" fmla="*/ 2147483647 w 208"/>
              <a:gd name="T53" fmla="*/ 2147483647 h 325"/>
              <a:gd name="T54" fmla="*/ 2147483647 w 208"/>
              <a:gd name="T55" fmla="*/ 2147483647 h 325"/>
              <a:gd name="T56" fmla="*/ 2147483647 w 208"/>
              <a:gd name="T57" fmla="*/ 2147483647 h 325"/>
              <a:gd name="T58" fmla="*/ 2147483647 w 208"/>
              <a:gd name="T59" fmla="*/ 2147483647 h 325"/>
              <a:gd name="T60" fmla="*/ 2147483647 w 208"/>
              <a:gd name="T61" fmla="*/ 2147483647 h 325"/>
              <a:gd name="T62" fmla="*/ 2147483647 w 208"/>
              <a:gd name="T63" fmla="*/ 2147483647 h 325"/>
              <a:gd name="T64" fmla="*/ 2147483647 w 208"/>
              <a:gd name="T65" fmla="*/ 2147483647 h 325"/>
              <a:gd name="T66" fmla="*/ 2147483647 w 208"/>
              <a:gd name="T67" fmla="*/ 2147483647 h 325"/>
              <a:gd name="T68" fmla="*/ 2147483647 w 208"/>
              <a:gd name="T69" fmla="*/ 2147483647 h 325"/>
              <a:gd name="T70" fmla="*/ 2147483647 w 208"/>
              <a:gd name="T71" fmla="*/ 2147483647 h 325"/>
              <a:gd name="T72" fmla="*/ 2147483647 w 208"/>
              <a:gd name="T73" fmla="*/ 2147483647 h 325"/>
              <a:gd name="T74" fmla="*/ 2147483647 w 208"/>
              <a:gd name="T75" fmla="*/ 2147483647 h 325"/>
              <a:gd name="T76" fmla="*/ 2147483647 w 208"/>
              <a:gd name="T77" fmla="*/ 2147483647 h 325"/>
              <a:gd name="T78" fmla="*/ 2147483647 w 208"/>
              <a:gd name="T79" fmla="*/ 2147483647 h 325"/>
              <a:gd name="T80" fmla="*/ 2147483647 w 208"/>
              <a:gd name="T81" fmla="*/ 2147483647 h 325"/>
              <a:gd name="T82" fmla="*/ 2147483647 w 208"/>
              <a:gd name="T83" fmla="*/ 2147483647 h 32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08" h="325">
                <a:moveTo>
                  <a:pt x="162" y="146"/>
                </a:moveTo>
                <a:cubicBezTo>
                  <a:pt x="179" y="131"/>
                  <a:pt x="189" y="109"/>
                  <a:pt x="189" y="85"/>
                </a:cubicBezTo>
                <a:cubicBezTo>
                  <a:pt x="189" y="68"/>
                  <a:pt x="184" y="52"/>
                  <a:pt x="175" y="39"/>
                </a:cubicBezTo>
                <a:cubicBezTo>
                  <a:pt x="173" y="35"/>
                  <a:pt x="168" y="34"/>
                  <a:pt x="164" y="36"/>
                </a:cubicBezTo>
                <a:cubicBezTo>
                  <a:pt x="160" y="39"/>
                  <a:pt x="159" y="44"/>
                  <a:pt x="162" y="47"/>
                </a:cubicBezTo>
                <a:cubicBezTo>
                  <a:pt x="169" y="58"/>
                  <a:pt x="173" y="71"/>
                  <a:pt x="173" y="85"/>
                </a:cubicBezTo>
                <a:cubicBezTo>
                  <a:pt x="173" y="123"/>
                  <a:pt x="142" y="154"/>
                  <a:pt x="104" y="154"/>
                </a:cubicBezTo>
                <a:cubicBezTo>
                  <a:pt x="66" y="154"/>
                  <a:pt x="35" y="123"/>
                  <a:pt x="35" y="85"/>
                </a:cubicBezTo>
                <a:cubicBezTo>
                  <a:pt x="35" y="47"/>
                  <a:pt x="66" y="16"/>
                  <a:pt x="104" y="16"/>
                </a:cubicBezTo>
                <a:cubicBezTo>
                  <a:pt x="118" y="16"/>
                  <a:pt x="131" y="20"/>
                  <a:pt x="142" y="27"/>
                </a:cubicBezTo>
                <a:cubicBezTo>
                  <a:pt x="145" y="30"/>
                  <a:pt x="150" y="29"/>
                  <a:pt x="153" y="25"/>
                </a:cubicBezTo>
                <a:cubicBezTo>
                  <a:pt x="155" y="21"/>
                  <a:pt x="154" y="16"/>
                  <a:pt x="150" y="14"/>
                </a:cubicBezTo>
                <a:cubicBezTo>
                  <a:pt x="137" y="5"/>
                  <a:pt x="121" y="0"/>
                  <a:pt x="104" y="0"/>
                </a:cubicBezTo>
                <a:cubicBezTo>
                  <a:pt x="57" y="0"/>
                  <a:pt x="19" y="38"/>
                  <a:pt x="19" y="85"/>
                </a:cubicBezTo>
                <a:cubicBezTo>
                  <a:pt x="19" y="109"/>
                  <a:pt x="30" y="131"/>
                  <a:pt x="46" y="146"/>
                </a:cubicBezTo>
                <a:cubicBezTo>
                  <a:pt x="25" y="159"/>
                  <a:pt x="0" y="181"/>
                  <a:pt x="0" y="220"/>
                </a:cubicBezTo>
                <a:cubicBezTo>
                  <a:pt x="0" y="304"/>
                  <a:pt x="0" y="304"/>
                  <a:pt x="0" y="304"/>
                </a:cubicBezTo>
                <a:cubicBezTo>
                  <a:pt x="0" y="313"/>
                  <a:pt x="6" y="325"/>
                  <a:pt x="21" y="325"/>
                </a:cubicBezTo>
                <a:cubicBezTo>
                  <a:pt x="187" y="325"/>
                  <a:pt x="187" y="325"/>
                  <a:pt x="187" y="325"/>
                </a:cubicBezTo>
                <a:cubicBezTo>
                  <a:pt x="196" y="325"/>
                  <a:pt x="208" y="320"/>
                  <a:pt x="208" y="304"/>
                </a:cubicBezTo>
                <a:cubicBezTo>
                  <a:pt x="208" y="220"/>
                  <a:pt x="208" y="220"/>
                  <a:pt x="208" y="220"/>
                </a:cubicBezTo>
                <a:cubicBezTo>
                  <a:pt x="208" y="181"/>
                  <a:pt x="183" y="159"/>
                  <a:pt x="162" y="146"/>
                </a:cubicBezTo>
                <a:close/>
                <a:moveTo>
                  <a:pt x="192" y="304"/>
                </a:moveTo>
                <a:cubicBezTo>
                  <a:pt x="192" y="306"/>
                  <a:pt x="192" y="309"/>
                  <a:pt x="187" y="309"/>
                </a:cubicBezTo>
                <a:cubicBezTo>
                  <a:pt x="174" y="309"/>
                  <a:pt x="174" y="309"/>
                  <a:pt x="174" y="309"/>
                </a:cubicBezTo>
                <a:cubicBezTo>
                  <a:pt x="174" y="212"/>
                  <a:pt x="174" y="212"/>
                  <a:pt x="174" y="212"/>
                </a:cubicBezTo>
                <a:cubicBezTo>
                  <a:pt x="174" y="208"/>
                  <a:pt x="170" y="204"/>
                  <a:pt x="166" y="204"/>
                </a:cubicBezTo>
                <a:cubicBezTo>
                  <a:pt x="161" y="204"/>
                  <a:pt x="158" y="208"/>
                  <a:pt x="158" y="212"/>
                </a:cubicBezTo>
                <a:cubicBezTo>
                  <a:pt x="158" y="309"/>
                  <a:pt x="158" y="309"/>
                  <a:pt x="158" y="309"/>
                </a:cubicBezTo>
                <a:cubicBezTo>
                  <a:pt x="51" y="309"/>
                  <a:pt x="51" y="309"/>
                  <a:pt x="51" y="309"/>
                </a:cubicBezTo>
                <a:cubicBezTo>
                  <a:pt x="51" y="212"/>
                  <a:pt x="51" y="212"/>
                  <a:pt x="51" y="212"/>
                </a:cubicBezTo>
                <a:cubicBezTo>
                  <a:pt x="51" y="208"/>
                  <a:pt x="47" y="204"/>
                  <a:pt x="43" y="204"/>
                </a:cubicBezTo>
                <a:cubicBezTo>
                  <a:pt x="38" y="204"/>
                  <a:pt x="35" y="208"/>
                  <a:pt x="35" y="212"/>
                </a:cubicBezTo>
                <a:cubicBezTo>
                  <a:pt x="35" y="309"/>
                  <a:pt x="35" y="309"/>
                  <a:pt x="35" y="309"/>
                </a:cubicBezTo>
                <a:cubicBezTo>
                  <a:pt x="21" y="309"/>
                  <a:pt x="21" y="309"/>
                  <a:pt x="21" y="309"/>
                </a:cubicBezTo>
                <a:cubicBezTo>
                  <a:pt x="20" y="309"/>
                  <a:pt x="16" y="309"/>
                  <a:pt x="16" y="304"/>
                </a:cubicBezTo>
                <a:cubicBezTo>
                  <a:pt x="16" y="220"/>
                  <a:pt x="16" y="220"/>
                  <a:pt x="16" y="220"/>
                </a:cubicBezTo>
                <a:cubicBezTo>
                  <a:pt x="16" y="186"/>
                  <a:pt x="42" y="166"/>
                  <a:pt x="60" y="157"/>
                </a:cubicBezTo>
                <a:cubicBezTo>
                  <a:pt x="73" y="165"/>
                  <a:pt x="88" y="170"/>
                  <a:pt x="104" y="170"/>
                </a:cubicBezTo>
                <a:cubicBezTo>
                  <a:pt x="120" y="170"/>
                  <a:pt x="136" y="165"/>
                  <a:pt x="148" y="157"/>
                </a:cubicBezTo>
                <a:cubicBezTo>
                  <a:pt x="166" y="166"/>
                  <a:pt x="192" y="186"/>
                  <a:pt x="192" y="220"/>
                </a:cubicBezTo>
                <a:lnTo>
                  <a:pt x="192" y="304"/>
                </a:lnTo>
                <a:close/>
              </a:path>
            </a:pathLst>
          </a:custGeom>
          <a:solidFill>
            <a:srgbClr val="00A9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 name="Freeform 6"/>
          <p:cNvSpPr>
            <a:spLocks noChangeAspect="1" noEditPoints="1"/>
          </p:cNvSpPr>
          <p:nvPr/>
        </p:nvSpPr>
        <p:spPr bwMode="auto">
          <a:xfrm>
            <a:off x="976541" y="4000312"/>
            <a:ext cx="250767" cy="398847"/>
          </a:xfrm>
          <a:custGeom>
            <a:avLst/>
            <a:gdLst>
              <a:gd name="T0" fmla="*/ 2147483647 w 241"/>
              <a:gd name="T1" fmla="*/ 2147483647 h 383"/>
              <a:gd name="T2" fmla="*/ 2147483647 w 241"/>
              <a:gd name="T3" fmla="*/ 2147483647 h 383"/>
              <a:gd name="T4" fmla="*/ 2147483647 w 241"/>
              <a:gd name="T5" fmla="*/ 2147483647 h 383"/>
              <a:gd name="T6" fmla="*/ 2147483647 w 241"/>
              <a:gd name="T7" fmla="*/ 2147483647 h 383"/>
              <a:gd name="T8" fmla="*/ 2147483647 w 241"/>
              <a:gd name="T9" fmla="*/ 2147483647 h 383"/>
              <a:gd name="T10" fmla="*/ 2147483647 w 241"/>
              <a:gd name="T11" fmla="*/ 2147483647 h 383"/>
              <a:gd name="T12" fmla="*/ 2147483647 w 241"/>
              <a:gd name="T13" fmla="*/ 2147483647 h 383"/>
              <a:gd name="T14" fmla="*/ 2147483647 w 241"/>
              <a:gd name="T15" fmla="*/ 2147483647 h 383"/>
              <a:gd name="T16" fmla="*/ 2147483647 w 241"/>
              <a:gd name="T17" fmla="*/ 0 h 383"/>
              <a:gd name="T18" fmla="*/ 2147483647 w 241"/>
              <a:gd name="T19" fmla="*/ 0 h 383"/>
              <a:gd name="T20" fmla="*/ 0 w 241"/>
              <a:gd name="T21" fmla="*/ 2147483647 h 383"/>
              <a:gd name="T22" fmla="*/ 0 w 241"/>
              <a:gd name="T23" fmla="*/ 2147483647 h 383"/>
              <a:gd name="T24" fmla="*/ 2147483647 w 241"/>
              <a:gd name="T25" fmla="*/ 2147483647 h 383"/>
              <a:gd name="T26" fmla="*/ 2147483647 w 241"/>
              <a:gd name="T27" fmla="*/ 2147483647 h 383"/>
              <a:gd name="T28" fmla="*/ 2147483647 w 241"/>
              <a:gd name="T29" fmla="*/ 2147483647 h 383"/>
              <a:gd name="T30" fmla="*/ 2147483647 w 241"/>
              <a:gd name="T31" fmla="*/ 2147483647 h 383"/>
              <a:gd name="T32" fmla="*/ 2147483647 w 241"/>
              <a:gd name="T33" fmla="*/ 2147483647 h 383"/>
              <a:gd name="T34" fmla="*/ 2147483647 w 241"/>
              <a:gd name="T35" fmla="*/ 2147483647 h 383"/>
              <a:gd name="T36" fmla="*/ 2147483647 w 241"/>
              <a:gd name="T37" fmla="*/ 2147483647 h 383"/>
              <a:gd name="T38" fmla="*/ 2147483647 w 241"/>
              <a:gd name="T39" fmla="*/ 2147483647 h 383"/>
              <a:gd name="T40" fmla="*/ 2147483647 w 241"/>
              <a:gd name="T41" fmla="*/ 2147483647 h 383"/>
              <a:gd name="T42" fmla="*/ 2147483647 w 241"/>
              <a:gd name="T43" fmla="*/ 2147483647 h 383"/>
              <a:gd name="T44" fmla="*/ 2147483647 w 241"/>
              <a:gd name="T45" fmla="*/ 2147483647 h 383"/>
              <a:gd name="T46" fmla="*/ 2147483647 w 241"/>
              <a:gd name="T47" fmla="*/ 2147483647 h 383"/>
              <a:gd name="T48" fmla="*/ 2147483647 w 241"/>
              <a:gd name="T49" fmla="*/ 2147483647 h 383"/>
              <a:gd name="T50" fmla="*/ 2147483647 w 241"/>
              <a:gd name="T51" fmla="*/ 2147483647 h 383"/>
              <a:gd name="T52" fmla="*/ 2147483647 w 241"/>
              <a:gd name="T53" fmla="*/ 2147483647 h 383"/>
              <a:gd name="T54" fmla="*/ 2147483647 w 241"/>
              <a:gd name="T55" fmla="*/ 2147483647 h 383"/>
              <a:gd name="T56" fmla="*/ 2147483647 w 241"/>
              <a:gd name="T57" fmla="*/ 2147483647 h 383"/>
              <a:gd name="T58" fmla="*/ 2147483647 w 241"/>
              <a:gd name="T59" fmla="*/ 2147483647 h 383"/>
              <a:gd name="T60" fmla="*/ 2147483647 w 241"/>
              <a:gd name="T61" fmla="*/ 2147483647 h 383"/>
              <a:gd name="T62" fmla="*/ 2147483647 w 241"/>
              <a:gd name="T63" fmla="*/ 2147483647 h 383"/>
              <a:gd name="T64" fmla="*/ 2147483647 w 241"/>
              <a:gd name="T65" fmla="*/ 2147483647 h 383"/>
              <a:gd name="T66" fmla="*/ 2147483647 w 241"/>
              <a:gd name="T67" fmla="*/ 2147483647 h 383"/>
              <a:gd name="T68" fmla="*/ 2147483647 w 241"/>
              <a:gd name="T69" fmla="*/ 2147483647 h 383"/>
              <a:gd name="T70" fmla="*/ 2147483647 w 241"/>
              <a:gd name="T71" fmla="*/ 2147483647 h 383"/>
              <a:gd name="T72" fmla="*/ 2147483647 w 241"/>
              <a:gd name="T73" fmla="*/ 2147483647 h 383"/>
              <a:gd name="T74" fmla="*/ 2147483647 w 241"/>
              <a:gd name="T75" fmla="*/ 2147483647 h 383"/>
              <a:gd name="T76" fmla="*/ 2147483647 w 241"/>
              <a:gd name="T77" fmla="*/ 2147483647 h 383"/>
              <a:gd name="T78" fmla="*/ 2147483647 w 241"/>
              <a:gd name="T79" fmla="*/ 2147483647 h 383"/>
              <a:gd name="T80" fmla="*/ 2147483647 w 241"/>
              <a:gd name="T81" fmla="*/ 2147483647 h 383"/>
              <a:gd name="T82" fmla="*/ 2147483647 w 241"/>
              <a:gd name="T83" fmla="*/ 2147483647 h 383"/>
              <a:gd name="T84" fmla="*/ 2147483647 w 241"/>
              <a:gd name="T85" fmla="*/ 2147483647 h 383"/>
              <a:gd name="T86" fmla="*/ 2147483647 w 241"/>
              <a:gd name="T87" fmla="*/ 2147483647 h 383"/>
              <a:gd name="T88" fmla="*/ 2147483647 w 241"/>
              <a:gd name="T89" fmla="*/ 2147483647 h 38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1" h="383">
                <a:moveTo>
                  <a:pt x="117" y="356"/>
                </a:moveTo>
                <a:cubicBezTo>
                  <a:pt x="127" y="356"/>
                  <a:pt x="135" y="348"/>
                  <a:pt x="135" y="338"/>
                </a:cubicBezTo>
                <a:cubicBezTo>
                  <a:pt x="135" y="329"/>
                  <a:pt x="127" y="321"/>
                  <a:pt x="117" y="321"/>
                </a:cubicBezTo>
                <a:cubicBezTo>
                  <a:pt x="107" y="321"/>
                  <a:pt x="99" y="329"/>
                  <a:pt x="99" y="338"/>
                </a:cubicBezTo>
                <a:cubicBezTo>
                  <a:pt x="99" y="348"/>
                  <a:pt x="107" y="356"/>
                  <a:pt x="117" y="356"/>
                </a:cubicBezTo>
                <a:close/>
                <a:moveTo>
                  <a:pt x="233" y="90"/>
                </a:moveTo>
                <a:cubicBezTo>
                  <a:pt x="237" y="90"/>
                  <a:pt x="241" y="87"/>
                  <a:pt x="241" y="82"/>
                </a:cubicBezTo>
                <a:cubicBezTo>
                  <a:pt x="241" y="19"/>
                  <a:pt x="241" y="19"/>
                  <a:pt x="241" y="19"/>
                </a:cubicBezTo>
                <a:cubicBezTo>
                  <a:pt x="241" y="8"/>
                  <a:pt x="232" y="0"/>
                  <a:pt x="221" y="0"/>
                </a:cubicBezTo>
                <a:cubicBezTo>
                  <a:pt x="19" y="0"/>
                  <a:pt x="19" y="0"/>
                  <a:pt x="19" y="0"/>
                </a:cubicBezTo>
                <a:cubicBezTo>
                  <a:pt x="8" y="0"/>
                  <a:pt x="0" y="8"/>
                  <a:pt x="0" y="19"/>
                </a:cubicBezTo>
                <a:cubicBezTo>
                  <a:pt x="0" y="364"/>
                  <a:pt x="0" y="364"/>
                  <a:pt x="0" y="364"/>
                </a:cubicBezTo>
                <a:cubicBezTo>
                  <a:pt x="0" y="375"/>
                  <a:pt x="8" y="383"/>
                  <a:pt x="19" y="383"/>
                </a:cubicBezTo>
                <a:cubicBezTo>
                  <a:pt x="221" y="383"/>
                  <a:pt x="221" y="383"/>
                  <a:pt x="221" y="383"/>
                </a:cubicBezTo>
                <a:cubicBezTo>
                  <a:pt x="232" y="383"/>
                  <a:pt x="241" y="375"/>
                  <a:pt x="241" y="364"/>
                </a:cubicBezTo>
                <a:cubicBezTo>
                  <a:pt x="241" y="114"/>
                  <a:pt x="241" y="114"/>
                  <a:pt x="241" y="114"/>
                </a:cubicBezTo>
                <a:cubicBezTo>
                  <a:pt x="241" y="110"/>
                  <a:pt x="237" y="106"/>
                  <a:pt x="233" y="106"/>
                </a:cubicBezTo>
                <a:cubicBezTo>
                  <a:pt x="228" y="106"/>
                  <a:pt x="225" y="110"/>
                  <a:pt x="225" y="114"/>
                </a:cubicBezTo>
                <a:cubicBezTo>
                  <a:pt x="225" y="295"/>
                  <a:pt x="225" y="295"/>
                  <a:pt x="225" y="295"/>
                </a:cubicBezTo>
                <a:cubicBezTo>
                  <a:pt x="16" y="295"/>
                  <a:pt x="16" y="295"/>
                  <a:pt x="16" y="295"/>
                </a:cubicBezTo>
                <a:cubicBezTo>
                  <a:pt x="16" y="69"/>
                  <a:pt x="16" y="69"/>
                  <a:pt x="16" y="69"/>
                </a:cubicBezTo>
                <a:cubicBezTo>
                  <a:pt x="225" y="69"/>
                  <a:pt x="225" y="69"/>
                  <a:pt x="225" y="69"/>
                </a:cubicBezTo>
                <a:cubicBezTo>
                  <a:pt x="225" y="82"/>
                  <a:pt x="225" y="82"/>
                  <a:pt x="225" y="82"/>
                </a:cubicBezTo>
                <a:cubicBezTo>
                  <a:pt x="225" y="87"/>
                  <a:pt x="228" y="90"/>
                  <a:pt x="233" y="90"/>
                </a:cubicBezTo>
                <a:close/>
                <a:moveTo>
                  <a:pt x="225" y="311"/>
                </a:moveTo>
                <a:cubicBezTo>
                  <a:pt x="225" y="364"/>
                  <a:pt x="225" y="364"/>
                  <a:pt x="225" y="364"/>
                </a:cubicBezTo>
                <a:cubicBezTo>
                  <a:pt x="225" y="366"/>
                  <a:pt x="223" y="367"/>
                  <a:pt x="221" y="367"/>
                </a:cubicBezTo>
                <a:cubicBezTo>
                  <a:pt x="19" y="367"/>
                  <a:pt x="19" y="367"/>
                  <a:pt x="19" y="367"/>
                </a:cubicBezTo>
                <a:cubicBezTo>
                  <a:pt x="17" y="367"/>
                  <a:pt x="16" y="366"/>
                  <a:pt x="16" y="364"/>
                </a:cubicBezTo>
                <a:cubicBezTo>
                  <a:pt x="16" y="311"/>
                  <a:pt x="16" y="311"/>
                  <a:pt x="16" y="311"/>
                </a:cubicBezTo>
                <a:lnTo>
                  <a:pt x="225" y="311"/>
                </a:lnTo>
                <a:close/>
                <a:moveTo>
                  <a:pt x="16" y="53"/>
                </a:moveTo>
                <a:cubicBezTo>
                  <a:pt x="16" y="19"/>
                  <a:pt x="16" y="19"/>
                  <a:pt x="16" y="19"/>
                </a:cubicBezTo>
                <a:cubicBezTo>
                  <a:pt x="16" y="17"/>
                  <a:pt x="17" y="16"/>
                  <a:pt x="19" y="16"/>
                </a:cubicBezTo>
                <a:cubicBezTo>
                  <a:pt x="221" y="16"/>
                  <a:pt x="221" y="16"/>
                  <a:pt x="221" y="16"/>
                </a:cubicBezTo>
                <a:cubicBezTo>
                  <a:pt x="223" y="16"/>
                  <a:pt x="225" y="17"/>
                  <a:pt x="225" y="19"/>
                </a:cubicBezTo>
                <a:cubicBezTo>
                  <a:pt x="225" y="53"/>
                  <a:pt x="225" y="53"/>
                  <a:pt x="225" y="53"/>
                </a:cubicBezTo>
                <a:lnTo>
                  <a:pt x="16" y="53"/>
                </a:lnTo>
                <a:close/>
                <a:moveTo>
                  <a:pt x="135" y="26"/>
                </a:moveTo>
                <a:cubicBezTo>
                  <a:pt x="99" y="26"/>
                  <a:pt x="99" y="26"/>
                  <a:pt x="99" y="26"/>
                </a:cubicBezTo>
                <a:cubicBezTo>
                  <a:pt x="95" y="26"/>
                  <a:pt x="91" y="30"/>
                  <a:pt x="91" y="34"/>
                </a:cubicBezTo>
                <a:cubicBezTo>
                  <a:pt x="91" y="38"/>
                  <a:pt x="95" y="42"/>
                  <a:pt x="99" y="42"/>
                </a:cubicBezTo>
                <a:cubicBezTo>
                  <a:pt x="135" y="42"/>
                  <a:pt x="135" y="42"/>
                  <a:pt x="135" y="42"/>
                </a:cubicBezTo>
                <a:cubicBezTo>
                  <a:pt x="139" y="42"/>
                  <a:pt x="143" y="38"/>
                  <a:pt x="143" y="34"/>
                </a:cubicBezTo>
                <a:cubicBezTo>
                  <a:pt x="143" y="30"/>
                  <a:pt x="139" y="26"/>
                  <a:pt x="135" y="26"/>
                </a:cubicBezTo>
                <a:close/>
              </a:path>
            </a:pathLst>
          </a:custGeom>
          <a:solidFill>
            <a:srgbClr val="F5A2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 name="Freeform 6"/>
          <p:cNvSpPr>
            <a:spLocks noChangeAspect="1" noEditPoints="1"/>
          </p:cNvSpPr>
          <p:nvPr/>
        </p:nvSpPr>
        <p:spPr bwMode="auto">
          <a:xfrm>
            <a:off x="1039726" y="4508825"/>
            <a:ext cx="250767" cy="398847"/>
          </a:xfrm>
          <a:custGeom>
            <a:avLst/>
            <a:gdLst>
              <a:gd name="T0" fmla="*/ 2147483647 w 241"/>
              <a:gd name="T1" fmla="*/ 2147483647 h 383"/>
              <a:gd name="T2" fmla="*/ 2147483647 w 241"/>
              <a:gd name="T3" fmla="*/ 2147483647 h 383"/>
              <a:gd name="T4" fmla="*/ 2147483647 w 241"/>
              <a:gd name="T5" fmla="*/ 2147483647 h 383"/>
              <a:gd name="T6" fmla="*/ 2147483647 w 241"/>
              <a:gd name="T7" fmla="*/ 2147483647 h 383"/>
              <a:gd name="T8" fmla="*/ 2147483647 w 241"/>
              <a:gd name="T9" fmla="*/ 2147483647 h 383"/>
              <a:gd name="T10" fmla="*/ 2147483647 w 241"/>
              <a:gd name="T11" fmla="*/ 2147483647 h 383"/>
              <a:gd name="T12" fmla="*/ 2147483647 w 241"/>
              <a:gd name="T13" fmla="*/ 2147483647 h 383"/>
              <a:gd name="T14" fmla="*/ 2147483647 w 241"/>
              <a:gd name="T15" fmla="*/ 2147483647 h 383"/>
              <a:gd name="T16" fmla="*/ 2147483647 w 241"/>
              <a:gd name="T17" fmla="*/ 0 h 383"/>
              <a:gd name="T18" fmla="*/ 2147483647 w 241"/>
              <a:gd name="T19" fmla="*/ 0 h 383"/>
              <a:gd name="T20" fmla="*/ 0 w 241"/>
              <a:gd name="T21" fmla="*/ 2147483647 h 383"/>
              <a:gd name="T22" fmla="*/ 0 w 241"/>
              <a:gd name="T23" fmla="*/ 2147483647 h 383"/>
              <a:gd name="T24" fmla="*/ 2147483647 w 241"/>
              <a:gd name="T25" fmla="*/ 2147483647 h 383"/>
              <a:gd name="T26" fmla="*/ 2147483647 w 241"/>
              <a:gd name="T27" fmla="*/ 2147483647 h 383"/>
              <a:gd name="T28" fmla="*/ 2147483647 w 241"/>
              <a:gd name="T29" fmla="*/ 2147483647 h 383"/>
              <a:gd name="T30" fmla="*/ 2147483647 w 241"/>
              <a:gd name="T31" fmla="*/ 2147483647 h 383"/>
              <a:gd name="T32" fmla="*/ 2147483647 w 241"/>
              <a:gd name="T33" fmla="*/ 2147483647 h 383"/>
              <a:gd name="T34" fmla="*/ 2147483647 w 241"/>
              <a:gd name="T35" fmla="*/ 2147483647 h 383"/>
              <a:gd name="T36" fmla="*/ 2147483647 w 241"/>
              <a:gd name="T37" fmla="*/ 2147483647 h 383"/>
              <a:gd name="T38" fmla="*/ 2147483647 w 241"/>
              <a:gd name="T39" fmla="*/ 2147483647 h 383"/>
              <a:gd name="T40" fmla="*/ 2147483647 w 241"/>
              <a:gd name="T41" fmla="*/ 2147483647 h 383"/>
              <a:gd name="T42" fmla="*/ 2147483647 w 241"/>
              <a:gd name="T43" fmla="*/ 2147483647 h 383"/>
              <a:gd name="T44" fmla="*/ 2147483647 w 241"/>
              <a:gd name="T45" fmla="*/ 2147483647 h 383"/>
              <a:gd name="T46" fmla="*/ 2147483647 w 241"/>
              <a:gd name="T47" fmla="*/ 2147483647 h 383"/>
              <a:gd name="T48" fmla="*/ 2147483647 w 241"/>
              <a:gd name="T49" fmla="*/ 2147483647 h 383"/>
              <a:gd name="T50" fmla="*/ 2147483647 w 241"/>
              <a:gd name="T51" fmla="*/ 2147483647 h 383"/>
              <a:gd name="T52" fmla="*/ 2147483647 w 241"/>
              <a:gd name="T53" fmla="*/ 2147483647 h 383"/>
              <a:gd name="T54" fmla="*/ 2147483647 w 241"/>
              <a:gd name="T55" fmla="*/ 2147483647 h 383"/>
              <a:gd name="T56" fmla="*/ 2147483647 w 241"/>
              <a:gd name="T57" fmla="*/ 2147483647 h 383"/>
              <a:gd name="T58" fmla="*/ 2147483647 w 241"/>
              <a:gd name="T59" fmla="*/ 2147483647 h 383"/>
              <a:gd name="T60" fmla="*/ 2147483647 w 241"/>
              <a:gd name="T61" fmla="*/ 2147483647 h 383"/>
              <a:gd name="T62" fmla="*/ 2147483647 w 241"/>
              <a:gd name="T63" fmla="*/ 2147483647 h 383"/>
              <a:gd name="T64" fmla="*/ 2147483647 w 241"/>
              <a:gd name="T65" fmla="*/ 2147483647 h 383"/>
              <a:gd name="T66" fmla="*/ 2147483647 w 241"/>
              <a:gd name="T67" fmla="*/ 2147483647 h 383"/>
              <a:gd name="T68" fmla="*/ 2147483647 w 241"/>
              <a:gd name="T69" fmla="*/ 2147483647 h 383"/>
              <a:gd name="T70" fmla="*/ 2147483647 w 241"/>
              <a:gd name="T71" fmla="*/ 2147483647 h 383"/>
              <a:gd name="T72" fmla="*/ 2147483647 w 241"/>
              <a:gd name="T73" fmla="*/ 2147483647 h 383"/>
              <a:gd name="T74" fmla="*/ 2147483647 w 241"/>
              <a:gd name="T75" fmla="*/ 2147483647 h 383"/>
              <a:gd name="T76" fmla="*/ 2147483647 w 241"/>
              <a:gd name="T77" fmla="*/ 2147483647 h 383"/>
              <a:gd name="T78" fmla="*/ 2147483647 w 241"/>
              <a:gd name="T79" fmla="*/ 2147483647 h 383"/>
              <a:gd name="T80" fmla="*/ 2147483647 w 241"/>
              <a:gd name="T81" fmla="*/ 2147483647 h 383"/>
              <a:gd name="T82" fmla="*/ 2147483647 w 241"/>
              <a:gd name="T83" fmla="*/ 2147483647 h 383"/>
              <a:gd name="T84" fmla="*/ 2147483647 w 241"/>
              <a:gd name="T85" fmla="*/ 2147483647 h 383"/>
              <a:gd name="T86" fmla="*/ 2147483647 w 241"/>
              <a:gd name="T87" fmla="*/ 2147483647 h 383"/>
              <a:gd name="T88" fmla="*/ 2147483647 w 241"/>
              <a:gd name="T89" fmla="*/ 2147483647 h 38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1" h="383">
                <a:moveTo>
                  <a:pt x="117" y="356"/>
                </a:moveTo>
                <a:cubicBezTo>
                  <a:pt x="127" y="356"/>
                  <a:pt x="135" y="348"/>
                  <a:pt x="135" y="338"/>
                </a:cubicBezTo>
                <a:cubicBezTo>
                  <a:pt x="135" y="329"/>
                  <a:pt x="127" y="321"/>
                  <a:pt x="117" y="321"/>
                </a:cubicBezTo>
                <a:cubicBezTo>
                  <a:pt x="107" y="321"/>
                  <a:pt x="99" y="329"/>
                  <a:pt x="99" y="338"/>
                </a:cubicBezTo>
                <a:cubicBezTo>
                  <a:pt x="99" y="348"/>
                  <a:pt x="107" y="356"/>
                  <a:pt x="117" y="356"/>
                </a:cubicBezTo>
                <a:close/>
                <a:moveTo>
                  <a:pt x="233" y="90"/>
                </a:moveTo>
                <a:cubicBezTo>
                  <a:pt x="237" y="90"/>
                  <a:pt x="241" y="87"/>
                  <a:pt x="241" y="82"/>
                </a:cubicBezTo>
                <a:cubicBezTo>
                  <a:pt x="241" y="19"/>
                  <a:pt x="241" y="19"/>
                  <a:pt x="241" y="19"/>
                </a:cubicBezTo>
                <a:cubicBezTo>
                  <a:pt x="241" y="8"/>
                  <a:pt x="232" y="0"/>
                  <a:pt x="221" y="0"/>
                </a:cubicBezTo>
                <a:cubicBezTo>
                  <a:pt x="19" y="0"/>
                  <a:pt x="19" y="0"/>
                  <a:pt x="19" y="0"/>
                </a:cubicBezTo>
                <a:cubicBezTo>
                  <a:pt x="8" y="0"/>
                  <a:pt x="0" y="8"/>
                  <a:pt x="0" y="19"/>
                </a:cubicBezTo>
                <a:cubicBezTo>
                  <a:pt x="0" y="364"/>
                  <a:pt x="0" y="364"/>
                  <a:pt x="0" y="364"/>
                </a:cubicBezTo>
                <a:cubicBezTo>
                  <a:pt x="0" y="375"/>
                  <a:pt x="8" y="383"/>
                  <a:pt x="19" y="383"/>
                </a:cubicBezTo>
                <a:cubicBezTo>
                  <a:pt x="221" y="383"/>
                  <a:pt x="221" y="383"/>
                  <a:pt x="221" y="383"/>
                </a:cubicBezTo>
                <a:cubicBezTo>
                  <a:pt x="232" y="383"/>
                  <a:pt x="241" y="375"/>
                  <a:pt x="241" y="364"/>
                </a:cubicBezTo>
                <a:cubicBezTo>
                  <a:pt x="241" y="114"/>
                  <a:pt x="241" y="114"/>
                  <a:pt x="241" y="114"/>
                </a:cubicBezTo>
                <a:cubicBezTo>
                  <a:pt x="241" y="110"/>
                  <a:pt x="237" y="106"/>
                  <a:pt x="233" y="106"/>
                </a:cubicBezTo>
                <a:cubicBezTo>
                  <a:pt x="228" y="106"/>
                  <a:pt x="225" y="110"/>
                  <a:pt x="225" y="114"/>
                </a:cubicBezTo>
                <a:cubicBezTo>
                  <a:pt x="225" y="295"/>
                  <a:pt x="225" y="295"/>
                  <a:pt x="225" y="295"/>
                </a:cubicBezTo>
                <a:cubicBezTo>
                  <a:pt x="16" y="295"/>
                  <a:pt x="16" y="295"/>
                  <a:pt x="16" y="295"/>
                </a:cubicBezTo>
                <a:cubicBezTo>
                  <a:pt x="16" y="69"/>
                  <a:pt x="16" y="69"/>
                  <a:pt x="16" y="69"/>
                </a:cubicBezTo>
                <a:cubicBezTo>
                  <a:pt x="225" y="69"/>
                  <a:pt x="225" y="69"/>
                  <a:pt x="225" y="69"/>
                </a:cubicBezTo>
                <a:cubicBezTo>
                  <a:pt x="225" y="82"/>
                  <a:pt x="225" y="82"/>
                  <a:pt x="225" y="82"/>
                </a:cubicBezTo>
                <a:cubicBezTo>
                  <a:pt x="225" y="87"/>
                  <a:pt x="228" y="90"/>
                  <a:pt x="233" y="90"/>
                </a:cubicBezTo>
                <a:close/>
                <a:moveTo>
                  <a:pt x="225" y="311"/>
                </a:moveTo>
                <a:cubicBezTo>
                  <a:pt x="225" y="364"/>
                  <a:pt x="225" y="364"/>
                  <a:pt x="225" y="364"/>
                </a:cubicBezTo>
                <a:cubicBezTo>
                  <a:pt x="225" y="366"/>
                  <a:pt x="223" y="367"/>
                  <a:pt x="221" y="367"/>
                </a:cubicBezTo>
                <a:cubicBezTo>
                  <a:pt x="19" y="367"/>
                  <a:pt x="19" y="367"/>
                  <a:pt x="19" y="367"/>
                </a:cubicBezTo>
                <a:cubicBezTo>
                  <a:pt x="17" y="367"/>
                  <a:pt x="16" y="366"/>
                  <a:pt x="16" y="364"/>
                </a:cubicBezTo>
                <a:cubicBezTo>
                  <a:pt x="16" y="311"/>
                  <a:pt x="16" y="311"/>
                  <a:pt x="16" y="311"/>
                </a:cubicBezTo>
                <a:lnTo>
                  <a:pt x="225" y="311"/>
                </a:lnTo>
                <a:close/>
                <a:moveTo>
                  <a:pt x="16" y="53"/>
                </a:moveTo>
                <a:cubicBezTo>
                  <a:pt x="16" y="19"/>
                  <a:pt x="16" y="19"/>
                  <a:pt x="16" y="19"/>
                </a:cubicBezTo>
                <a:cubicBezTo>
                  <a:pt x="16" y="17"/>
                  <a:pt x="17" y="16"/>
                  <a:pt x="19" y="16"/>
                </a:cubicBezTo>
                <a:cubicBezTo>
                  <a:pt x="221" y="16"/>
                  <a:pt x="221" y="16"/>
                  <a:pt x="221" y="16"/>
                </a:cubicBezTo>
                <a:cubicBezTo>
                  <a:pt x="223" y="16"/>
                  <a:pt x="225" y="17"/>
                  <a:pt x="225" y="19"/>
                </a:cubicBezTo>
                <a:cubicBezTo>
                  <a:pt x="225" y="53"/>
                  <a:pt x="225" y="53"/>
                  <a:pt x="225" y="53"/>
                </a:cubicBezTo>
                <a:lnTo>
                  <a:pt x="16" y="53"/>
                </a:lnTo>
                <a:close/>
                <a:moveTo>
                  <a:pt x="135" y="26"/>
                </a:moveTo>
                <a:cubicBezTo>
                  <a:pt x="99" y="26"/>
                  <a:pt x="99" y="26"/>
                  <a:pt x="99" y="26"/>
                </a:cubicBezTo>
                <a:cubicBezTo>
                  <a:pt x="95" y="26"/>
                  <a:pt x="91" y="30"/>
                  <a:pt x="91" y="34"/>
                </a:cubicBezTo>
                <a:cubicBezTo>
                  <a:pt x="91" y="38"/>
                  <a:pt x="95" y="42"/>
                  <a:pt x="99" y="42"/>
                </a:cubicBezTo>
                <a:cubicBezTo>
                  <a:pt x="135" y="42"/>
                  <a:pt x="135" y="42"/>
                  <a:pt x="135" y="42"/>
                </a:cubicBezTo>
                <a:cubicBezTo>
                  <a:pt x="139" y="42"/>
                  <a:pt x="143" y="38"/>
                  <a:pt x="143" y="34"/>
                </a:cubicBezTo>
                <a:cubicBezTo>
                  <a:pt x="143" y="30"/>
                  <a:pt x="139" y="26"/>
                  <a:pt x="135" y="26"/>
                </a:cubicBezTo>
                <a:close/>
              </a:path>
            </a:pathLst>
          </a:custGeom>
          <a:solidFill>
            <a:srgbClr val="F5A2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 name="Freeform 57"/>
          <p:cNvSpPr>
            <a:spLocks noChangeAspect="1" noEditPoints="1"/>
          </p:cNvSpPr>
          <p:nvPr/>
        </p:nvSpPr>
        <p:spPr bwMode="auto">
          <a:xfrm>
            <a:off x="645781" y="5605631"/>
            <a:ext cx="433335" cy="283784"/>
          </a:xfrm>
          <a:custGeom>
            <a:avLst/>
            <a:gdLst>
              <a:gd name="T0" fmla="*/ 2147483647 w 455"/>
              <a:gd name="T1" fmla="*/ 2147483647 h 298"/>
              <a:gd name="T2" fmla="*/ 2147483647 w 455"/>
              <a:gd name="T3" fmla="*/ 2147483647 h 298"/>
              <a:gd name="T4" fmla="*/ 2147483647 w 455"/>
              <a:gd name="T5" fmla="*/ 2147483647 h 298"/>
              <a:gd name="T6" fmla="*/ 2147483647 w 455"/>
              <a:gd name="T7" fmla="*/ 2147483647 h 298"/>
              <a:gd name="T8" fmla="*/ 2147483647 w 455"/>
              <a:gd name="T9" fmla="*/ 2147483647 h 298"/>
              <a:gd name="T10" fmla="*/ 2147483647 w 455"/>
              <a:gd name="T11" fmla="*/ 2147483647 h 298"/>
              <a:gd name="T12" fmla="*/ 2147483647 w 455"/>
              <a:gd name="T13" fmla="*/ 2147483647 h 298"/>
              <a:gd name="T14" fmla="*/ 2147483647 w 455"/>
              <a:gd name="T15" fmla="*/ 0 h 298"/>
              <a:gd name="T16" fmla="*/ 2147483647 w 455"/>
              <a:gd name="T17" fmla="*/ 2147483647 h 298"/>
              <a:gd name="T18" fmla="*/ 2147483647 w 455"/>
              <a:gd name="T19" fmla="*/ 2147483647 h 298"/>
              <a:gd name="T20" fmla="*/ 0 w 455"/>
              <a:gd name="T21" fmla="*/ 2147483647 h 298"/>
              <a:gd name="T22" fmla="*/ 2147483647 w 455"/>
              <a:gd name="T23" fmla="*/ 2147483647 h 298"/>
              <a:gd name="T24" fmla="*/ 2147483647 w 455"/>
              <a:gd name="T25" fmla="*/ 2147483647 h 298"/>
              <a:gd name="T26" fmla="*/ 2147483647 w 455"/>
              <a:gd name="T27" fmla="*/ 2147483647 h 298"/>
              <a:gd name="T28" fmla="*/ 2147483647 w 455"/>
              <a:gd name="T29" fmla="*/ 2147483647 h 298"/>
              <a:gd name="T30" fmla="*/ 2147483647 w 455"/>
              <a:gd name="T31" fmla="*/ 2147483647 h 298"/>
              <a:gd name="T32" fmla="*/ 2147483647 w 455"/>
              <a:gd name="T33" fmla="*/ 2147483647 h 298"/>
              <a:gd name="T34" fmla="*/ 2147483647 w 455"/>
              <a:gd name="T35" fmla="*/ 2147483647 h 298"/>
              <a:gd name="T36" fmla="*/ 2147483647 w 455"/>
              <a:gd name="T37" fmla="*/ 2147483647 h 298"/>
              <a:gd name="T38" fmla="*/ 2147483647 w 455"/>
              <a:gd name="T39" fmla="*/ 2147483647 h 298"/>
              <a:gd name="T40" fmla="*/ 2147483647 w 455"/>
              <a:gd name="T41" fmla="*/ 2147483647 h 298"/>
              <a:gd name="T42" fmla="*/ 2147483647 w 455"/>
              <a:gd name="T43" fmla="*/ 2147483647 h 298"/>
              <a:gd name="T44" fmla="*/ 2147483647 w 455"/>
              <a:gd name="T45" fmla="*/ 2147483647 h 298"/>
              <a:gd name="T46" fmla="*/ 2147483647 w 455"/>
              <a:gd name="T47" fmla="*/ 2147483647 h 298"/>
              <a:gd name="T48" fmla="*/ 2147483647 w 455"/>
              <a:gd name="T49" fmla="*/ 2147483647 h 298"/>
              <a:gd name="T50" fmla="*/ 2147483647 w 455"/>
              <a:gd name="T51" fmla="*/ 2147483647 h 298"/>
              <a:gd name="T52" fmla="*/ 2147483647 w 455"/>
              <a:gd name="T53" fmla="*/ 2147483647 h 298"/>
              <a:gd name="T54" fmla="*/ 2147483647 w 455"/>
              <a:gd name="T55" fmla="*/ 2147483647 h 298"/>
              <a:gd name="T56" fmla="*/ 2147483647 w 455"/>
              <a:gd name="T57" fmla="*/ 2147483647 h 298"/>
              <a:gd name="T58" fmla="*/ 2147483647 w 455"/>
              <a:gd name="T59" fmla="*/ 2147483647 h 298"/>
              <a:gd name="T60" fmla="*/ 2147483647 w 455"/>
              <a:gd name="T61" fmla="*/ 2147483647 h 298"/>
              <a:gd name="T62" fmla="*/ 2147483647 w 455"/>
              <a:gd name="T63" fmla="*/ 2147483647 h 298"/>
              <a:gd name="T64" fmla="*/ 2147483647 w 455"/>
              <a:gd name="T65" fmla="*/ 2147483647 h 298"/>
              <a:gd name="T66" fmla="*/ 2147483647 w 455"/>
              <a:gd name="T67" fmla="*/ 2147483647 h 298"/>
              <a:gd name="T68" fmla="*/ 2147483647 w 455"/>
              <a:gd name="T69" fmla="*/ 2147483647 h 298"/>
              <a:gd name="T70" fmla="*/ 2147483647 w 455"/>
              <a:gd name="T71" fmla="*/ 2147483647 h 298"/>
              <a:gd name="T72" fmla="*/ 2147483647 w 455"/>
              <a:gd name="T73" fmla="*/ 2147483647 h 298"/>
              <a:gd name="T74" fmla="*/ 2147483647 w 455"/>
              <a:gd name="T75" fmla="*/ 2147483647 h 298"/>
              <a:gd name="T76" fmla="*/ 2147483647 w 455"/>
              <a:gd name="T77" fmla="*/ 2147483647 h 298"/>
              <a:gd name="T78" fmla="*/ 2147483647 w 455"/>
              <a:gd name="T79" fmla="*/ 2147483647 h 298"/>
              <a:gd name="T80" fmla="*/ 2147483647 w 455"/>
              <a:gd name="T81" fmla="*/ 2147483647 h 298"/>
              <a:gd name="T82" fmla="*/ 2147483647 w 455"/>
              <a:gd name="T83" fmla="*/ 2147483647 h 298"/>
              <a:gd name="T84" fmla="*/ 2147483647 w 455"/>
              <a:gd name="T85" fmla="*/ 2147483647 h 29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55" h="298">
                <a:moveTo>
                  <a:pt x="439" y="252"/>
                </a:moveTo>
                <a:cubicBezTo>
                  <a:pt x="425" y="252"/>
                  <a:pt x="425" y="252"/>
                  <a:pt x="425" y="252"/>
                </a:cubicBezTo>
                <a:cubicBezTo>
                  <a:pt x="425" y="70"/>
                  <a:pt x="425" y="70"/>
                  <a:pt x="425" y="70"/>
                </a:cubicBezTo>
                <a:cubicBezTo>
                  <a:pt x="425" y="65"/>
                  <a:pt x="421" y="62"/>
                  <a:pt x="417" y="62"/>
                </a:cubicBezTo>
                <a:cubicBezTo>
                  <a:pt x="412" y="62"/>
                  <a:pt x="409" y="65"/>
                  <a:pt x="409" y="70"/>
                </a:cubicBezTo>
                <a:cubicBezTo>
                  <a:pt x="409" y="252"/>
                  <a:pt x="409" y="252"/>
                  <a:pt x="409" y="252"/>
                </a:cubicBezTo>
                <a:cubicBezTo>
                  <a:pt x="46" y="252"/>
                  <a:pt x="46" y="252"/>
                  <a:pt x="46" y="252"/>
                </a:cubicBezTo>
                <a:cubicBezTo>
                  <a:pt x="46" y="16"/>
                  <a:pt x="46" y="16"/>
                  <a:pt x="46" y="16"/>
                </a:cubicBezTo>
                <a:cubicBezTo>
                  <a:pt x="409" y="16"/>
                  <a:pt x="409" y="16"/>
                  <a:pt x="409" y="16"/>
                </a:cubicBezTo>
                <a:cubicBezTo>
                  <a:pt x="409" y="38"/>
                  <a:pt x="409" y="38"/>
                  <a:pt x="409" y="38"/>
                </a:cubicBezTo>
                <a:cubicBezTo>
                  <a:pt x="409" y="42"/>
                  <a:pt x="412" y="46"/>
                  <a:pt x="417" y="46"/>
                </a:cubicBezTo>
                <a:cubicBezTo>
                  <a:pt x="421" y="46"/>
                  <a:pt x="425" y="42"/>
                  <a:pt x="425" y="38"/>
                </a:cubicBezTo>
                <a:cubicBezTo>
                  <a:pt x="425" y="13"/>
                  <a:pt x="425" y="13"/>
                  <a:pt x="425" y="13"/>
                </a:cubicBezTo>
                <a:cubicBezTo>
                  <a:pt x="425" y="10"/>
                  <a:pt x="423" y="6"/>
                  <a:pt x="421" y="4"/>
                </a:cubicBezTo>
                <a:cubicBezTo>
                  <a:pt x="418" y="1"/>
                  <a:pt x="415" y="0"/>
                  <a:pt x="411" y="0"/>
                </a:cubicBezTo>
                <a:cubicBezTo>
                  <a:pt x="44" y="0"/>
                  <a:pt x="44" y="0"/>
                  <a:pt x="44" y="0"/>
                </a:cubicBezTo>
                <a:cubicBezTo>
                  <a:pt x="40" y="0"/>
                  <a:pt x="36" y="1"/>
                  <a:pt x="34" y="4"/>
                </a:cubicBezTo>
                <a:cubicBezTo>
                  <a:pt x="31" y="6"/>
                  <a:pt x="30" y="10"/>
                  <a:pt x="30" y="13"/>
                </a:cubicBezTo>
                <a:cubicBezTo>
                  <a:pt x="30" y="252"/>
                  <a:pt x="30" y="252"/>
                  <a:pt x="30" y="252"/>
                </a:cubicBezTo>
                <a:cubicBezTo>
                  <a:pt x="16" y="252"/>
                  <a:pt x="16" y="252"/>
                  <a:pt x="16" y="252"/>
                </a:cubicBezTo>
                <a:cubicBezTo>
                  <a:pt x="7" y="252"/>
                  <a:pt x="0" y="259"/>
                  <a:pt x="0" y="268"/>
                </a:cubicBezTo>
                <a:cubicBezTo>
                  <a:pt x="0" y="282"/>
                  <a:pt x="0" y="282"/>
                  <a:pt x="0" y="282"/>
                </a:cubicBezTo>
                <a:cubicBezTo>
                  <a:pt x="0" y="291"/>
                  <a:pt x="7" y="298"/>
                  <a:pt x="16" y="298"/>
                </a:cubicBezTo>
                <a:cubicBezTo>
                  <a:pt x="439" y="298"/>
                  <a:pt x="439" y="298"/>
                  <a:pt x="439" y="298"/>
                </a:cubicBezTo>
                <a:cubicBezTo>
                  <a:pt x="448" y="298"/>
                  <a:pt x="455" y="291"/>
                  <a:pt x="455" y="282"/>
                </a:cubicBezTo>
                <a:cubicBezTo>
                  <a:pt x="455" y="268"/>
                  <a:pt x="455" y="268"/>
                  <a:pt x="455" y="268"/>
                </a:cubicBezTo>
                <a:cubicBezTo>
                  <a:pt x="455" y="259"/>
                  <a:pt x="448" y="252"/>
                  <a:pt x="439" y="252"/>
                </a:cubicBezTo>
                <a:close/>
                <a:moveTo>
                  <a:pt x="439" y="282"/>
                </a:moveTo>
                <a:cubicBezTo>
                  <a:pt x="16" y="282"/>
                  <a:pt x="16" y="282"/>
                  <a:pt x="16" y="282"/>
                </a:cubicBezTo>
                <a:cubicBezTo>
                  <a:pt x="16" y="268"/>
                  <a:pt x="16" y="268"/>
                  <a:pt x="16" y="268"/>
                </a:cubicBezTo>
                <a:cubicBezTo>
                  <a:pt x="185" y="268"/>
                  <a:pt x="185" y="268"/>
                  <a:pt x="185" y="268"/>
                </a:cubicBezTo>
                <a:cubicBezTo>
                  <a:pt x="186" y="271"/>
                  <a:pt x="189" y="274"/>
                  <a:pt x="193" y="274"/>
                </a:cubicBezTo>
                <a:cubicBezTo>
                  <a:pt x="262" y="274"/>
                  <a:pt x="262" y="274"/>
                  <a:pt x="262" y="274"/>
                </a:cubicBezTo>
                <a:cubicBezTo>
                  <a:pt x="266" y="274"/>
                  <a:pt x="269" y="271"/>
                  <a:pt x="270" y="268"/>
                </a:cubicBezTo>
                <a:cubicBezTo>
                  <a:pt x="439" y="268"/>
                  <a:pt x="439" y="268"/>
                  <a:pt x="439" y="268"/>
                </a:cubicBezTo>
                <a:lnTo>
                  <a:pt x="439" y="282"/>
                </a:lnTo>
                <a:close/>
                <a:moveTo>
                  <a:pt x="302" y="124"/>
                </a:moveTo>
                <a:cubicBezTo>
                  <a:pt x="298" y="127"/>
                  <a:pt x="298" y="132"/>
                  <a:pt x="302" y="135"/>
                </a:cubicBezTo>
                <a:cubicBezTo>
                  <a:pt x="305" y="138"/>
                  <a:pt x="310" y="138"/>
                  <a:pt x="313" y="135"/>
                </a:cubicBezTo>
                <a:cubicBezTo>
                  <a:pt x="330" y="118"/>
                  <a:pt x="330" y="118"/>
                  <a:pt x="330" y="118"/>
                </a:cubicBezTo>
                <a:cubicBezTo>
                  <a:pt x="339" y="109"/>
                  <a:pt x="339" y="94"/>
                  <a:pt x="330" y="85"/>
                </a:cubicBezTo>
                <a:cubicBezTo>
                  <a:pt x="288" y="43"/>
                  <a:pt x="288" y="43"/>
                  <a:pt x="288" y="43"/>
                </a:cubicBezTo>
                <a:cubicBezTo>
                  <a:pt x="279" y="34"/>
                  <a:pt x="264" y="34"/>
                  <a:pt x="254" y="43"/>
                </a:cubicBezTo>
                <a:cubicBezTo>
                  <a:pt x="171" y="127"/>
                  <a:pt x="171" y="127"/>
                  <a:pt x="171" y="127"/>
                </a:cubicBezTo>
                <a:cubicBezTo>
                  <a:pt x="163" y="135"/>
                  <a:pt x="162" y="147"/>
                  <a:pt x="168" y="156"/>
                </a:cubicBezTo>
                <a:cubicBezTo>
                  <a:pt x="155" y="162"/>
                  <a:pt x="140" y="165"/>
                  <a:pt x="126" y="165"/>
                </a:cubicBezTo>
                <a:cubicBezTo>
                  <a:pt x="124" y="165"/>
                  <a:pt x="122" y="166"/>
                  <a:pt x="120" y="168"/>
                </a:cubicBezTo>
                <a:cubicBezTo>
                  <a:pt x="117" y="171"/>
                  <a:pt x="117" y="176"/>
                  <a:pt x="120" y="179"/>
                </a:cubicBezTo>
                <a:cubicBezTo>
                  <a:pt x="122" y="181"/>
                  <a:pt x="124" y="181"/>
                  <a:pt x="126" y="181"/>
                </a:cubicBezTo>
                <a:cubicBezTo>
                  <a:pt x="144" y="181"/>
                  <a:pt x="163" y="177"/>
                  <a:pt x="179" y="168"/>
                </a:cubicBezTo>
                <a:cubicBezTo>
                  <a:pt x="202" y="191"/>
                  <a:pt x="202" y="191"/>
                  <a:pt x="202" y="191"/>
                </a:cubicBezTo>
                <a:cubicBezTo>
                  <a:pt x="178" y="205"/>
                  <a:pt x="152" y="213"/>
                  <a:pt x="126" y="213"/>
                </a:cubicBezTo>
                <a:cubicBezTo>
                  <a:pt x="126" y="213"/>
                  <a:pt x="126" y="213"/>
                  <a:pt x="126" y="213"/>
                </a:cubicBezTo>
                <a:cubicBezTo>
                  <a:pt x="124" y="213"/>
                  <a:pt x="122" y="214"/>
                  <a:pt x="120" y="215"/>
                </a:cubicBezTo>
                <a:cubicBezTo>
                  <a:pt x="117" y="218"/>
                  <a:pt x="117" y="224"/>
                  <a:pt x="120" y="227"/>
                </a:cubicBezTo>
                <a:cubicBezTo>
                  <a:pt x="122" y="228"/>
                  <a:pt x="124" y="229"/>
                  <a:pt x="126" y="229"/>
                </a:cubicBezTo>
                <a:cubicBezTo>
                  <a:pt x="126" y="229"/>
                  <a:pt x="126" y="229"/>
                  <a:pt x="126" y="229"/>
                </a:cubicBezTo>
                <a:cubicBezTo>
                  <a:pt x="156" y="229"/>
                  <a:pt x="187" y="220"/>
                  <a:pt x="213" y="202"/>
                </a:cubicBezTo>
                <a:cubicBezTo>
                  <a:pt x="222" y="211"/>
                  <a:pt x="237" y="211"/>
                  <a:pt x="246" y="202"/>
                </a:cubicBezTo>
                <a:cubicBezTo>
                  <a:pt x="290" y="157"/>
                  <a:pt x="290" y="157"/>
                  <a:pt x="290" y="157"/>
                </a:cubicBezTo>
                <a:cubicBezTo>
                  <a:pt x="294" y="154"/>
                  <a:pt x="294" y="149"/>
                  <a:pt x="290" y="146"/>
                </a:cubicBezTo>
                <a:cubicBezTo>
                  <a:pt x="287" y="143"/>
                  <a:pt x="282" y="143"/>
                  <a:pt x="279" y="146"/>
                </a:cubicBezTo>
                <a:cubicBezTo>
                  <a:pt x="235" y="190"/>
                  <a:pt x="235" y="190"/>
                  <a:pt x="235" y="190"/>
                </a:cubicBezTo>
                <a:cubicBezTo>
                  <a:pt x="232" y="193"/>
                  <a:pt x="227" y="193"/>
                  <a:pt x="224" y="190"/>
                </a:cubicBezTo>
                <a:cubicBezTo>
                  <a:pt x="222" y="189"/>
                  <a:pt x="222" y="189"/>
                  <a:pt x="222" y="189"/>
                </a:cubicBezTo>
                <a:cubicBezTo>
                  <a:pt x="246" y="165"/>
                  <a:pt x="246" y="165"/>
                  <a:pt x="246" y="165"/>
                </a:cubicBezTo>
                <a:cubicBezTo>
                  <a:pt x="249" y="162"/>
                  <a:pt x="249" y="157"/>
                  <a:pt x="246" y="154"/>
                </a:cubicBezTo>
                <a:cubicBezTo>
                  <a:pt x="219" y="127"/>
                  <a:pt x="219" y="127"/>
                  <a:pt x="219" y="127"/>
                </a:cubicBezTo>
                <a:cubicBezTo>
                  <a:pt x="216" y="124"/>
                  <a:pt x="211" y="124"/>
                  <a:pt x="208" y="127"/>
                </a:cubicBezTo>
                <a:cubicBezTo>
                  <a:pt x="184" y="150"/>
                  <a:pt x="184" y="150"/>
                  <a:pt x="184" y="150"/>
                </a:cubicBezTo>
                <a:cubicBezTo>
                  <a:pt x="182" y="149"/>
                  <a:pt x="182" y="149"/>
                  <a:pt x="182" y="149"/>
                </a:cubicBezTo>
                <a:cubicBezTo>
                  <a:pt x="179" y="146"/>
                  <a:pt x="179" y="141"/>
                  <a:pt x="182" y="138"/>
                </a:cubicBezTo>
                <a:cubicBezTo>
                  <a:pt x="266" y="54"/>
                  <a:pt x="266" y="54"/>
                  <a:pt x="266" y="54"/>
                </a:cubicBezTo>
                <a:cubicBezTo>
                  <a:pt x="269" y="51"/>
                  <a:pt x="274" y="51"/>
                  <a:pt x="276" y="54"/>
                </a:cubicBezTo>
                <a:cubicBezTo>
                  <a:pt x="281" y="59"/>
                  <a:pt x="281" y="59"/>
                  <a:pt x="281" y="59"/>
                </a:cubicBezTo>
                <a:cubicBezTo>
                  <a:pt x="259" y="81"/>
                  <a:pt x="259" y="81"/>
                  <a:pt x="259" y="81"/>
                </a:cubicBezTo>
                <a:cubicBezTo>
                  <a:pt x="256" y="84"/>
                  <a:pt x="256" y="89"/>
                  <a:pt x="259" y="93"/>
                </a:cubicBezTo>
                <a:cubicBezTo>
                  <a:pt x="263" y="96"/>
                  <a:pt x="268" y="96"/>
                  <a:pt x="271" y="93"/>
                </a:cubicBezTo>
                <a:cubicBezTo>
                  <a:pt x="293" y="71"/>
                  <a:pt x="293" y="71"/>
                  <a:pt x="293" y="71"/>
                </a:cubicBezTo>
                <a:cubicBezTo>
                  <a:pt x="302" y="80"/>
                  <a:pt x="302" y="80"/>
                  <a:pt x="302" y="80"/>
                </a:cubicBezTo>
                <a:cubicBezTo>
                  <a:pt x="280" y="102"/>
                  <a:pt x="280" y="102"/>
                  <a:pt x="280" y="102"/>
                </a:cubicBezTo>
                <a:cubicBezTo>
                  <a:pt x="277" y="105"/>
                  <a:pt x="277" y="110"/>
                  <a:pt x="280" y="113"/>
                </a:cubicBezTo>
                <a:cubicBezTo>
                  <a:pt x="283" y="117"/>
                  <a:pt x="288" y="117"/>
                  <a:pt x="292" y="113"/>
                </a:cubicBezTo>
                <a:cubicBezTo>
                  <a:pt x="314" y="92"/>
                  <a:pt x="314" y="92"/>
                  <a:pt x="314" y="92"/>
                </a:cubicBezTo>
                <a:cubicBezTo>
                  <a:pt x="318" y="96"/>
                  <a:pt x="318" y="96"/>
                  <a:pt x="318" y="96"/>
                </a:cubicBezTo>
                <a:cubicBezTo>
                  <a:pt x="321" y="99"/>
                  <a:pt x="321" y="104"/>
                  <a:pt x="318" y="107"/>
                </a:cubicBezTo>
                <a:lnTo>
                  <a:pt x="302" y="124"/>
                </a:lnTo>
                <a:close/>
              </a:path>
            </a:pathLst>
          </a:custGeom>
          <a:solidFill>
            <a:srgbClr val="F5A2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 name="Freeform 57"/>
          <p:cNvSpPr>
            <a:spLocks noChangeAspect="1" noEditPoints="1"/>
          </p:cNvSpPr>
          <p:nvPr/>
        </p:nvSpPr>
        <p:spPr bwMode="auto">
          <a:xfrm>
            <a:off x="1088005" y="5103488"/>
            <a:ext cx="433335" cy="283784"/>
          </a:xfrm>
          <a:custGeom>
            <a:avLst/>
            <a:gdLst>
              <a:gd name="T0" fmla="*/ 2147483647 w 455"/>
              <a:gd name="T1" fmla="*/ 2147483647 h 298"/>
              <a:gd name="T2" fmla="*/ 2147483647 w 455"/>
              <a:gd name="T3" fmla="*/ 2147483647 h 298"/>
              <a:gd name="T4" fmla="*/ 2147483647 w 455"/>
              <a:gd name="T5" fmla="*/ 2147483647 h 298"/>
              <a:gd name="T6" fmla="*/ 2147483647 w 455"/>
              <a:gd name="T7" fmla="*/ 2147483647 h 298"/>
              <a:gd name="T8" fmla="*/ 2147483647 w 455"/>
              <a:gd name="T9" fmla="*/ 2147483647 h 298"/>
              <a:gd name="T10" fmla="*/ 2147483647 w 455"/>
              <a:gd name="T11" fmla="*/ 2147483647 h 298"/>
              <a:gd name="T12" fmla="*/ 2147483647 w 455"/>
              <a:gd name="T13" fmla="*/ 2147483647 h 298"/>
              <a:gd name="T14" fmla="*/ 2147483647 w 455"/>
              <a:gd name="T15" fmla="*/ 0 h 298"/>
              <a:gd name="T16" fmla="*/ 2147483647 w 455"/>
              <a:gd name="T17" fmla="*/ 2147483647 h 298"/>
              <a:gd name="T18" fmla="*/ 2147483647 w 455"/>
              <a:gd name="T19" fmla="*/ 2147483647 h 298"/>
              <a:gd name="T20" fmla="*/ 0 w 455"/>
              <a:gd name="T21" fmla="*/ 2147483647 h 298"/>
              <a:gd name="T22" fmla="*/ 2147483647 w 455"/>
              <a:gd name="T23" fmla="*/ 2147483647 h 298"/>
              <a:gd name="T24" fmla="*/ 2147483647 w 455"/>
              <a:gd name="T25" fmla="*/ 2147483647 h 298"/>
              <a:gd name="T26" fmla="*/ 2147483647 w 455"/>
              <a:gd name="T27" fmla="*/ 2147483647 h 298"/>
              <a:gd name="T28" fmla="*/ 2147483647 w 455"/>
              <a:gd name="T29" fmla="*/ 2147483647 h 298"/>
              <a:gd name="T30" fmla="*/ 2147483647 w 455"/>
              <a:gd name="T31" fmla="*/ 2147483647 h 298"/>
              <a:gd name="T32" fmla="*/ 2147483647 w 455"/>
              <a:gd name="T33" fmla="*/ 2147483647 h 298"/>
              <a:gd name="T34" fmla="*/ 2147483647 w 455"/>
              <a:gd name="T35" fmla="*/ 2147483647 h 298"/>
              <a:gd name="T36" fmla="*/ 2147483647 w 455"/>
              <a:gd name="T37" fmla="*/ 2147483647 h 298"/>
              <a:gd name="T38" fmla="*/ 2147483647 w 455"/>
              <a:gd name="T39" fmla="*/ 2147483647 h 298"/>
              <a:gd name="T40" fmla="*/ 2147483647 w 455"/>
              <a:gd name="T41" fmla="*/ 2147483647 h 298"/>
              <a:gd name="T42" fmla="*/ 2147483647 w 455"/>
              <a:gd name="T43" fmla="*/ 2147483647 h 298"/>
              <a:gd name="T44" fmla="*/ 2147483647 w 455"/>
              <a:gd name="T45" fmla="*/ 2147483647 h 298"/>
              <a:gd name="T46" fmla="*/ 2147483647 w 455"/>
              <a:gd name="T47" fmla="*/ 2147483647 h 298"/>
              <a:gd name="T48" fmla="*/ 2147483647 w 455"/>
              <a:gd name="T49" fmla="*/ 2147483647 h 298"/>
              <a:gd name="T50" fmla="*/ 2147483647 w 455"/>
              <a:gd name="T51" fmla="*/ 2147483647 h 298"/>
              <a:gd name="T52" fmla="*/ 2147483647 w 455"/>
              <a:gd name="T53" fmla="*/ 2147483647 h 298"/>
              <a:gd name="T54" fmla="*/ 2147483647 w 455"/>
              <a:gd name="T55" fmla="*/ 2147483647 h 298"/>
              <a:gd name="T56" fmla="*/ 2147483647 w 455"/>
              <a:gd name="T57" fmla="*/ 2147483647 h 298"/>
              <a:gd name="T58" fmla="*/ 2147483647 w 455"/>
              <a:gd name="T59" fmla="*/ 2147483647 h 298"/>
              <a:gd name="T60" fmla="*/ 2147483647 w 455"/>
              <a:gd name="T61" fmla="*/ 2147483647 h 298"/>
              <a:gd name="T62" fmla="*/ 2147483647 w 455"/>
              <a:gd name="T63" fmla="*/ 2147483647 h 298"/>
              <a:gd name="T64" fmla="*/ 2147483647 w 455"/>
              <a:gd name="T65" fmla="*/ 2147483647 h 298"/>
              <a:gd name="T66" fmla="*/ 2147483647 w 455"/>
              <a:gd name="T67" fmla="*/ 2147483647 h 298"/>
              <a:gd name="T68" fmla="*/ 2147483647 w 455"/>
              <a:gd name="T69" fmla="*/ 2147483647 h 298"/>
              <a:gd name="T70" fmla="*/ 2147483647 w 455"/>
              <a:gd name="T71" fmla="*/ 2147483647 h 298"/>
              <a:gd name="T72" fmla="*/ 2147483647 w 455"/>
              <a:gd name="T73" fmla="*/ 2147483647 h 298"/>
              <a:gd name="T74" fmla="*/ 2147483647 w 455"/>
              <a:gd name="T75" fmla="*/ 2147483647 h 298"/>
              <a:gd name="T76" fmla="*/ 2147483647 w 455"/>
              <a:gd name="T77" fmla="*/ 2147483647 h 298"/>
              <a:gd name="T78" fmla="*/ 2147483647 w 455"/>
              <a:gd name="T79" fmla="*/ 2147483647 h 298"/>
              <a:gd name="T80" fmla="*/ 2147483647 w 455"/>
              <a:gd name="T81" fmla="*/ 2147483647 h 298"/>
              <a:gd name="T82" fmla="*/ 2147483647 w 455"/>
              <a:gd name="T83" fmla="*/ 2147483647 h 298"/>
              <a:gd name="T84" fmla="*/ 2147483647 w 455"/>
              <a:gd name="T85" fmla="*/ 2147483647 h 29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55" h="298">
                <a:moveTo>
                  <a:pt x="439" y="252"/>
                </a:moveTo>
                <a:cubicBezTo>
                  <a:pt x="425" y="252"/>
                  <a:pt x="425" y="252"/>
                  <a:pt x="425" y="252"/>
                </a:cubicBezTo>
                <a:cubicBezTo>
                  <a:pt x="425" y="70"/>
                  <a:pt x="425" y="70"/>
                  <a:pt x="425" y="70"/>
                </a:cubicBezTo>
                <a:cubicBezTo>
                  <a:pt x="425" y="65"/>
                  <a:pt x="421" y="62"/>
                  <a:pt x="417" y="62"/>
                </a:cubicBezTo>
                <a:cubicBezTo>
                  <a:pt x="412" y="62"/>
                  <a:pt x="409" y="65"/>
                  <a:pt x="409" y="70"/>
                </a:cubicBezTo>
                <a:cubicBezTo>
                  <a:pt x="409" y="252"/>
                  <a:pt x="409" y="252"/>
                  <a:pt x="409" y="252"/>
                </a:cubicBezTo>
                <a:cubicBezTo>
                  <a:pt x="46" y="252"/>
                  <a:pt x="46" y="252"/>
                  <a:pt x="46" y="252"/>
                </a:cubicBezTo>
                <a:cubicBezTo>
                  <a:pt x="46" y="16"/>
                  <a:pt x="46" y="16"/>
                  <a:pt x="46" y="16"/>
                </a:cubicBezTo>
                <a:cubicBezTo>
                  <a:pt x="409" y="16"/>
                  <a:pt x="409" y="16"/>
                  <a:pt x="409" y="16"/>
                </a:cubicBezTo>
                <a:cubicBezTo>
                  <a:pt x="409" y="38"/>
                  <a:pt x="409" y="38"/>
                  <a:pt x="409" y="38"/>
                </a:cubicBezTo>
                <a:cubicBezTo>
                  <a:pt x="409" y="42"/>
                  <a:pt x="412" y="46"/>
                  <a:pt x="417" y="46"/>
                </a:cubicBezTo>
                <a:cubicBezTo>
                  <a:pt x="421" y="46"/>
                  <a:pt x="425" y="42"/>
                  <a:pt x="425" y="38"/>
                </a:cubicBezTo>
                <a:cubicBezTo>
                  <a:pt x="425" y="13"/>
                  <a:pt x="425" y="13"/>
                  <a:pt x="425" y="13"/>
                </a:cubicBezTo>
                <a:cubicBezTo>
                  <a:pt x="425" y="10"/>
                  <a:pt x="423" y="6"/>
                  <a:pt x="421" y="4"/>
                </a:cubicBezTo>
                <a:cubicBezTo>
                  <a:pt x="418" y="1"/>
                  <a:pt x="415" y="0"/>
                  <a:pt x="411" y="0"/>
                </a:cubicBezTo>
                <a:cubicBezTo>
                  <a:pt x="44" y="0"/>
                  <a:pt x="44" y="0"/>
                  <a:pt x="44" y="0"/>
                </a:cubicBezTo>
                <a:cubicBezTo>
                  <a:pt x="40" y="0"/>
                  <a:pt x="36" y="1"/>
                  <a:pt x="34" y="4"/>
                </a:cubicBezTo>
                <a:cubicBezTo>
                  <a:pt x="31" y="6"/>
                  <a:pt x="30" y="10"/>
                  <a:pt x="30" y="13"/>
                </a:cubicBezTo>
                <a:cubicBezTo>
                  <a:pt x="30" y="252"/>
                  <a:pt x="30" y="252"/>
                  <a:pt x="30" y="252"/>
                </a:cubicBezTo>
                <a:cubicBezTo>
                  <a:pt x="16" y="252"/>
                  <a:pt x="16" y="252"/>
                  <a:pt x="16" y="252"/>
                </a:cubicBezTo>
                <a:cubicBezTo>
                  <a:pt x="7" y="252"/>
                  <a:pt x="0" y="259"/>
                  <a:pt x="0" y="268"/>
                </a:cubicBezTo>
                <a:cubicBezTo>
                  <a:pt x="0" y="282"/>
                  <a:pt x="0" y="282"/>
                  <a:pt x="0" y="282"/>
                </a:cubicBezTo>
                <a:cubicBezTo>
                  <a:pt x="0" y="291"/>
                  <a:pt x="7" y="298"/>
                  <a:pt x="16" y="298"/>
                </a:cubicBezTo>
                <a:cubicBezTo>
                  <a:pt x="439" y="298"/>
                  <a:pt x="439" y="298"/>
                  <a:pt x="439" y="298"/>
                </a:cubicBezTo>
                <a:cubicBezTo>
                  <a:pt x="448" y="298"/>
                  <a:pt x="455" y="291"/>
                  <a:pt x="455" y="282"/>
                </a:cubicBezTo>
                <a:cubicBezTo>
                  <a:pt x="455" y="268"/>
                  <a:pt x="455" y="268"/>
                  <a:pt x="455" y="268"/>
                </a:cubicBezTo>
                <a:cubicBezTo>
                  <a:pt x="455" y="259"/>
                  <a:pt x="448" y="252"/>
                  <a:pt x="439" y="252"/>
                </a:cubicBezTo>
                <a:close/>
                <a:moveTo>
                  <a:pt x="439" y="282"/>
                </a:moveTo>
                <a:cubicBezTo>
                  <a:pt x="16" y="282"/>
                  <a:pt x="16" y="282"/>
                  <a:pt x="16" y="282"/>
                </a:cubicBezTo>
                <a:cubicBezTo>
                  <a:pt x="16" y="268"/>
                  <a:pt x="16" y="268"/>
                  <a:pt x="16" y="268"/>
                </a:cubicBezTo>
                <a:cubicBezTo>
                  <a:pt x="185" y="268"/>
                  <a:pt x="185" y="268"/>
                  <a:pt x="185" y="268"/>
                </a:cubicBezTo>
                <a:cubicBezTo>
                  <a:pt x="186" y="271"/>
                  <a:pt x="189" y="274"/>
                  <a:pt x="193" y="274"/>
                </a:cubicBezTo>
                <a:cubicBezTo>
                  <a:pt x="262" y="274"/>
                  <a:pt x="262" y="274"/>
                  <a:pt x="262" y="274"/>
                </a:cubicBezTo>
                <a:cubicBezTo>
                  <a:pt x="266" y="274"/>
                  <a:pt x="269" y="271"/>
                  <a:pt x="270" y="268"/>
                </a:cubicBezTo>
                <a:cubicBezTo>
                  <a:pt x="439" y="268"/>
                  <a:pt x="439" y="268"/>
                  <a:pt x="439" y="268"/>
                </a:cubicBezTo>
                <a:lnTo>
                  <a:pt x="439" y="282"/>
                </a:lnTo>
                <a:close/>
                <a:moveTo>
                  <a:pt x="302" y="124"/>
                </a:moveTo>
                <a:cubicBezTo>
                  <a:pt x="298" y="127"/>
                  <a:pt x="298" y="132"/>
                  <a:pt x="302" y="135"/>
                </a:cubicBezTo>
                <a:cubicBezTo>
                  <a:pt x="305" y="138"/>
                  <a:pt x="310" y="138"/>
                  <a:pt x="313" y="135"/>
                </a:cubicBezTo>
                <a:cubicBezTo>
                  <a:pt x="330" y="118"/>
                  <a:pt x="330" y="118"/>
                  <a:pt x="330" y="118"/>
                </a:cubicBezTo>
                <a:cubicBezTo>
                  <a:pt x="339" y="109"/>
                  <a:pt x="339" y="94"/>
                  <a:pt x="330" y="85"/>
                </a:cubicBezTo>
                <a:cubicBezTo>
                  <a:pt x="288" y="43"/>
                  <a:pt x="288" y="43"/>
                  <a:pt x="288" y="43"/>
                </a:cubicBezTo>
                <a:cubicBezTo>
                  <a:pt x="279" y="34"/>
                  <a:pt x="264" y="34"/>
                  <a:pt x="254" y="43"/>
                </a:cubicBezTo>
                <a:cubicBezTo>
                  <a:pt x="171" y="127"/>
                  <a:pt x="171" y="127"/>
                  <a:pt x="171" y="127"/>
                </a:cubicBezTo>
                <a:cubicBezTo>
                  <a:pt x="163" y="135"/>
                  <a:pt x="162" y="147"/>
                  <a:pt x="168" y="156"/>
                </a:cubicBezTo>
                <a:cubicBezTo>
                  <a:pt x="155" y="162"/>
                  <a:pt x="140" y="165"/>
                  <a:pt x="126" y="165"/>
                </a:cubicBezTo>
                <a:cubicBezTo>
                  <a:pt x="124" y="165"/>
                  <a:pt x="122" y="166"/>
                  <a:pt x="120" y="168"/>
                </a:cubicBezTo>
                <a:cubicBezTo>
                  <a:pt x="117" y="171"/>
                  <a:pt x="117" y="176"/>
                  <a:pt x="120" y="179"/>
                </a:cubicBezTo>
                <a:cubicBezTo>
                  <a:pt x="122" y="181"/>
                  <a:pt x="124" y="181"/>
                  <a:pt x="126" y="181"/>
                </a:cubicBezTo>
                <a:cubicBezTo>
                  <a:pt x="144" y="181"/>
                  <a:pt x="163" y="177"/>
                  <a:pt x="179" y="168"/>
                </a:cubicBezTo>
                <a:cubicBezTo>
                  <a:pt x="202" y="191"/>
                  <a:pt x="202" y="191"/>
                  <a:pt x="202" y="191"/>
                </a:cubicBezTo>
                <a:cubicBezTo>
                  <a:pt x="178" y="205"/>
                  <a:pt x="152" y="213"/>
                  <a:pt x="126" y="213"/>
                </a:cubicBezTo>
                <a:cubicBezTo>
                  <a:pt x="126" y="213"/>
                  <a:pt x="126" y="213"/>
                  <a:pt x="126" y="213"/>
                </a:cubicBezTo>
                <a:cubicBezTo>
                  <a:pt x="124" y="213"/>
                  <a:pt x="122" y="214"/>
                  <a:pt x="120" y="215"/>
                </a:cubicBezTo>
                <a:cubicBezTo>
                  <a:pt x="117" y="218"/>
                  <a:pt x="117" y="224"/>
                  <a:pt x="120" y="227"/>
                </a:cubicBezTo>
                <a:cubicBezTo>
                  <a:pt x="122" y="228"/>
                  <a:pt x="124" y="229"/>
                  <a:pt x="126" y="229"/>
                </a:cubicBezTo>
                <a:cubicBezTo>
                  <a:pt x="126" y="229"/>
                  <a:pt x="126" y="229"/>
                  <a:pt x="126" y="229"/>
                </a:cubicBezTo>
                <a:cubicBezTo>
                  <a:pt x="156" y="229"/>
                  <a:pt x="187" y="220"/>
                  <a:pt x="213" y="202"/>
                </a:cubicBezTo>
                <a:cubicBezTo>
                  <a:pt x="222" y="211"/>
                  <a:pt x="237" y="211"/>
                  <a:pt x="246" y="202"/>
                </a:cubicBezTo>
                <a:cubicBezTo>
                  <a:pt x="290" y="157"/>
                  <a:pt x="290" y="157"/>
                  <a:pt x="290" y="157"/>
                </a:cubicBezTo>
                <a:cubicBezTo>
                  <a:pt x="294" y="154"/>
                  <a:pt x="294" y="149"/>
                  <a:pt x="290" y="146"/>
                </a:cubicBezTo>
                <a:cubicBezTo>
                  <a:pt x="287" y="143"/>
                  <a:pt x="282" y="143"/>
                  <a:pt x="279" y="146"/>
                </a:cubicBezTo>
                <a:cubicBezTo>
                  <a:pt x="235" y="190"/>
                  <a:pt x="235" y="190"/>
                  <a:pt x="235" y="190"/>
                </a:cubicBezTo>
                <a:cubicBezTo>
                  <a:pt x="232" y="193"/>
                  <a:pt x="227" y="193"/>
                  <a:pt x="224" y="190"/>
                </a:cubicBezTo>
                <a:cubicBezTo>
                  <a:pt x="222" y="189"/>
                  <a:pt x="222" y="189"/>
                  <a:pt x="222" y="189"/>
                </a:cubicBezTo>
                <a:cubicBezTo>
                  <a:pt x="246" y="165"/>
                  <a:pt x="246" y="165"/>
                  <a:pt x="246" y="165"/>
                </a:cubicBezTo>
                <a:cubicBezTo>
                  <a:pt x="249" y="162"/>
                  <a:pt x="249" y="157"/>
                  <a:pt x="246" y="154"/>
                </a:cubicBezTo>
                <a:cubicBezTo>
                  <a:pt x="219" y="127"/>
                  <a:pt x="219" y="127"/>
                  <a:pt x="219" y="127"/>
                </a:cubicBezTo>
                <a:cubicBezTo>
                  <a:pt x="216" y="124"/>
                  <a:pt x="211" y="124"/>
                  <a:pt x="208" y="127"/>
                </a:cubicBezTo>
                <a:cubicBezTo>
                  <a:pt x="184" y="150"/>
                  <a:pt x="184" y="150"/>
                  <a:pt x="184" y="150"/>
                </a:cubicBezTo>
                <a:cubicBezTo>
                  <a:pt x="182" y="149"/>
                  <a:pt x="182" y="149"/>
                  <a:pt x="182" y="149"/>
                </a:cubicBezTo>
                <a:cubicBezTo>
                  <a:pt x="179" y="146"/>
                  <a:pt x="179" y="141"/>
                  <a:pt x="182" y="138"/>
                </a:cubicBezTo>
                <a:cubicBezTo>
                  <a:pt x="266" y="54"/>
                  <a:pt x="266" y="54"/>
                  <a:pt x="266" y="54"/>
                </a:cubicBezTo>
                <a:cubicBezTo>
                  <a:pt x="269" y="51"/>
                  <a:pt x="274" y="51"/>
                  <a:pt x="276" y="54"/>
                </a:cubicBezTo>
                <a:cubicBezTo>
                  <a:pt x="281" y="59"/>
                  <a:pt x="281" y="59"/>
                  <a:pt x="281" y="59"/>
                </a:cubicBezTo>
                <a:cubicBezTo>
                  <a:pt x="259" y="81"/>
                  <a:pt x="259" y="81"/>
                  <a:pt x="259" y="81"/>
                </a:cubicBezTo>
                <a:cubicBezTo>
                  <a:pt x="256" y="84"/>
                  <a:pt x="256" y="89"/>
                  <a:pt x="259" y="93"/>
                </a:cubicBezTo>
                <a:cubicBezTo>
                  <a:pt x="263" y="96"/>
                  <a:pt x="268" y="96"/>
                  <a:pt x="271" y="93"/>
                </a:cubicBezTo>
                <a:cubicBezTo>
                  <a:pt x="293" y="71"/>
                  <a:pt x="293" y="71"/>
                  <a:pt x="293" y="71"/>
                </a:cubicBezTo>
                <a:cubicBezTo>
                  <a:pt x="302" y="80"/>
                  <a:pt x="302" y="80"/>
                  <a:pt x="302" y="80"/>
                </a:cubicBezTo>
                <a:cubicBezTo>
                  <a:pt x="280" y="102"/>
                  <a:pt x="280" y="102"/>
                  <a:pt x="280" y="102"/>
                </a:cubicBezTo>
                <a:cubicBezTo>
                  <a:pt x="277" y="105"/>
                  <a:pt x="277" y="110"/>
                  <a:pt x="280" y="113"/>
                </a:cubicBezTo>
                <a:cubicBezTo>
                  <a:pt x="283" y="117"/>
                  <a:pt x="288" y="117"/>
                  <a:pt x="292" y="113"/>
                </a:cubicBezTo>
                <a:cubicBezTo>
                  <a:pt x="314" y="92"/>
                  <a:pt x="314" y="92"/>
                  <a:pt x="314" y="92"/>
                </a:cubicBezTo>
                <a:cubicBezTo>
                  <a:pt x="318" y="96"/>
                  <a:pt x="318" y="96"/>
                  <a:pt x="318" y="96"/>
                </a:cubicBezTo>
                <a:cubicBezTo>
                  <a:pt x="321" y="99"/>
                  <a:pt x="321" y="104"/>
                  <a:pt x="318" y="107"/>
                </a:cubicBezTo>
                <a:lnTo>
                  <a:pt x="302" y="124"/>
                </a:lnTo>
                <a:close/>
              </a:path>
            </a:pathLst>
          </a:custGeom>
          <a:solidFill>
            <a:srgbClr val="F5A2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 name="Freeform 57"/>
          <p:cNvSpPr>
            <a:spLocks noChangeAspect="1" noEditPoints="1"/>
          </p:cNvSpPr>
          <p:nvPr/>
        </p:nvSpPr>
        <p:spPr bwMode="auto">
          <a:xfrm>
            <a:off x="1142301" y="5953528"/>
            <a:ext cx="433335" cy="283784"/>
          </a:xfrm>
          <a:custGeom>
            <a:avLst/>
            <a:gdLst>
              <a:gd name="T0" fmla="*/ 2147483647 w 455"/>
              <a:gd name="T1" fmla="*/ 2147483647 h 298"/>
              <a:gd name="T2" fmla="*/ 2147483647 w 455"/>
              <a:gd name="T3" fmla="*/ 2147483647 h 298"/>
              <a:gd name="T4" fmla="*/ 2147483647 w 455"/>
              <a:gd name="T5" fmla="*/ 2147483647 h 298"/>
              <a:gd name="T6" fmla="*/ 2147483647 w 455"/>
              <a:gd name="T7" fmla="*/ 2147483647 h 298"/>
              <a:gd name="T8" fmla="*/ 2147483647 w 455"/>
              <a:gd name="T9" fmla="*/ 2147483647 h 298"/>
              <a:gd name="T10" fmla="*/ 2147483647 w 455"/>
              <a:gd name="T11" fmla="*/ 2147483647 h 298"/>
              <a:gd name="T12" fmla="*/ 2147483647 w 455"/>
              <a:gd name="T13" fmla="*/ 2147483647 h 298"/>
              <a:gd name="T14" fmla="*/ 2147483647 w 455"/>
              <a:gd name="T15" fmla="*/ 0 h 298"/>
              <a:gd name="T16" fmla="*/ 2147483647 w 455"/>
              <a:gd name="T17" fmla="*/ 2147483647 h 298"/>
              <a:gd name="T18" fmla="*/ 2147483647 w 455"/>
              <a:gd name="T19" fmla="*/ 2147483647 h 298"/>
              <a:gd name="T20" fmla="*/ 0 w 455"/>
              <a:gd name="T21" fmla="*/ 2147483647 h 298"/>
              <a:gd name="T22" fmla="*/ 2147483647 w 455"/>
              <a:gd name="T23" fmla="*/ 2147483647 h 298"/>
              <a:gd name="T24" fmla="*/ 2147483647 w 455"/>
              <a:gd name="T25" fmla="*/ 2147483647 h 298"/>
              <a:gd name="T26" fmla="*/ 2147483647 w 455"/>
              <a:gd name="T27" fmla="*/ 2147483647 h 298"/>
              <a:gd name="T28" fmla="*/ 2147483647 w 455"/>
              <a:gd name="T29" fmla="*/ 2147483647 h 298"/>
              <a:gd name="T30" fmla="*/ 2147483647 w 455"/>
              <a:gd name="T31" fmla="*/ 2147483647 h 298"/>
              <a:gd name="T32" fmla="*/ 2147483647 w 455"/>
              <a:gd name="T33" fmla="*/ 2147483647 h 298"/>
              <a:gd name="T34" fmla="*/ 2147483647 w 455"/>
              <a:gd name="T35" fmla="*/ 2147483647 h 298"/>
              <a:gd name="T36" fmla="*/ 2147483647 w 455"/>
              <a:gd name="T37" fmla="*/ 2147483647 h 298"/>
              <a:gd name="T38" fmla="*/ 2147483647 w 455"/>
              <a:gd name="T39" fmla="*/ 2147483647 h 298"/>
              <a:gd name="T40" fmla="*/ 2147483647 w 455"/>
              <a:gd name="T41" fmla="*/ 2147483647 h 298"/>
              <a:gd name="T42" fmla="*/ 2147483647 w 455"/>
              <a:gd name="T43" fmla="*/ 2147483647 h 298"/>
              <a:gd name="T44" fmla="*/ 2147483647 w 455"/>
              <a:gd name="T45" fmla="*/ 2147483647 h 298"/>
              <a:gd name="T46" fmla="*/ 2147483647 w 455"/>
              <a:gd name="T47" fmla="*/ 2147483647 h 298"/>
              <a:gd name="T48" fmla="*/ 2147483647 w 455"/>
              <a:gd name="T49" fmla="*/ 2147483647 h 298"/>
              <a:gd name="T50" fmla="*/ 2147483647 w 455"/>
              <a:gd name="T51" fmla="*/ 2147483647 h 298"/>
              <a:gd name="T52" fmla="*/ 2147483647 w 455"/>
              <a:gd name="T53" fmla="*/ 2147483647 h 298"/>
              <a:gd name="T54" fmla="*/ 2147483647 w 455"/>
              <a:gd name="T55" fmla="*/ 2147483647 h 298"/>
              <a:gd name="T56" fmla="*/ 2147483647 w 455"/>
              <a:gd name="T57" fmla="*/ 2147483647 h 298"/>
              <a:gd name="T58" fmla="*/ 2147483647 w 455"/>
              <a:gd name="T59" fmla="*/ 2147483647 h 298"/>
              <a:gd name="T60" fmla="*/ 2147483647 w 455"/>
              <a:gd name="T61" fmla="*/ 2147483647 h 298"/>
              <a:gd name="T62" fmla="*/ 2147483647 w 455"/>
              <a:gd name="T63" fmla="*/ 2147483647 h 298"/>
              <a:gd name="T64" fmla="*/ 2147483647 w 455"/>
              <a:gd name="T65" fmla="*/ 2147483647 h 298"/>
              <a:gd name="T66" fmla="*/ 2147483647 w 455"/>
              <a:gd name="T67" fmla="*/ 2147483647 h 298"/>
              <a:gd name="T68" fmla="*/ 2147483647 w 455"/>
              <a:gd name="T69" fmla="*/ 2147483647 h 298"/>
              <a:gd name="T70" fmla="*/ 2147483647 w 455"/>
              <a:gd name="T71" fmla="*/ 2147483647 h 298"/>
              <a:gd name="T72" fmla="*/ 2147483647 w 455"/>
              <a:gd name="T73" fmla="*/ 2147483647 h 298"/>
              <a:gd name="T74" fmla="*/ 2147483647 w 455"/>
              <a:gd name="T75" fmla="*/ 2147483647 h 298"/>
              <a:gd name="T76" fmla="*/ 2147483647 w 455"/>
              <a:gd name="T77" fmla="*/ 2147483647 h 298"/>
              <a:gd name="T78" fmla="*/ 2147483647 w 455"/>
              <a:gd name="T79" fmla="*/ 2147483647 h 298"/>
              <a:gd name="T80" fmla="*/ 2147483647 w 455"/>
              <a:gd name="T81" fmla="*/ 2147483647 h 298"/>
              <a:gd name="T82" fmla="*/ 2147483647 w 455"/>
              <a:gd name="T83" fmla="*/ 2147483647 h 298"/>
              <a:gd name="T84" fmla="*/ 2147483647 w 455"/>
              <a:gd name="T85" fmla="*/ 2147483647 h 29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55" h="298">
                <a:moveTo>
                  <a:pt x="439" y="252"/>
                </a:moveTo>
                <a:cubicBezTo>
                  <a:pt x="425" y="252"/>
                  <a:pt x="425" y="252"/>
                  <a:pt x="425" y="252"/>
                </a:cubicBezTo>
                <a:cubicBezTo>
                  <a:pt x="425" y="70"/>
                  <a:pt x="425" y="70"/>
                  <a:pt x="425" y="70"/>
                </a:cubicBezTo>
                <a:cubicBezTo>
                  <a:pt x="425" y="65"/>
                  <a:pt x="421" y="62"/>
                  <a:pt x="417" y="62"/>
                </a:cubicBezTo>
                <a:cubicBezTo>
                  <a:pt x="412" y="62"/>
                  <a:pt x="409" y="65"/>
                  <a:pt x="409" y="70"/>
                </a:cubicBezTo>
                <a:cubicBezTo>
                  <a:pt x="409" y="252"/>
                  <a:pt x="409" y="252"/>
                  <a:pt x="409" y="252"/>
                </a:cubicBezTo>
                <a:cubicBezTo>
                  <a:pt x="46" y="252"/>
                  <a:pt x="46" y="252"/>
                  <a:pt x="46" y="252"/>
                </a:cubicBezTo>
                <a:cubicBezTo>
                  <a:pt x="46" y="16"/>
                  <a:pt x="46" y="16"/>
                  <a:pt x="46" y="16"/>
                </a:cubicBezTo>
                <a:cubicBezTo>
                  <a:pt x="409" y="16"/>
                  <a:pt x="409" y="16"/>
                  <a:pt x="409" y="16"/>
                </a:cubicBezTo>
                <a:cubicBezTo>
                  <a:pt x="409" y="38"/>
                  <a:pt x="409" y="38"/>
                  <a:pt x="409" y="38"/>
                </a:cubicBezTo>
                <a:cubicBezTo>
                  <a:pt x="409" y="42"/>
                  <a:pt x="412" y="46"/>
                  <a:pt x="417" y="46"/>
                </a:cubicBezTo>
                <a:cubicBezTo>
                  <a:pt x="421" y="46"/>
                  <a:pt x="425" y="42"/>
                  <a:pt x="425" y="38"/>
                </a:cubicBezTo>
                <a:cubicBezTo>
                  <a:pt x="425" y="13"/>
                  <a:pt x="425" y="13"/>
                  <a:pt x="425" y="13"/>
                </a:cubicBezTo>
                <a:cubicBezTo>
                  <a:pt x="425" y="10"/>
                  <a:pt x="423" y="6"/>
                  <a:pt x="421" y="4"/>
                </a:cubicBezTo>
                <a:cubicBezTo>
                  <a:pt x="418" y="1"/>
                  <a:pt x="415" y="0"/>
                  <a:pt x="411" y="0"/>
                </a:cubicBezTo>
                <a:cubicBezTo>
                  <a:pt x="44" y="0"/>
                  <a:pt x="44" y="0"/>
                  <a:pt x="44" y="0"/>
                </a:cubicBezTo>
                <a:cubicBezTo>
                  <a:pt x="40" y="0"/>
                  <a:pt x="36" y="1"/>
                  <a:pt x="34" y="4"/>
                </a:cubicBezTo>
                <a:cubicBezTo>
                  <a:pt x="31" y="6"/>
                  <a:pt x="30" y="10"/>
                  <a:pt x="30" y="13"/>
                </a:cubicBezTo>
                <a:cubicBezTo>
                  <a:pt x="30" y="252"/>
                  <a:pt x="30" y="252"/>
                  <a:pt x="30" y="252"/>
                </a:cubicBezTo>
                <a:cubicBezTo>
                  <a:pt x="16" y="252"/>
                  <a:pt x="16" y="252"/>
                  <a:pt x="16" y="252"/>
                </a:cubicBezTo>
                <a:cubicBezTo>
                  <a:pt x="7" y="252"/>
                  <a:pt x="0" y="259"/>
                  <a:pt x="0" y="268"/>
                </a:cubicBezTo>
                <a:cubicBezTo>
                  <a:pt x="0" y="282"/>
                  <a:pt x="0" y="282"/>
                  <a:pt x="0" y="282"/>
                </a:cubicBezTo>
                <a:cubicBezTo>
                  <a:pt x="0" y="291"/>
                  <a:pt x="7" y="298"/>
                  <a:pt x="16" y="298"/>
                </a:cubicBezTo>
                <a:cubicBezTo>
                  <a:pt x="439" y="298"/>
                  <a:pt x="439" y="298"/>
                  <a:pt x="439" y="298"/>
                </a:cubicBezTo>
                <a:cubicBezTo>
                  <a:pt x="448" y="298"/>
                  <a:pt x="455" y="291"/>
                  <a:pt x="455" y="282"/>
                </a:cubicBezTo>
                <a:cubicBezTo>
                  <a:pt x="455" y="268"/>
                  <a:pt x="455" y="268"/>
                  <a:pt x="455" y="268"/>
                </a:cubicBezTo>
                <a:cubicBezTo>
                  <a:pt x="455" y="259"/>
                  <a:pt x="448" y="252"/>
                  <a:pt x="439" y="252"/>
                </a:cubicBezTo>
                <a:close/>
                <a:moveTo>
                  <a:pt x="439" y="282"/>
                </a:moveTo>
                <a:cubicBezTo>
                  <a:pt x="16" y="282"/>
                  <a:pt x="16" y="282"/>
                  <a:pt x="16" y="282"/>
                </a:cubicBezTo>
                <a:cubicBezTo>
                  <a:pt x="16" y="268"/>
                  <a:pt x="16" y="268"/>
                  <a:pt x="16" y="268"/>
                </a:cubicBezTo>
                <a:cubicBezTo>
                  <a:pt x="185" y="268"/>
                  <a:pt x="185" y="268"/>
                  <a:pt x="185" y="268"/>
                </a:cubicBezTo>
                <a:cubicBezTo>
                  <a:pt x="186" y="271"/>
                  <a:pt x="189" y="274"/>
                  <a:pt x="193" y="274"/>
                </a:cubicBezTo>
                <a:cubicBezTo>
                  <a:pt x="262" y="274"/>
                  <a:pt x="262" y="274"/>
                  <a:pt x="262" y="274"/>
                </a:cubicBezTo>
                <a:cubicBezTo>
                  <a:pt x="266" y="274"/>
                  <a:pt x="269" y="271"/>
                  <a:pt x="270" y="268"/>
                </a:cubicBezTo>
                <a:cubicBezTo>
                  <a:pt x="439" y="268"/>
                  <a:pt x="439" y="268"/>
                  <a:pt x="439" y="268"/>
                </a:cubicBezTo>
                <a:lnTo>
                  <a:pt x="439" y="282"/>
                </a:lnTo>
                <a:close/>
                <a:moveTo>
                  <a:pt x="302" y="124"/>
                </a:moveTo>
                <a:cubicBezTo>
                  <a:pt x="298" y="127"/>
                  <a:pt x="298" y="132"/>
                  <a:pt x="302" y="135"/>
                </a:cubicBezTo>
                <a:cubicBezTo>
                  <a:pt x="305" y="138"/>
                  <a:pt x="310" y="138"/>
                  <a:pt x="313" y="135"/>
                </a:cubicBezTo>
                <a:cubicBezTo>
                  <a:pt x="330" y="118"/>
                  <a:pt x="330" y="118"/>
                  <a:pt x="330" y="118"/>
                </a:cubicBezTo>
                <a:cubicBezTo>
                  <a:pt x="339" y="109"/>
                  <a:pt x="339" y="94"/>
                  <a:pt x="330" y="85"/>
                </a:cubicBezTo>
                <a:cubicBezTo>
                  <a:pt x="288" y="43"/>
                  <a:pt x="288" y="43"/>
                  <a:pt x="288" y="43"/>
                </a:cubicBezTo>
                <a:cubicBezTo>
                  <a:pt x="279" y="34"/>
                  <a:pt x="264" y="34"/>
                  <a:pt x="254" y="43"/>
                </a:cubicBezTo>
                <a:cubicBezTo>
                  <a:pt x="171" y="127"/>
                  <a:pt x="171" y="127"/>
                  <a:pt x="171" y="127"/>
                </a:cubicBezTo>
                <a:cubicBezTo>
                  <a:pt x="163" y="135"/>
                  <a:pt x="162" y="147"/>
                  <a:pt x="168" y="156"/>
                </a:cubicBezTo>
                <a:cubicBezTo>
                  <a:pt x="155" y="162"/>
                  <a:pt x="140" y="165"/>
                  <a:pt x="126" y="165"/>
                </a:cubicBezTo>
                <a:cubicBezTo>
                  <a:pt x="124" y="165"/>
                  <a:pt x="122" y="166"/>
                  <a:pt x="120" y="168"/>
                </a:cubicBezTo>
                <a:cubicBezTo>
                  <a:pt x="117" y="171"/>
                  <a:pt x="117" y="176"/>
                  <a:pt x="120" y="179"/>
                </a:cubicBezTo>
                <a:cubicBezTo>
                  <a:pt x="122" y="181"/>
                  <a:pt x="124" y="181"/>
                  <a:pt x="126" y="181"/>
                </a:cubicBezTo>
                <a:cubicBezTo>
                  <a:pt x="144" y="181"/>
                  <a:pt x="163" y="177"/>
                  <a:pt x="179" y="168"/>
                </a:cubicBezTo>
                <a:cubicBezTo>
                  <a:pt x="202" y="191"/>
                  <a:pt x="202" y="191"/>
                  <a:pt x="202" y="191"/>
                </a:cubicBezTo>
                <a:cubicBezTo>
                  <a:pt x="178" y="205"/>
                  <a:pt x="152" y="213"/>
                  <a:pt x="126" y="213"/>
                </a:cubicBezTo>
                <a:cubicBezTo>
                  <a:pt x="126" y="213"/>
                  <a:pt x="126" y="213"/>
                  <a:pt x="126" y="213"/>
                </a:cubicBezTo>
                <a:cubicBezTo>
                  <a:pt x="124" y="213"/>
                  <a:pt x="122" y="214"/>
                  <a:pt x="120" y="215"/>
                </a:cubicBezTo>
                <a:cubicBezTo>
                  <a:pt x="117" y="218"/>
                  <a:pt x="117" y="224"/>
                  <a:pt x="120" y="227"/>
                </a:cubicBezTo>
                <a:cubicBezTo>
                  <a:pt x="122" y="228"/>
                  <a:pt x="124" y="229"/>
                  <a:pt x="126" y="229"/>
                </a:cubicBezTo>
                <a:cubicBezTo>
                  <a:pt x="126" y="229"/>
                  <a:pt x="126" y="229"/>
                  <a:pt x="126" y="229"/>
                </a:cubicBezTo>
                <a:cubicBezTo>
                  <a:pt x="156" y="229"/>
                  <a:pt x="187" y="220"/>
                  <a:pt x="213" y="202"/>
                </a:cubicBezTo>
                <a:cubicBezTo>
                  <a:pt x="222" y="211"/>
                  <a:pt x="237" y="211"/>
                  <a:pt x="246" y="202"/>
                </a:cubicBezTo>
                <a:cubicBezTo>
                  <a:pt x="290" y="157"/>
                  <a:pt x="290" y="157"/>
                  <a:pt x="290" y="157"/>
                </a:cubicBezTo>
                <a:cubicBezTo>
                  <a:pt x="294" y="154"/>
                  <a:pt x="294" y="149"/>
                  <a:pt x="290" y="146"/>
                </a:cubicBezTo>
                <a:cubicBezTo>
                  <a:pt x="287" y="143"/>
                  <a:pt x="282" y="143"/>
                  <a:pt x="279" y="146"/>
                </a:cubicBezTo>
                <a:cubicBezTo>
                  <a:pt x="235" y="190"/>
                  <a:pt x="235" y="190"/>
                  <a:pt x="235" y="190"/>
                </a:cubicBezTo>
                <a:cubicBezTo>
                  <a:pt x="232" y="193"/>
                  <a:pt x="227" y="193"/>
                  <a:pt x="224" y="190"/>
                </a:cubicBezTo>
                <a:cubicBezTo>
                  <a:pt x="222" y="189"/>
                  <a:pt x="222" y="189"/>
                  <a:pt x="222" y="189"/>
                </a:cubicBezTo>
                <a:cubicBezTo>
                  <a:pt x="246" y="165"/>
                  <a:pt x="246" y="165"/>
                  <a:pt x="246" y="165"/>
                </a:cubicBezTo>
                <a:cubicBezTo>
                  <a:pt x="249" y="162"/>
                  <a:pt x="249" y="157"/>
                  <a:pt x="246" y="154"/>
                </a:cubicBezTo>
                <a:cubicBezTo>
                  <a:pt x="219" y="127"/>
                  <a:pt x="219" y="127"/>
                  <a:pt x="219" y="127"/>
                </a:cubicBezTo>
                <a:cubicBezTo>
                  <a:pt x="216" y="124"/>
                  <a:pt x="211" y="124"/>
                  <a:pt x="208" y="127"/>
                </a:cubicBezTo>
                <a:cubicBezTo>
                  <a:pt x="184" y="150"/>
                  <a:pt x="184" y="150"/>
                  <a:pt x="184" y="150"/>
                </a:cubicBezTo>
                <a:cubicBezTo>
                  <a:pt x="182" y="149"/>
                  <a:pt x="182" y="149"/>
                  <a:pt x="182" y="149"/>
                </a:cubicBezTo>
                <a:cubicBezTo>
                  <a:pt x="179" y="146"/>
                  <a:pt x="179" y="141"/>
                  <a:pt x="182" y="138"/>
                </a:cubicBezTo>
                <a:cubicBezTo>
                  <a:pt x="266" y="54"/>
                  <a:pt x="266" y="54"/>
                  <a:pt x="266" y="54"/>
                </a:cubicBezTo>
                <a:cubicBezTo>
                  <a:pt x="269" y="51"/>
                  <a:pt x="274" y="51"/>
                  <a:pt x="276" y="54"/>
                </a:cubicBezTo>
                <a:cubicBezTo>
                  <a:pt x="281" y="59"/>
                  <a:pt x="281" y="59"/>
                  <a:pt x="281" y="59"/>
                </a:cubicBezTo>
                <a:cubicBezTo>
                  <a:pt x="259" y="81"/>
                  <a:pt x="259" y="81"/>
                  <a:pt x="259" y="81"/>
                </a:cubicBezTo>
                <a:cubicBezTo>
                  <a:pt x="256" y="84"/>
                  <a:pt x="256" y="89"/>
                  <a:pt x="259" y="93"/>
                </a:cubicBezTo>
                <a:cubicBezTo>
                  <a:pt x="263" y="96"/>
                  <a:pt x="268" y="96"/>
                  <a:pt x="271" y="93"/>
                </a:cubicBezTo>
                <a:cubicBezTo>
                  <a:pt x="293" y="71"/>
                  <a:pt x="293" y="71"/>
                  <a:pt x="293" y="71"/>
                </a:cubicBezTo>
                <a:cubicBezTo>
                  <a:pt x="302" y="80"/>
                  <a:pt x="302" y="80"/>
                  <a:pt x="302" y="80"/>
                </a:cubicBezTo>
                <a:cubicBezTo>
                  <a:pt x="280" y="102"/>
                  <a:pt x="280" y="102"/>
                  <a:pt x="280" y="102"/>
                </a:cubicBezTo>
                <a:cubicBezTo>
                  <a:pt x="277" y="105"/>
                  <a:pt x="277" y="110"/>
                  <a:pt x="280" y="113"/>
                </a:cubicBezTo>
                <a:cubicBezTo>
                  <a:pt x="283" y="117"/>
                  <a:pt x="288" y="117"/>
                  <a:pt x="292" y="113"/>
                </a:cubicBezTo>
                <a:cubicBezTo>
                  <a:pt x="314" y="92"/>
                  <a:pt x="314" y="92"/>
                  <a:pt x="314" y="92"/>
                </a:cubicBezTo>
                <a:cubicBezTo>
                  <a:pt x="318" y="96"/>
                  <a:pt x="318" y="96"/>
                  <a:pt x="318" y="96"/>
                </a:cubicBezTo>
                <a:cubicBezTo>
                  <a:pt x="321" y="99"/>
                  <a:pt x="321" y="104"/>
                  <a:pt x="318" y="107"/>
                </a:cubicBezTo>
                <a:lnTo>
                  <a:pt x="302" y="124"/>
                </a:lnTo>
                <a:close/>
              </a:path>
            </a:pathLst>
          </a:custGeom>
          <a:solidFill>
            <a:srgbClr val="F5A2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 name="Freeform 57"/>
          <p:cNvSpPr>
            <a:spLocks noChangeAspect="1" noEditPoints="1"/>
          </p:cNvSpPr>
          <p:nvPr/>
        </p:nvSpPr>
        <p:spPr bwMode="auto">
          <a:xfrm>
            <a:off x="1183878" y="5523792"/>
            <a:ext cx="433335" cy="283784"/>
          </a:xfrm>
          <a:custGeom>
            <a:avLst/>
            <a:gdLst>
              <a:gd name="T0" fmla="*/ 2147483647 w 455"/>
              <a:gd name="T1" fmla="*/ 2147483647 h 298"/>
              <a:gd name="T2" fmla="*/ 2147483647 w 455"/>
              <a:gd name="T3" fmla="*/ 2147483647 h 298"/>
              <a:gd name="T4" fmla="*/ 2147483647 w 455"/>
              <a:gd name="T5" fmla="*/ 2147483647 h 298"/>
              <a:gd name="T6" fmla="*/ 2147483647 w 455"/>
              <a:gd name="T7" fmla="*/ 2147483647 h 298"/>
              <a:gd name="T8" fmla="*/ 2147483647 w 455"/>
              <a:gd name="T9" fmla="*/ 2147483647 h 298"/>
              <a:gd name="T10" fmla="*/ 2147483647 w 455"/>
              <a:gd name="T11" fmla="*/ 2147483647 h 298"/>
              <a:gd name="T12" fmla="*/ 2147483647 w 455"/>
              <a:gd name="T13" fmla="*/ 2147483647 h 298"/>
              <a:gd name="T14" fmla="*/ 2147483647 w 455"/>
              <a:gd name="T15" fmla="*/ 0 h 298"/>
              <a:gd name="T16" fmla="*/ 2147483647 w 455"/>
              <a:gd name="T17" fmla="*/ 2147483647 h 298"/>
              <a:gd name="T18" fmla="*/ 2147483647 w 455"/>
              <a:gd name="T19" fmla="*/ 2147483647 h 298"/>
              <a:gd name="T20" fmla="*/ 0 w 455"/>
              <a:gd name="T21" fmla="*/ 2147483647 h 298"/>
              <a:gd name="T22" fmla="*/ 2147483647 w 455"/>
              <a:gd name="T23" fmla="*/ 2147483647 h 298"/>
              <a:gd name="T24" fmla="*/ 2147483647 w 455"/>
              <a:gd name="T25" fmla="*/ 2147483647 h 298"/>
              <a:gd name="T26" fmla="*/ 2147483647 w 455"/>
              <a:gd name="T27" fmla="*/ 2147483647 h 298"/>
              <a:gd name="T28" fmla="*/ 2147483647 w 455"/>
              <a:gd name="T29" fmla="*/ 2147483647 h 298"/>
              <a:gd name="T30" fmla="*/ 2147483647 w 455"/>
              <a:gd name="T31" fmla="*/ 2147483647 h 298"/>
              <a:gd name="T32" fmla="*/ 2147483647 w 455"/>
              <a:gd name="T33" fmla="*/ 2147483647 h 298"/>
              <a:gd name="T34" fmla="*/ 2147483647 w 455"/>
              <a:gd name="T35" fmla="*/ 2147483647 h 298"/>
              <a:gd name="T36" fmla="*/ 2147483647 w 455"/>
              <a:gd name="T37" fmla="*/ 2147483647 h 298"/>
              <a:gd name="T38" fmla="*/ 2147483647 w 455"/>
              <a:gd name="T39" fmla="*/ 2147483647 h 298"/>
              <a:gd name="T40" fmla="*/ 2147483647 w 455"/>
              <a:gd name="T41" fmla="*/ 2147483647 h 298"/>
              <a:gd name="T42" fmla="*/ 2147483647 w 455"/>
              <a:gd name="T43" fmla="*/ 2147483647 h 298"/>
              <a:gd name="T44" fmla="*/ 2147483647 w 455"/>
              <a:gd name="T45" fmla="*/ 2147483647 h 298"/>
              <a:gd name="T46" fmla="*/ 2147483647 w 455"/>
              <a:gd name="T47" fmla="*/ 2147483647 h 298"/>
              <a:gd name="T48" fmla="*/ 2147483647 w 455"/>
              <a:gd name="T49" fmla="*/ 2147483647 h 298"/>
              <a:gd name="T50" fmla="*/ 2147483647 w 455"/>
              <a:gd name="T51" fmla="*/ 2147483647 h 298"/>
              <a:gd name="T52" fmla="*/ 2147483647 w 455"/>
              <a:gd name="T53" fmla="*/ 2147483647 h 298"/>
              <a:gd name="T54" fmla="*/ 2147483647 w 455"/>
              <a:gd name="T55" fmla="*/ 2147483647 h 298"/>
              <a:gd name="T56" fmla="*/ 2147483647 w 455"/>
              <a:gd name="T57" fmla="*/ 2147483647 h 298"/>
              <a:gd name="T58" fmla="*/ 2147483647 w 455"/>
              <a:gd name="T59" fmla="*/ 2147483647 h 298"/>
              <a:gd name="T60" fmla="*/ 2147483647 w 455"/>
              <a:gd name="T61" fmla="*/ 2147483647 h 298"/>
              <a:gd name="T62" fmla="*/ 2147483647 w 455"/>
              <a:gd name="T63" fmla="*/ 2147483647 h 298"/>
              <a:gd name="T64" fmla="*/ 2147483647 w 455"/>
              <a:gd name="T65" fmla="*/ 2147483647 h 298"/>
              <a:gd name="T66" fmla="*/ 2147483647 w 455"/>
              <a:gd name="T67" fmla="*/ 2147483647 h 298"/>
              <a:gd name="T68" fmla="*/ 2147483647 w 455"/>
              <a:gd name="T69" fmla="*/ 2147483647 h 298"/>
              <a:gd name="T70" fmla="*/ 2147483647 w 455"/>
              <a:gd name="T71" fmla="*/ 2147483647 h 298"/>
              <a:gd name="T72" fmla="*/ 2147483647 w 455"/>
              <a:gd name="T73" fmla="*/ 2147483647 h 298"/>
              <a:gd name="T74" fmla="*/ 2147483647 w 455"/>
              <a:gd name="T75" fmla="*/ 2147483647 h 298"/>
              <a:gd name="T76" fmla="*/ 2147483647 w 455"/>
              <a:gd name="T77" fmla="*/ 2147483647 h 298"/>
              <a:gd name="T78" fmla="*/ 2147483647 w 455"/>
              <a:gd name="T79" fmla="*/ 2147483647 h 298"/>
              <a:gd name="T80" fmla="*/ 2147483647 w 455"/>
              <a:gd name="T81" fmla="*/ 2147483647 h 298"/>
              <a:gd name="T82" fmla="*/ 2147483647 w 455"/>
              <a:gd name="T83" fmla="*/ 2147483647 h 298"/>
              <a:gd name="T84" fmla="*/ 2147483647 w 455"/>
              <a:gd name="T85" fmla="*/ 2147483647 h 29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55" h="298">
                <a:moveTo>
                  <a:pt x="439" y="252"/>
                </a:moveTo>
                <a:cubicBezTo>
                  <a:pt x="425" y="252"/>
                  <a:pt x="425" y="252"/>
                  <a:pt x="425" y="252"/>
                </a:cubicBezTo>
                <a:cubicBezTo>
                  <a:pt x="425" y="70"/>
                  <a:pt x="425" y="70"/>
                  <a:pt x="425" y="70"/>
                </a:cubicBezTo>
                <a:cubicBezTo>
                  <a:pt x="425" y="65"/>
                  <a:pt x="421" y="62"/>
                  <a:pt x="417" y="62"/>
                </a:cubicBezTo>
                <a:cubicBezTo>
                  <a:pt x="412" y="62"/>
                  <a:pt x="409" y="65"/>
                  <a:pt x="409" y="70"/>
                </a:cubicBezTo>
                <a:cubicBezTo>
                  <a:pt x="409" y="252"/>
                  <a:pt x="409" y="252"/>
                  <a:pt x="409" y="252"/>
                </a:cubicBezTo>
                <a:cubicBezTo>
                  <a:pt x="46" y="252"/>
                  <a:pt x="46" y="252"/>
                  <a:pt x="46" y="252"/>
                </a:cubicBezTo>
                <a:cubicBezTo>
                  <a:pt x="46" y="16"/>
                  <a:pt x="46" y="16"/>
                  <a:pt x="46" y="16"/>
                </a:cubicBezTo>
                <a:cubicBezTo>
                  <a:pt x="409" y="16"/>
                  <a:pt x="409" y="16"/>
                  <a:pt x="409" y="16"/>
                </a:cubicBezTo>
                <a:cubicBezTo>
                  <a:pt x="409" y="38"/>
                  <a:pt x="409" y="38"/>
                  <a:pt x="409" y="38"/>
                </a:cubicBezTo>
                <a:cubicBezTo>
                  <a:pt x="409" y="42"/>
                  <a:pt x="412" y="46"/>
                  <a:pt x="417" y="46"/>
                </a:cubicBezTo>
                <a:cubicBezTo>
                  <a:pt x="421" y="46"/>
                  <a:pt x="425" y="42"/>
                  <a:pt x="425" y="38"/>
                </a:cubicBezTo>
                <a:cubicBezTo>
                  <a:pt x="425" y="13"/>
                  <a:pt x="425" y="13"/>
                  <a:pt x="425" y="13"/>
                </a:cubicBezTo>
                <a:cubicBezTo>
                  <a:pt x="425" y="10"/>
                  <a:pt x="423" y="6"/>
                  <a:pt x="421" y="4"/>
                </a:cubicBezTo>
                <a:cubicBezTo>
                  <a:pt x="418" y="1"/>
                  <a:pt x="415" y="0"/>
                  <a:pt x="411" y="0"/>
                </a:cubicBezTo>
                <a:cubicBezTo>
                  <a:pt x="44" y="0"/>
                  <a:pt x="44" y="0"/>
                  <a:pt x="44" y="0"/>
                </a:cubicBezTo>
                <a:cubicBezTo>
                  <a:pt x="40" y="0"/>
                  <a:pt x="36" y="1"/>
                  <a:pt x="34" y="4"/>
                </a:cubicBezTo>
                <a:cubicBezTo>
                  <a:pt x="31" y="6"/>
                  <a:pt x="30" y="10"/>
                  <a:pt x="30" y="13"/>
                </a:cubicBezTo>
                <a:cubicBezTo>
                  <a:pt x="30" y="252"/>
                  <a:pt x="30" y="252"/>
                  <a:pt x="30" y="252"/>
                </a:cubicBezTo>
                <a:cubicBezTo>
                  <a:pt x="16" y="252"/>
                  <a:pt x="16" y="252"/>
                  <a:pt x="16" y="252"/>
                </a:cubicBezTo>
                <a:cubicBezTo>
                  <a:pt x="7" y="252"/>
                  <a:pt x="0" y="259"/>
                  <a:pt x="0" y="268"/>
                </a:cubicBezTo>
                <a:cubicBezTo>
                  <a:pt x="0" y="282"/>
                  <a:pt x="0" y="282"/>
                  <a:pt x="0" y="282"/>
                </a:cubicBezTo>
                <a:cubicBezTo>
                  <a:pt x="0" y="291"/>
                  <a:pt x="7" y="298"/>
                  <a:pt x="16" y="298"/>
                </a:cubicBezTo>
                <a:cubicBezTo>
                  <a:pt x="439" y="298"/>
                  <a:pt x="439" y="298"/>
                  <a:pt x="439" y="298"/>
                </a:cubicBezTo>
                <a:cubicBezTo>
                  <a:pt x="448" y="298"/>
                  <a:pt x="455" y="291"/>
                  <a:pt x="455" y="282"/>
                </a:cubicBezTo>
                <a:cubicBezTo>
                  <a:pt x="455" y="268"/>
                  <a:pt x="455" y="268"/>
                  <a:pt x="455" y="268"/>
                </a:cubicBezTo>
                <a:cubicBezTo>
                  <a:pt x="455" y="259"/>
                  <a:pt x="448" y="252"/>
                  <a:pt x="439" y="252"/>
                </a:cubicBezTo>
                <a:close/>
                <a:moveTo>
                  <a:pt x="439" y="282"/>
                </a:moveTo>
                <a:cubicBezTo>
                  <a:pt x="16" y="282"/>
                  <a:pt x="16" y="282"/>
                  <a:pt x="16" y="282"/>
                </a:cubicBezTo>
                <a:cubicBezTo>
                  <a:pt x="16" y="268"/>
                  <a:pt x="16" y="268"/>
                  <a:pt x="16" y="268"/>
                </a:cubicBezTo>
                <a:cubicBezTo>
                  <a:pt x="185" y="268"/>
                  <a:pt x="185" y="268"/>
                  <a:pt x="185" y="268"/>
                </a:cubicBezTo>
                <a:cubicBezTo>
                  <a:pt x="186" y="271"/>
                  <a:pt x="189" y="274"/>
                  <a:pt x="193" y="274"/>
                </a:cubicBezTo>
                <a:cubicBezTo>
                  <a:pt x="262" y="274"/>
                  <a:pt x="262" y="274"/>
                  <a:pt x="262" y="274"/>
                </a:cubicBezTo>
                <a:cubicBezTo>
                  <a:pt x="266" y="274"/>
                  <a:pt x="269" y="271"/>
                  <a:pt x="270" y="268"/>
                </a:cubicBezTo>
                <a:cubicBezTo>
                  <a:pt x="439" y="268"/>
                  <a:pt x="439" y="268"/>
                  <a:pt x="439" y="268"/>
                </a:cubicBezTo>
                <a:lnTo>
                  <a:pt x="439" y="282"/>
                </a:lnTo>
                <a:close/>
                <a:moveTo>
                  <a:pt x="302" y="124"/>
                </a:moveTo>
                <a:cubicBezTo>
                  <a:pt x="298" y="127"/>
                  <a:pt x="298" y="132"/>
                  <a:pt x="302" y="135"/>
                </a:cubicBezTo>
                <a:cubicBezTo>
                  <a:pt x="305" y="138"/>
                  <a:pt x="310" y="138"/>
                  <a:pt x="313" y="135"/>
                </a:cubicBezTo>
                <a:cubicBezTo>
                  <a:pt x="330" y="118"/>
                  <a:pt x="330" y="118"/>
                  <a:pt x="330" y="118"/>
                </a:cubicBezTo>
                <a:cubicBezTo>
                  <a:pt x="339" y="109"/>
                  <a:pt x="339" y="94"/>
                  <a:pt x="330" y="85"/>
                </a:cubicBezTo>
                <a:cubicBezTo>
                  <a:pt x="288" y="43"/>
                  <a:pt x="288" y="43"/>
                  <a:pt x="288" y="43"/>
                </a:cubicBezTo>
                <a:cubicBezTo>
                  <a:pt x="279" y="34"/>
                  <a:pt x="264" y="34"/>
                  <a:pt x="254" y="43"/>
                </a:cubicBezTo>
                <a:cubicBezTo>
                  <a:pt x="171" y="127"/>
                  <a:pt x="171" y="127"/>
                  <a:pt x="171" y="127"/>
                </a:cubicBezTo>
                <a:cubicBezTo>
                  <a:pt x="163" y="135"/>
                  <a:pt x="162" y="147"/>
                  <a:pt x="168" y="156"/>
                </a:cubicBezTo>
                <a:cubicBezTo>
                  <a:pt x="155" y="162"/>
                  <a:pt x="140" y="165"/>
                  <a:pt x="126" y="165"/>
                </a:cubicBezTo>
                <a:cubicBezTo>
                  <a:pt x="124" y="165"/>
                  <a:pt x="122" y="166"/>
                  <a:pt x="120" y="168"/>
                </a:cubicBezTo>
                <a:cubicBezTo>
                  <a:pt x="117" y="171"/>
                  <a:pt x="117" y="176"/>
                  <a:pt x="120" y="179"/>
                </a:cubicBezTo>
                <a:cubicBezTo>
                  <a:pt x="122" y="181"/>
                  <a:pt x="124" y="181"/>
                  <a:pt x="126" y="181"/>
                </a:cubicBezTo>
                <a:cubicBezTo>
                  <a:pt x="144" y="181"/>
                  <a:pt x="163" y="177"/>
                  <a:pt x="179" y="168"/>
                </a:cubicBezTo>
                <a:cubicBezTo>
                  <a:pt x="202" y="191"/>
                  <a:pt x="202" y="191"/>
                  <a:pt x="202" y="191"/>
                </a:cubicBezTo>
                <a:cubicBezTo>
                  <a:pt x="178" y="205"/>
                  <a:pt x="152" y="213"/>
                  <a:pt x="126" y="213"/>
                </a:cubicBezTo>
                <a:cubicBezTo>
                  <a:pt x="126" y="213"/>
                  <a:pt x="126" y="213"/>
                  <a:pt x="126" y="213"/>
                </a:cubicBezTo>
                <a:cubicBezTo>
                  <a:pt x="124" y="213"/>
                  <a:pt x="122" y="214"/>
                  <a:pt x="120" y="215"/>
                </a:cubicBezTo>
                <a:cubicBezTo>
                  <a:pt x="117" y="218"/>
                  <a:pt x="117" y="224"/>
                  <a:pt x="120" y="227"/>
                </a:cubicBezTo>
                <a:cubicBezTo>
                  <a:pt x="122" y="228"/>
                  <a:pt x="124" y="229"/>
                  <a:pt x="126" y="229"/>
                </a:cubicBezTo>
                <a:cubicBezTo>
                  <a:pt x="126" y="229"/>
                  <a:pt x="126" y="229"/>
                  <a:pt x="126" y="229"/>
                </a:cubicBezTo>
                <a:cubicBezTo>
                  <a:pt x="156" y="229"/>
                  <a:pt x="187" y="220"/>
                  <a:pt x="213" y="202"/>
                </a:cubicBezTo>
                <a:cubicBezTo>
                  <a:pt x="222" y="211"/>
                  <a:pt x="237" y="211"/>
                  <a:pt x="246" y="202"/>
                </a:cubicBezTo>
                <a:cubicBezTo>
                  <a:pt x="290" y="157"/>
                  <a:pt x="290" y="157"/>
                  <a:pt x="290" y="157"/>
                </a:cubicBezTo>
                <a:cubicBezTo>
                  <a:pt x="294" y="154"/>
                  <a:pt x="294" y="149"/>
                  <a:pt x="290" y="146"/>
                </a:cubicBezTo>
                <a:cubicBezTo>
                  <a:pt x="287" y="143"/>
                  <a:pt x="282" y="143"/>
                  <a:pt x="279" y="146"/>
                </a:cubicBezTo>
                <a:cubicBezTo>
                  <a:pt x="235" y="190"/>
                  <a:pt x="235" y="190"/>
                  <a:pt x="235" y="190"/>
                </a:cubicBezTo>
                <a:cubicBezTo>
                  <a:pt x="232" y="193"/>
                  <a:pt x="227" y="193"/>
                  <a:pt x="224" y="190"/>
                </a:cubicBezTo>
                <a:cubicBezTo>
                  <a:pt x="222" y="189"/>
                  <a:pt x="222" y="189"/>
                  <a:pt x="222" y="189"/>
                </a:cubicBezTo>
                <a:cubicBezTo>
                  <a:pt x="246" y="165"/>
                  <a:pt x="246" y="165"/>
                  <a:pt x="246" y="165"/>
                </a:cubicBezTo>
                <a:cubicBezTo>
                  <a:pt x="249" y="162"/>
                  <a:pt x="249" y="157"/>
                  <a:pt x="246" y="154"/>
                </a:cubicBezTo>
                <a:cubicBezTo>
                  <a:pt x="219" y="127"/>
                  <a:pt x="219" y="127"/>
                  <a:pt x="219" y="127"/>
                </a:cubicBezTo>
                <a:cubicBezTo>
                  <a:pt x="216" y="124"/>
                  <a:pt x="211" y="124"/>
                  <a:pt x="208" y="127"/>
                </a:cubicBezTo>
                <a:cubicBezTo>
                  <a:pt x="184" y="150"/>
                  <a:pt x="184" y="150"/>
                  <a:pt x="184" y="150"/>
                </a:cubicBezTo>
                <a:cubicBezTo>
                  <a:pt x="182" y="149"/>
                  <a:pt x="182" y="149"/>
                  <a:pt x="182" y="149"/>
                </a:cubicBezTo>
                <a:cubicBezTo>
                  <a:pt x="179" y="146"/>
                  <a:pt x="179" y="141"/>
                  <a:pt x="182" y="138"/>
                </a:cubicBezTo>
                <a:cubicBezTo>
                  <a:pt x="266" y="54"/>
                  <a:pt x="266" y="54"/>
                  <a:pt x="266" y="54"/>
                </a:cubicBezTo>
                <a:cubicBezTo>
                  <a:pt x="269" y="51"/>
                  <a:pt x="274" y="51"/>
                  <a:pt x="276" y="54"/>
                </a:cubicBezTo>
                <a:cubicBezTo>
                  <a:pt x="281" y="59"/>
                  <a:pt x="281" y="59"/>
                  <a:pt x="281" y="59"/>
                </a:cubicBezTo>
                <a:cubicBezTo>
                  <a:pt x="259" y="81"/>
                  <a:pt x="259" y="81"/>
                  <a:pt x="259" y="81"/>
                </a:cubicBezTo>
                <a:cubicBezTo>
                  <a:pt x="256" y="84"/>
                  <a:pt x="256" y="89"/>
                  <a:pt x="259" y="93"/>
                </a:cubicBezTo>
                <a:cubicBezTo>
                  <a:pt x="263" y="96"/>
                  <a:pt x="268" y="96"/>
                  <a:pt x="271" y="93"/>
                </a:cubicBezTo>
                <a:cubicBezTo>
                  <a:pt x="293" y="71"/>
                  <a:pt x="293" y="71"/>
                  <a:pt x="293" y="71"/>
                </a:cubicBezTo>
                <a:cubicBezTo>
                  <a:pt x="302" y="80"/>
                  <a:pt x="302" y="80"/>
                  <a:pt x="302" y="80"/>
                </a:cubicBezTo>
                <a:cubicBezTo>
                  <a:pt x="280" y="102"/>
                  <a:pt x="280" y="102"/>
                  <a:pt x="280" y="102"/>
                </a:cubicBezTo>
                <a:cubicBezTo>
                  <a:pt x="277" y="105"/>
                  <a:pt x="277" y="110"/>
                  <a:pt x="280" y="113"/>
                </a:cubicBezTo>
                <a:cubicBezTo>
                  <a:pt x="283" y="117"/>
                  <a:pt x="288" y="117"/>
                  <a:pt x="292" y="113"/>
                </a:cubicBezTo>
                <a:cubicBezTo>
                  <a:pt x="314" y="92"/>
                  <a:pt x="314" y="92"/>
                  <a:pt x="314" y="92"/>
                </a:cubicBezTo>
                <a:cubicBezTo>
                  <a:pt x="318" y="96"/>
                  <a:pt x="318" y="96"/>
                  <a:pt x="318" y="96"/>
                </a:cubicBezTo>
                <a:cubicBezTo>
                  <a:pt x="321" y="99"/>
                  <a:pt x="321" y="104"/>
                  <a:pt x="318" y="107"/>
                </a:cubicBezTo>
                <a:lnTo>
                  <a:pt x="302" y="124"/>
                </a:lnTo>
                <a:close/>
              </a:path>
            </a:pathLst>
          </a:custGeom>
          <a:solidFill>
            <a:srgbClr val="F5A2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 name="Freeform 3"/>
          <p:cNvSpPr>
            <a:spLocks noChangeAspect="1"/>
          </p:cNvSpPr>
          <p:nvPr/>
        </p:nvSpPr>
        <p:spPr bwMode="auto">
          <a:xfrm>
            <a:off x="2251463" y="5455451"/>
            <a:ext cx="920954" cy="584143"/>
          </a:xfrm>
          <a:custGeom>
            <a:avLst/>
            <a:gdLst>
              <a:gd name="T0" fmla="*/ 2147483647 w 462"/>
              <a:gd name="T1" fmla="*/ 2147483647 h 293"/>
              <a:gd name="T2" fmla="*/ 2147483647 w 462"/>
              <a:gd name="T3" fmla="*/ 2147483647 h 293"/>
              <a:gd name="T4" fmla="*/ 2147483647 w 462"/>
              <a:gd name="T5" fmla="*/ 2147483647 h 293"/>
              <a:gd name="T6" fmla="*/ 2147483647 w 462"/>
              <a:gd name="T7" fmla="*/ 2147483647 h 293"/>
              <a:gd name="T8" fmla="*/ 2147483647 w 462"/>
              <a:gd name="T9" fmla="*/ 2147483647 h 293"/>
              <a:gd name="T10" fmla="*/ 2147483647 w 462"/>
              <a:gd name="T11" fmla="*/ 2147483647 h 293"/>
              <a:gd name="T12" fmla="*/ 2147483647 w 462"/>
              <a:gd name="T13" fmla="*/ 2147483647 h 293"/>
              <a:gd name="T14" fmla="*/ 2147483647 w 462"/>
              <a:gd name="T15" fmla="*/ 2147483647 h 293"/>
              <a:gd name="T16" fmla="*/ 2147483647 w 462"/>
              <a:gd name="T17" fmla="*/ 2147483647 h 293"/>
              <a:gd name="T18" fmla="*/ 2147483647 w 462"/>
              <a:gd name="T19" fmla="*/ 2147483647 h 293"/>
              <a:gd name="T20" fmla="*/ 2147483647 w 462"/>
              <a:gd name="T21" fmla="*/ 2147483647 h 293"/>
              <a:gd name="T22" fmla="*/ 2147483647 w 462"/>
              <a:gd name="T23" fmla="*/ 2147483647 h 293"/>
              <a:gd name="T24" fmla="*/ 2147483647 w 462"/>
              <a:gd name="T25" fmla="*/ 2147483647 h 293"/>
              <a:gd name="T26" fmla="*/ 2147483647 w 462"/>
              <a:gd name="T27" fmla="*/ 2147483647 h 293"/>
              <a:gd name="T28" fmla="*/ 2147483647 w 462"/>
              <a:gd name="T29" fmla="*/ 2147483647 h 293"/>
              <a:gd name="T30" fmla="*/ 2147483647 w 462"/>
              <a:gd name="T31" fmla="*/ 2147483647 h 293"/>
              <a:gd name="T32" fmla="*/ 2147483647 w 462"/>
              <a:gd name="T33" fmla="*/ 2147483647 h 293"/>
              <a:gd name="T34" fmla="*/ 2147483647 w 462"/>
              <a:gd name="T35" fmla="*/ 2147483647 h 293"/>
              <a:gd name="T36" fmla="*/ 2147483647 w 462"/>
              <a:gd name="T37" fmla="*/ 2147483647 h 293"/>
              <a:gd name="T38" fmla="*/ 2147483647 w 462"/>
              <a:gd name="T39" fmla="*/ 2147483647 h 293"/>
              <a:gd name="T40" fmla="*/ 2147483647 w 462"/>
              <a:gd name="T41" fmla="*/ 2147483647 h 293"/>
              <a:gd name="T42" fmla="*/ 2147483647 w 462"/>
              <a:gd name="T43" fmla="*/ 2147483647 h 293"/>
              <a:gd name="T44" fmla="*/ 2147483647 w 462"/>
              <a:gd name="T45" fmla="*/ 2147483647 h 293"/>
              <a:gd name="T46" fmla="*/ 2147483647 w 462"/>
              <a:gd name="T47" fmla="*/ 2147483647 h 293"/>
              <a:gd name="T48" fmla="*/ 2147483647 w 462"/>
              <a:gd name="T49" fmla="*/ 2147483647 h 293"/>
              <a:gd name="T50" fmla="*/ 2147483647 w 462"/>
              <a:gd name="T51" fmla="*/ 2147483647 h 293"/>
              <a:gd name="T52" fmla="*/ 2147483647 w 462"/>
              <a:gd name="T53" fmla="*/ 0 h 293"/>
              <a:gd name="T54" fmla="*/ 2147483647 w 462"/>
              <a:gd name="T55" fmla="*/ 2147483647 h 293"/>
              <a:gd name="T56" fmla="*/ 0 w 462"/>
              <a:gd name="T57" fmla="*/ 2147483647 h 293"/>
              <a:gd name="T58" fmla="*/ 2147483647 w 462"/>
              <a:gd name="T59" fmla="*/ 2147483647 h 293"/>
              <a:gd name="T60" fmla="*/ 2147483647 w 462"/>
              <a:gd name="T61" fmla="*/ 2147483647 h 293"/>
              <a:gd name="T62" fmla="*/ 2147483647 w 462"/>
              <a:gd name="T63" fmla="*/ 2147483647 h 293"/>
              <a:gd name="T64" fmla="*/ 2147483647 w 462"/>
              <a:gd name="T65" fmla="*/ 2147483647 h 2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62" h="293">
                <a:moveTo>
                  <a:pt x="435" y="148"/>
                </a:moveTo>
                <a:cubicBezTo>
                  <a:pt x="437" y="140"/>
                  <a:pt x="439" y="132"/>
                  <a:pt x="439" y="123"/>
                </a:cubicBezTo>
                <a:cubicBezTo>
                  <a:pt x="439" y="104"/>
                  <a:pt x="433" y="86"/>
                  <a:pt x="422" y="70"/>
                </a:cubicBezTo>
                <a:cubicBezTo>
                  <a:pt x="420" y="67"/>
                  <a:pt x="415" y="66"/>
                  <a:pt x="411" y="68"/>
                </a:cubicBezTo>
                <a:cubicBezTo>
                  <a:pt x="407" y="71"/>
                  <a:pt x="406" y="76"/>
                  <a:pt x="409" y="79"/>
                </a:cubicBezTo>
                <a:cubicBezTo>
                  <a:pt x="418" y="92"/>
                  <a:pt x="423" y="108"/>
                  <a:pt x="423" y="123"/>
                </a:cubicBezTo>
                <a:cubicBezTo>
                  <a:pt x="423" y="132"/>
                  <a:pt x="421" y="140"/>
                  <a:pt x="419" y="148"/>
                </a:cubicBezTo>
                <a:cubicBezTo>
                  <a:pt x="418" y="151"/>
                  <a:pt x="419" y="154"/>
                  <a:pt x="421" y="156"/>
                </a:cubicBezTo>
                <a:cubicBezTo>
                  <a:pt x="437" y="170"/>
                  <a:pt x="446" y="189"/>
                  <a:pt x="446" y="209"/>
                </a:cubicBezTo>
                <a:cubicBezTo>
                  <a:pt x="446" y="247"/>
                  <a:pt x="415" y="277"/>
                  <a:pt x="378" y="277"/>
                </a:cubicBezTo>
                <a:cubicBezTo>
                  <a:pt x="88" y="277"/>
                  <a:pt x="88" y="277"/>
                  <a:pt x="88" y="277"/>
                </a:cubicBezTo>
                <a:cubicBezTo>
                  <a:pt x="48" y="277"/>
                  <a:pt x="16" y="245"/>
                  <a:pt x="16" y="206"/>
                </a:cubicBezTo>
                <a:cubicBezTo>
                  <a:pt x="16" y="178"/>
                  <a:pt x="31" y="154"/>
                  <a:pt x="56" y="141"/>
                </a:cubicBezTo>
                <a:cubicBezTo>
                  <a:pt x="59" y="140"/>
                  <a:pt x="60" y="137"/>
                  <a:pt x="60" y="134"/>
                </a:cubicBezTo>
                <a:cubicBezTo>
                  <a:pt x="60" y="134"/>
                  <a:pt x="60" y="133"/>
                  <a:pt x="60" y="133"/>
                </a:cubicBezTo>
                <a:cubicBezTo>
                  <a:pt x="60" y="69"/>
                  <a:pt x="113" y="16"/>
                  <a:pt x="178" y="16"/>
                </a:cubicBezTo>
                <a:cubicBezTo>
                  <a:pt x="217" y="16"/>
                  <a:pt x="254" y="36"/>
                  <a:pt x="276" y="68"/>
                </a:cubicBezTo>
                <a:cubicBezTo>
                  <a:pt x="277" y="70"/>
                  <a:pt x="279" y="72"/>
                  <a:pt x="282" y="72"/>
                </a:cubicBezTo>
                <a:cubicBezTo>
                  <a:pt x="284" y="72"/>
                  <a:pt x="287" y="71"/>
                  <a:pt x="288" y="70"/>
                </a:cubicBezTo>
                <a:cubicBezTo>
                  <a:pt x="288" y="70"/>
                  <a:pt x="289" y="69"/>
                  <a:pt x="289" y="69"/>
                </a:cubicBezTo>
                <a:cubicBezTo>
                  <a:pt x="290" y="68"/>
                  <a:pt x="309" y="45"/>
                  <a:pt x="344" y="45"/>
                </a:cubicBezTo>
                <a:cubicBezTo>
                  <a:pt x="360" y="45"/>
                  <a:pt x="375" y="50"/>
                  <a:pt x="388" y="59"/>
                </a:cubicBezTo>
                <a:cubicBezTo>
                  <a:pt x="392" y="61"/>
                  <a:pt x="397" y="60"/>
                  <a:pt x="399" y="56"/>
                </a:cubicBezTo>
                <a:cubicBezTo>
                  <a:pt x="402" y="53"/>
                  <a:pt x="401" y="48"/>
                  <a:pt x="397" y="45"/>
                </a:cubicBezTo>
                <a:cubicBezTo>
                  <a:pt x="381" y="35"/>
                  <a:pt x="363" y="29"/>
                  <a:pt x="344" y="29"/>
                </a:cubicBezTo>
                <a:cubicBezTo>
                  <a:pt x="314" y="29"/>
                  <a:pt x="294" y="43"/>
                  <a:pt x="284" y="52"/>
                </a:cubicBezTo>
                <a:cubicBezTo>
                  <a:pt x="258" y="19"/>
                  <a:pt x="220" y="0"/>
                  <a:pt x="178" y="0"/>
                </a:cubicBezTo>
                <a:cubicBezTo>
                  <a:pt x="106" y="0"/>
                  <a:pt x="47" y="58"/>
                  <a:pt x="44" y="129"/>
                </a:cubicBezTo>
                <a:cubicBezTo>
                  <a:pt x="17" y="145"/>
                  <a:pt x="0" y="174"/>
                  <a:pt x="0" y="206"/>
                </a:cubicBezTo>
                <a:cubicBezTo>
                  <a:pt x="0" y="254"/>
                  <a:pt x="39" y="293"/>
                  <a:pt x="88" y="293"/>
                </a:cubicBezTo>
                <a:cubicBezTo>
                  <a:pt x="378" y="293"/>
                  <a:pt x="378" y="293"/>
                  <a:pt x="378" y="293"/>
                </a:cubicBezTo>
                <a:cubicBezTo>
                  <a:pt x="424" y="293"/>
                  <a:pt x="462" y="256"/>
                  <a:pt x="462" y="209"/>
                </a:cubicBezTo>
                <a:cubicBezTo>
                  <a:pt x="462" y="186"/>
                  <a:pt x="452" y="164"/>
                  <a:pt x="435" y="148"/>
                </a:cubicBezTo>
                <a:close/>
              </a:path>
            </a:pathLst>
          </a:custGeom>
          <a:solidFill>
            <a:srgbClr val="B1B3B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1100" b="1" dirty="0"/>
              <a:t>Fixed Access Network</a:t>
            </a:r>
          </a:p>
        </p:txBody>
      </p:sp>
      <p:sp>
        <p:nvSpPr>
          <p:cNvPr id="52" name="Pentagon 13"/>
          <p:cNvSpPr/>
          <p:nvPr/>
        </p:nvSpPr>
        <p:spPr bwMode="auto">
          <a:xfrm rot="19800000">
            <a:off x="3275500" y="5515615"/>
            <a:ext cx="843545" cy="91440"/>
          </a:xfrm>
          <a:prstGeom prst="homePlate">
            <a:avLst/>
          </a:prstGeom>
          <a:solidFill>
            <a:schemeClr val="accent1"/>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endParaRPr lang="en-US"/>
          </a:p>
        </p:txBody>
      </p:sp>
      <p:sp>
        <p:nvSpPr>
          <p:cNvPr id="53" name="Pentagon 11"/>
          <p:cNvSpPr/>
          <p:nvPr/>
        </p:nvSpPr>
        <p:spPr bwMode="auto">
          <a:xfrm>
            <a:off x="4727872" y="5091732"/>
            <a:ext cx="1403661" cy="155693"/>
          </a:xfrm>
          <a:prstGeom prst="homePlate">
            <a:avLst>
              <a:gd name="adj" fmla="val 36577"/>
            </a:avLst>
          </a:prstGeom>
          <a:solidFill>
            <a:schemeClr val="accent1"/>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endParaRPr lang="en-US"/>
          </a:p>
        </p:txBody>
      </p:sp>
      <p:grpSp>
        <p:nvGrpSpPr>
          <p:cNvPr id="73" name="Group 72"/>
          <p:cNvGrpSpPr/>
          <p:nvPr/>
        </p:nvGrpSpPr>
        <p:grpSpPr>
          <a:xfrm>
            <a:off x="5687505" y="4317681"/>
            <a:ext cx="1220446" cy="1534732"/>
            <a:chOff x="6066599" y="3993106"/>
            <a:chExt cx="1220446" cy="1534732"/>
          </a:xfrm>
        </p:grpSpPr>
        <p:sp>
          <p:nvSpPr>
            <p:cNvPr id="68" name="Pentagon 11"/>
            <p:cNvSpPr/>
            <p:nvPr/>
          </p:nvSpPr>
          <p:spPr bwMode="auto">
            <a:xfrm>
              <a:off x="6234672" y="5325497"/>
              <a:ext cx="245355" cy="141892"/>
            </a:xfrm>
            <a:prstGeom prst="homePlate">
              <a:avLst>
                <a:gd name="adj" fmla="val 36577"/>
              </a:avLst>
            </a:prstGeom>
            <a:solidFill>
              <a:schemeClr val="accent1"/>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endParaRPr lang="en-US"/>
            </a:p>
          </p:txBody>
        </p:sp>
        <p:sp>
          <p:nvSpPr>
            <p:cNvPr id="69" name="Pentagon 11"/>
            <p:cNvSpPr/>
            <p:nvPr/>
          </p:nvSpPr>
          <p:spPr bwMode="auto">
            <a:xfrm>
              <a:off x="6543913" y="4637302"/>
              <a:ext cx="333865" cy="141892"/>
            </a:xfrm>
            <a:prstGeom prst="homePlate">
              <a:avLst>
                <a:gd name="adj" fmla="val 36577"/>
              </a:avLst>
            </a:prstGeom>
            <a:solidFill>
              <a:schemeClr val="accent1"/>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endParaRPr lang="en-US"/>
            </a:p>
          </p:txBody>
        </p:sp>
        <p:sp>
          <p:nvSpPr>
            <p:cNvPr id="70" name="Pentagon 11"/>
            <p:cNvSpPr/>
            <p:nvPr/>
          </p:nvSpPr>
          <p:spPr bwMode="auto">
            <a:xfrm>
              <a:off x="6848871" y="4102279"/>
              <a:ext cx="438174" cy="134282"/>
            </a:xfrm>
            <a:prstGeom prst="homePlate">
              <a:avLst>
                <a:gd name="adj" fmla="val 36577"/>
              </a:avLst>
            </a:prstGeom>
            <a:solidFill>
              <a:schemeClr val="accent1"/>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endParaRPr lang="en-US"/>
            </a:p>
          </p:txBody>
        </p:sp>
        <p:sp>
          <p:nvSpPr>
            <p:cNvPr id="71" name="Pentagon 11"/>
            <p:cNvSpPr/>
            <p:nvPr/>
          </p:nvSpPr>
          <p:spPr bwMode="auto">
            <a:xfrm rot="18063671" flipV="1">
              <a:off x="5755703" y="4702335"/>
              <a:ext cx="1534732" cy="116274"/>
            </a:xfrm>
            <a:prstGeom prst="homePlate">
              <a:avLst>
                <a:gd name="adj" fmla="val 36577"/>
              </a:avLst>
            </a:prstGeom>
            <a:solidFill>
              <a:schemeClr val="accent1"/>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endParaRPr lang="en-US"/>
            </a:p>
          </p:txBody>
        </p:sp>
        <p:sp>
          <p:nvSpPr>
            <p:cNvPr id="72" name="Pentagon 11"/>
            <p:cNvSpPr/>
            <p:nvPr/>
          </p:nvSpPr>
          <p:spPr bwMode="auto">
            <a:xfrm flipH="1">
              <a:off x="6066599" y="5325497"/>
              <a:ext cx="200837" cy="141892"/>
            </a:xfrm>
            <a:prstGeom prst="homePlate">
              <a:avLst>
                <a:gd name="adj" fmla="val 36577"/>
              </a:avLst>
            </a:prstGeom>
            <a:solidFill>
              <a:schemeClr val="accent1"/>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endParaRPr lang="en-US"/>
            </a:p>
          </p:txBody>
        </p:sp>
      </p:grpSp>
      <p:sp>
        <p:nvSpPr>
          <p:cNvPr id="82" name="Rectangle: Rounded Corners 81"/>
          <p:cNvSpPr/>
          <p:nvPr/>
        </p:nvSpPr>
        <p:spPr bwMode="auto">
          <a:xfrm>
            <a:off x="6530496" y="4783894"/>
            <a:ext cx="1759925" cy="938040"/>
          </a:xfrm>
          <a:prstGeom prst="roundRect">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chemeClr val="tx1"/>
              </a:solidFill>
              <a:effectLst/>
              <a:latin typeface="Arial" charset="0"/>
            </a:endParaRPr>
          </a:p>
        </p:txBody>
      </p:sp>
      <p:sp>
        <p:nvSpPr>
          <p:cNvPr id="83" name="TextBox 82"/>
          <p:cNvSpPr txBox="1"/>
          <p:nvPr/>
        </p:nvSpPr>
        <p:spPr>
          <a:xfrm>
            <a:off x="6634931" y="4779527"/>
            <a:ext cx="1122423" cy="253916"/>
          </a:xfrm>
          <a:prstGeom prst="rect">
            <a:avLst/>
          </a:prstGeom>
          <a:noFill/>
        </p:spPr>
        <p:txBody>
          <a:bodyPr wrap="none" rtlCol="0">
            <a:spAutoFit/>
          </a:bodyPr>
          <a:lstStyle/>
          <a:p>
            <a:r>
              <a:rPr lang="es-ES_tradnl" sz="1050" dirty="0"/>
              <a:t>Network </a:t>
            </a:r>
            <a:r>
              <a:rPr lang="es-ES_tradnl" sz="1050" dirty="0" err="1"/>
              <a:t>Slice</a:t>
            </a:r>
            <a:r>
              <a:rPr lang="es-ES_tradnl" sz="1050" dirty="0"/>
              <a:t> 2</a:t>
            </a:r>
            <a:endParaRPr lang="es-ES" sz="1050" dirty="0"/>
          </a:p>
        </p:txBody>
      </p:sp>
      <p:sp>
        <p:nvSpPr>
          <p:cNvPr id="99" name="Rectangle: Rounded Corners 98"/>
          <p:cNvSpPr/>
          <p:nvPr/>
        </p:nvSpPr>
        <p:spPr bwMode="auto">
          <a:xfrm>
            <a:off x="102232" y="1687417"/>
            <a:ext cx="3614995" cy="2255937"/>
          </a:xfrm>
          <a:prstGeom prst="roundRect">
            <a:avLst/>
          </a:prstGeom>
          <a:gradFill>
            <a:gsLst>
              <a:gs pos="0">
                <a:schemeClr val="accent1">
                  <a:lumMod val="5000"/>
                  <a:lumOff val="95000"/>
                </a:schemeClr>
              </a:gs>
              <a:gs pos="74000">
                <a:schemeClr val="accent2">
                  <a:lumMod val="20000"/>
                  <a:lumOff val="80000"/>
                </a:schemeClr>
              </a:gs>
              <a:gs pos="83000">
                <a:schemeClr val="accent2">
                  <a:lumMod val="20000"/>
                  <a:lumOff val="80000"/>
                </a:schemeClr>
              </a:gs>
              <a:gs pos="100000">
                <a:schemeClr val="accent2">
                  <a:lumMod val="20000"/>
                  <a:lumOff val="80000"/>
                </a:schemeClr>
              </a:gs>
            </a:gsLst>
            <a:lin ang="5400000" scaled="1"/>
          </a:gradFill>
        </p:spPr>
        <p:txBody>
          <a:bodyPr wrap="square" rtlCol="0">
            <a:spAutoFit/>
          </a:bodyPr>
          <a:lstStyle/>
          <a:p>
            <a:pPr marL="457200" indent="-457200">
              <a:buFont typeface="+mj-lt"/>
              <a:buAutoNum type="arabicPeriod"/>
            </a:pPr>
            <a:r>
              <a:rPr lang="en-US" sz="1100" dirty="0"/>
              <a:t>UE attaches to network. AMF interrogates NSSF, which selects slice based on historical data</a:t>
            </a:r>
          </a:p>
          <a:p>
            <a:pPr marL="457200" indent="-457200">
              <a:buFont typeface="+mj-lt"/>
              <a:buAutoNum type="arabicPeriod"/>
            </a:pPr>
            <a:r>
              <a:rPr lang="en-US" sz="1100" dirty="0"/>
              <a:t>UE consumes data traffic. DPI reports services/URLs to Analytics Function</a:t>
            </a:r>
          </a:p>
          <a:p>
            <a:pPr marL="457200" indent="-457200">
              <a:buFont typeface="+mj-lt"/>
              <a:buAutoNum type="arabicPeriod"/>
            </a:pPr>
            <a:r>
              <a:rPr lang="en-US" sz="1100" dirty="0"/>
              <a:t>Analytics Function reports aggregated services/URLs to NSSF</a:t>
            </a:r>
          </a:p>
          <a:p>
            <a:pPr marL="457200" indent="-457200">
              <a:buFont typeface="+mj-lt"/>
              <a:buAutoNum type="arabicPeriod"/>
            </a:pPr>
            <a:r>
              <a:rPr lang="en-US" sz="1100" dirty="0"/>
              <a:t>NSSF determines a better network slice according to user’s data pattern, reports to AMF to provoke network slice reselection</a:t>
            </a:r>
          </a:p>
        </p:txBody>
      </p:sp>
      <p:sp>
        <p:nvSpPr>
          <p:cNvPr id="102" name="Freeform 8"/>
          <p:cNvSpPr>
            <a:spLocks noChangeAspect="1" noEditPoints="1"/>
          </p:cNvSpPr>
          <p:nvPr/>
        </p:nvSpPr>
        <p:spPr bwMode="auto">
          <a:xfrm>
            <a:off x="6685704" y="5028233"/>
            <a:ext cx="1014780" cy="601540"/>
          </a:xfrm>
          <a:custGeom>
            <a:avLst/>
            <a:gdLst>
              <a:gd name="T0" fmla="*/ 80 w 522"/>
              <a:gd name="T1" fmla="*/ 115 h 399"/>
              <a:gd name="T2" fmla="*/ 353 w 522"/>
              <a:gd name="T3" fmla="*/ 353 h 399"/>
              <a:gd name="T4" fmla="*/ 386 w 522"/>
              <a:gd name="T5" fmla="*/ 300 h 399"/>
              <a:gd name="T6" fmla="*/ 450 w 522"/>
              <a:gd name="T7" fmla="*/ 274 h 399"/>
              <a:gd name="T8" fmla="*/ 459 w 522"/>
              <a:gd name="T9" fmla="*/ 330 h 399"/>
              <a:gd name="T10" fmla="*/ 470 w 522"/>
              <a:gd name="T11" fmla="*/ 180 h 399"/>
              <a:gd name="T12" fmla="*/ 445 w 522"/>
              <a:gd name="T13" fmla="*/ 133 h 399"/>
              <a:gd name="T14" fmla="*/ 403 w 522"/>
              <a:gd name="T15" fmla="*/ 167 h 399"/>
              <a:gd name="T16" fmla="*/ 389 w 522"/>
              <a:gd name="T17" fmla="*/ 102 h 399"/>
              <a:gd name="T18" fmla="*/ 357 w 522"/>
              <a:gd name="T19" fmla="*/ 151 h 399"/>
              <a:gd name="T20" fmla="*/ 343 w 522"/>
              <a:gd name="T21" fmla="*/ 126 h 399"/>
              <a:gd name="T22" fmla="*/ 330 w 522"/>
              <a:gd name="T23" fmla="*/ 88 h 399"/>
              <a:gd name="T24" fmla="*/ 298 w 522"/>
              <a:gd name="T25" fmla="*/ 256 h 399"/>
              <a:gd name="T26" fmla="*/ 272 w 522"/>
              <a:gd name="T27" fmla="*/ 247 h 399"/>
              <a:gd name="T28" fmla="*/ 287 w 522"/>
              <a:gd name="T29" fmla="*/ 272 h 399"/>
              <a:gd name="T30" fmla="*/ 264 w 522"/>
              <a:gd name="T31" fmla="*/ 144 h 399"/>
              <a:gd name="T32" fmla="*/ 296 w 522"/>
              <a:gd name="T33" fmla="*/ 197 h 399"/>
              <a:gd name="T34" fmla="*/ 250 w 522"/>
              <a:gd name="T35" fmla="*/ 119 h 399"/>
              <a:gd name="T36" fmla="*/ 255 w 522"/>
              <a:gd name="T37" fmla="*/ 90 h 399"/>
              <a:gd name="T38" fmla="*/ 212 w 522"/>
              <a:gd name="T39" fmla="*/ 143 h 399"/>
              <a:gd name="T40" fmla="*/ 279 w 522"/>
              <a:gd name="T41" fmla="*/ 152 h 399"/>
              <a:gd name="T42" fmla="*/ 292 w 522"/>
              <a:gd name="T43" fmla="*/ 70 h 399"/>
              <a:gd name="T44" fmla="*/ 275 w 522"/>
              <a:gd name="T45" fmla="*/ 43 h 399"/>
              <a:gd name="T46" fmla="*/ 241 w 522"/>
              <a:gd name="T47" fmla="*/ 63 h 399"/>
              <a:gd name="T48" fmla="*/ 191 w 522"/>
              <a:gd name="T49" fmla="*/ 299 h 399"/>
              <a:gd name="T50" fmla="*/ 184 w 522"/>
              <a:gd name="T51" fmla="*/ 285 h 399"/>
              <a:gd name="T52" fmla="*/ 166 w 522"/>
              <a:gd name="T53" fmla="*/ 277 h 399"/>
              <a:gd name="T54" fmla="*/ 189 w 522"/>
              <a:gd name="T55" fmla="*/ 195 h 399"/>
              <a:gd name="T56" fmla="*/ 176 w 522"/>
              <a:gd name="T57" fmla="*/ 303 h 399"/>
              <a:gd name="T58" fmla="*/ 144 w 522"/>
              <a:gd name="T59" fmla="*/ 290 h 399"/>
              <a:gd name="T60" fmla="*/ 140 w 522"/>
              <a:gd name="T61" fmla="*/ 303 h 399"/>
              <a:gd name="T62" fmla="*/ 196 w 522"/>
              <a:gd name="T63" fmla="*/ 144 h 399"/>
              <a:gd name="T64" fmla="*/ 186 w 522"/>
              <a:gd name="T65" fmla="*/ 72 h 399"/>
              <a:gd name="T66" fmla="*/ 164 w 522"/>
              <a:gd name="T67" fmla="*/ 108 h 399"/>
              <a:gd name="T68" fmla="*/ 166 w 522"/>
              <a:gd name="T69" fmla="*/ 148 h 399"/>
              <a:gd name="T70" fmla="*/ 146 w 522"/>
              <a:gd name="T71" fmla="*/ 64 h 399"/>
              <a:gd name="T72" fmla="*/ 142 w 522"/>
              <a:gd name="T73" fmla="*/ 122 h 399"/>
              <a:gd name="T74" fmla="*/ 69 w 522"/>
              <a:gd name="T75" fmla="*/ 233 h 399"/>
              <a:gd name="T76" fmla="*/ 69 w 522"/>
              <a:gd name="T77" fmla="*/ 216 h 399"/>
              <a:gd name="T78" fmla="*/ 112 w 522"/>
              <a:gd name="T79" fmla="*/ 159 h 399"/>
              <a:gd name="T80" fmla="*/ 110 w 522"/>
              <a:gd name="T81" fmla="*/ 75 h 399"/>
              <a:gd name="T82" fmla="*/ 52 w 522"/>
              <a:gd name="T83" fmla="*/ 181 h 399"/>
              <a:gd name="T84" fmla="*/ 32 w 522"/>
              <a:gd name="T85" fmla="*/ 197 h 399"/>
              <a:gd name="T86" fmla="*/ 49 w 522"/>
              <a:gd name="T87" fmla="*/ 297 h 399"/>
              <a:gd name="T88" fmla="*/ 66 w 522"/>
              <a:gd name="T89" fmla="*/ 295 h 399"/>
              <a:gd name="T90" fmla="*/ 84 w 522"/>
              <a:gd name="T91" fmla="*/ 330 h 399"/>
              <a:gd name="T92" fmla="*/ 130 w 522"/>
              <a:gd name="T93" fmla="*/ 328 h 399"/>
              <a:gd name="T94" fmla="*/ 166 w 522"/>
              <a:gd name="T95" fmla="*/ 329 h 399"/>
              <a:gd name="T96" fmla="*/ 185 w 522"/>
              <a:gd name="T97" fmla="*/ 321 h 399"/>
              <a:gd name="T98" fmla="*/ 237 w 522"/>
              <a:gd name="T99" fmla="*/ 357 h 399"/>
              <a:gd name="T100" fmla="*/ 214 w 522"/>
              <a:gd name="T101" fmla="*/ 258 h 399"/>
              <a:gd name="T102" fmla="*/ 277 w 522"/>
              <a:gd name="T103" fmla="*/ 326 h 399"/>
              <a:gd name="T104" fmla="*/ 291 w 522"/>
              <a:gd name="T105" fmla="*/ 353 h 399"/>
              <a:gd name="T106" fmla="*/ 360 w 522"/>
              <a:gd name="T107" fmla="*/ 323 h 399"/>
              <a:gd name="T108" fmla="*/ 386 w 522"/>
              <a:gd name="T109" fmla="*/ 316 h 399"/>
              <a:gd name="T110" fmla="*/ 382 w 522"/>
              <a:gd name="T111" fmla="*/ 179 h 399"/>
              <a:gd name="T112" fmla="*/ 403 w 522"/>
              <a:gd name="T113" fmla="*/ 219 h 399"/>
              <a:gd name="T114" fmla="*/ 415 w 522"/>
              <a:gd name="T115" fmla="*/ 268 h 399"/>
              <a:gd name="T116" fmla="*/ 435 w 522"/>
              <a:gd name="T117" fmla="*/ 245 h 399"/>
              <a:gd name="T118" fmla="*/ 482 w 522"/>
              <a:gd name="T119" fmla="*/ 217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22" h="399">
                <a:moveTo>
                  <a:pt x="469" y="164"/>
                </a:moveTo>
                <a:cubicBezTo>
                  <a:pt x="470" y="162"/>
                  <a:pt x="470" y="160"/>
                  <a:pt x="470" y="158"/>
                </a:cubicBezTo>
                <a:cubicBezTo>
                  <a:pt x="470" y="110"/>
                  <a:pt x="431" y="72"/>
                  <a:pt x="383" y="72"/>
                </a:cubicBezTo>
                <a:cubicBezTo>
                  <a:pt x="381" y="72"/>
                  <a:pt x="378" y="72"/>
                  <a:pt x="376" y="72"/>
                </a:cubicBezTo>
                <a:cubicBezTo>
                  <a:pt x="363" y="30"/>
                  <a:pt x="324" y="0"/>
                  <a:pt x="278" y="0"/>
                </a:cubicBezTo>
                <a:cubicBezTo>
                  <a:pt x="239" y="0"/>
                  <a:pt x="206" y="21"/>
                  <a:pt x="188" y="53"/>
                </a:cubicBezTo>
                <a:cubicBezTo>
                  <a:pt x="177" y="46"/>
                  <a:pt x="164" y="42"/>
                  <a:pt x="150" y="42"/>
                </a:cubicBezTo>
                <a:cubicBezTo>
                  <a:pt x="111" y="42"/>
                  <a:pt x="80" y="73"/>
                  <a:pt x="80" y="111"/>
                </a:cubicBezTo>
                <a:cubicBezTo>
                  <a:pt x="80" y="112"/>
                  <a:pt x="80" y="114"/>
                  <a:pt x="80" y="115"/>
                </a:cubicBezTo>
                <a:cubicBezTo>
                  <a:pt x="35" y="120"/>
                  <a:pt x="0" y="159"/>
                  <a:pt x="0" y="206"/>
                </a:cubicBezTo>
                <a:cubicBezTo>
                  <a:pt x="0" y="230"/>
                  <a:pt x="10" y="252"/>
                  <a:pt x="25" y="269"/>
                </a:cubicBezTo>
                <a:cubicBezTo>
                  <a:pt x="23" y="275"/>
                  <a:pt x="22" y="282"/>
                  <a:pt x="22" y="289"/>
                </a:cubicBezTo>
                <a:cubicBezTo>
                  <a:pt x="22" y="327"/>
                  <a:pt x="53" y="357"/>
                  <a:pt x="91" y="357"/>
                </a:cubicBezTo>
                <a:cubicBezTo>
                  <a:pt x="98" y="357"/>
                  <a:pt x="105" y="356"/>
                  <a:pt x="111" y="354"/>
                </a:cubicBezTo>
                <a:cubicBezTo>
                  <a:pt x="124" y="381"/>
                  <a:pt x="152" y="399"/>
                  <a:pt x="184" y="399"/>
                </a:cubicBezTo>
                <a:cubicBezTo>
                  <a:pt x="208" y="399"/>
                  <a:pt x="229" y="389"/>
                  <a:pt x="244" y="372"/>
                </a:cubicBezTo>
                <a:cubicBezTo>
                  <a:pt x="257" y="380"/>
                  <a:pt x="272" y="385"/>
                  <a:pt x="288" y="385"/>
                </a:cubicBezTo>
                <a:cubicBezTo>
                  <a:pt x="315" y="385"/>
                  <a:pt x="338" y="373"/>
                  <a:pt x="353" y="353"/>
                </a:cubicBezTo>
                <a:cubicBezTo>
                  <a:pt x="365" y="361"/>
                  <a:pt x="379" y="365"/>
                  <a:pt x="394" y="365"/>
                </a:cubicBezTo>
                <a:cubicBezTo>
                  <a:pt x="409" y="365"/>
                  <a:pt x="422" y="361"/>
                  <a:pt x="434" y="354"/>
                </a:cubicBezTo>
                <a:cubicBezTo>
                  <a:pt x="437" y="352"/>
                  <a:pt x="439" y="347"/>
                  <a:pt x="436" y="344"/>
                </a:cubicBezTo>
                <a:cubicBezTo>
                  <a:pt x="434" y="340"/>
                  <a:pt x="429" y="339"/>
                  <a:pt x="425" y="341"/>
                </a:cubicBezTo>
                <a:cubicBezTo>
                  <a:pt x="425" y="341"/>
                  <a:pt x="425" y="341"/>
                  <a:pt x="425" y="341"/>
                </a:cubicBezTo>
                <a:cubicBezTo>
                  <a:pt x="417" y="346"/>
                  <a:pt x="407" y="349"/>
                  <a:pt x="397" y="349"/>
                </a:cubicBezTo>
                <a:cubicBezTo>
                  <a:pt x="406" y="345"/>
                  <a:pt x="411" y="336"/>
                  <a:pt x="411" y="326"/>
                </a:cubicBezTo>
                <a:cubicBezTo>
                  <a:pt x="411" y="325"/>
                  <a:pt x="411" y="323"/>
                  <a:pt x="411" y="321"/>
                </a:cubicBezTo>
                <a:cubicBezTo>
                  <a:pt x="408" y="309"/>
                  <a:pt x="398" y="300"/>
                  <a:pt x="386" y="300"/>
                </a:cubicBezTo>
                <a:cubicBezTo>
                  <a:pt x="384" y="300"/>
                  <a:pt x="383" y="300"/>
                  <a:pt x="382" y="301"/>
                </a:cubicBezTo>
                <a:cubicBezTo>
                  <a:pt x="346" y="228"/>
                  <a:pt x="346" y="228"/>
                  <a:pt x="346" y="228"/>
                </a:cubicBezTo>
                <a:cubicBezTo>
                  <a:pt x="400" y="262"/>
                  <a:pt x="400" y="262"/>
                  <a:pt x="400" y="262"/>
                </a:cubicBezTo>
                <a:cubicBezTo>
                  <a:pt x="399" y="264"/>
                  <a:pt x="399" y="266"/>
                  <a:pt x="399" y="268"/>
                </a:cubicBezTo>
                <a:cubicBezTo>
                  <a:pt x="399" y="277"/>
                  <a:pt x="403" y="285"/>
                  <a:pt x="410" y="290"/>
                </a:cubicBezTo>
                <a:cubicBezTo>
                  <a:pt x="415" y="293"/>
                  <a:pt x="420" y="294"/>
                  <a:pt x="425" y="294"/>
                </a:cubicBezTo>
                <a:cubicBezTo>
                  <a:pt x="425" y="294"/>
                  <a:pt x="425" y="294"/>
                  <a:pt x="425" y="294"/>
                </a:cubicBezTo>
                <a:cubicBezTo>
                  <a:pt x="433" y="294"/>
                  <a:pt x="441" y="290"/>
                  <a:pt x="446" y="283"/>
                </a:cubicBezTo>
                <a:cubicBezTo>
                  <a:pt x="448" y="280"/>
                  <a:pt x="449" y="277"/>
                  <a:pt x="450" y="274"/>
                </a:cubicBezTo>
                <a:cubicBezTo>
                  <a:pt x="481" y="272"/>
                  <a:pt x="481" y="272"/>
                  <a:pt x="481" y="272"/>
                </a:cubicBezTo>
                <a:cubicBezTo>
                  <a:pt x="482" y="272"/>
                  <a:pt x="482" y="272"/>
                  <a:pt x="482" y="272"/>
                </a:cubicBezTo>
                <a:cubicBezTo>
                  <a:pt x="476" y="276"/>
                  <a:pt x="469" y="279"/>
                  <a:pt x="462" y="280"/>
                </a:cubicBezTo>
                <a:cubicBezTo>
                  <a:pt x="458" y="281"/>
                  <a:pt x="455" y="284"/>
                  <a:pt x="455" y="288"/>
                </a:cubicBezTo>
                <a:cubicBezTo>
                  <a:pt x="455" y="288"/>
                  <a:pt x="455" y="289"/>
                  <a:pt x="455" y="289"/>
                </a:cubicBezTo>
                <a:cubicBezTo>
                  <a:pt x="455" y="301"/>
                  <a:pt x="451" y="312"/>
                  <a:pt x="445" y="322"/>
                </a:cubicBezTo>
                <a:cubicBezTo>
                  <a:pt x="443" y="326"/>
                  <a:pt x="445" y="330"/>
                  <a:pt x="448" y="333"/>
                </a:cubicBezTo>
                <a:cubicBezTo>
                  <a:pt x="450" y="333"/>
                  <a:pt x="451" y="334"/>
                  <a:pt x="452" y="334"/>
                </a:cubicBezTo>
                <a:cubicBezTo>
                  <a:pt x="455" y="334"/>
                  <a:pt x="457" y="333"/>
                  <a:pt x="459" y="330"/>
                </a:cubicBezTo>
                <a:cubicBezTo>
                  <a:pt x="466" y="320"/>
                  <a:pt x="470" y="308"/>
                  <a:pt x="471" y="294"/>
                </a:cubicBezTo>
                <a:cubicBezTo>
                  <a:pt x="500" y="287"/>
                  <a:pt x="522" y="261"/>
                  <a:pt x="522" y="229"/>
                </a:cubicBezTo>
                <a:cubicBezTo>
                  <a:pt x="522" y="197"/>
                  <a:pt x="499" y="170"/>
                  <a:pt x="469" y="164"/>
                </a:cubicBezTo>
                <a:close/>
                <a:moveTo>
                  <a:pt x="453" y="168"/>
                </a:moveTo>
                <a:cubicBezTo>
                  <a:pt x="453" y="168"/>
                  <a:pt x="453" y="168"/>
                  <a:pt x="453" y="168"/>
                </a:cubicBezTo>
                <a:cubicBezTo>
                  <a:pt x="453" y="169"/>
                  <a:pt x="453" y="169"/>
                  <a:pt x="453" y="169"/>
                </a:cubicBezTo>
                <a:cubicBezTo>
                  <a:pt x="452" y="171"/>
                  <a:pt x="453" y="173"/>
                  <a:pt x="454" y="175"/>
                </a:cubicBezTo>
                <a:cubicBezTo>
                  <a:pt x="456" y="177"/>
                  <a:pt x="458" y="178"/>
                  <a:pt x="460" y="178"/>
                </a:cubicBezTo>
                <a:cubicBezTo>
                  <a:pt x="463" y="179"/>
                  <a:pt x="466" y="179"/>
                  <a:pt x="470" y="180"/>
                </a:cubicBezTo>
                <a:cubicBezTo>
                  <a:pt x="476" y="200"/>
                  <a:pt x="476" y="200"/>
                  <a:pt x="476" y="200"/>
                </a:cubicBezTo>
                <a:cubicBezTo>
                  <a:pt x="458" y="220"/>
                  <a:pt x="458" y="220"/>
                  <a:pt x="458" y="220"/>
                </a:cubicBezTo>
                <a:cubicBezTo>
                  <a:pt x="429" y="200"/>
                  <a:pt x="429" y="200"/>
                  <a:pt x="429" y="200"/>
                </a:cubicBezTo>
                <a:cubicBezTo>
                  <a:pt x="429" y="198"/>
                  <a:pt x="430" y="195"/>
                  <a:pt x="430" y="193"/>
                </a:cubicBezTo>
                <a:cubicBezTo>
                  <a:pt x="430" y="190"/>
                  <a:pt x="429" y="188"/>
                  <a:pt x="428" y="185"/>
                </a:cubicBezTo>
                <a:cubicBezTo>
                  <a:pt x="452" y="168"/>
                  <a:pt x="452" y="168"/>
                  <a:pt x="452" y="168"/>
                </a:cubicBezTo>
                <a:cubicBezTo>
                  <a:pt x="452" y="168"/>
                  <a:pt x="452" y="168"/>
                  <a:pt x="453" y="168"/>
                </a:cubicBezTo>
                <a:close/>
                <a:moveTo>
                  <a:pt x="448" y="130"/>
                </a:moveTo>
                <a:cubicBezTo>
                  <a:pt x="447" y="131"/>
                  <a:pt x="446" y="132"/>
                  <a:pt x="445" y="133"/>
                </a:cubicBezTo>
                <a:cubicBezTo>
                  <a:pt x="442" y="137"/>
                  <a:pt x="441" y="142"/>
                  <a:pt x="441" y="147"/>
                </a:cubicBezTo>
                <a:cubicBezTo>
                  <a:pt x="441" y="150"/>
                  <a:pt x="442" y="152"/>
                  <a:pt x="442" y="155"/>
                </a:cubicBezTo>
                <a:cubicBezTo>
                  <a:pt x="420" y="171"/>
                  <a:pt x="420" y="171"/>
                  <a:pt x="420" y="171"/>
                </a:cubicBezTo>
                <a:cubicBezTo>
                  <a:pt x="440" y="117"/>
                  <a:pt x="440" y="117"/>
                  <a:pt x="440" y="117"/>
                </a:cubicBezTo>
                <a:cubicBezTo>
                  <a:pt x="443" y="121"/>
                  <a:pt x="446" y="125"/>
                  <a:pt x="448" y="130"/>
                </a:cubicBezTo>
                <a:close/>
                <a:moveTo>
                  <a:pt x="428" y="104"/>
                </a:moveTo>
                <a:cubicBezTo>
                  <a:pt x="405" y="167"/>
                  <a:pt x="405" y="167"/>
                  <a:pt x="405" y="167"/>
                </a:cubicBezTo>
                <a:cubicBezTo>
                  <a:pt x="404" y="167"/>
                  <a:pt x="404" y="167"/>
                  <a:pt x="404" y="167"/>
                </a:cubicBezTo>
                <a:cubicBezTo>
                  <a:pt x="404" y="167"/>
                  <a:pt x="403" y="167"/>
                  <a:pt x="403" y="167"/>
                </a:cubicBezTo>
                <a:cubicBezTo>
                  <a:pt x="392" y="137"/>
                  <a:pt x="392" y="137"/>
                  <a:pt x="392" y="137"/>
                </a:cubicBezTo>
                <a:cubicBezTo>
                  <a:pt x="424" y="101"/>
                  <a:pt x="424" y="101"/>
                  <a:pt x="424" y="101"/>
                </a:cubicBezTo>
                <a:cubicBezTo>
                  <a:pt x="425" y="102"/>
                  <a:pt x="427" y="103"/>
                  <a:pt x="428" y="104"/>
                </a:cubicBezTo>
                <a:close/>
                <a:moveTo>
                  <a:pt x="392" y="89"/>
                </a:moveTo>
                <a:cubicBezTo>
                  <a:pt x="393" y="88"/>
                  <a:pt x="393" y="88"/>
                  <a:pt x="393" y="88"/>
                </a:cubicBezTo>
                <a:cubicBezTo>
                  <a:pt x="399" y="89"/>
                  <a:pt x="405" y="91"/>
                  <a:pt x="410" y="93"/>
                </a:cubicBezTo>
                <a:cubicBezTo>
                  <a:pt x="392" y="113"/>
                  <a:pt x="392" y="113"/>
                  <a:pt x="392" y="113"/>
                </a:cubicBezTo>
                <a:cubicBezTo>
                  <a:pt x="392" y="111"/>
                  <a:pt x="391" y="110"/>
                  <a:pt x="391" y="108"/>
                </a:cubicBezTo>
                <a:cubicBezTo>
                  <a:pt x="391" y="106"/>
                  <a:pt x="390" y="104"/>
                  <a:pt x="389" y="102"/>
                </a:cubicBezTo>
                <a:cubicBezTo>
                  <a:pt x="391" y="98"/>
                  <a:pt x="392" y="94"/>
                  <a:pt x="392" y="90"/>
                </a:cubicBezTo>
                <a:cubicBezTo>
                  <a:pt x="392" y="90"/>
                  <a:pt x="392" y="89"/>
                  <a:pt x="392" y="89"/>
                </a:cubicBezTo>
                <a:close/>
                <a:moveTo>
                  <a:pt x="366" y="103"/>
                </a:moveTo>
                <a:cubicBezTo>
                  <a:pt x="371" y="103"/>
                  <a:pt x="375" y="108"/>
                  <a:pt x="375" y="113"/>
                </a:cubicBezTo>
                <a:cubicBezTo>
                  <a:pt x="375" y="118"/>
                  <a:pt x="371" y="123"/>
                  <a:pt x="366" y="123"/>
                </a:cubicBezTo>
                <a:cubicBezTo>
                  <a:pt x="360" y="123"/>
                  <a:pt x="356" y="118"/>
                  <a:pt x="356" y="113"/>
                </a:cubicBezTo>
                <a:cubicBezTo>
                  <a:pt x="356" y="108"/>
                  <a:pt x="360" y="103"/>
                  <a:pt x="366" y="103"/>
                </a:cubicBezTo>
                <a:close/>
                <a:moveTo>
                  <a:pt x="368" y="139"/>
                </a:moveTo>
                <a:cubicBezTo>
                  <a:pt x="357" y="151"/>
                  <a:pt x="357" y="151"/>
                  <a:pt x="357" y="151"/>
                </a:cubicBezTo>
                <a:cubicBezTo>
                  <a:pt x="363" y="139"/>
                  <a:pt x="363" y="139"/>
                  <a:pt x="363" y="139"/>
                </a:cubicBezTo>
                <a:cubicBezTo>
                  <a:pt x="364" y="139"/>
                  <a:pt x="365" y="139"/>
                  <a:pt x="366" y="139"/>
                </a:cubicBezTo>
                <a:cubicBezTo>
                  <a:pt x="367" y="139"/>
                  <a:pt x="367" y="139"/>
                  <a:pt x="368" y="139"/>
                </a:cubicBezTo>
                <a:close/>
                <a:moveTo>
                  <a:pt x="357" y="66"/>
                </a:moveTo>
                <a:cubicBezTo>
                  <a:pt x="356" y="66"/>
                  <a:pt x="355" y="67"/>
                  <a:pt x="355" y="67"/>
                </a:cubicBezTo>
                <a:cubicBezTo>
                  <a:pt x="348" y="51"/>
                  <a:pt x="348" y="51"/>
                  <a:pt x="348" y="51"/>
                </a:cubicBezTo>
                <a:cubicBezTo>
                  <a:pt x="351" y="56"/>
                  <a:pt x="354" y="61"/>
                  <a:pt x="357" y="66"/>
                </a:cubicBezTo>
                <a:close/>
                <a:moveTo>
                  <a:pt x="340" y="118"/>
                </a:moveTo>
                <a:cubicBezTo>
                  <a:pt x="341" y="121"/>
                  <a:pt x="342" y="123"/>
                  <a:pt x="343" y="126"/>
                </a:cubicBezTo>
                <a:cubicBezTo>
                  <a:pt x="333" y="151"/>
                  <a:pt x="333" y="151"/>
                  <a:pt x="333" y="151"/>
                </a:cubicBezTo>
                <a:cubicBezTo>
                  <a:pt x="331" y="106"/>
                  <a:pt x="331" y="106"/>
                  <a:pt x="331" y="106"/>
                </a:cubicBezTo>
                <a:cubicBezTo>
                  <a:pt x="340" y="110"/>
                  <a:pt x="340" y="110"/>
                  <a:pt x="340" y="110"/>
                </a:cubicBezTo>
                <a:cubicBezTo>
                  <a:pt x="340" y="111"/>
                  <a:pt x="340" y="112"/>
                  <a:pt x="340" y="113"/>
                </a:cubicBezTo>
                <a:cubicBezTo>
                  <a:pt x="340" y="115"/>
                  <a:pt x="340" y="116"/>
                  <a:pt x="340" y="118"/>
                </a:cubicBezTo>
                <a:close/>
                <a:moveTo>
                  <a:pt x="343" y="79"/>
                </a:moveTo>
                <a:cubicBezTo>
                  <a:pt x="341" y="83"/>
                  <a:pt x="340" y="86"/>
                  <a:pt x="340" y="90"/>
                </a:cubicBezTo>
                <a:cubicBezTo>
                  <a:pt x="340" y="91"/>
                  <a:pt x="340" y="92"/>
                  <a:pt x="340" y="92"/>
                </a:cubicBezTo>
                <a:cubicBezTo>
                  <a:pt x="330" y="88"/>
                  <a:pt x="330" y="88"/>
                  <a:pt x="330" y="88"/>
                </a:cubicBezTo>
                <a:cubicBezTo>
                  <a:pt x="328" y="46"/>
                  <a:pt x="328" y="46"/>
                  <a:pt x="328" y="46"/>
                </a:cubicBezTo>
                <a:lnTo>
                  <a:pt x="343" y="79"/>
                </a:lnTo>
                <a:close/>
                <a:moveTo>
                  <a:pt x="318" y="159"/>
                </a:moveTo>
                <a:cubicBezTo>
                  <a:pt x="284" y="86"/>
                  <a:pt x="284" y="86"/>
                  <a:pt x="284" y="86"/>
                </a:cubicBezTo>
                <a:cubicBezTo>
                  <a:pt x="284" y="85"/>
                  <a:pt x="285" y="85"/>
                  <a:pt x="285" y="84"/>
                </a:cubicBezTo>
                <a:cubicBezTo>
                  <a:pt x="315" y="98"/>
                  <a:pt x="315" y="98"/>
                  <a:pt x="315" y="98"/>
                </a:cubicBezTo>
                <a:lnTo>
                  <a:pt x="318" y="159"/>
                </a:lnTo>
                <a:close/>
                <a:moveTo>
                  <a:pt x="303" y="267"/>
                </a:moveTo>
                <a:cubicBezTo>
                  <a:pt x="302" y="263"/>
                  <a:pt x="300" y="259"/>
                  <a:pt x="298" y="256"/>
                </a:cubicBezTo>
                <a:cubicBezTo>
                  <a:pt x="317" y="228"/>
                  <a:pt x="317" y="228"/>
                  <a:pt x="317" y="228"/>
                </a:cubicBezTo>
                <a:cubicBezTo>
                  <a:pt x="317" y="228"/>
                  <a:pt x="317" y="228"/>
                  <a:pt x="318" y="228"/>
                </a:cubicBezTo>
                <a:cubicBezTo>
                  <a:pt x="320" y="285"/>
                  <a:pt x="320" y="285"/>
                  <a:pt x="320" y="285"/>
                </a:cubicBezTo>
                <a:cubicBezTo>
                  <a:pt x="303" y="276"/>
                  <a:pt x="303" y="276"/>
                  <a:pt x="303" y="276"/>
                </a:cubicBezTo>
                <a:cubicBezTo>
                  <a:pt x="303" y="275"/>
                  <a:pt x="303" y="273"/>
                  <a:pt x="303" y="272"/>
                </a:cubicBezTo>
                <a:cubicBezTo>
                  <a:pt x="303" y="270"/>
                  <a:pt x="303" y="269"/>
                  <a:pt x="303" y="267"/>
                </a:cubicBezTo>
                <a:close/>
                <a:moveTo>
                  <a:pt x="284" y="247"/>
                </a:moveTo>
                <a:cubicBezTo>
                  <a:pt x="282" y="247"/>
                  <a:pt x="280" y="246"/>
                  <a:pt x="277" y="246"/>
                </a:cubicBezTo>
                <a:cubicBezTo>
                  <a:pt x="276" y="246"/>
                  <a:pt x="274" y="246"/>
                  <a:pt x="272" y="247"/>
                </a:cubicBezTo>
                <a:cubicBezTo>
                  <a:pt x="272" y="247"/>
                  <a:pt x="272" y="247"/>
                  <a:pt x="272" y="247"/>
                </a:cubicBezTo>
                <a:cubicBezTo>
                  <a:pt x="268" y="247"/>
                  <a:pt x="265" y="249"/>
                  <a:pt x="262" y="251"/>
                </a:cubicBezTo>
                <a:cubicBezTo>
                  <a:pt x="229" y="227"/>
                  <a:pt x="229" y="227"/>
                  <a:pt x="229" y="227"/>
                </a:cubicBezTo>
                <a:cubicBezTo>
                  <a:pt x="231" y="224"/>
                  <a:pt x="231" y="222"/>
                  <a:pt x="232" y="219"/>
                </a:cubicBezTo>
                <a:cubicBezTo>
                  <a:pt x="241" y="219"/>
                  <a:pt x="241" y="219"/>
                  <a:pt x="241" y="219"/>
                </a:cubicBezTo>
                <a:cubicBezTo>
                  <a:pt x="298" y="213"/>
                  <a:pt x="298" y="213"/>
                  <a:pt x="298" y="213"/>
                </a:cubicBezTo>
                <a:cubicBezTo>
                  <a:pt x="299" y="216"/>
                  <a:pt x="301" y="218"/>
                  <a:pt x="303" y="220"/>
                </a:cubicBezTo>
                <a:lnTo>
                  <a:pt x="284" y="247"/>
                </a:lnTo>
                <a:close/>
                <a:moveTo>
                  <a:pt x="287" y="272"/>
                </a:moveTo>
                <a:cubicBezTo>
                  <a:pt x="287" y="277"/>
                  <a:pt x="283" y="282"/>
                  <a:pt x="277" y="282"/>
                </a:cubicBezTo>
                <a:cubicBezTo>
                  <a:pt x="272" y="282"/>
                  <a:pt x="268" y="277"/>
                  <a:pt x="268" y="272"/>
                </a:cubicBezTo>
                <a:cubicBezTo>
                  <a:pt x="268" y="267"/>
                  <a:pt x="272" y="262"/>
                  <a:pt x="277" y="262"/>
                </a:cubicBezTo>
                <a:cubicBezTo>
                  <a:pt x="283" y="262"/>
                  <a:pt x="287" y="267"/>
                  <a:pt x="287" y="272"/>
                </a:cubicBezTo>
                <a:close/>
                <a:moveTo>
                  <a:pt x="264" y="144"/>
                </a:moveTo>
                <a:cubicBezTo>
                  <a:pt x="264" y="149"/>
                  <a:pt x="260" y="154"/>
                  <a:pt x="254" y="154"/>
                </a:cubicBezTo>
                <a:cubicBezTo>
                  <a:pt x="249" y="154"/>
                  <a:pt x="245" y="149"/>
                  <a:pt x="245" y="144"/>
                </a:cubicBezTo>
                <a:cubicBezTo>
                  <a:pt x="245" y="139"/>
                  <a:pt x="249" y="134"/>
                  <a:pt x="254" y="134"/>
                </a:cubicBezTo>
                <a:cubicBezTo>
                  <a:pt x="260" y="134"/>
                  <a:pt x="264" y="139"/>
                  <a:pt x="264" y="144"/>
                </a:cubicBezTo>
                <a:close/>
                <a:moveTo>
                  <a:pt x="256" y="67"/>
                </a:moveTo>
                <a:cubicBezTo>
                  <a:pt x="256" y="61"/>
                  <a:pt x="261" y="57"/>
                  <a:pt x="266" y="57"/>
                </a:cubicBezTo>
                <a:cubicBezTo>
                  <a:pt x="272" y="57"/>
                  <a:pt x="276" y="61"/>
                  <a:pt x="276" y="67"/>
                </a:cubicBezTo>
                <a:cubicBezTo>
                  <a:pt x="276" y="72"/>
                  <a:pt x="272" y="77"/>
                  <a:pt x="266" y="77"/>
                </a:cubicBezTo>
                <a:cubicBezTo>
                  <a:pt x="261" y="77"/>
                  <a:pt x="256" y="72"/>
                  <a:pt x="256" y="67"/>
                </a:cubicBezTo>
                <a:close/>
                <a:moveTo>
                  <a:pt x="269" y="165"/>
                </a:moveTo>
                <a:cubicBezTo>
                  <a:pt x="300" y="188"/>
                  <a:pt x="300" y="188"/>
                  <a:pt x="300" y="188"/>
                </a:cubicBezTo>
                <a:cubicBezTo>
                  <a:pt x="300" y="188"/>
                  <a:pt x="300" y="188"/>
                  <a:pt x="300" y="188"/>
                </a:cubicBezTo>
                <a:cubicBezTo>
                  <a:pt x="298" y="191"/>
                  <a:pt x="297" y="194"/>
                  <a:pt x="296" y="197"/>
                </a:cubicBezTo>
                <a:cubicBezTo>
                  <a:pt x="240" y="202"/>
                  <a:pt x="240" y="202"/>
                  <a:pt x="240" y="202"/>
                </a:cubicBezTo>
                <a:cubicBezTo>
                  <a:pt x="230" y="203"/>
                  <a:pt x="230" y="203"/>
                  <a:pt x="230" y="203"/>
                </a:cubicBezTo>
                <a:cubicBezTo>
                  <a:pt x="230" y="201"/>
                  <a:pt x="229" y="200"/>
                  <a:pt x="227" y="198"/>
                </a:cubicBezTo>
                <a:cubicBezTo>
                  <a:pt x="247" y="169"/>
                  <a:pt x="247" y="169"/>
                  <a:pt x="247" y="169"/>
                </a:cubicBezTo>
                <a:cubicBezTo>
                  <a:pt x="249" y="169"/>
                  <a:pt x="252" y="170"/>
                  <a:pt x="254" y="170"/>
                </a:cubicBezTo>
                <a:cubicBezTo>
                  <a:pt x="256" y="170"/>
                  <a:pt x="258" y="170"/>
                  <a:pt x="259" y="169"/>
                </a:cubicBezTo>
                <a:cubicBezTo>
                  <a:pt x="259" y="169"/>
                  <a:pt x="259" y="169"/>
                  <a:pt x="259" y="169"/>
                </a:cubicBezTo>
                <a:cubicBezTo>
                  <a:pt x="263" y="169"/>
                  <a:pt x="266" y="167"/>
                  <a:pt x="269" y="165"/>
                </a:cubicBezTo>
                <a:close/>
                <a:moveTo>
                  <a:pt x="250" y="119"/>
                </a:moveTo>
                <a:cubicBezTo>
                  <a:pt x="250" y="119"/>
                  <a:pt x="249" y="119"/>
                  <a:pt x="249" y="119"/>
                </a:cubicBezTo>
                <a:cubicBezTo>
                  <a:pt x="244" y="120"/>
                  <a:pt x="239" y="122"/>
                  <a:pt x="236" y="126"/>
                </a:cubicBezTo>
                <a:cubicBezTo>
                  <a:pt x="227" y="121"/>
                  <a:pt x="227" y="121"/>
                  <a:pt x="227" y="121"/>
                </a:cubicBezTo>
                <a:cubicBezTo>
                  <a:pt x="227" y="120"/>
                  <a:pt x="227" y="120"/>
                  <a:pt x="227" y="119"/>
                </a:cubicBezTo>
                <a:cubicBezTo>
                  <a:pt x="227" y="111"/>
                  <a:pt x="224" y="104"/>
                  <a:pt x="217" y="99"/>
                </a:cubicBezTo>
                <a:cubicBezTo>
                  <a:pt x="215" y="97"/>
                  <a:pt x="212" y="95"/>
                  <a:pt x="209" y="95"/>
                </a:cubicBezTo>
                <a:cubicBezTo>
                  <a:pt x="209" y="86"/>
                  <a:pt x="209" y="86"/>
                  <a:pt x="209" y="86"/>
                </a:cubicBezTo>
                <a:cubicBezTo>
                  <a:pt x="244" y="79"/>
                  <a:pt x="244" y="79"/>
                  <a:pt x="244" y="79"/>
                </a:cubicBezTo>
                <a:cubicBezTo>
                  <a:pt x="246" y="84"/>
                  <a:pt x="250" y="87"/>
                  <a:pt x="255" y="90"/>
                </a:cubicBezTo>
                <a:lnTo>
                  <a:pt x="250" y="119"/>
                </a:lnTo>
                <a:close/>
                <a:moveTo>
                  <a:pt x="220" y="136"/>
                </a:moveTo>
                <a:cubicBezTo>
                  <a:pt x="229" y="140"/>
                  <a:pt x="229" y="140"/>
                  <a:pt x="229" y="140"/>
                </a:cubicBezTo>
                <a:cubicBezTo>
                  <a:pt x="229" y="141"/>
                  <a:pt x="228" y="143"/>
                  <a:pt x="228" y="144"/>
                </a:cubicBezTo>
                <a:cubicBezTo>
                  <a:pt x="228" y="146"/>
                  <a:pt x="229" y="147"/>
                  <a:pt x="229" y="149"/>
                </a:cubicBezTo>
                <a:cubicBezTo>
                  <a:pt x="230" y="153"/>
                  <a:pt x="232" y="157"/>
                  <a:pt x="234" y="160"/>
                </a:cubicBezTo>
                <a:cubicBezTo>
                  <a:pt x="214" y="189"/>
                  <a:pt x="214" y="189"/>
                  <a:pt x="214" y="189"/>
                </a:cubicBezTo>
                <a:cubicBezTo>
                  <a:pt x="214" y="189"/>
                  <a:pt x="214" y="189"/>
                  <a:pt x="214" y="189"/>
                </a:cubicBezTo>
                <a:cubicBezTo>
                  <a:pt x="212" y="143"/>
                  <a:pt x="212" y="143"/>
                  <a:pt x="212" y="143"/>
                </a:cubicBezTo>
                <a:cubicBezTo>
                  <a:pt x="215" y="141"/>
                  <a:pt x="218" y="139"/>
                  <a:pt x="220" y="136"/>
                </a:cubicBezTo>
                <a:close/>
                <a:moveTo>
                  <a:pt x="253" y="264"/>
                </a:moveTo>
                <a:cubicBezTo>
                  <a:pt x="252" y="266"/>
                  <a:pt x="251" y="269"/>
                  <a:pt x="251" y="272"/>
                </a:cubicBezTo>
                <a:cubicBezTo>
                  <a:pt x="251" y="274"/>
                  <a:pt x="252" y="275"/>
                  <a:pt x="252" y="277"/>
                </a:cubicBezTo>
                <a:cubicBezTo>
                  <a:pt x="254" y="285"/>
                  <a:pt x="259" y="292"/>
                  <a:pt x="266" y="295"/>
                </a:cubicBezTo>
                <a:cubicBezTo>
                  <a:pt x="261" y="322"/>
                  <a:pt x="261" y="322"/>
                  <a:pt x="261" y="322"/>
                </a:cubicBezTo>
                <a:cubicBezTo>
                  <a:pt x="225" y="243"/>
                  <a:pt x="225" y="243"/>
                  <a:pt x="225" y="243"/>
                </a:cubicBezTo>
                <a:lnTo>
                  <a:pt x="253" y="264"/>
                </a:lnTo>
                <a:close/>
                <a:moveTo>
                  <a:pt x="279" y="152"/>
                </a:moveTo>
                <a:cubicBezTo>
                  <a:pt x="280" y="150"/>
                  <a:pt x="280" y="147"/>
                  <a:pt x="280" y="144"/>
                </a:cubicBezTo>
                <a:cubicBezTo>
                  <a:pt x="280" y="142"/>
                  <a:pt x="280" y="141"/>
                  <a:pt x="280" y="139"/>
                </a:cubicBezTo>
                <a:cubicBezTo>
                  <a:pt x="278" y="131"/>
                  <a:pt x="273" y="124"/>
                  <a:pt x="266" y="121"/>
                </a:cubicBezTo>
                <a:cubicBezTo>
                  <a:pt x="270" y="94"/>
                  <a:pt x="270" y="94"/>
                  <a:pt x="270" y="94"/>
                </a:cubicBezTo>
                <a:cubicBezTo>
                  <a:pt x="307" y="173"/>
                  <a:pt x="307" y="173"/>
                  <a:pt x="307" y="173"/>
                </a:cubicBezTo>
                <a:lnTo>
                  <a:pt x="279" y="152"/>
                </a:lnTo>
                <a:close/>
                <a:moveTo>
                  <a:pt x="311" y="27"/>
                </a:moveTo>
                <a:cubicBezTo>
                  <a:pt x="314" y="80"/>
                  <a:pt x="314" y="80"/>
                  <a:pt x="314" y="80"/>
                </a:cubicBezTo>
                <a:cubicBezTo>
                  <a:pt x="292" y="70"/>
                  <a:pt x="292" y="70"/>
                  <a:pt x="292" y="70"/>
                </a:cubicBezTo>
                <a:cubicBezTo>
                  <a:pt x="292" y="69"/>
                  <a:pt x="292" y="68"/>
                  <a:pt x="292" y="67"/>
                </a:cubicBezTo>
                <a:cubicBezTo>
                  <a:pt x="292" y="65"/>
                  <a:pt x="292" y="63"/>
                  <a:pt x="292" y="62"/>
                </a:cubicBezTo>
                <a:cubicBezTo>
                  <a:pt x="291" y="58"/>
                  <a:pt x="290" y="55"/>
                  <a:pt x="288" y="53"/>
                </a:cubicBezTo>
                <a:cubicBezTo>
                  <a:pt x="309" y="26"/>
                  <a:pt x="309" y="26"/>
                  <a:pt x="309" y="26"/>
                </a:cubicBezTo>
                <a:cubicBezTo>
                  <a:pt x="310" y="26"/>
                  <a:pt x="310" y="26"/>
                  <a:pt x="311" y="27"/>
                </a:cubicBezTo>
                <a:close/>
                <a:moveTo>
                  <a:pt x="233" y="29"/>
                </a:moveTo>
                <a:cubicBezTo>
                  <a:pt x="288" y="17"/>
                  <a:pt x="288" y="17"/>
                  <a:pt x="288" y="17"/>
                </a:cubicBezTo>
                <a:cubicBezTo>
                  <a:pt x="290" y="17"/>
                  <a:pt x="293" y="17"/>
                  <a:pt x="295" y="18"/>
                </a:cubicBezTo>
                <a:cubicBezTo>
                  <a:pt x="275" y="43"/>
                  <a:pt x="275" y="43"/>
                  <a:pt x="275" y="43"/>
                </a:cubicBezTo>
                <a:cubicBezTo>
                  <a:pt x="272" y="41"/>
                  <a:pt x="269" y="41"/>
                  <a:pt x="266" y="41"/>
                </a:cubicBezTo>
                <a:cubicBezTo>
                  <a:pt x="265" y="41"/>
                  <a:pt x="263" y="41"/>
                  <a:pt x="261" y="41"/>
                </a:cubicBezTo>
                <a:cubicBezTo>
                  <a:pt x="256" y="42"/>
                  <a:pt x="252" y="45"/>
                  <a:pt x="249" y="48"/>
                </a:cubicBezTo>
                <a:cubicBezTo>
                  <a:pt x="225" y="34"/>
                  <a:pt x="225" y="34"/>
                  <a:pt x="225" y="34"/>
                </a:cubicBezTo>
                <a:cubicBezTo>
                  <a:pt x="228" y="32"/>
                  <a:pt x="230" y="30"/>
                  <a:pt x="233" y="29"/>
                </a:cubicBezTo>
                <a:close/>
                <a:moveTo>
                  <a:pt x="208" y="52"/>
                </a:moveTo>
                <a:cubicBezTo>
                  <a:pt x="211" y="51"/>
                  <a:pt x="213" y="49"/>
                  <a:pt x="216" y="47"/>
                </a:cubicBezTo>
                <a:cubicBezTo>
                  <a:pt x="241" y="62"/>
                  <a:pt x="241" y="62"/>
                  <a:pt x="241" y="62"/>
                </a:cubicBezTo>
                <a:cubicBezTo>
                  <a:pt x="241" y="62"/>
                  <a:pt x="241" y="63"/>
                  <a:pt x="241" y="63"/>
                </a:cubicBezTo>
                <a:cubicBezTo>
                  <a:pt x="208" y="70"/>
                  <a:pt x="208" y="70"/>
                  <a:pt x="208" y="70"/>
                </a:cubicBezTo>
                <a:cubicBezTo>
                  <a:pt x="207" y="52"/>
                  <a:pt x="207" y="52"/>
                  <a:pt x="207" y="52"/>
                </a:cubicBezTo>
                <a:cubicBezTo>
                  <a:pt x="208" y="52"/>
                  <a:pt x="208" y="52"/>
                  <a:pt x="208" y="52"/>
                </a:cubicBezTo>
                <a:close/>
                <a:moveTo>
                  <a:pt x="201" y="109"/>
                </a:moveTo>
                <a:cubicBezTo>
                  <a:pt x="206" y="109"/>
                  <a:pt x="211" y="114"/>
                  <a:pt x="211" y="119"/>
                </a:cubicBezTo>
                <a:cubicBezTo>
                  <a:pt x="211" y="124"/>
                  <a:pt x="206" y="129"/>
                  <a:pt x="201" y="129"/>
                </a:cubicBezTo>
                <a:cubicBezTo>
                  <a:pt x="196" y="129"/>
                  <a:pt x="191" y="124"/>
                  <a:pt x="191" y="119"/>
                </a:cubicBezTo>
                <a:cubicBezTo>
                  <a:pt x="191" y="114"/>
                  <a:pt x="196" y="109"/>
                  <a:pt x="201" y="109"/>
                </a:cubicBezTo>
                <a:close/>
                <a:moveTo>
                  <a:pt x="191" y="299"/>
                </a:moveTo>
                <a:cubicBezTo>
                  <a:pt x="191" y="299"/>
                  <a:pt x="191" y="299"/>
                  <a:pt x="191" y="298"/>
                </a:cubicBezTo>
                <a:cubicBezTo>
                  <a:pt x="191" y="298"/>
                  <a:pt x="191" y="298"/>
                  <a:pt x="191" y="298"/>
                </a:cubicBezTo>
                <a:cubicBezTo>
                  <a:pt x="191" y="297"/>
                  <a:pt x="191" y="297"/>
                  <a:pt x="191" y="296"/>
                </a:cubicBezTo>
                <a:cubicBezTo>
                  <a:pt x="191" y="296"/>
                  <a:pt x="190" y="295"/>
                  <a:pt x="190" y="294"/>
                </a:cubicBezTo>
                <a:cubicBezTo>
                  <a:pt x="190" y="293"/>
                  <a:pt x="189" y="293"/>
                  <a:pt x="189" y="292"/>
                </a:cubicBezTo>
                <a:cubicBezTo>
                  <a:pt x="189" y="291"/>
                  <a:pt x="189" y="291"/>
                  <a:pt x="188" y="290"/>
                </a:cubicBezTo>
                <a:cubicBezTo>
                  <a:pt x="188" y="289"/>
                  <a:pt x="187" y="289"/>
                  <a:pt x="187" y="288"/>
                </a:cubicBezTo>
                <a:cubicBezTo>
                  <a:pt x="186" y="288"/>
                  <a:pt x="186" y="287"/>
                  <a:pt x="186" y="286"/>
                </a:cubicBezTo>
                <a:cubicBezTo>
                  <a:pt x="185" y="286"/>
                  <a:pt x="185" y="285"/>
                  <a:pt x="184" y="285"/>
                </a:cubicBezTo>
                <a:cubicBezTo>
                  <a:pt x="184" y="285"/>
                  <a:pt x="184" y="284"/>
                  <a:pt x="183" y="284"/>
                </a:cubicBezTo>
                <a:cubicBezTo>
                  <a:pt x="198" y="253"/>
                  <a:pt x="198" y="253"/>
                  <a:pt x="198" y="253"/>
                </a:cubicBezTo>
                <a:cubicBezTo>
                  <a:pt x="201" y="310"/>
                  <a:pt x="201" y="310"/>
                  <a:pt x="201" y="310"/>
                </a:cubicBezTo>
                <a:cubicBezTo>
                  <a:pt x="191" y="306"/>
                  <a:pt x="191" y="306"/>
                  <a:pt x="191" y="306"/>
                </a:cubicBezTo>
                <a:cubicBezTo>
                  <a:pt x="192" y="305"/>
                  <a:pt x="192" y="304"/>
                  <a:pt x="192" y="303"/>
                </a:cubicBezTo>
                <a:cubicBezTo>
                  <a:pt x="192" y="303"/>
                  <a:pt x="192" y="303"/>
                  <a:pt x="192" y="303"/>
                </a:cubicBezTo>
                <a:cubicBezTo>
                  <a:pt x="192" y="302"/>
                  <a:pt x="192" y="300"/>
                  <a:pt x="191" y="299"/>
                </a:cubicBezTo>
                <a:close/>
                <a:moveTo>
                  <a:pt x="169" y="277"/>
                </a:moveTo>
                <a:cubicBezTo>
                  <a:pt x="168" y="277"/>
                  <a:pt x="167" y="277"/>
                  <a:pt x="166" y="277"/>
                </a:cubicBezTo>
                <a:cubicBezTo>
                  <a:pt x="166" y="277"/>
                  <a:pt x="166" y="277"/>
                  <a:pt x="166" y="277"/>
                </a:cubicBezTo>
                <a:cubicBezTo>
                  <a:pt x="166" y="277"/>
                  <a:pt x="166" y="277"/>
                  <a:pt x="166" y="277"/>
                </a:cubicBezTo>
                <a:cubicBezTo>
                  <a:pt x="165" y="277"/>
                  <a:pt x="164" y="277"/>
                  <a:pt x="163" y="277"/>
                </a:cubicBezTo>
                <a:cubicBezTo>
                  <a:pt x="143" y="233"/>
                  <a:pt x="143" y="233"/>
                  <a:pt x="143" y="233"/>
                </a:cubicBezTo>
                <a:cubicBezTo>
                  <a:pt x="146" y="229"/>
                  <a:pt x="149" y="225"/>
                  <a:pt x="151" y="219"/>
                </a:cubicBezTo>
                <a:cubicBezTo>
                  <a:pt x="151" y="217"/>
                  <a:pt x="151" y="216"/>
                  <a:pt x="151" y="214"/>
                </a:cubicBezTo>
                <a:cubicBezTo>
                  <a:pt x="151" y="208"/>
                  <a:pt x="149" y="202"/>
                  <a:pt x="145" y="198"/>
                </a:cubicBezTo>
                <a:cubicBezTo>
                  <a:pt x="174" y="164"/>
                  <a:pt x="174" y="164"/>
                  <a:pt x="174" y="164"/>
                </a:cubicBezTo>
                <a:cubicBezTo>
                  <a:pt x="189" y="195"/>
                  <a:pt x="189" y="195"/>
                  <a:pt x="189" y="195"/>
                </a:cubicBezTo>
                <a:cubicBezTo>
                  <a:pt x="184" y="200"/>
                  <a:pt x="181" y="207"/>
                  <a:pt x="181" y="214"/>
                </a:cubicBezTo>
                <a:cubicBezTo>
                  <a:pt x="181" y="216"/>
                  <a:pt x="181" y="217"/>
                  <a:pt x="181" y="219"/>
                </a:cubicBezTo>
                <a:cubicBezTo>
                  <a:pt x="182" y="225"/>
                  <a:pt x="185" y="229"/>
                  <a:pt x="189" y="233"/>
                </a:cubicBezTo>
                <a:lnTo>
                  <a:pt x="169" y="277"/>
                </a:lnTo>
                <a:close/>
                <a:moveTo>
                  <a:pt x="176" y="303"/>
                </a:moveTo>
                <a:cubicBezTo>
                  <a:pt x="176" y="308"/>
                  <a:pt x="171" y="313"/>
                  <a:pt x="166" y="313"/>
                </a:cubicBezTo>
                <a:cubicBezTo>
                  <a:pt x="160" y="313"/>
                  <a:pt x="156" y="308"/>
                  <a:pt x="156" y="303"/>
                </a:cubicBezTo>
                <a:cubicBezTo>
                  <a:pt x="156" y="298"/>
                  <a:pt x="160" y="293"/>
                  <a:pt x="166" y="293"/>
                </a:cubicBezTo>
                <a:cubicBezTo>
                  <a:pt x="171" y="293"/>
                  <a:pt x="176" y="298"/>
                  <a:pt x="176" y="303"/>
                </a:cubicBezTo>
                <a:close/>
                <a:moveTo>
                  <a:pt x="140" y="303"/>
                </a:moveTo>
                <a:cubicBezTo>
                  <a:pt x="140" y="304"/>
                  <a:pt x="140" y="305"/>
                  <a:pt x="140" y="306"/>
                </a:cubicBezTo>
                <a:cubicBezTo>
                  <a:pt x="131" y="310"/>
                  <a:pt x="131" y="310"/>
                  <a:pt x="131" y="310"/>
                </a:cubicBezTo>
                <a:cubicBezTo>
                  <a:pt x="134" y="253"/>
                  <a:pt x="134" y="253"/>
                  <a:pt x="134" y="253"/>
                </a:cubicBezTo>
                <a:cubicBezTo>
                  <a:pt x="148" y="284"/>
                  <a:pt x="148" y="284"/>
                  <a:pt x="148" y="284"/>
                </a:cubicBezTo>
                <a:cubicBezTo>
                  <a:pt x="148" y="284"/>
                  <a:pt x="148" y="285"/>
                  <a:pt x="148" y="285"/>
                </a:cubicBezTo>
                <a:cubicBezTo>
                  <a:pt x="147" y="285"/>
                  <a:pt x="147" y="286"/>
                  <a:pt x="146" y="286"/>
                </a:cubicBezTo>
                <a:cubicBezTo>
                  <a:pt x="146" y="287"/>
                  <a:pt x="145" y="288"/>
                  <a:pt x="145" y="288"/>
                </a:cubicBezTo>
                <a:cubicBezTo>
                  <a:pt x="144" y="289"/>
                  <a:pt x="144" y="289"/>
                  <a:pt x="144" y="290"/>
                </a:cubicBezTo>
                <a:cubicBezTo>
                  <a:pt x="143" y="291"/>
                  <a:pt x="143" y="291"/>
                  <a:pt x="143" y="292"/>
                </a:cubicBezTo>
                <a:cubicBezTo>
                  <a:pt x="142" y="293"/>
                  <a:pt x="142" y="293"/>
                  <a:pt x="142" y="294"/>
                </a:cubicBezTo>
                <a:cubicBezTo>
                  <a:pt x="141" y="295"/>
                  <a:pt x="141" y="296"/>
                  <a:pt x="141" y="297"/>
                </a:cubicBezTo>
                <a:cubicBezTo>
                  <a:pt x="141" y="297"/>
                  <a:pt x="141" y="297"/>
                  <a:pt x="141" y="298"/>
                </a:cubicBezTo>
                <a:cubicBezTo>
                  <a:pt x="141" y="298"/>
                  <a:pt x="141" y="298"/>
                  <a:pt x="140" y="298"/>
                </a:cubicBezTo>
                <a:cubicBezTo>
                  <a:pt x="140" y="299"/>
                  <a:pt x="140" y="299"/>
                  <a:pt x="140" y="299"/>
                </a:cubicBezTo>
                <a:cubicBezTo>
                  <a:pt x="140" y="300"/>
                  <a:pt x="140" y="302"/>
                  <a:pt x="140" y="303"/>
                </a:cubicBezTo>
                <a:cubicBezTo>
                  <a:pt x="140" y="303"/>
                  <a:pt x="140" y="303"/>
                  <a:pt x="140" y="303"/>
                </a:cubicBezTo>
                <a:cubicBezTo>
                  <a:pt x="140" y="303"/>
                  <a:pt x="140" y="303"/>
                  <a:pt x="140" y="303"/>
                </a:cubicBezTo>
                <a:cubicBezTo>
                  <a:pt x="140" y="303"/>
                  <a:pt x="140" y="303"/>
                  <a:pt x="140" y="303"/>
                </a:cubicBezTo>
                <a:close/>
                <a:moveTo>
                  <a:pt x="176" y="132"/>
                </a:moveTo>
                <a:cubicBezTo>
                  <a:pt x="178" y="131"/>
                  <a:pt x="178" y="131"/>
                  <a:pt x="178" y="131"/>
                </a:cubicBezTo>
                <a:cubicBezTo>
                  <a:pt x="179" y="132"/>
                  <a:pt x="179" y="132"/>
                  <a:pt x="179" y="133"/>
                </a:cubicBezTo>
                <a:cubicBezTo>
                  <a:pt x="177" y="135"/>
                  <a:pt x="177" y="135"/>
                  <a:pt x="177" y="135"/>
                </a:cubicBezTo>
                <a:lnTo>
                  <a:pt x="176" y="132"/>
                </a:lnTo>
                <a:close/>
                <a:moveTo>
                  <a:pt x="185" y="151"/>
                </a:moveTo>
                <a:cubicBezTo>
                  <a:pt x="191" y="143"/>
                  <a:pt x="191" y="143"/>
                  <a:pt x="191" y="143"/>
                </a:cubicBezTo>
                <a:cubicBezTo>
                  <a:pt x="193" y="143"/>
                  <a:pt x="194" y="144"/>
                  <a:pt x="196" y="144"/>
                </a:cubicBezTo>
                <a:cubicBezTo>
                  <a:pt x="197" y="176"/>
                  <a:pt x="197" y="176"/>
                  <a:pt x="197" y="176"/>
                </a:cubicBezTo>
                <a:lnTo>
                  <a:pt x="185" y="151"/>
                </a:lnTo>
                <a:close/>
                <a:moveTo>
                  <a:pt x="193" y="94"/>
                </a:moveTo>
                <a:cubicBezTo>
                  <a:pt x="193" y="94"/>
                  <a:pt x="192" y="95"/>
                  <a:pt x="192" y="95"/>
                </a:cubicBezTo>
                <a:cubicBezTo>
                  <a:pt x="188" y="90"/>
                  <a:pt x="188" y="90"/>
                  <a:pt x="188" y="90"/>
                </a:cubicBezTo>
                <a:cubicBezTo>
                  <a:pt x="193" y="89"/>
                  <a:pt x="193" y="89"/>
                  <a:pt x="193" y="89"/>
                </a:cubicBezTo>
                <a:lnTo>
                  <a:pt x="193" y="94"/>
                </a:lnTo>
                <a:close/>
                <a:moveTo>
                  <a:pt x="177" y="65"/>
                </a:moveTo>
                <a:cubicBezTo>
                  <a:pt x="180" y="67"/>
                  <a:pt x="183" y="69"/>
                  <a:pt x="186" y="72"/>
                </a:cubicBezTo>
                <a:cubicBezTo>
                  <a:pt x="186" y="72"/>
                  <a:pt x="188" y="73"/>
                  <a:pt x="189" y="73"/>
                </a:cubicBezTo>
                <a:cubicBezTo>
                  <a:pt x="176" y="76"/>
                  <a:pt x="176" y="76"/>
                  <a:pt x="176" y="76"/>
                </a:cubicBezTo>
                <a:cubicBezTo>
                  <a:pt x="172" y="71"/>
                  <a:pt x="172" y="71"/>
                  <a:pt x="172" y="71"/>
                </a:cubicBezTo>
                <a:lnTo>
                  <a:pt x="177" y="65"/>
                </a:lnTo>
                <a:close/>
                <a:moveTo>
                  <a:pt x="164" y="108"/>
                </a:moveTo>
                <a:cubicBezTo>
                  <a:pt x="176" y="114"/>
                  <a:pt x="176" y="114"/>
                  <a:pt x="176" y="114"/>
                </a:cubicBezTo>
                <a:cubicBezTo>
                  <a:pt x="176" y="114"/>
                  <a:pt x="176" y="115"/>
                  <a:pt x="175" y="116"/>
                </a:cubicBezTo>
                <a:cubicBezTo>
                  <a:pt x="168" y="117"/>
                  <a:pt x="168" y="117"/>
                  <a:pt x="168" y="117"/>
                </a:cubicBezTo>
                <a:cubicBezTo>
                  <a:pt x="164" y="108"/>
                  <a:pt x="164" y="108"/>
                  <a:pt x="164" y="108"/>
                </a:cubicBezTo>
                <a:cubicBezTo>
                  <a:pt x="164" y="108"/>
                  <a:pt x="164" y="108"/>
                  <a:pt x="164" y="108"/>
                </a:cubicBezTo>
                <a:close/>
                <a:moveTo>
                  <a:pt x="166" y="148"/>
                </a:moveTo>
                <a:cubicBezTo>
                  <a:pt x="132" y="189"/>
                  <a:pt x="132" y="189"/>
                  <a:pt x="132" y="189"/>
                </a:cubicBezTo>
                <a:cubicBezTo>
                  <a:pt x="131" y="188"/>
                  <a:pt x="130" y="188"/>
                  <a:pt x="129" y="188"/>
                </a:cubicBezTo>
                <a:cubicBezTo>
                  <a:pt x="128" y="159"/>
                  <a:pt x="128" y="159"/>
                  <a:pt x="128" y="159"/>
                </a:cubicBezTo>
                <a:cubicBezTo>
                  <a:pt x="133" y="157"/>
                  <a:pt x="137" y="155"/>
                  <a:pt x="140" y="151"/>
                </a:cubicBezTo>
                <a:cubicBezTo>
                  <a:pt x="143" y="147"/>
                  <a:pt x="145" y="142"/>
                  <a:pt x="145" y="138"/>
                </a:cubicBezTo>
                <a:cubicBezTo>
                  <a:pt x="159" y="135"/>
                  <a:pt x="159" y="135"/>
                  <a:pt x="159" y="135"/>
                </a:cubicBezTo>
                <a:lnTo>
                  <a:pt x="166" y="148"/>
                </a:lnTo>
                <a:close/>
                <a:moveTo>
                  <a:pt x="156" y="90"/>
                </a:moveTo>
                <a:cubicBezTo>
                  <a:pt x="156" y="95"/>
                  <a:pt x="151" y="100"/>
                  <a:pt x="146" y="100"/>
                </a:cubicBezTo>
                <a:cubicBezTo>
                  <a:pt x="141" y="100"/>
                  <a:pt x="136" y="95"/>
                  <a:pt x="136" y="90"/>
                </a:cubicBezTo>
                <a:cubicBezTo>
                  <a:pt x="136" y="84"/>
                  <a:pt x="141" y="80"/>
                  <a:pt x="146" y="80"/>
                </a:cubicBezTo>
                <a:cubicBezTo>
                  <a:pt x="151" y="80"/>
                  <a:pt x="156" y="84"/>
                  <a:pt x="156" y="90"/>
                </a:cubicBezTo>
                <a:close/>
                <a:moveTo>
                  <a:pt x="131" y="61"/>
                </a:moveTo>
                <a:cubicBezTo>
                  <a:pt x="134" y="60"/>
                  <a:pt x="138" y="59"/>
                  <a:pt x="141" y="58"/>
                </a:cubicBezTo>
                <a:cubicBezTo>
                  <a:pt x="146" y="64"/>
                  <a:pt x="146" y="64"/>
                  <a:pt x="146" y="64"/>
                </a:cubicBezTo>
                <a:cubicBezTo>
                  <a:pt x="146" y="64"/>
                  <a:pt x="146" y="64"/>
                  <a:pt x="146" y="64"/>
                </a:cubicBezTo>
                <a:cubicBezTo>
                  <a:pt x="144" y="64"/>
                  <a:pt x="143" y="64"/>
                  <a:pt x="141" y="64"/>
                </a:cubicBezTo>
                <a:cubicBezTo>
                  <a:pt x="137" y="65"/>
                  <a:pt x="134" y="67"/>
                  <a:pt x="131" y="69"/>
                </a:cubicBezTo>
                <a:cubicBezTo>
                  <a:pt x="131" y="68"/>
                  <a:pt x="131" y="68"/>
                  <a:pt x="131" y="68"/>
                </a:cubicBezTo>
                <a:lnTo>
                  <a:pt x="131" y="61"/>
                </a:lnTo>
                <a:close/>
                <a:moveTo>
                  <a:pt x="129" y="109"/>
                </a:moveTo>
                <a:cubicBezTo>
                  <a:pt x="133" y="113"/>
                  <a:pt x="139" y="116"/>
                  <a:pt x="146" y="116"/>
                </a:cubicBezTo>
                <a:cubicBezTo>
                  <a:pt x="147" y="116"/>
                  <a:pt x="148" y="115"/>
                  <a:pt x="150" y="115"/>
                </a:cubicBezTo>
                <a:cubicBezTo>
                  <a:pt x="152" y="120"/>
                  <a:pt x="152" y="120"/>
                  <a:pt x="152" y="120"/>
                </a:cubicBezTo>
                <a:cubicBezTo>
                  <a:pt x="142" y="122"/>
                  <a:pt x="142" y="122"/>
                  <a:pt x="142" y="122"/>
                </a:cubicBezTo>
                <a:cubicBezTo>
                  <a:pt x="141" y="119"/>
                  <a:pt x="138" y="117"/>
                  <a:pt x="136" y="114"/>
                </a:cubicBezTo>
                <a:cubicBezTo>
                  <a:pt x="134" y="113"/>
                  <a:pt x="131" y="111"/>
                  <a:pt x="129" y="110"/>
                </a:cubicBezTo>
                <a:lnTo>
                  <a:pt x="129" y="109"/>
                </a:lnTo>
                <a:close/>
                <a:moveTo>
                  <a:pt x="129" y="135"/>
                </a:moveTo>
                <a:cubicBezTo>
                  <a:pt x="129" y="140"/>
                  <a:pt x="125" y="144"/>
                  <a:pt x="120" y="144"/>
                </a:cubicBezTo>
                <a:cubicBezTo>
                  <a:pt x="114" y="144"/>
                  <a:pt x="110" y="140"/>
                  <a:pt x="110" y="135"/>
                </a:cubicBezTo>
                <a:cubicBezTo>
                  <a:pt x="110" y="129"/>
                  <a:pt x="114" y="125"/>
                  <a:pt x="120" y="125"/>
                </a:cubicBezTo>
                <a:cubicBezTo>
                  <a:pt x="125" y="125"/>
                  <a:pt x="129" y="129"/>
                  <a:pt x="129" y="135"/>
                </a:cubicBezTo>
                <a:close/>
                <a:moveTo>
                  <a:pt x="69" y="233"/>
                </a:moveTo>
                <a:cubicBezTo>
                  <a:pt x="100" y="226"/>
                  <a:pt x="100" y="226"/>
                  <a:pt x="100" y="226"/>
                </a:cubicBezTo>
                <a:cubicBezTo>
                  <a:pt x="101" y="226"/>
                  <a:pt x="101" y="227"/>
                  <a:pt x="101" y="227"/>
                </a:cubicBezTo>
                <a:cubicBezTo>
                  <a:pt x="69" y="251"/>
                  <a:pt x="69" y="251"/>
                  <a:pt x="69" y="251"/>
                </a:cubicBezTo>
                <a:cubicBezTo>
                  <a:pt x="67" y="250"/>
                  <a:pt x="65" y="248"/>
                  <a:pt x="63" y="248"/>
                </a:cubicBezTo>
                <a:cubicBezTo>
                  <a:pt x="63" y="247"/>
                  <a:pt x="63" y="247"/>
                  <a:pt x="63" y="247"/>
                </a:cubicBezTo>
                <a:cubicBezTo>
                  <a:pt x="67" y="243"/>
                  <a:pt x="69" y="238"/>
                  <a:pt x="69" y="233"/>
                </a:cubicBezTo>
                <a:close/>
                <a:moveTo>
                  <a:pt x="65" y="216"/>
                </a:moveTo>
                <a:cubicBezTo>
                  <a:pt x="65" y="216"/>
                  <a:pt x="65" y="216"/>
                  <a:pt x="65" y="216"/>
                </a:cubicBezTo>
                <a:cubicBezTo>
                  <a:pt x="69" y="216"/>
                  <a:pt x="69" y="216"/>
                  <a:pt x="69" y="216"/>
                </a:cubicBezTo>
                <a:cubicBezTo>
                  <a:pt x="66" y="217"/>
                  <a:pt x="66" y="217"/>
                  <a:pt x="66" y="217"/>
                </a:cubicBezTo>
                <a:cubicBezTo>
                  <a:pt x="65" y="217"/>
                  <a:pt x="65" y="217"/>
                  <a:pt x="65" y="216"/>
                </a:cubicBezTo>
                <a:close/>
                <a:moveTo>
                  <a:pt x="77" y="201"/>
                </a:moveTo>
                <a:cubicBezTo>
                  <a:pt x="80" y="197"/>
                  <a:pt x="80" y="197"/>
                  <a:pt x="80" y="197"/>
                </a:cubicBezTo>
                <a:cubicBezTo>
                  <a:pt x="89" y="202"/>
                  <a:pt x="89" y="202"/>
                  <a:pt x="89" y="202"/>
                </a:cubicBezTo>
                <a:lnTo>
                  <a:pt x="77" y="201"/>
                </a:lnTo>
                <a:close/>
                <a:moveTo>
                  <a:pt x="90" y="185"/>
                </a:moveTo>
                <a:cubicBezTo>
                  <a:pt x="111" y="159"/>
                  <a:pt x="111" y="159"/>
                  <a:pt x="111" y="159"/>
                </a:cubicBezTo>
                <a:cubicBezTo>
                  <a:pt x="111" y="159"/>
                  <a:pt x="112" y="159"/>
                  <a:pt x="112" y="159"/>
                </a:cubicBezTo>
                <a:cubicBezTo>
                  <a:pt x="113" y="188"/>
                  <a:pt x="113" y="188"/>
                  <a:pt x="113" y="188"/>
                </a:cubicBezTo>
                <a:cubicBezTo>
                  <a:pt x="110" y="189"/>
                  <a:pt x="108" y="191"/>
                  <a:pt x="105" y="193"/>
                </a:cubicBezTo>
                <a:lnTo>
                  <a:pt x="90" y="185"/>
                </a:lnTo>
                <a:close/>
                <a:moveTo>
                  <a:pt x="110" y="75"/>
                </a:moveTo>
                <a:cubicBezTo>
                  <a:pt x="114" y="77"/>
                  <a:pt x="114" y="77"/>
                  <a:pt x="114" y="77"/>
                </a:cubicBezTo>
                <a:cubicBezTo>
                  <a:pt x="113" y="110"/>
                  <a:pt x="113" y="110"/>
                  <a:pt x="113" y="110"/>
                </a:cubicBezTo>
                <a:cubicBezTo>
                  <a:pt x="112" y="110"/>
                  <a:pt x="112" y="110"/>
                  <a:pt x="111" y="110"/>
                </a:cubicBezTo>
                <a:cubicBezTo>
                  <a:pt x="99" y="94"/>
                  <a:pt x="99" y="94"/>
                  <a:pt x="99" y="94"/>
                </a:cubicBezTo>
                <a:cubicBezTo>
                  <a:pt x="101" y="87"/>
                  <a:pt x="105" y="80"/>
                  <a:pt x="110" y="75"/>
                </a:cubicBezTo>
                <a:close/>
                <a:moveTo>
                  <a:pt x="53" y="141"/>
                </a:moveTo>
                <a:cubicBezTo>
                  <a:pt x="62" y="135"/>
                  <a:pt x="73" y="132"/>
                  <a:pt x="84" y="131"/>
                </a:cubicBezTo>
                <a:cubicBezTo>
                  <a:pt x="94" y="134"/>
                  <a:pt x="94" y="134"/>
                  <a:pt x="94" y="134"/>
                </a:cubicBezTo>
                <a:cubicBezTo>
                  <a:pt x="94" y="134"/>
                  <a:pt x="94" y="134"/>
                  <a:pt x="94" y="135"/>
                </a:cubicBezTo>
                <a:cubicBezTo>
                  <a:pt x="94" y="140"/>
                  <a:pt x="95" y="145"/>
                  <a:pt x="98" y="149"/>
                </a:cubicBezTo>
                <a:cubicBezTo>
                  <a:pt x="76" y="176"/>
                  <a:pt x="76" y="176"/>
                  <a:pt x="76" y="176"/>
                </a:cubicBezTo>
                <a:cubicBezTo>
                  <a:pt x="53" y="163"/>
                  <a:pt x="53" y="163"/>
                  <a:pt x="53" y="163"/>
                </a:cubicBezTo>
                <a:lnTo>
                  <a:pt x="53" y="141"/>
                </a:lnTo>
                <a:close/>
                <a:moveTo>
                  <a:pt x="52" y="181"/>
                </a:moveTo>
                <a:cubicBezTo>
                  <a:pt x="66" y="189"/>
                  <a:pt x="66" y="189"/>
                  <a:pt x="66" y="189"/>
                </a:cubicBezTo>
                <a:cubicBezTo>
                  <a:pt x="58" y="199"/>
                  <a:pt x="58" y="199"/>
                  <a:pt x="58" y="199"/>
                </a:cubicBezTo>
                <a:cubicBezTo>
                  <a:pt x="52" y="199"/>
                  <a:pt x="52" y="199"/>
                  <a:pt x="52" y="199"/>
                </a:cubicBezTo>
                <a:lnTo>
                  <a:pt x="52" y="181"/>
                </a:lnTo>
                <a:close/>
                <a:moveTo>
                  <a:pt x="20" y="180"/>
                </a:moveTo>
                <a:cubicBezTo>
                  <a:pt x="22" y="175"/>
                  <a:pt x="24" y="171"/>
                  <a:pt x="27" y="166"/>
                </a:cubicBezTo>
                <a:cubicBezTo>
                  <a:pt x="36" y="172"/>
                  <a:pt x="36" y="172"/>
                  <a:pt x="36" y="172"/>
                </a:cubicBezTo>
                <a:cubicBezTo>
                  <a:pt x="36" y="197"/>
                  <a:pt x="36" y="197"/>
                  <a:pt x="36" y="197"/>
                </a:cubicBezTo>
                <a:cubicBezTo>
                  <a:pt x="32" y="197"/>
                  <a:pt x="32" y="197"/>
                  <a:pt x="32" y="197"/>
                </a:cubicBezTo>
                <a:cubicBezTo>
                  <a:pt x="31" y="190"/>
                  <a:pt x="26" y="184"/>
                  <a:pt x="20" y="180"/>
                </a:cubicBezTo>
                <a:close/>
                <a:moveTo>
                  <a:pt x="34" y="230"/>
                </a:moveTo>
                <a:cubicBezTo>
                  <a:pt x="34" y="225"/>
                  <a:pt x="38" y="221"/>
                  <a:pt x="43" y="221"/>
                </a:cubicBezTo>
                <a:cubicBezTo>
                  <a:pt x="49" y="221"/>
                  <a:pt x="53" y="225"/>
                  <a:pt x="53" y="230"/>
                </a:cubicBezTo>
                <a:cubicBezTo>
                  <a:pt x="53" y="236"/>
                  <a:pt x="49" y="240"/>
                  <a:pt x="43" y="240"/>
                </a:cubicBezTo>
                <a:cubicBezTo>
                  <a:pt x="38" y="240"/>
                  <a:pt x="34" y="236"/>
                  <a:pt x="34" y="230"/>
                </a:cubicBezTo>
                <a:close/>
                <a:moveTo>
                  <a:pt x="54" y="326"/>
                </a:moveTo>
                <a:cubicBezTo>
                  <a:pt x="45" y="318"/>
                  <a:pt x="39" y="306"/>
                  <a:pt x="38" y="292"/>
                </a:cubicBezTo>
                <a:cubicBezTo>
                  <a:pt x="42" y="295"/>
                  <a:pt x="45" y="297"/>
                  <a:pt x="49" y="297"/>
                </a:cubicBezTo>
                <a:cubicBezTo>
                  <a:pt x="50" y="297"/>
                  <a:pt x="50" y="297"/>
                  <a:pt x="50" y="297"/>
                </a:cubicBezTo>
                <a:cubicBezTo>
                  <a:pt x="55" y="326"/>
                  <a:pt x="55" y="326"/>
                  <a:pt x="55" y="326"/>
                </a:cubicBezTo>
                <a:cubicBezTo>
                  <a:pt x="55" y="326"/>
                  <a:pt x="55" y="326"/>
                  <a:pt x="54" y="326"/>
                </a:cubicBezTo>
                <a:close/>
                <a:moveTo>
                  <a:pt x="54" y="282"/>
                </a:moveTo>
                <a:cubicBezTo>
                  <a:pt x="49" y="282"/>
                  <a:pt x="45" y="277"/>
                  <a:pt x="45" y="272"/>
                </a:cubicBezTo>
                <a:cubicBezTo>
                  <a:pt x="45" y="267"/>
                  <a:pt x="49" y="262"/>
                  <a:pt x="54" y="262"/>
                </a:cubicBezTo>
                <a:cubicBezTo>
                  <a:pt x="60" y="262"/>
                  <a:pt x="64" y="267"/>
                  <a:pt x="64" y="272"/>
                </a:cubicBezTo>
                <a:cubicBezTo>
                  <a:pt x="64" y="277"/>
                  <a:pt x="60" y="282"/>
                  <a:pt x="54" y="282"/>
                </a:cubicBezTo>
                <a:close/>
                <a:moveTo>
                  <a:pt x="66" y="295"/>
                </a:moveTo>
                <a:cubicBezTo>
                  <a:pt x="73" y="292"/>
                  <a:pt x="78" y="285"/>
                  <a:pt x="80" y="277"/>
                </a:cubicBezTo>
                <a:cubicBezTo>
                  <a:pt x="80" y="275"/>
                  <a:pt x="80" y="274"/>
                  <a:pt x="80" y="272"/>
                </a:cubicBezTo>
                <a:cubicBezTo>
                  <a:pt x="80" y="269"/>
                  <a:pt x="80" y="266"/>
                  <a:pt x="79" y="264"/>
                </a:cubicBezTo>
                <a:cubicBezTo>
                  <a:pt x="107" y="243"/>
                  <a:pt x="107" y="243"/>
                  <a:pt x="107" y="243"/>
                </a:cubicBezTo>
                <a:cubicBezTo>
                  <a:pt x="70" y="322"/>
                  <a:pt x="70" y="322"/>
                  <a:pt x="70" y="322"/>
                </a:cubicBezTo>
                <a:lnTo>
                  <a:pt x="66" y="295"/>
                </a:lnTo>
                <a:close/>
                <a:moveTo>
                  <a:pt x="115" y="318"/>
                </a:moveTo>
                <a:cubicBezTo>
                  <a:pt x="85" y="332"/>
                  <a:pt x="85" y="332"/>
                  <a:pt x="85" y="332"/>
                </a:cubicBezTo>
                <a:cubicBezTo>
                  <a:pt x="85" y="331"/>
                  <a:pt x="84" y="331"/>
                  <a:pt x="84" y="330"/>
                </a:cubicBezTo>
                <a:cubicBezTo>
                  <a:pt x="118" y="258"/>
                  <a:pt x="118" y="258"/>
                  <a:pt x="118" y="258"/>
                </a:cubicBezTo>
                <a:lnTo>
                  <a:pt x="115" y="318"/>
                </a:lnTo>
                <a:close/>
                <a:moveTo>
                  <a:pt x="122" y="222"/>
                </a:moveTo>
                <a:cubicBezTo>
                  <a:pt x="117" y="222"/>
                  <a:pt x="113" y="218"/>
                  <a:pt x="113" y="213"/>
                </a:cubicBezTo>
                <a:cubicBezTo>
                  <a:pt x="113" y="207"/>
                  <a:pt x="117" y="203"/>
                  <a:pt x="122" y="203"/>
                </a:cubicBezTo>
                <a:cubicBezTo>
                  <a:pt x="128" y="203"/>
                  <a:pt x="132" y="207"/>
                  <a:pt x="132" y="213"/>
                </a:cubicBezTo>
                <a:cubicBezTo>
                  <a:pt x="132" y="218"/>
                  <a:pt x="128" y="222"/>
                  <a:pt x="122" y="222"/>
                </a:cubicBezTo>
                <a:close/>
                <a:moveTo>
                  <a:pt x="129" y="354"/>
                </a:moveTo>
                <a:cubicBezTo>
                  <a:pt x="130" y="328"/>
                  <a:pt x="130" y="328"/>
                  <a:pt x="130" y="328"/>
                </a:cubicBezTo>
                <a:cubicBezTo>
                  <a:pt x="147" y="321"/>
                  <a:pt x="147" y="321"/>
                  <a:pt x="147" y="321"/>
                </a:cubicBezTo>
                <a:cubicBezTo>
                  <a:pt x="147" y="321"/>
                  <a:pt x="147" y="321"/>
                  <a:pt x="148" y="321"/>
                </a:cubicBezTo>
                <a:cubicBezTo>
                  <a:pt x="148" y="322"/>
                  <a:pt x="148" y="322"/>
                  <a:pt x="149" y="322"/>
                </a:cubicBezTo>
                <a:cubicBezTo>
                  <a:pt x="133" y="359"/>
                  <a:pt x="133" y="359"/>
                  <a:pt x="133" y="359"/>
                </a:cubicBezTo>
                <a:cubicBezTo>
                  <a:pt x="132" y="357"/>
                  <a:pt x="130" y="356"/>
                  <a:pt x="129" y="354"/>
                </a:cubicBezTo>
                <a:close/>
                <a:moveTo>
                  <a:pt x="184" y="383"/>
                </a:moveTo>
                <a:cubicBezTo>
                  <a:pt x="169" y="383"/>
                  <a:pt x="156" y="379"/>
                  <a:pt x="145" y="371"/>
                </a:cubicBezTo>
                <a:cubicBezTo>
                  <a:pt x="163" y="329"/>
                  <a:pt x="163" y="329"/>
                  <a:pt x="163" y="329"/>
                </a:cubicBezTo>
                <a:cubicBezTo>
                  <a:pt x="164" y="329"/>
                  <a:pt x="165" y="329"/>
                  <a:pt x="166" y="329"/>
                </a:cubicBezTo>
                <a:cubicBezTo>
                  <a:pt x="166" y="329"/>
                  <a:pt x="166" y="329"/>
                  <a:pt x="166" y="329"/>
                </a:cubicBezTo>
                <a:cubicBezTo>
                  <a:pt x="166" y="329"/>
                  <a:pt x="166" y="329"/>
                  <a:pt x="166" y="329"/>
                </a:cubicBezTo>
                <a:cubicBezTo>
                  <a:pt x="166" y="329"/>
                  <a:pt x="166" y="329"/>
                  <a:pt x="166" y="329"/>
                </a:cubicBezTo>
                <a:cubicBezTo>
                  <a:pt x="167" y="329"/>
                  <a:pt x="167" y="329"/>
                  <a:pt x="168" y="329"/>
                </a:cubicBezTo>
                <a:cubicBezTo>
                  <a:pt x="191" y="383"/>
                  <a:pt x="191" y="383"/>
                  <a:pt x="191" y="383"/>
                </a:cubicBezTo>
                <a:cubicBezTo>
                  <a:pt x="189" y="383"/>
                  <a:pt x="186" y="383"/>
                  <a:pt x="184" y="383"/>
                </a:cubicBezTo>
                <a:close/>
                <a:moveTo>
                  <a:pt x="183" y="322"/>
                </a:moveTo>
                <a:cubicBezTo>
                  <a:pt x="183" y="322"/>
                  <a:pt x="184" y="322"/>
                  <a:pt x="184" y="321"/>
                </a:cubicBezTo>
                <a:cubicBezTo>
                  <a:pt x="184" y="321"/>
                  <a:pt x="184" y="321"/>
                  <a:pt x="185" y="321"/>
                </a:cubicBezTo>
                <a:cubicBezTo>
                  <a:pt x="201" y="328"/>
                  <a:pt x="201" y="328"/>
                  <a:pt x="201" y="328"/>
                </a:cubicBezTo>
                <a:cubicBezTo>
                  <a:pt x="204" y="370"/>
                  <a:pt x="204" y="370"/>
                  <a:pt x="204" y="370"/>
                </a:cubicBezTo>
                <a:lnTo>
                  <a:pt x="183" y="322"/>
                </a:lnTo>
                <a:close/>
                <a:moveTo>
                  <a:pt x="207" y="224"/>
                </a:moveTo>
                <a:cubicBezTo>
                  <a:pt x="201" y="224"/>
                  <a:pt x="197" y="219"/>
                  <a:pt x="197" y="214"/>
                </a:cubicBezTo>
                <a:cubicBezTo>
                  <a:pt x="197" y="208"/>
                  <a:pt x="201" y="204"/>
                  <a:pt x="207" y="204"/>
                </a:cubicBezTo>
                <a:cubicBezTo>
                  <a:pt x="212" y="204"/>
                  <a:pt x="216" y="208"/>
                  <a:pt x="216" y="214"/>
                </a:cubicBezTo>
                <a:cubicBezTo>
                  <a:pt x="216" y="219"/>
                  <a:pt x="212" y="224"/>
                  <a:pt x="207" y="224"/>
                </a:cubicBezTo>
                <a:close/>
                <a:moveTo>
                  <a:pt x="237" y="357"/>
                </a:moveTo>
                <a:cubicBezTo>
                  <a:pt x="232" y="363"/>
                  <a:pt x="226" y="368"/>
                  <a:pt x="220" y="372"/>
                </a:cubicBezTo>
                <a:cubicBezTo>
                  <a:pt x="218" y="336"/>
                  <a:pt x="218" y="336"/>
                  <a:pt x="218" y="336"/>
                </a:cubicBezTo>
                <a:cubicBezTo>
                  <a:pt x="240" y="346"/>
                  <a:pt x="240" y="346"/>
                  <a:pt x="240" y="346"/>
                </a:cubicBezTo>
                <a:cubicBezTo>
                  <a:pt x="240" y="347"/>
                  <a:pt x="240" y="348"/>
                  <a:pt x="240" y="349"/>
                </a:cubicBezTo>
                <a:cubicBezTo>
                  <a:pt x="240" y="351"/>
                  <a:pt x="240" y="352"/>
                  <a:pt x="240" y="354"/>
                </a:cubicBezTo>
                <a:cubicBezTo>
                  <a:pt x="239" y="355"/>
                  <a:pt x="237" y="355"/>
                  <a:pt x="237" y="357"/>
                </a:cubicBezTo>
                <a:close/>
                <a:moveTo>
                  <a:pt x="247" y="332"/>
                </a:moveTo>
                <a:cubicBezTo>
                  <a:pt x="217" y="318"/>
                  <a:pt x="217" y="318"/>
                  <a:pt x="217" y="318"/>
                </a:cubicBezTo>
                <a:cubicBezTo>
                  <a:pt x="214" y="258"/>
                  <a:pt x="214" y="258"/>
                  <a:pt x="214" y="258"/>
                </a:cubicBezTo>
                <a:cubicBezTo>
                  <a:pt x="248" y="330"/>
                  <a:pt x="248" y="330"/>
                  <a:pt x="248" y="330"/>
                </a:cubicBezTo>
                <a:cubicBezTo>
                  <a:pt x="247" y="331"/>
                  <a:pt x="247" y="331"/>
                  <a:pt x="247" y="332"/>
                </a:cubicBezTo>
                <a:close/>
                <a:moveTo>
                  <a:pt x="265" y="359"/>
                </a:moveTo>
                <a:cubicBezTo>
                  <a:pt x="260" y="359"/>
                  <a:pt x="256" y="355"/>
                  <a:pt x="256" y="349"/>
                </a:cubicBezTo>
                <a:cubicBezTo>
                  <a:pt x="256" y="344"/>
                  <a:pt x="260" y="340"/>
                  <a:pt x="265" y="340"/>
                </a:cubicBezTo>
                <a:cubicBezTo>
                  <a:pt x="271" y="340"/>
                  <a:pt x="275" y="344"/>
                  <a:pt x="275" y="349"/>
                </a:cubicBezTo>
                <a:cubicBezTo>
                  <a:pt x="275" y="355"/>
                  <a:pt x="271" y="359"/>
                  <a:pt x="265" y="359"/>
                </a:cubicBezTo>
                <a:close/>
                <a:moveTo>
                  <a:pt x="288" y="337"/>
                </a:moveTo>
                <a:cubicBezTo>
                  <a:pt x="285" y="332"/>
                  <a:pt x="282" y="329"/>
                  <a:pt x="277" y="326"/>
                </a:cubicBezTo>
                <a:cubicBezTo>
                  <a:pt x="281" y="297"/>
                  <a:pt x="281" y="297"/>
                  <a:pt x="281" y="297"/>
                </a:cubicBezTo>
                <a:cubicBezTo>
                  <a:pt x="282" y="297"/>
                  <a:pt x="282" y="297"/>
                  <a:pt x="282" y="297"/>
                </a:cubicBezTo>
                <a:cubicBezTo>
                  <a:pt x="288" y="296"/>
                  <a:pt x="292" y="294"/>
                  <a:pt x="296" y="290"/>
                </a:cubicBezTo>
                <a:cubicBezTo>
                  <a:pt x="321" y="303"/>
                  <a:pt x="321" y="303"/>
                  <a:pt x="321" y="303"/>
                </a:cubicBezTo>
                <a:cubicBezTo>
                  <a:pt x="323" y="330"/>
                  <a:pt x="323" y="330"/>
                  <a:pt x="323" y="330"/>
                </a:cubicBezTo>
                <a:lnTo>
                  <a:pt x="288" y="337"/>
                </a:lnTo>
                <a:close/>
                <a:moveTo>
                  <a:pt x="310" y="365"/>
                </a:moveTo>
                <a:cubicBezTo>
                  <a:pt x="291" y="354"/>
                  <a:pt x="291" y="354"/>
                  <a:pt x="291" y="354"/>
                </a:cubicBezTo>
                <a:cubicBezTo>
                  <a:pt x="291" y="354"/>
                  <a:pt x="291" y="353"/>
                  <a:pt x="291" y="353"/>
                </a:cubicBezTo>
                <a:cubicBezTo>
                  <a:pt x="323" y="346"/>
                  <a:pt x="323" y="346"/>
                  <a:pt x="323" y="346"/>
                </a:cubicBezTo>
                <a:cubicBezTo>
                  <a:pt x="324" y="358"/>
                  <a:pt x="324" y="358"/>
                  <a:pt x="324" y="358"/>
                </a:cubicBezTo>
                <a:cubicBezTo>
                  <a:pt x="320" y="361"/>
                  <a:pt x="315" y="364"/>
                  <a:pt x="310" y="365"/>
                </a:cubicBezTo>
                <a:close/>
                <a:moveTo>
                  <a:pt x="325" y="212"/>
                </a:moveTo>
                <a:cubicBezTo>
                  <a:pt x="320" y="212"/>
                  <a:pt x="315" y="208"/>
                  <a:pt x="315" y="202"/>
                </a:cubicBezTo>
                <a:cubicBezTo>
                  <a:pt x="315" y="197"/>
                  <a:pt x="320" y="192"/>
                  <a:pt x="325" y="192"/>
                </a:cubicBezTo>
                <a:cubicBezTo>
                  <a:pt x="330" y="192"/>
                  <a:pt x="335" y="197"/>
                  <a:pt x="335" y="202"/>
                </a:cubicBezTo>
                <a:cubicBezTo>
                  <a:pt x="335" y="208"/>
                  <a:pt x="330" y="212"/>
                  <a:pt x="325" y="212"/>
                </a:cubicBezTo>
                <a:close/>
                <a:moveTo>
                  <a:pt x="360" y="323"/>
                </a:moveTo>
                <a:cubicBezTo>
                  <a:pt x="338" y="327"/>
                  <a:pt x="338" y="327"/>
                  <a:pt x="338" y="327"/>
                </a:cubicBezTo>
                <a:cubicBezTo>
                  <a:pt x="338" y="311"/>
                  <a:pt x="338" y="311"/>
                  <a:pt x="338" y="311"/>
                </a:cubicBezTo>
                <a:cubicBezTo>
                  <a:pt x="360" y="322"/>
                  <a:pt x="360" y="322"/>
                  <a:pt x="360" y="322"/>
                </a:cubicBezTo>
                <a:cubicBezTo>
                  <a:pt x="360" y="323"/>
                  <a:pt x="360" y="323"/>
                  <a:pt x="360" y="323"/>
                </a:cubicBezTo>
                <a:close/>
                <a:moveTo>
                  <a:pt x="386" y="316"/>
                </a:moveTo>
                <a:cubicBezTo>
                  <a:pt x="391" y="316"/>
                  <a:pt x="395" y="321"/>
                  <a:pt x="395" y="326"/>
                </a:cubicBezTo>
                <a:cubicBezTo>
                  <a:pt x="395" y="332"/>
                  <a:pt x="391" y="336"/>
                  <a:pt x="386" y="336"/>
                </a:cubicBezTo>
                <a:cubicBezTo>
                  <a:pt x="380" y="336"/>
                  <a:pt x="376" y="332"/>
                  <a:pt x="376" y="326"/>
                </a:cubicBezTo>
                <a:cubicBezTo>
                  <a:pt x="376" y="321"/>
                  <a:pt x="380" y="316"/>
                  <a:pt x="386" y="316"/>
                </a:cubicBezTo>
                <a:close/>
                <a:moveTo>
                  <a:pt x="368" y="308"/>
                </a:moveTo>
                <a:cubicBezTo>
                  <a:pt x="368" y="308"/>
                  <a:pt x="367" y="308"/>
                  <a:pt x="367" y="308"/>
                </a:cubicBezTo>
                <a:cubicBezTo>
                  <a:pt x="337" y="293"/>
                  <a:pt x="337" y="293"/>
                  <a:pt x="337" y="293"/>
                </a:cubicBezTo>
                <a:cubicBezTo>
                  <a:pt x="334" y="240"/>
                  <a:pt x="334" y="240"/>
                  <a:pt x="334" y="240"/>
                </a:cubicBezTo>
                <a:lnTo>
                  <a:pt x="368" y="308"/>
                </a:lnTo>
                <a:close/>
                <a:moveTo>
                  <a:pt x="346" y="187"/>
                </a:moveTo>
                <a:cubicBezTo>
                  <a:pt x="380" y="150"/>
                  <a:pt x="380" y="150"/>
                  <a:pt x="380" y="150"/>
                </a:cubicBezTo>
                <a:cubicBezTo>
                  <a:pt x="388" y="173"/>
                  <a:pt x="388" y="173"/>
                  <a:pt x="388" y="173"/>
                </a:cubicBezTo>
                <a:cubicBezTo>
                  <a:pt x="386" y="174"/>
                  <a:pt x="384" y="176"/>
                  <a:pt x="382" y="179"/>
                </a:cubicBezTo>
                <a:cubicBezTo>
                  <a:pt x="380" y="182"/>
                  <a:pt x="379" y="185"/>
                  <a:pt x="379" y="188"/>
                </a:cubicBezTo>
                <a:cubicBezTo>
                  <a:pt x="348" y="191"/>
                  <a:pt x="348" y="191"/>
                  <a:pt x="348" y="191"/>
                </a:cubicBezTo>
                <a:cubicBezTo>
                  <a:pt x="348" y="190"/>
                  <a:pt x="347" y="189"/>
                  <a:pt x="346" y="187"/>
                </a:cubicBezTo>
                <a:close/>
                <a:moveTo>
                  <a:pt x="408" y="248"/>
                </a:moveTo>
                <a:cubicBezTo>
                  <a:pt x="349" y="211"/>
                  <a:pt x="349" y="211"/>
                  <a:pt x="349" y="211"/>
                </a:cubicBezTo>
                <a:cubicBezTo>
                  <a:pt x="350" y="210"/>
                  <a:pt x="350" y="208"/>
                  <a:pt x="350" y="207"/>
                </a:cubicBezTo>
                <a:cubicBezTo>
                  <a:pt x="380" y="204"/>
                  <a:pt x="380" y="204"/>
                  <a:pt x="380" y="204"/>
                </a:cubicBezTo>
                <a:cubicBezTo>
                  <a:pt x="382" y="208"/>
                  <a:pt x="385" y="212"/>
                  <a:pt x="390" y="215"/>
                </a:cubicBezTo>
                <a:cubicBezTo>
                  <a:pt x="394" y="217"/>
                  <a:pt x="398" y="219"/>
                  <a:pt x="403" y="219"/>
                </a:cubicBezTo>
                <a:cubicBezTo>
                  <a:pt x="410" y="247"/>
                  <a:pt x="410" y="247"/>
                  <a:pt x="410" y="247"/>
                </a:cubicBezTo>
                <a:cubicBezTo>
                  <a:pt x="410" y="247"/>
                  <a:pt x="409" y="248"/>
                  <a:pt x="408" y="248"/>
                </a:cubicBezTo>
                <a:close/>
                <a:moveTo>
                  <a:pt x="404" y="203"/>
                </a:moveTo>
                <a:cubicBezTo>
                  <a:pt x="398" y="203"/>
                  <a:pt x="394" y="198"/>
                  <a:pt x="394" y="193"/>
                </a:cubicBezTo>
                <a:cubicBezTo>
                  <a:pt x="394" y="188"/>
                  <a:pt x="398" y="183"/>
                  <a:pt x="404" y="183"/>
                </a:cubicBezTo>
                <a:cubicBezTo>
                  <a:pt x="409" y="183"/>
                  <a:pt x="414" y="188"/>
                  <a:pt x="414" y="193"/>
                </a:cubicBezTo>
                <a:cubicBezTo>
                  <a:pt x="414" y="198"/>
                  <a:pt x="409" y="203"/>
                  <a:pt x="404" y="203"/>
                </a:cubicBezTo>
                <a:close/>
                <a:moveTo>
                  <a:pt x="425" y="278"/>
                </a:moveTo>
                <a:cubicBezTo>
                  <a:pt x="419" y="278"/>
                  <a:pt x="415" y="274"/>
                  <a:pt x="415" y="268"/>
                </a:cubicBezTo>
                <a:cubicBezTo>
                  <a:pt x="415" y="263"/>
                  <a:pt x="419" y="259"/>
                  <a:pt x="425" y="259"/>
                </a:cubicBezTo>
                <a:cubicBezTo>
                  <a:pt x="430" y="259"/>
                  <a:pt x="434" y="263"/>
                  <a:pt x="434" y="268"/>
                </a:cubicBezTo>
                <a:cubicBezTo>
                  <a:pt x="434" y="274"/>
                  <a:pt x="430" y="278"/>
                  <a:pt x="425" y="278"/>
                </a:cubicBezTo>
                <a:close/>
                <a:moveTo>
                  <a:pt x="435" y="245"/>
                </a:moveTo>
                <a:cubicBezTo>
                  <a:pt x="432" y="243"/>
                  <a:pt x="429" y="243"/>
                  <a:pt x="426" y="243"/>
                </a:cubicBezTo>
                <a:cubicBezTo>
                  <a:pt x="418" y="215"/>
                  <a:pt x="418" y="215"/>
                  <a:pt x="418" y="215"/>
                </a:cubicBezTo>
                <a:cubicBezTo>
                  <a:pt x="419" y="214"/>
                  <a:pt x="419" y="214"/>
                  <a:pt x="420" y="213"/>
                </a:cubicBezTo>
                <a:cubicBezTo>
                  <a:pt x="447" y="232"/>
                  <a:pt x="447" y="232"/>
                  <a:pt x="447" y="232"/>
                </a:cubicBezTo>
                <a:lnTo>
                  <a:pt x="435" y="245"/>
                </a:lnTo>
                <a:close/>
                <a:moveTo>
                  <a:pt x="480" y="256"/>
                </a:moveTo>
                <a:cubicBezTo>
                  <a:pt x="448" y="258"/>
                  <a:pt x="448" y="258"/>
                  <a:pt x="448" y="258"/>
                </a:cubicBezTo>
                <a:cubicBezTo>
                  <a:pt x="448" y="257"/>
                  <a:pt x="447" y="257"/>
                  <a:pt x="447" y="256"/>
                </a:cubicBezTo>
                <a:cubicBezTo>
                  <a:pt x="460" y="241"/>
                  <a:pt x="460" y="241"/>
                  <a:pt x="460" y="241"/>
                </a:cubicBezTo>
                <a:cubicBezTo>
                  <a:pt x="480" y="255"/>
                  <a:pt x="480" y="255"/>
                  <a:pt x="480" y="255"/>
                </a:cubicBezTo>
                <a:cubicBezTo>
                  <a:pt x="480" y="255"/>
                  <a:pt x="480" y="255"/>
                  <a:pt x="480" y="256"/>
                </a:cubicBezTo>
                <a:close/>
                <a:moveTo>
                  <a:pt x="489" y="241"/>
                </a:moveTo>
                <a:cubicBezTo>
                  <a:pt x="471" y="229"/>
                  <a:pt x="471" y="229"/>
                  <a:pt x="471" y="229"/>
                </a:cubicBezTo>
                <a:cubicBezTo>
                  <a:pt x="482" y="217"/>
                  <a:pt x="482" y="217"/>
                  <a:pt x="482" y="217"/>
                </a:cubicBezTo>
                <a:cubicBezTo>
                  <a:pt x="490" y="241"/>
                  <a:pt x="490" y="241"/>
                  <a:pt x="490" y="241"/>
                </a:cubicBezTo>
                <a:cubicBezTo>
                  <a:pt x="490" y="241"/>
                  <a:pt x="490" y="241"/>
                  <a:pt x="489" y="241"/>
                </a:cubicBezTo>
                <a:close/>
                <a:moveTo>
                  <a:pt x="505" y="236"/>
                </a:moveTo>
                <a:cubicBezTo>
                  <a:pt x="494" y="204"/>
                  <a:pt x="494" y="204"/>
                  <a:pt x="494" y="204"/>
                </a:cubicBezTo>
                <a:cubicBezTo>
                  <a:pt x="497" y="201"/>
                  <a:pt x="497" y="201"/>
                  <a:pt x="497" y="201"/>
                </a:cubicBezTo>
                <a:cubicBezTo>
                  <a:pt x="502" y="209"/>
                  <a:pt x="506" y="219"/>
                  <a:pt x="506" y="229"/>
                </a:cubicBezTo>
                <a:cubicBezTo>
                  <a:pt x="506" y="232"/>
                  <a:pt x="505" y="234"/>
                  <a:pt x="505" y="236"/>
                </a:cubicBezTo>
                <a:cubicBezTo>
                  <a:pt x="505" y="236"/>
                  <a:pt x="505" y="236"/>
                  <a:pt x="505" y="236"/>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91" name="Rectangle: Rounded Corners 90"/>
          <p:cNvSpPr/>
          <p:nvPr/>
        </p:nvSpPr>
        <p:spPr bwMode="auto">
          <a:xfrm>
            <a:off x="6125786" y="5299478"/>
            <a:ext cx="1759925" cy="938040"/>
          </a:xfrm>
          <a:prstGeom prst="roundRect">
            <a:avLst/>
          </a:prstGeom>
          <a:solidFill>
            <a:schemeClr val="tx2">
              <a:lumMod val="10000"/>
              <a:lumOff val="9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chemeClr val="tx1"/>
              </a:solidFill>
              <a:effectLst/>
              <a:latin typeface="Arial" charset="0"/>
            </a:endParaRPr>
          </a:p>
        </p:txBody>
      </p:sp>
      <p:sp>
        <p:nvSpPr>
          <p:cNvPr id="92" name="TextBox 91"/>
          <p:cNvSpPr txBox="1"/>
          <p:nvPr/>
        </p:nvSpPr>
        <p:spPr>
          <a:xfrm>
            <a:off x="6258352" y="5300075"/>
            <a:ext cx="1122423" cy="253916"/>
          </a:xfrm>
          <a:prstGeom prst="rect">
            <a:avLst/>
          </a:prstGeom>
          <a:noFill/>
        </p:spPr>
        <p:txBody>
          <a:bodyPr wrap="none" rtlCol="0">
            <a:spAutoFit/>
          </a:bodyPr>
          <a:lstStyle/>
          <a:p>
            <a:r>
              <a:rPr lang="es-ES_tradnl" sz="1050" dirty="0"/>
              <a:t>Network </a:t>
            </a:r>
            <a:r>
              <a:rPr lang="es-ES_tradnl" sz="1050" dirty="0" err="1"/>
              <a:t>Slice</a:t>
            </a:r>
            <a:r>
              <a:rPr lang="es-ES_tradnl" sz="1050" dirty="0"/>
              <a:t> 1</a:t>
            </a:r>
            <a:endParaRPr lang="es-ES" sz="1050" dirty="0"/>
          </a:p>
        </p:txBody>
      </p:sp>
      <p:grpSp>
        <p:nvGrpSpPr>
          <p:cNvPr id="93" name="Group 35"/>
          <p:cNvGrpSpPr>
            <a:grpSpLocks noChangeAspect="1"/>
          </p:cNvGrpSpPr>
          <p:nvPr/>
        </p:nvGrpSpPr>
        <p:grpSpPr bwMode="auto">
          <a:xfrm>
            <a:off x="7484460" y="5773126"/>
            <a:ext cx="315866" cy="453751"/>
            <a:chOff x="2881" y="860"/>
            <a:chExt cx="969" cy="1392"/>
          </a:xfrm>
        </p:grpSpPr>
        <p:grpSp>
          <p:nvGrpSpPr>
            <p:cNvPr id="94" name="Group 48"/>
            <p:cNvGrpSpPr>
              <a:grpSpLocks noChangeAspect="1"/>
            </p:cNvGrpSpPr>
            <p:nvPr/>
          </p:nvGrpSpPr>
          <p:grpSpPr bwMode="auto">
            <a:xfrm>
              <a:off x="2881" y="860"/>
              <a:ext cx="966" cy="1391"/>
              <a:chOff x="2881" y="860"/>
              <a:chExt cx="966" cy="1391"/>
            </a:xfrm>
          </p:grpSpPr>
          <p:sp>
            <p:nvSpPr>
              <p:cNvPr id="96" name="Freeform 28"/>
              <p:cNvSpPr>
                <a:spLocks noChangeAspect="1"/>
              </p:cNvSpPr>
              <p:nvPr/>
            </p:nvSpPr>
            <p:spPr bwMode="auto">
              <a:xfrm>
                <a:off x="2887" y="860"/>
                <a:ext cx="941" cy="1372"/>
              </a:xfrm>
              <a:custGeom>
                <a:avLst/>
                <a:gdLst>
                  <a:gd name="T0" fmla="*/ 160851 w 393"/>
                  <a:gd name="T1" fmla="*/ 33976 h 573"/>
                  <a:gd name="T2" fmla="*/ 160851 w 393"/>
                  <a:gd name="T3" fmla="*/ 221309 h 573"/>
                  <a:gd name="T4" fmla="*/ 147715 w 393"/>
                  <a:gd name="T5" fmla="*/ 234513 h 573"/>
                  <a:gd name="T6" fmla="*/ 13153 w 393"/>
                  <a:gd name="T7" fmla="*/ 234513 h 573"/>
                  <a:gd name="T8" fmla="*/ 0 w 393"/>
                  <a:gd name="T9" fmla="*/ 221309 h 573"/>
                  <a:gd name="T10" fmla="*/ 0 w 393"/>
                  <a:gd name="T11" fmla="*/ 13152 h 573"/>
                  <a:gd name="T12" fmla="*/ 13153 w 393"/>
                  <a:gd name="T13" fmla="*/ 0 h 573"/>
                  <a:gd name="T14" fmla="*/ 147715 w 393"/>
                  <a:gd name="T15" fmla="*/ 0 h 573"/>
                  <a:gd name="T16" fmla="*/ 160851 w 393"/>
                  <a:gd name="T17" fmla="*/ 13152 h 573"/>
                  <a:gd name="T18" fmla="*/ 160851 w 393"/>
                  <a:gd name="T19" fmla="*/ 20763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s-ES"/>
              </a:p>
            </p:txBody>
          </p:sp>
          <p:sp>
            <p:nvSpPr>
              <p:cNvPr id="97" name="Freeform 29"/>
              <p:cNvSpPr>
                <a:spLocks noChangeAspect="1" noEditPoints="1"/>
              </p:cNvSpPr>
              <p:nvPr/>
            </p:nvSpPr>
            <p:spPr bwMode="auto">
              <a:xfrm>
                <a:off x="2881" y="860"/>
                <a:ext cx="966" cy="1391"/>
              </a:xfrm>
              <a:custGeom>
                <a:avLst/>
                <a:gdLst>
                  <a:gd name="T0" fmla="*/ 167720 w 409"/>
                  <a:gd name="T1" fmla="*/ 24105 h 589"/>
                  <a:gd name="T2" fmla="*/ 151386 w 409"/>
                  <a:gd name="T3" fmla="*/ 0 h 589"/>
                  <a:gd name="T4" fmla="*/ 0 w 409"/>
                  <a:gd name="T5" fmla="*/ 16291 h 589"/>
                  <a:gd name="T6" fmla="*/ 16311 w 409"/>
                  <a:gd name="T7" fmla="*/ 241330 h 589"/>
                  <a:gd name="T8" fmla="*/ 167720 w 409"/>
                  <a:gd name="T9" fmla="*/ 225021 h 589"/>
                  <a:gd name="T10" fmla="*/ 164400 w 409"/>
                  <a:gd name="T11" fmla="*/ 33993 h 589"/>
                  <a:gd name="T12" fmla="*/ 161093 w 409"/>
                  <a:gd name="T13" fmla="*/ 225021 h 589"/>
                  <a:gd name="T14" fmla="*/ 16311 w 409"/>
                  <a:gd name="T15" fmla="*/ 234692 h 589"/>
                  <a:gd name="T16" fmla="*/ 6627 w 409"/>
                  <a:gd name="T17" fmla="*/ 16291 h 589"/>
                  <a:gd name="T18" fmla="*/ 151386 w 409"/>
                  <a:gd name="T19" fmla="*/ 6627 h 589"/>
                  <a:gd name="T20" fmla="*/ 161093 w 409"/>
                  <a:gd name="T21" fmla="*/ 24105 h 589"/>
                  <a:gd name="T22" fmla="*/ 32768 w 409"/>
                  <a:gd name="T23" fmla="*/ 129963 h 589"/>
                  <a:gd name="T24" fmla="*/ 83648 w 409"/>
                  <a:gd name="T25" fmla="*/ 137246 h 589"/>
                  <a:gd name="T26" fmla="*/ 130663 w 409"/>
                  <a:gd name="T27" fmla="*/ 131859 h 589"/>
                  <a:gd name="T28" fmla="*/ 137011 w 409"/>
                  <a:gd name="T29" fmla="*/ 125762 h 589"/>
                  <a:gd name="T30" fmla="*/ 137011 w 409"/>
                  <a:gd name="T31" fmla="*/ 42677 h 589"/>
                  <a:gd name="T32" fmla="*/ 127087 w 409"/>
                  <a:gd name="T33" fmla="*/ 35181 h 589"/>
                  <a:gd name="T34" fmla="*/ 47917 w 409"/>
                  <a:gd name="T35" fmla="*/ 33653 h 589"/>
                  <a:gd name="T36" fmla="*/ 32768 w 409"/>
                  <a:gd name="T37" fmla="*/ 38473 h 589"/>
                  <a:gd name="T38" fmla="*/ 30709 w 409"/>
                  <a:gd name="T39" fmla="*/ 43045 h 589"/>
                  <a:gd name="T40" fmla="*/ 32768 w 409"/>
                  <a:gd name="T41" fmla="*/ 129963 h 589"/>
                  <a:gd name="T42" fmla="*/ 83648 w 409"/>
                  <a:gd name="T43" fmla="*/ 37602 h 589"/>
                  <a:gd name="T44" fmla="*/ 128235 w 409"/>
                  <a:gd name="T45" fmla="*/ 42677 h 589"/>
                  <a:gd name="T46" fmla="*/ 125535 w 409"/>
                  <a:gd name="T47" fmla="*/ 44229 h 589"/>
                  <a:gd name="T48" fmla="*/ 49105 w 409"/>
                  <a:gd name="T49" fmla="*/ 45483 h 589"/>
                  <a:gd name="T50" fmla="*/ 38524 w 409"/>
                  <a:gd name="T51" fmla="*/ 43045 h 589"/>
                  <a:gd name="T52" fmla="*/ 37341 w 409"/>
                  <a:gd name="T53" fmla="*/ 49578 h 589"/>
                  <a:gd name="T54" fmla="*/ 83648 w 409"/>
                  <a:gd name="T55" fmla="*/ 54502 h 589"/>
                  <a:gd name="T56" fmla="*/ 130384 w 409"/>
                  <a:gd name="T57" fmla="*/ 49578 h 589"/>
                  <a:gd name="T58" fmla="*/ 125535 w 409"/>
                  <a:gd name="T59" fmla="*/ 127011 h 589"/>
                  <a:gd name="T60" fmla="*/ 49105 w 409"/>
                  <a:gd name="T61" fmla="*/ 128182 h 589"/>
                  <a:gd name="T62" fmla="*/ 37341 w 409"/>
                  <a:gd name="T63" fmla="*/ 124892 h 58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9"/>
                  <a:gd name="T97" fmla="*/ 0 h 589"/>
                  <a:gd name="T98" fmla="*/ 409 w 409"/>
                  <a:gd name="T99" fmla="*/ 589 h 58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80" y="317"/>
                    </a:moveTo>
                    <a:cubicBezTo>
                      <a:pt x="85" y="321"/>
                      <a:pt x="91" y="323"/>
                      <a:pt x="98" y="325"/>
                    </a:cubicBezTo>
                    <a:cubicBezTo>
                      <a:pt x="121" y="331"/>
                      <a:pt x="160" y="335"/>
                      <a:pt x="204" y="335"/>
                    </a:cubicBezTo>
                    <a:cubicBezTo>
                      <a:pt x="238" y="335"/>
                      <a:pt x="269" y="333"/>
                      <a:pt x="292" y="329"/>
                    </a:cubicBezTo>
                    <a:cubicBezTo>
                      <a:pt x="303" y="327"/>
                      <a:pt x="312" y="325"/>
                      <a:pt x="319" y="322"/>
                    </a:cubicBezTo>
                    <a:cubicBezTo>
                      <a:pt x="323" y="321"/>
                      <a:pt x="326" y="319"/>
                      <a:pt x="328" y="317"/>
                    </a:cubicBezTo>
                    <a:cubicBezTo>
                      <a:pt x="331" y="315"/>
                      <a:pt x="334" y="311"/>
                      <a:pt x="334" y="307"/>
                    </a:cubicBezTo>
                    <a:cubicBezTo>
                      <a:pt x="334" y="105"/>
                      <a:pt x="334" y="105"/>
                      <a:pt x="334" y="105"/>
                    </a:cubicBezTo>
                    <a:cubicBezTo>
                      <a:pt x="334" y="105"/>
                      <a:pt x="334" y="104"/>
                      <a:pt x="334" y="104"/>
                    </a:cubicBezTo>
                    <a:cubicBezTo>
                      <a:pt x="334" y="100"/>
                      <a:pt x="331" y="96"/>
                      <a:pt x="328" y="94"/>
                    </a:cubicBezTo>
                    <a:cubicBezTo>
                      <a:pt x="324" y="91"/>
                      <a:pt x="318" y="88"/>
                      <a:pt x="310" y="86"/>
                    </a:cubicBezTo>
                    <a:cubicBezTo>
                      <a:pt x="288" y="80"/>
                      <a:pt x="249" y="76"/>
                      <a:pt x="204" y="76"/>
                    </a:cubicBezTo>
                    <a:cubicBezTo>
                      <a:pt x="171" y="76"/>
                      <a:pt x="140" y="78"/>
                      <a:pt x="117" y="82"/>
                    </a:cubicBezTo>
                    <a:cubicBezTo>
                      <a:pt x="106" y="84"/>
                      <a:pt x="97" y="86"/>
                      <a:pt x="90" y="89"/>
                    </a:cubicBezTo>
                    <a:cubicBezTo>
                      <a:pt x="86" y="91"/>
                      <a:pt x="83" y="92"/>
                      <a:pt x="80" y="94"/>
                    </a:cubicBezTo>
                    <a:cubicBezTo>
                      <a:pt x="78" y="96"/>
                      <a:pt x="75" y="100"/>
                      <a:pt x="75" y="105"/>
                    </a:cubicBezTo>
                    <a:cubicBezTo>
                      <a:pt x="75" y="105"/>
                      <a:pt x="75" y="105"/>
                      <a:pt x="75" y="105"/>
                    </a:cubicBezTo>
                    <a:cubicBezTo>
                      <a:pt x="75" y="307"/>
                      <a:pt x="75" y="307"/>
                      <a:pt x="75" y="307"/>
                    </a:cubicBezTo>
                    <a:cubicBezTo>
                      <a:pt x="75" y="311"/>
                      <a:pt x="78" y="315"/>
                      <a:pt x="80" y="317"/>
                    </a:cubicBezTo>
                    <a:close/>
                    <a:moveTo>
                      <a:pt x="103" y="102"/>
                    </a:moveTo>
                    <a:cubicBezTo>
                      <a:pt x="122" y="96"/>
                      <a:pt x="161" y="92"/>
                      <a:pt x="204" y="92"/>
                    </a:cubicBezTo>
                    <a:cubicBezTo>
                      <a:pt x="238" y="92"/>
                      <a:pt x="268" y="94"/>
                      <a:pt x="289" y="98"/>
                    </a:cubicBezTo>
                    <a:cubicBezTo>
                      <a:pt x="299" y="100"/>
                      <a:pt x="308" y="102"/>
                      <a:pt x="313" y="104"/>
                    </a:cubicBezTo>
                    <a:cubicBezTo>
                      <a:pt x="314" y="104"/>
                      <a:pt x="314" y="104"/>
                      <a:pt x="315" y="105"/>
                    </a:cubicBezTo>
                    <a:cubicBezTo>
                      <a:pt x="313" y="106"/>
                      <a:pt x="310" y="107"/>
                      <a:pt x="306" y="108"/>
                    </a:cubicBezTo>
                    <a:cubicBezTo>
                      <a:pt x="286" y="113"/>
                      <a:pt x="248" y="117"/>
                      <a:pt x="204" y="117"/>
                    </a:cubicBezTo>
                    <a:cubicBezTo>
                      <a:pt x="171" y="117"/>
                      <a:pt x="141" y="115"/>
                      <a:pt x="120" y="111"/>
                    </a:cubicBezTo>
                    <a:cubicBezTo>
                      <a:pt x="109" y="110"/>
                      <a:pt x="101" y="107"/>
                      <a:pt x="96" y="105"/>
                    </a:cubicBezTo>
                    <a:cubicBezTo>
                      <a:pt x="95" y="105"/>
                      <a:pt x="95" y="105"/>
                      <a:pt x="94" y="105"/>
                    </a:cubicBezTo>
                    <a:cubicBezTo>
                      <a:pt x="96" y="104"/>
                      <a:pt x="99" y="103"/>
                      <a:pt x="103" y="102"/>
                    </a:cubicBezTo>
                    <a:close/>
                    <a:moveTo>
                      <a:pt x="91" y="121"/>
                    </a:moveTo>
                    <a:cubicBezTo>
                      <a:pt x="93" y="121"/>
                      <a:pt x="96" y="122"/>
                      <a:pt x="98" y="123"/>
                    </a:cubicBezTo>
                    <a:cubicBezTo>
                      <a:pt x="121" y="129"/>
                      <a:pt x="160" y="133"/>
                      <a:pt x="204" y="133"/>
                    </a:cubicBezTo>
                    <a:cubicBezTo>
                      <a:pt x="238" y="133"/>
                      <a:pt x="269" y="131"/>
                      <a:pt x="292" y="127"/>
                    </a:cubicBezTo>
                    <a:cubicBezTo>
                      <a:pt x="302" y="125"/>
                      <a:pt x="311" y="123"/>
                      <a:pt x="318" y="121"/>
                    </a:cubicBezTo>
                    <a:cubicBezTo>
                      <a:pt x="318" y="305"/>
                      <a:pt x="318" y="305"/>
                      <a:pt x="318" y="305"/>
                    </a:cubicBezTo>
                    <a:cubicBezTo>
                      <a:pt x="316" y="306"/>
                      <a:pt x="312" y="308"/>
                      <a:pt x="306" y="310"/>
                    </a:cubicBezTo>
                    <a:cubicBezTo>
                      <a:pt x="286" y="315"/>
                      <a:pt x="248" y="319"/>
                      <a:pt x="204" y="319"/>
                    </a:cubicBezTo>
                    <a:cubicBezTo>
                      <a:pt x="171" y="319"/>
                      <a:pt x="141" y="317"/>
                      <a:pt x="120" y="313"/>
                    </a:cubicBezTo>
                    <a:cubicBezTo>
                      <a:pt x="109" y="312"/>
                      <a:pt x="101" y="309"/>
                      <a:pt x="96" y="307"/>
                    </a:cubicBezTo>
                    <a:cubicBezTo>
                      <a:pt x="93" y="306"/>
                      <a:pt x="92" y="306"/>
                      <a:pt x="91" y="305"/>
                    </a:cubicBezTo>
                    <a:lnTo>
                      <a:pt x="91" y="121"/>
                    </a:lnTo>
                    <a:close/>
                  </a:path>
                </a:pathLst>
              </a:custGeom>
              <a:solidFill>
                <a:srgbClr val="F08A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s-ES"/>
              </a:p>
            </p:txBody>
          </p:sp>
          <p:sp>
            <p:nvSpPr>
              <p:cNvPr id="98" name="Text Box 30"/>
              <p:cNvSpPr txBox="1">
                <a:spLocks noChangeAspect="1" noChangeArrowheads="1"/>
              </p:cNvSpPr>
              <p:nvPr/>
            </p:nvSpPr>
            <p:spPr bwMode="auto">
              <a:xfrm>
                <a:off x="2947" y="1846"/>
                <a:ext cx="81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eaLnBrk="0" hangingPunct="0">
                  <a:defRPr sz="2000">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cs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cs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cs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cs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cs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cs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cs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cs typeface="MS PGothic" panose="020B0600070205080204" pitchFamily="34" charset="-128"/>
                  </a:defRPr>
                </a:lvl9pPr>
              </a:lstStyle>
              <a:p>
                <a:pPr algn="ctr" eaLnBrk="1" hangingPunct="1">
                  <a:lnSpc>
                    <a:spcPct val="80000"/>
                  </a:lnSpc>
                </a:pPr>
                <a:r>
                  <a:rPr lang="en-US" altLang="es-ES" sz="700" dirty="0">
                    <a:solidFill>
                      <a:srgbClr val="F08A00"/>
                    </a:solidFill>
                  </a:rPr>
                  <a:t>Cache</a:t>
                </a:r>
                <a:endParaRPr lang="sv-SE" altLang="es-ES" sz="800" dirty="0">
                  <a:solidFill>
                    <a:srgbClr val="F08A00"/>
                  </a:solidFill>
                </a:endParaRPr>
              </a:p>
            </p:txBody>
          </p:sp>
        </p:grpSp>
        <p:sp>
          <p:nvSpPr>
            <p:cNvPr id="95" name="Rectangle 26"/>
            <p:cNvSpPr>
              <a:spLocks noChangeAspect="1" noChangeArrowheads="1"/>
            </p:cNvSpPr>
            <p:nvPr/>
          </p:nvSpPr>
          <p:spPr bwMode="auto">
            <a:xfrm>
              <a:off x="2881" y="860"/>
              <a:ext cx="969" cy="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rIns="0" anchor="ctr"/>
            <a:lstStyle/>
            <a:p>
              <a:pPr>
                <a:spcBef>
                  <a:spcPct val="50000"/>
                </a:spcBef>
                <a:defRPr/>
              </a:pPr>
              <a:endParaRPr lang="sv-SE">
                <a:latin typeface="Arial" charset="0"/>
                <a:ea typeface="ＭＳ Ｐゴシック" charset="0"/>
                <a:cs typeface="ＭＳ Ｐゴシック" charset="0"/>
              </a:endParaRPr>
            </a:p>
          </p:txBody>
        </p:sp>
      </p:grpSp>
      <p:sp>
        <p:nvSpPr>
          <p:cNvPr id="100" name="Freeform 8"/>
          <p:cNvSpPr>
            <a:spLocks noChangeAspect="1" noEditPoints="1"/>
          </p:cNvSpPr>
          <p:nvPr/>
        </p:nvSpPr>
        <p:spPr bwMode="auto">
          <a:xfrm>
            <a:off x="6275717" y="5560982"/>
            <a:ext cx="1014780" cy="601540"/>
          </a:xfrm>
          <a:custGeom>
            <a:avLst/>
            <a:gdLst>
              <a:gd name="T0" fmla="*/ 80 w 522"/>
              <a:gd name="T1" fmla="*/ 115 h 399"/>
              <a:gd name="T2" fmla="*/ 353 w 522"/>
              <a:gd name="T3" fmla="*/ 353 h 399"/>
              <a:gd name="T4" fmla="*/ 386 w 522"/>
              <a:gd name="T5" fmla="*/ 300 h 399"/>
              <a:gd name="T6" fmla="*/ 450 w 522"/>
              <a:gd name="T7" fmla="*/ 274 h 399"/>
              <a:gd name="T8" fmla="*/ 459 w 522"/>
              <a:gd name="T9" fmla="*/ 330 h 399"/>
              <a:gd name="T10" fmla="*/ 470 w 522"/>
              <a:gd name="T11" fmla="*/ 180 h 399"/>
              <a:gd name="T12" fmla="*/ 445 w 522"/>
              <a:gd name="T13" fmla="*/ 133 h 399"/>
              <a:gd name="T14" fmla="*/ 403 w 522"/>
              <a:gd name="T15" fmla="*/ 167 h 399"/>
              <a:gd name="T16" fmla="*/ 389 w 522"/>
              <a:gd name="T17" fmla="*/ 102 h 399"/>
              <a:gd name="T18" fmla="*/ 357 w 522"/>
              <a:gd name="T19" fmla="*/ 151 h 399"/>
              <a:gd name="T20" fmla="*/ 343 w 522"/>
              <a:gd name="T21" fmla="*/ 126 h 399"/>
              <a:gd name="T22" fmla="*/ 330 w 522"/>
              <a:gd name="T23" fmla="*/ 88 h 399"/>
              <a:gd name="T24" fmla="*/ 298 w 522"/>
              <a:gd name="T25" fmla="*/ 256 h 399"/>
              <a:gd name="T26" fmla="*/ 272 w 522"/>
              <a:gd name="T27" fmla="*/ 247 h 399"/>
              <a:gd name="T28" fmla="*/ 287 w 522"/>
              <a:gd name="T29" fmla="*/ 272 h 399"/>
              <a:gd name="T30" fmla="*/ 264 w 522"/>
              <a:gd name="T31" fmla="*/ 144 h 399"/>
              <a:gd name="T32" fmla="*/ 296 w 522"/>
              <a:gd name="T33" fmla="*/ 197 h 399"/>
              <a:gd name="T34" fmla="*/ 250 w 522"/>
              <a:gd name="T35" fmla="*/ 119 h 399"/>
              <a:gd name="T36" fmla="*/ 255 w 522"/>
              <a:gd name="T37" fmla="*/ 90 h 399"/>
              <a:gd name="T38" fmla="*/ 212 w 522"/>
              <a:gd name="T39" fmla="*/ 143 h 399"/>
              <a:gd name="T40" fmla="*/ 279 w 522"/>
              <a:gd name="T41" fmla="*/ 152 h 399"/>
              <a:gd name="T42" fmla="*/ 292 w 522"/>
              <a:gd name="T43" fmla="*/ 70 h 399"/>
              <a:gd name="T44" fmla="*/ 275 w 522"/>
              <a:gd name="T45" fmla="*/ 43 h 399"/>
              <a:gd name="T46" fmla="*/ 241 w 522"/>
              <a:gd name="T47" fmla="*/ 63 h 399"/>
              <a:gd name="T48" fmla="*/ 191 w 522"/>
              <a:gd name="T49" fmla="*/ 299 h 399"/>
              <a:gd name="T50" fmla="*/ 184 w 522"/>
              <a:gd name="T51" fmla="*/ 285 h 399"/>
              <a:gd name="T52" fmla="*/ 166 w 522"/>
              <a:gd name="T53" fmla="*/ 277 h 399"/>
              <a:gd name="T54" fmla="*/ 189 w 522"/>
              <a:gd name="T55" fmla="*/ 195 h 399"/>
              <a:gd name="T56" fmla="*/ 176 w 522"/>
              <a:gd name="T57" fmla="*/ 303 h 399"/>
              <a:gd name="T58" fmla="*/ 144 w 522"/>
              <a:gd name="T59" fmla="*/ 290 h 399"/>
              <a:gd name="T60" fmla="*/ 140 w 522"/>
              <a:gd name="T61" fmla="*/ 303 h 399"/>
              <a:gd name="T62" fmla="*/ 196 w 522"/>
              <a:gd name="T63" fmla="*/ 144 h 399"/>
              <a:gd name="T64" fmla="*/ 186 w 522"/>
              <a:gd name="T65" fmla="*/ 72 h 399"/>
              <a:gd name="T66" fmla="*/ 164 w 522"/>
              <a:gd name="T67" fmla="*/ 108 h 399"/>
              <a:gd name="T68" fmla="*/ 166 w 522"/>
              <a:gd name="T69" fmla="*/ 148 h 399"/>
              <a:gd name="T70" fmla="*/ 146 w 522"/>
              <a:gd name="T71" fmla="*/ 64 h 399"/>
              <a:gd name="T72" fmla="*/ 142 w 522"/>
              <a:gd name="T73" fmla="*/ 122 h 399"/>
              <a:gd name="T74" fmla="*/ 69 w 522"/>
              <a:gd name="T75" fmla="*/ 233 h 399"/>
              <a:gd name="T76" fmla="*/ 69 w 522"/>
              <a:gd name="T77" fmla="*/ 216 h 399"/>
              <a:gd name="T78" fmla="*/ 112 w 522"/>
              <a:gd name="T79" fmla="*/ 159 h 399"/>
              <a:gd name="T80" fmla="*/ 110 w 522"/>
              <a:gd name="T81" fmla="*/ 75 h 399"/>
              <a:gd name="T82" fmla="*/ 52 w 522"/>
              <a:gd name="T83" fmla="*/ 181 h 399"/>
              <a:gd name="T84" fmla="*/ 32 w 522"/>
              <a:gd name="T85" fmla="*/ 197 h 399"/>
              <a:gd name="T86" fmla="*/ 49 w 522"/>
              <a:gd name="T87" fmla="*/ 297 h 399"/>
              <a:gd name="T88" fmla="*/ 66 w 522"/>
              <a:gd name="T89" fmla="*/ 295 h 399"/>
              <a:gd name="T90" fmla="*/ 84 w 522"/>
              <a:gd name="T91" fmla="*/ 330 h 399"/>
              <a:gd name="T92" fmla="*/ 130 w 522"/>
              <a:gd name="T93" fmla="*/ 328 h 399"/>
              <a:gd name="T94" fmla="*/ 166 w 522"/>
              <a:gd name="T95" fmla="*/ 329 h 399"/>
              <a:gd name="T96" fmla="*/ 185 w 522"/>
              <a:gd name="T97" fmla="*/ 321 h 399"/>
              <a:gd name="T98" fmla="*/ 237 w 522"/>
              <a:gd name="T99" fmla="*/ 357 h 399"/>
              <a:gd name="T100" fmla="*/ 214 w 522"/>
              <a:gd name="T101" fmla="*/ 258 h 399"/>
              <a:gd name="T102" fmla="*/ 277 w 522"/>
              <a:gd name="T103" fmla="*/ 326 h 399"/>
              <a:gd name="T104" fmla="*/ 291 w 522"/>
              <a:gd name="T105" fmla="*/ 353 h 399"/>
              <a:gd name="T106" fmla="*/ 360 w 522"/>
              <a:gd name="T107" fmla="*/ 323 h 399"/>
              <a:gd name="T108" fmla="*/ 386 w 522"/>
              <a:gd name="T109" fmla="*/ 316 h 399"/>
              <a:gd name="T110" fmla="*/ 382 w 522"/>
              <a:gd name="T111" fmla="*/ 179 h 399"/>
              <a:gd name="T112" fmla="*/ 403 w 522"/>
              <a:gd name="T113" fmla="*/ 219 h 399"/>
              <a:gd name="T114" fmla="*/ 415 w 522"/>
              <a:gd name="T115" fmla="*/ 268 h 399"/>
              <a:gd name="T116" fmla="*/ 435 w 522"/>
              <a:gd name="T117" fmla="*/ 245 h 399"/>
              <a:gd name="T118" fmla="*/ 482 w 522"/>
              <a:gd name="T119" fmla="*/ 217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22" h="399">
                <a:moveTo>
                  <a:pt x="469" y="164"/>
                </a:moveTo>
                <a:cubicBezTo>
                  <a:pt x="470" y="162"/>
                  <a:pt x="470" y="160"/>
                  <a:pt x="470" y="158"/>
                </a:cubicBezTo>
                <a:cubicBezTo>
                  <a:pt x="470" y="110"/>
                  <a:pt x="431" y="72"/>
                  <a:pt x="383" y="72"/>
                </a:cubicBezTo>
                <a:cubicBezTo>
                  <a:pt x="381" y="72"/>
                  <a:pt x="378" y="72"/>
                  <a:pt x="376" y="72"/>
                </a:cubicBezTo>
                <a:cubicBezTo>
                  <a:pt x="363" y="30"/>
                  <a:pt x="324" y="0"/>
                  <a:pt x="278" y="0"/>
                </a:cubicBezTo>
                <a:cubicBezTo>
                  <a:pt x="239" y="0"/>
                  <a:pt x="206" y="21"/>
                  <a:pt x="188" y="53"/>
                </a:cubicBezTo>
                <a:cubicBezTo>
                  <a:pt x="177" y="46"/>
                  <a:pt x="164" y="42"/>
                  <a:pt x="150" y="42"/>
                </a:cubicBezTo>
                <a:cubicBezTo>
                  <a:pt x="111" y="42"/>
                  <a:pt x="80" y="73"/>
                  <a:pt x="80" y="111"/>
                </a:cubicBezTo>
                <a:cubicBezTo>
                  <a:pt x="80" y="112"/>
                  <a:pt x="80" y="114"/>
                  <a:pt x="80" y="115"/>
                </a:cubicBezTo>
                <a:cubicBezTo>
                  <a:pt x="35" y="120"/>
                  <a:pt x="0" y="159"/>
                  <a:pt x="0" y="206"/>
                </a:cubicBezTo>
                <a:cubicBezTo>
                  <a:pt x="0" y="230"/>
                  <a:pt x="10" y="252"/>
                  <a:pt x="25" y="269"/>
                </a:cubicBezTo>
                <a:cubicBezTo>
                  <a:pt x="23" y="275"/>
                  <a:pt x="22" y="282"/>
                  <a:pt x="22" y="289"/>
                </a:cubicBezTo>
                <a:cubicBezTo>
                  <a:pt x="22" y="327"/>
                  <a:pt x="53" y="357"/>
                  <a:pt x="91" y="357"/>
                </a:cubicBezTo>
                <a:cubicBezTo>
                  <a:pt x="98" y="357"/>
                  <a:pt x="105" y="356"/>
                  <a:pt x="111" y="354"/>
                </a:cubicBezTo>
                <a:cubicBezTo>
                  <a:pt x="124" y="381"/>
                  <a:pt x="152" y="399"/>
                  <a:pt x="184" y="399"/>
                </a:cubicBezTo>
                <a:cubicBezTo>
                  <a:pt x="208" y="399"/>
                  <a:pt x="229" y="389"/>
                  <a:pt x="244" y="372"/>
                </a:cubicBezTo>
                <a:cubicBezTo>
                  <a:pt x="257" y="380"/>
                  <a:pt x="272" y="385"/>
                  <a:pt x="288" y="385"/>
                </a:cubicBezTo>
                <a:cubicBezTo>
                  <a:pt x="315" y="385"/>
                  <a:pt x="338" y="373"/>
                  <a:pt x="353" y="353"/>
                </a:cubicBezTo>
                <a:cubicBezTo>
                  <a:pt x="365" y="361"/>
                  <a:pt x="379" y="365"/>
                  <a:pt x="394" y="365"/>
                </a:cubicBezTo>
                <a:cubicBezTo>
                  <a:pt x="409" y="365"/>
                  <a:pt x="422" y="361"/>
                  <a:pt x="434" y="354"/>
                </a:cubicBezTo>
                <a:cubicBezTo>
                  <a:pt x="437" y="352"/>
                  <a:pt x="439" y="347"/>
                  <a:pt x="436" y="344"/>
                </a:cubicBezTo>
                <a:cubicBezTo>
                  <a:pt x="434" y="340"/>
                  <a:pt x="429" y="339"/>
                  <a:pt x="425" y="341"/>
                </a:cubicBezTo>
                <a:cubicBezTo>
                  <a:pt x="425" y="341"/>
                  <a:pt x="425" y="341"/>
                  <a:pt x="425" y="341"/>
                </a:cubicBezTo>
                <a:cubicBezTo>
                  <a:pt x="417" y="346"/>
                  <a:pt x="407" y="349"/>
                  <a:pt x="397" y="349"/>
                </a:cubicBezTo>
                <a:cubicBezTo>
                  <a:pt x="406" y="345"/>
                  <a:pt x="411" y="336"/>
                  <a:pt x="411" y="326"/>
                </a:cubicBezTo>
                <a:cubicBezTo>
                  <a:pt x="411" y="325"/>
                  <a:pt x="411" y="323"/>
                  <a:pt x="411" y="321"/>
                </a:cubicBezTo>
                <a:cubicBezTo>
                  <a:pt x="408" y="309"/>
                  <a:pt x="398" y="300"/>
                  <a:pt x="386" y="300"/>
                </a:cubicBezTo>
                <a:cubicBezTo>
                  <a:pt x="384" y="300"/>
                  <a:pt x="383" y="300"/>
                  <a:pt x="382" y="301"/>
                </a:cubicBezTo>
                <a:cubicBezTo>
                  <a:pt x="346" y="228"/>
                  <a:pt x="346" y="228"/>
                  <a:pt x="346" y="228"/>
                </a:cubicBezTo>
                <a:cubicBezTo>
                  <a:pt x="400" y="262"/>
                  <a:pt x="400" y="262"/>
                  <a:pt x="400" y="262"/>
                </a:cubicBezTo>
                <a:cubicBezTo>
                  <a:pt x="399" y="264"/>
                  <a:pt x="399" y="266"/>
                  <a:pt x="399" y="268"/>
                </a:cubicBezTo>
                <a:cubicBezTo>
                  <a:pt x="399" y="277"/>
                  <a:pt x="403" y="285"/>
                  <a:pt x="410" y="290"/>
                </a:cubicBezTo>
                <a:cubicBezTo>
                  <a:pt x="415" y="293"/>
                  <a:pt x="420" y="294"/>
                  <a:pt x="425" y="294"/>
                </a:cubicBezTo>
                <a:cubicBezTo>
                  <a:pt x="425" y="294"/>
                  <a:pt x="425" y="294"/>
                  <a:pt x="425" y="294"/>
                </a:cubicBezTo>
                <a:cubicBezTo>
                  <a:pt x="433" y="294"/>
                  <a:pt x="441" y="290"/>
                  <a:pt x="446" y="283"/>
                </a:cubicBezTo>
                <a:cubicBezTo>
                  <a:pt x="448" y="280"/>
                  <a:pt x="449" y="277"/>
                  <a:pt x="450" y="274"/>
                </a:cubicBezTo>
                <a:cubicBezTo>
                  <a:pt x="481" y="272"/>
                  <a:pt x="481" y="272"/>
                  <a:pt x="481" y="272"/>
                </a:cubicBezTo>
                <a:cubicBezTo>
                  <a:pt x="482" y="272"/>
                  <a:pt x="482" y="272"/>
                  <a:pt x="482" y="272"/>
                </a:cubicBezTo>
                <a:cubicBezTo>
                  <a:pt x="476" y="276"/>
                  <a:pt x="469" y="279"/>
                  <a:pt x="462" y="280"/>
                </a:cubicBezTo>
                <a:cubicBezTo>
                  <a:pt x="458" y="281"/>
                  <a:pt x="455" y="284"/>
                  <a:pt x="455" y="288"/>
                </a:cubicBezTo>
                <a:cubicBezTo>
                  <a:pt x="455" y="288"/>
                  <a:pt x="455" y="289"/>
                  <a:pt x="455" y="289"/>
                </a:cubicBezTo>
                <a:cubicBezTo>
                  <a:pt x="455" y="301"/>
                  <a:pt x="451" y="312"/>
                  <a:pt x="445" y="322"/>
                </a:cubicBezTo>
                <a:cubicBezTo>
                  <a:pt x="443" y="326"/>
                  <a:pt x="445" y="330"/>
                  <a:pt x="448" y="333"/>
                </a:cubicBezTo>
                <a:cubicBezTo>
                  <a:pt x="450" y="333"/>
                  <a:pt x="451" y="334"/>
                  <a:pt x="452" y="334"/>
                </a:cubicBezTo>
                <a:cubicBezTo>
                  <a:pt x="455" y="334"/>
                  <a:pt x="457" y="333"/>
                  <a:pt x="459" y="330"/>
                </a:cubicBezTo>
                <a:cubicBezTo>
                  <a:pt x="466" y="320"/>
                  <a:pt x="470" y="308"/>
                  <a:pt x="471" y="294"/>
                </a:cubicBezTo>
                <a:cubicBezTo>
                  <a:pt x="500" y="287"/>
                  <a:pt x="522" y="261"/>
                  <a:pt x="522" y="229"/>
                </a:cubicBezTo>
                <a:cubicBezTo>
                  <a:pt x="522" y="197"/>
                  <a:pt x="499" y="170"/>
                  <a:pt x="469" y="164"/>
                </a:cubicBezTo>
                <a:close/>
                <a:moveTo>
                  <a:pt x="453" y="168"/>
                </a:moveTo>
                <a:cubicBezTo>
                  <a:pt x="453" y="168"/>
                  <a:pt x="453" y="168"/>
                  <a:pt x="453" y="168"/>
                </a:cubicBezTo>
                <a:cubicBezTo>
                  <a:pt x="453" y="169"/>
                  <a:pt x="453" y="169"/>
                  <a:pt x="453" y="169"/>
                </a:cubicBezTo>
                <a:cubicBezTo>
                  <a:pt x="452" y="171"/>
                  <a:pt x="453" y="173"/>
                  <a:pt x="454" y="175"/>
                </a:cubicBezTo>
                <a:cubicBezTo>
                  <a:pt x="456" y="177"/>
                  <a:pt x="458" y="178"/>
                  <a:pt x="460" y="178"/>
                </a:cubicBezTo>
                <a:cubicBezTo>
                  <a:pt x="463" y="179"/>
                  <a:pt x="466" y="179"/>
                  <a:pt x="470" y="180"/>
                </a:cubicBezTo>
                <a:cubicBezTo>
                  <a:pt x="476" y="200"/>
                  <a:pt x="476" y="200"/>
                  <a:pt x="476" y="200"/>
                </a:cubicBezTo>
                <a:cubicBezTo>
                  <a:pt x="458" y="220"/>
                  <a:pt x="458" y="220"/>
                  <a:pt x="458" y="220"/>
                </a:cubicBezTo>
                <a:cubicBezTo>
                  <a:pt x="429" y="200"/>
                  <a:pt x="429" y="200"/>
                  <a:pt x="429" y="200"/>
                </a:cubicBezTo>
                <a:cubicBezTo>
                  <a:pt x="429" y="198"/>
                  <a:pt x="430" y="195"/>
                  <a:pt x="430" y="193"/>
                </a:cubicBezTo>
                <a:cubicBezTo>
                  <a:pt x="430" y="190"/>
                  <a:pt x="429" y="188"/>
                  <a:pt x="428" y="185"/>
                </a:cubicBezTo>
                <a:cubicBezTo>
                  <a:pt x="452" y="168"/>
                  <a:pt x="452" y="168"/>
                  <a:pt x="452" y="168"/>
                </a:cubicBezTo>
                <a:cubicBezTo>
                  <a:pt x="452" y="168"/>
                  <a:pt x="452" y="168"/>
                  <a:pt x="453" y="168"/>
                </a:cubicBezTo>
                <a:close/>
                <a:moveTo>
                  <a:pt x="448" y="130"/>
                </a:moveTo>
                <a:cubicBezTo>
                  <a:pt x="447" y="131"/>
                  <a:pt x="446" y="132"/>
                  <a:pt x="445" y="133"/>
                </a:cubicBezTo>
                <a:cubicBezTo>
                  <a:pt x="442" y="137"/>
                  <a:pt x="441" y="142"/>
                  <a:pt x="441" y="147"/>
                </a:cubicBezTo>
                <a:cubicBezTo>
                  <a:pt x="441" y="150"/>
                  <a:pt x="442" y="152"/>
                  <a:pt x="442" y="155"/>
                </a:cubicBezTo>
                <a:cubicBezTo>
                  <a:pt x="420" y="171"/>
                  <a:pt x="420" y="171"/>
                  <a:pt x="420" y="171"/>
                </a:cubicBezTo>
                <a:cubicBezTo>
                  <a:pt x="440" y="117"/>
                  <a:pt x="440" y="117"/>
                  <a:pt x="440" y="117"/>
                </a:cubicBezTo>
                <a:cubicBezTo>
                  <a:pt x="443" y="121"/>
                  <a:pt x="446" y="125"/>
                  <a:pt x="448" y="130"/>
                </a:cubicBezTo>
                <a:close/>
                <a:moveTo>
                  <a:pt x="428" y="104"/>
                </a:moveTo>
                <a:cubicBezTo>
                  <a:pt x="405" y="167"/>
                  <a:pt x="405" y="167"/>
                  <a:pt x="405" y="167"/>
                </a:cubicBezTo>
                <a:cubicBezTo>
                  <a:pt x="404" y="167"/>
                  <a:pt x="404" y="167"/>
                  <a:pt x="404" y="167"/>
                </a:cubicBezTo>
                <a:cubicBezTo>
                  <a:pt x="404" y="167"/>
                  <a:pt x="403" y="167"/>
                  <a:pt x="403" y="167"/>
                </a:cubicBezTo>
                <a:cubicBezTo>
                  <a:pt x="392" y="137"/>
                  <a:pt x="392" y="137"/>
                  <a:pt x="392" y="137"/>
                </a:cubicBezTo>
                <a:cubicBezTo>
                  <a:pt x="424" y="101"/>
                  <a:pt x="424" y="101"/>
                  <a:pt x="424" y="101"/>
                </a:cubicBezTo>
                <a:cubicBezTo>
                  <a:pt x="425" y="102"/>
                  <a:pt x="427" y="103"/>
                  <a:pt x="428" y="104"/>
                </a:cubicBezTo>
                <a:close/>
                <a:moveTo>
                  <a:pt x="392" y="89"/>
                </a:moveTo>
                <a:cubicBezTo>
                  <a:pt x="393" y="88"/>
                  <a:pt x="393" y="88"/>
                  <a:pt x="393" y="88"/>
                </a:cubicBezTo>
                <a:cubicBezTo>
                  <a:pt x="399" y="89"/>
                  <a:pt x="405" y="91"/>
                  <a:pt x="410" y="93"/>
                </a:cubicBezTo>
                <a:cubicBezTo>
                  <a:pt x="392" y="113"/>
                  <a:pt x="392" y="113"/>
                  <a:pt x="392" y="113"/>
                </a:cubicBezTo>
                <a:cubicBezTo>
                  <a:pt x="392" y="111"/>
                  <a:pt x="391" y="110"/>
                  <a:pt x="391" y="108"/>
                </a:cubicBezTo>
                <a:cubicBezTo>
                  <a:pt x="391" y="106"/>
                  <a:pt x="390" y="104"/>
                  <a:pt x="389" y="102"/>
                </a:cubicBezTo>
                <a:cubicBezTo>
                  <a:pt x="391" y="98"/>
                  <a:pt x="392" y="94"/>
                  <a:pt x="392" y="90"/>
                </a:cubicBezTo>
                <a:cubicBezTo>
                  <a:pt x="392" y="90"/>
                  <a:pt x="392" y="89"/>
                  <a:pt x="392" y="89"/>
                </a:cubicBezTo>
                <a:close/>
                <a:moveTo>
                  <a:pt x="366" y="103"/>
                </a:moveTo>
                <a:cubicBezTo>
                  <a:pt x="371" y="103"/>
                  <a:pt x="375" y="108"/>
                  <a:pt x="375" y="113"/>
                </a:cubicBezTo>
                <a:cubicBezTo>
                  <a:pt x="375" y="118"/>
                  <a:pt x="371" y="123"/>
                  <a:pt x="366" y="123"/>
                </a:cubicBezTo>
                <a:cubicBezTo>
                  <a:pt x="360" y="123"/>
                  <a:pt x="356" y="118"/>
                  <a:pt x="356" y="113"/>
                </a:cubicBezTo>
                <a:cubicBezTo>
                  <a:pt x="356" y="108"/>
                  <a:pt x="360" y="103"/>
                  <a:pt x="366" y="103"/>
                </a:cubicBezTo>
                <a:close/>
                <a:moveTo>
                  <a:pt x="368" y="139"/>
                </a:moveTo>
                <a:cubicBezTo>
                  <a:pt x="357" y="151"/>
                  <a:pt x="357" y="151"/>
                  <a:pt x="357" y="151"/>
                </a:cubicBezTo>
                <a:cubicBezTo>
                  <a:pt x="363" y="139"/>
                  <a:pt x="363" y="139"/>
                  <a:pt x="363" y="139"/>
                </a:cubicBezTo>
                <a:cubicBezTo>
                  <a:pt x="364" y="139"/>
                  <a:pt x="365" y="139"/>
                  <a:pt x="366" y="139"/>
                </a:cubicBezTo>
                <a:cubicBezTo>
                  <a:pt x="367" y="139"/>
                  <a:pt x="367" y="139"/>
                  <a:pt x="368" y="139"/>
                </a:cubicBezTo>
                <a:close/>
                <a:moveTo>
                  <a:pt x="357" y="66"/>
                </a:moveTo>
                <a:cubicBezTo>
                  <a:pt x="356" y="66"/>
                  <a:pt x="355" y="67"/>
                  <a:pt x="355" y="67"/>
                </a:cubicBezTo>
                <a:cubicBezTo>
                  <a:pt x="348" y="51"/>
                  <a:pt x="348" y="51"/>
                  <a:pt x="348" y="51"/>
                </a:cubicBezTo>
                <a:cubicBezTo>
                  <a:pt x="351" y="56"/>
                  <a:pt x="354" y="61"/>
                  <a:pt x="357" y="66"/>
                </a:cubicBezTo>
                <a:close/>
                <a:moveTo>
                  <a:pt x="340" y="118"/>
                </a:moveTo>
                <a:cubicBezTo>
                  <a:pt x="341" y="121"/>
                  <a:pt x="342" y="123"/>
                  <a:pt x="343" y="126"/>
                </a:cubicBezTo>
                <a:cubicBezTo>
                  <a:pt x="333" y="151"/>
                  <a:pt x="333" y="151"/>
                  <a:pt x="333" y="151"/>
                </a:cubicBezTo>
                <a:cubicBezTo>
                  <a:pt x="331" y="106"/>
                  <a:pt x="331" y="106"/>
                  <a:pt x="331" y="106"/>
                </a:cubicBezTo>
                <a:cubicBezTo>
                  <a:pt x="340" y="110"/>
                  <a:pt x="340" y="110"/>
                  <a:pt x="340" y="110"/>
                </a:cubicBezTo>
                <a:cubicBezTo>
                  <a:pt x="340" y="111"/>
                  <a:pt x="340" y="112"/>
                  <a:pt x="340" y="113"/>
                </a:cubicBezTo>
                <a:cubicBezTo>
                  <a:pt x="340" y="115"/>
                  <a:pt x="340" y="116"/>
                  <a:pt x="340" y="118"/>
                </a:cubicBezTo>
                <a:close/>
                <a:moveTo>
                  <a:pt x="343" y="79"/>
                </a:moveTo>
                <a:cubicBezTo>
                  <a:pt x="341" y="83"/>
                  <a:pt x="340" y="86"/>
                  <a:pt x="340" y="90"/>
                </a:cubicBezTo>
                <a:cubicBezTo>
                  <a:pt x="340" y="91"/>
                  <a:pt x="340" y="92"/>
                  <a:pt x="340" y="92"/>
                </a:cubicBezTo>
                <a:cubicBezTo>
                  <a:pt x="330" y="88"/>
                  <a:pt x="330" y="88"/>
                  <a:pt x="330" y="88"/>
                </a:cubicBezTo>
                <a:cubicBezTo>
                  <a:pt x="328" y="46"/>
                  <a:pt x="328" y="46"/>
                  <a:pt x="328" y="46"/>
                </a:cubicBezTo>
                <a:lnTo>
                  <a:pt x="343" y="79"/>
                </a:lnTo>
                <a:close/>
                <a:moveTo>
                  <a:pt x="318" y="159"/>
                </a:moveTo>
                <a:cubicBezTo>
                  <a:pt x="284" y="86"/>
                  <a:pt x="284" y="86"/>
                  <a:pt x="284" y="86"/>
                </a:cubicBezTo>
                <a:cubicBezTo>
                  <a:pt x="284" y="85"/>
                  <a:pt x="285" y="85"/>
                  <a:pt x="285" y="84"/>
                </a:cubicBezTo>
                <a:cubicBezTo>
                  <a:pt x="315" y="98"/>
                  <a:pt x="315" y="98"/>
                  <a:pt x="315" y="98"/>
                </a:cubicBezTo>
                <a:lnTo>
                  <a:pt x="318" y="159"/>
                </a:lnTo>
                <a:close/>
                <a:moveTo>
                  <a:pt x="303" y="267"/>
                </a:moveTo>
                <a:cubicBezTo>
                  <a:pt x="302" y="263"/>
                  <a:pt x="300" y="259"/>
                  <a:pt x="298" y="256"/>
                </a:cubicBezTo>
                <a:cubicBezTo>
                  <a:pt x="317" y="228"/>
                  <a:pt x="317" y="228"/>
                  <a:pt x="317" y="228"/>
                </a:cubicBezTo>
                <a:cubicBezTo>
                  <a:pt x="317" y="228"/>
                  <a:pt x="317" y="228"/>
                  <a:pt x="318" y="228"/>
                </a:cubicBezTo>
                <a:cubicBezTo>
                  <a:pt x="320" y="285"/>
                  <a:pt x="320" y="285"/>
                  <a:pt x="320" y="285"/>
                </a:cubicBezTo>
                <a:cubicBezTo>
                  <a:pt x="303" y="276"/>
                  <a:pt x="303" y="276"/>
                  <a:pt x="303" y="276"/>
                </a:cubicBezTo>
                <a:cubicBezTo>
                  <a:pt x="303" y="275"/>
                  <a:pt x="303" y="273"/>
                  <a:pt x="303" y="272"/>
                </a:cubicBezTo>
                <a:cubicBezTo>
                  <a:pt x="303" y="270"/>
                  <a:pt x="303" y="269"/>
                  <a:pt x="303" y="267"/>
                </a:cubicBezTo>
                <a:close/>
                <a:moveTo>
                  <a:pt x="284" y="247"/>
                </a:moveTo>
                <a:cubicBezTo>
                  <a:pt x="282" y="247"/>
                  <a:pt x="280" y="246"/>
                  <a:pt x="277" y="246"/>
                </a:cubicBezTo>
                <a:cubicBezTo>
                  <a:pt x="276" y="246"/>
                  <a:pt x="274" y="246"/>
                  <a:pt x="272" y="247"/>
                </a:cubicBezTo>
                <a:cubicBezTo>
                  <a:pt x="272" y="247"/>
                  <a:pt x="272" y="247"/>
                  <a:pt x="272" y="247"/>
                </a:cubicBezTo>
                <a:cubicBezTo>
                  <a:pt x="268" y="247"/>
                  <a:pt x="265" y="249"/>
                  <a:pt x="262" y="251"/>
                </a:cubicBezTo>
                <a:cubicBezTo>
                  <a:pt x="229" y="227"/>
                  <a:pt x="229" y="227"/>
                  <a:pt x="229" y="227"/>
                </a:cubicBezTo>
                <a:cubicBezTo>
                  <a:pt x="231" y="224"/>
                  <a:pt x="231" y="222"/>
                  <a:pt x="232" y="219"/>
                </a:cubicBezTo>
                <a:cubicBezTo>
                  <a:pt x="241" y="219"/>
                  <a:pt x="241" y="219"/>
                  <a:pt x="241" y="219"/>
                </a:cubicBezTo>
                <a:cubicBezTo>
                  <a:pt x="298" y="213"/>
                  <a:pt x="298" y="213"/>
                  <a:pt x="298" y="213"/>
                </a:cubicBezTo>
                <a:cubicBezTo>
                  <a:pt x="299" y="216"/>
                  <a:pt x="301" y="218"/>
                  <a:pt x="303" y="220"/>
                </a:cubicBezTo>
                <a:lnTo>
                  <a:pt x="284" y="247"/>
                </a:lnTo>
                <a:close/>
                <a:moveTo>
                  <a:pt x="287" y="272"/>
                </a:moveTo>
                <a:cubicBezTo>
                  <a:pt x="287" y="277"/>
                  <a:pt x="283" y="282"/>
                  <a:pt x="277" y="282"/>
                </a:cubicBezTo>
                <a:cubicBezTo>
                  <a:pt x="272" y="282"/>
                  <a:pt x="268" y="277"/>
                  <a:pt x="268" y="272"/>
                </a:cubicBezTo>
                <a:cubicBezTo>
                  <a:pt x="268" y="267"/>
                  <a:pt x="272" y="262"/>
                  <a:pt x="277" y="262"/>
                </a:cubicBezTo>
                <a:cubicBezTo>
                  <a:pt x="283" y="262"/>
                  <a:pt x="287" y="267"/>
                  <a:pt x="287" y="272"/>
                </a:cubicBezTo>
                <a:close/>
                <a:moveTo>
                  <a:pt x="264" y="144"/>
                </a:moveTo>
                <a:cubicBezTo>
                  <a:pt x="264" y="149"/>
                  <a:pt x="260" y="154"/>
                  <a:pt x="254" y="154"/>
                </a:cubicBezTo>
                <a:cubicBezTo>
                  <a:pt x="249" y="154"/>
                  <a:pt x="245" y="149"/>
                  <a:pt x="245" y="144"/>
                </a:cubicBezTo>
                <a:cubicBezTo>
                  <a:pt x="245" y="139"/>
                  <a:pt x="249" y="134"/>
                  <a:pt x="254" y="134"/>
                </a:cubicBezTo>
                <a:cubicBezTo>
                  <a:pt x="260" y="134"/>
                  <a:pt x="264" y="139"/>
                  <a:pt x="264" y="144"/>
                </a:cubicBezTo>
                <a:close/>
                <a:moveTo>
                  <a:pt x="256" y="67"/>
                </a:moveTo>
                <a:cubicBezTo>
                  <a:pt x="256" y="61"/>
                  <a:pt x="261" y="57"/>
                  <a:pt x="266" y="57"/>
                </a:cubicBezTo>
                <a:cubicBezTo>
                  <a:pt x="272" y="57"/>
                  <a:pt x="276" y="61"/>
                  <a:pt x="276" y="67"/>
                </a:cubicBezTo>
                <a:cubicBezTo>
                  <a:pt x="276" y="72"/>
                  <a:pt x="272" y="77"/>
                  <a:pt x="266" y="77"/>
                </a:cubicBezTo>
                <a:cubicBezTo>
                  <a:pt x="261" y="77"/>
                  <a:pt x="256" y="72"/>
                  <a:pt x="256" y="67"/>
                </a:cubicBezTo>
                <a:close/>
                <a:moveTo>
                  <a:pt x="269" y="165"/>
                </a:moveTo>
                <a:cubicBezTo>
                  <a:pt x="300" y="188"/>
                  <a:pt x="300" y="188"/>
                  <a:pt x="300" y="188"/>
                </a:cubicBezTo>
                <a:cubicBezTo>
                  <a:pt x="300" y="188"/>
                  <a:pt x="300" y="188"/>
                  <a:pt x="300" y="188"/>
                </a:cubicBezTo>
                <a:cubicBezTo>
                  <a:pt x="298" y="191"/>
                  <a:pt x="297" y="194"/>
                  <a:pt x="296" y="197"/>
                </a:cubicBezTo>
                <a:cubicBezTo>
                  <a:pt x="240" y="202"/>
                  <a:pt x="240" y="202"/>
                  <a:pt x="240" y="202"/>
                </a:cubicBezTo>
                <a:cubicBezTo>
                  <a:pt x="230" y="203"/>
                  <a:pt x="230" y="203"/>
                  <a:pt x="230" y="203"/>
                </a:cubicBezTo>
                <a:cubicBezTo>
                  <a:pt x="230" y="201"/>
                  <a:pt x="229" y="200"/>
                  <a:pt x="227" y="198"/>
                </a:cubicBezTo>
                <a:cubicBezTo>
                  <a:pt x="247" y="169"/>
                  <a:pt x="247" y="169"/>
                  <a:pt x="247" y="169"/>
                </a:cubicBezTo>
                <a:cubicBezTo>
                  <a:pt x="249" y="169"/>
                  <a:pt x="252" y="170"/>
                  <a:pt x="254" y="170"/>
                </a:cubicBezTo>
                <a:cubicBezTo>
                  <a:pt x="256" y="170"/>
                  <a:pt x="258" y="170"/>
                  <a:pt x="259" y="169"/>
                </a:cubicBezTo>
                <a:cubicBezTo>
                  <a:pt x="259" y="169"/>
                  <a:pt x="259" y="169"/>
                  <a:pt x="259" y="169"/>
                </a:cubicBezTo>
                <a:cubicBezTo>
                  <a:pt x="263" y="169"/>
                  <a:pt x="266" y="167"/>
                  <a:pt x="269" y="165"/>
                </a:cubicBezTo>
                <a:close/>
                <a:moveTo>
                  <a:pt x="250" y="119"/>
                </a:moveTo>
                <a:cubicBezTo>
                  <a:pt x="250" y="119"/>
                  <a:pt x="249" y="119"/>
                  <a:pt x="249" y="119"/>
                </a:cubicBezTo>
                <a:cubicBezTo>
                  <a:pt x="244" y="120"/>
                  <a:pt x="239" y="122"/>
                  <a:pt x="236" y="126"/>
                </a:cubicBezTo>
                <a:cubicBezTo>
                  <a:pt x="227" y="121"/>
                  <a:pt x="227" y="121"/>
                  <a:pt x="227" y="121"/>
                </a:cubicBezTo>
                <a:cubicBezTo>
                  <a:pt x="227" y="120"/>
                  <a:pt x="227" y="120"/>
                  <a:pt x="227" y="119"/>
                </a:cubicBezTo>
                <a:cubicBezTo>
                  <a:pt x="227" y="111"/>
                  <a:pt x="224" y="104"/>
                  <a:pt x="217" y="99"/>
                </a:cubicBezTo>
                <a:cubicBezTo>
                  <a:pt x="215" y="97"/>
                  <a:pt x="212" y="95"/>
                  <a:pt x="209" y="95"/>
                </a:cubicBezTo>
                <a:cubicBezTo>
                  <a:pt x="209" y="86"/>
                  <a:pt x="209" y="86"/>
                  <a:pt x="209" y="86"/>
                </a:cubicBezTo>
                <a:cubicBezTo>
                  <a:pt x="244" y="79"/>
                  <a:pt x="244" y="79"/>
                  <a:pt x="244" y="79"/>
                </a:cubicBezTo>
                <a:cubicBezTo>
                  <a:pt x="246" y="84"/>
                  <a:pt x="250" y="87"/>
                  <a:pt x="255" y="90"/>
                </a:cubicBezTo>
                <a:lnTo>
                  <a:pt x="250" y="119"/>
                </a:lnTo>
                <a:close/>
                <a:moveTo>
                  <a:pt x="220" y="136"/>
                </a:moveTo>
                <a:cubicBezTo>
                  <a:pt x="229" y="140"/>
                  <a:pt x="229" y="140"/>
                  <a:pt x="229" y="140"/>
                </a:cubicBezTo>
                <a:cubicBezTo>
                  <a:pt x="229" y="141"/>
                  <a:pt x="228" y="143"/>
                  <a:pt x="228" y="144"/>
                </a:cubicBezTo>
                <a:cubicBezTo>
                  <a:pt x="228" y="146"/>
                  <a:pt x="229" y="147"/>
                  <a:pt x="229" y="149"/>
                </a:cubicBezTo>
                <a:cubicBezTo>
                  <a:pt x="230" y="153"/>
                  <a:pt x="232" y="157"/>
                  <a:pt x="234" y="160"/>
                </a:cubicBezTo>
                <a:cubicBezTo>
                  <a:pt x="214" y="189"/>
                  <a:pt x="214" y="189"/>
                  <a:pt x="214" y="189"/>
                </a:cubicBezTo>
                <a:cubicBezTo>
                  <a:pt x="214" y="189"/>
                  <a:pt x="214" y="189"/>
                  <a:pt x="214" y="189"/>
                </a:cubicBezTo>
                <a:cubicBezTo>
                  <a:pt x="212" y="143"/>
                  <a:pt x="212" y="143"/>
                  <a:pt x="212" y="143"/>
                </a:cubicBezTo>
                <a:cubicBezTo>
                  <a:pt x="215" y="141"/>
                  <a:pt x="218" y="139"/>
                  <a:pt x="220" y="136"/>
                </a:cubicBezTo>
                <a:close/>
                <a:moveTo>
                  <a:pt x="253" y="264"/>
                </a:moveTo>
                <a:cubicBezTo>
                  <a:pt x="252" y="266"/>
                  <a:pt x="251" y="269"/>
                  <a:pt x="251" y="272"/>
                </a:cubicBezTo>
                <a:cubicBezTo>
                  <a:pt x="251" y="274"/>
                  <a:pt x="252" y="275"/>
                  <a:pt x="252" y="277"/>
                </a:cubicBezTo>
                <a:cubicBezTo>
                  <a:pt x="254" y="285"/>
                  <a:pt x="259" y="292"/>
                  <a:pt x="266" y="295"/>
                </a:cubicBezTo>
                <a:cubicBezTo>
                  <a:pt x="261" y="322"/>
                  <a:pt x="261" y="322"/>
                  <a:pt x="261" y="322"/>
                </a:cubicBezTo>
                <a:cubicBezTo>
                  <a:pt x="225" y="243"/>
                  <a:pt x="225" y="243"/>
                  <a:pt x="225" y="243"/>
                </a:cubicBezTo>
                <a:lnTo>
                  <a:pt x="253" y="264"/>
                </a:lnTo>
                <a:close/>
                <a:moveTo>
                  <a:pt x="279" y="152"/>
                </a:moveTo>
                <a:cubicBezTo>
                  <a:pt x="280" y="150"/>
                  <a:pt x="280" y="147"/>
                  <a:pt x="280" y="144"/>
                </a:cubicBezTo>
                <a:cubicBezTo>
                  <a:pt x="280" y="142"/>
                  <a:pt x="280" y="141"/>
                  <a:pt x="280" y="139"/>
                </a:cubicBezTo>
                <a:cubicBezTo>
                  <a:pt x="278" y="131"/>
                  <a:pt x="273" y="124"/>
                  <a:pt x="266" y="121"/>
                </a:cubicBezTo>
                <a:cubicBezTo>
                  <a:pt x="270" y="94"/>
                  <a:pt x="270" y="94"/>
                  <a:pt x="270" y="94"/>
                </a:cubicBezTo>
                <a:cubicBezTo>
                  <a:pt x="307" y="173"/>
                  <a:pt x="307" y="173"/>
                  <a:pt x="307" y="173"/>
                </a:cubicBezTo>
                <a:lnTo>
                  <a:pt x="279" y="152"/>
                </a:lnTo>
                <a:close/>
                <a:moveTo>
                  <a:pt x="311" y="27"/>
                </a:moveTo>
                <a:cubicBezTo>
                  <a:pt x="314" y="80"/>
                  <a:pt x="314" y="80"/>
                  <a:pt x="314" y="80"/>
                </a:cubicBezTo>
                <a:cubicBezTo>
                  <a:pt x="292" y="70"/>
                  <a:pt x="292" y="70"/>
                  <a:pt x="292" y="70"/>
                </a:cubicBezTo>
                <a:cubicBezTo>
                  <a:pt x="292" y="69"/>
                  <a:pt x="292" y="68"/>
                  <a:pt x="292" y="67"/>
                </a:cubicBezTo>
                <a:cubicBezTo>
                  <a:pt x="292" y="65"/>
                  <a:pt x="292" y="63"/>
                  <a:pt x="292" y="62"/>
                </a:cubicBezTo>
                <a:cubicBezTo>
                  <a:pt x="291" y="58"/>
                  <a:pt x="290" y="55"/>
                  <a:pt x="288" y="53"/>
                </a:cubicBezTo>
                <a:cubicBezTo>
                  <a:pt x="309" y="26"/>
                  <a:pt x="309" y="26"/>
                  <a:pt x="309" y="26"/>
                </a:cubicBezTo>
                <a:cubicBezTo>
                  <a:pt x="310" y="26"/>
                  <a:pt x="310" y="26"/>
                  <a:pt x="311" y="27"/>
                </a:cubicBezTo>
                <a:close/>
                <a:moveTo>
                  <a:pt x="233" y="29"/>
                </a:moveTo>
                <a:cubicBezTo>
                  <a:pt x="288" y="17"/>
                  <a:pt x="288" y="17"/>
                  <a:pt x="288" y="17"/>
                </a:cubicBezTo>
                <a:cubicBezTo>
                  <a:pt x="290" y="17"/>
                  <a:pt x="293" y="17"/>
                  <a:pt x="295" y="18"/>
                </a:cubicBezTo>
                <a:cubicBezTo>
                  <a:pt x="275" y="43"/>
                  <a:pt x="275" y="43"/>
                  <a:pt x="275" y="43"/>
                </a:cubicBezTo>
                <a:cubicBezTo>
                  <a:pt x="272" y="41"/>
                  <a:pt x="269" y="41"/>
                  <a:pt x="266" y="41"/>
                </a:cubicBezTo>
                <a:cubicBezTo>
                  <a:pt x="265" y="41"/>
                  <a:pt x="263" y="41"/>
                  <a:pt x="261" y="41"/>
                </a:cubicBezTo>
                <a:cubicBezTo>
                  <a:pt x="256" y="42"/>
                  <a:pt x="252" y="45"/>
                  <a:pt x="249" y="48"/>
                </a:cubicBezTo>
                <a:cubicBezTo>
                  <a:pt x="225" y="34"/>
                  <a:pt x="225" y="34"/>
                  <a:pt x="225" y="34"/>
                </a:cubicBezTo>
                <a:cubicBezTo>
                  <a:pt x="228" y="32"/>
                  <a:pt x="230" y="30"/>
                  <a:pt x="233" y="29"/>
                </a:cubicBezTo>
                <a:close/>
                <a:moveTo>
                  <a:pt x="208" y="52"/>
                </a:moveTo>
                <a:cubicBezTo>
                  <a:pt x="211" y="51"/>
                  <a:pt x="213" y="49"/>
                  <a:pt x="216" y="47"/>
                </a:cubicBezTo>
                <a:cubicBezTo>
                  <a:pt x="241" y="62"/>
                  <a:pt x="241" y="62"/>
                  <a:pt x="241" y="62"/>
                </a:cubicBezTo>
                <a:cubicBezTo>
                  <a:pt x="241" y="62"/>
                  <a:pt x="241" y="63"/>
                  <a:pt x="241" y="63"/>
                </a:cubicBezTo>
                <a:cubicBezTo>
                  <a:pt x="208" y="70"/>
                  <a:pt x="208" y="70"/>
                  <a:pt x="208" y="70"/>
                </a:cubicBezTo>
                <a:cubicBezTo>
                  <a:pt x="207" y="52"/>
                  <a:pt x="207" y="52"/>
                  <a:pt x="207" y="52"/>
                </a:cubicBezTo>
                <a:cubicBezTo>
                  <a:pt x="208" y="52"/>
                  <a:pt x="208" y="52"/>
                  <a:pt x="208" y="52"/>
                </a:cubicBezTo>
                <a:close/>
                <a:moveTo>
                  <a:pt x="201" y="109"/>
                </a:moveTo>
                <a:cubicBezTo>
                  <a:pt x="206" y="109"/>
                  <a:pt x="211" y="114"/>
                  <a:pt x="211" y="119"/>
                </a:cubicBezTo>
                <a:cubicBezTo>
                  <a:pt x="211" y="124"/>
                  <a:pt x="206" y="129"/>
                  <a:pt x="201" y="129"/>
                </a:cubicBezTo>
                <a:cubicBezTo>
                  <a:pt x="196" y="129"/>
                  <a:pt x="191" y="124"/>
                  <a:pt x="191" y="119"/>
                </a:cubicBezTo>
                <a:cubicBezTo>
                  <a:pt x="191" y="114"/>
                  <a:pt x="196" y="109"/>
                  <a:pt x="201" y="109"/>
                </a:cubicBezTo>
                <a:close/>
                <a:moveTo>
                  <a:pt x="191" y="299"/>
                </a:moveTo>
                <a:cubicBezTo>
                  <a:pt x="191" y="299"/>
                  <a:pt x="191" y="299"/>
                  <a:pt x="191" y="298"/>
                </a:cubicBezTo>
                <a:cubicBezTo>
                  <a:pt x="191" y="298"/>
                  <a:pt x="191" y="298"/>
                  <a:pt x="191" y="298"/>
                </a:cubicBezTo>
                <a:cubicBezTo>
                  <a:pt x="191" y="297"/>
                  <a:pt x="191" y="297"/>
                  <a:pt x="191" y="296"/>
                </a:cubicBezTo>
                <a:cubicBezTo>
                  <a:pt x="191" y="296"/>
                  <a:pt x="190" y="295"/>
                  <a:pt x="190" y="294"/>
                </a:cubicBezTo>
                <a:cubicBezTo>
                  <a:pt x="190" y="293"/>
                  <a:pt x="189" y="293"/>
                  <a:pt x="189" y="292"/>
                </a:cubicBezTo>
                <a:cubicBezTo>
                  <a:pt x="189" y="291"/>
                  <a:pt x="189" y="291"/>
                  <a:pt x="188" y="290"/>
                </a:cubicBezTo>
                <a:cubicBezTo>
                  <a:pt x="188" y="289"/>
                  <a:pt x="187" y="289"/>
                  <a:pt x="187" y="288"/>
                </a:cubicBezTo>
                <a:cubicBezTo>
                  <a:pt x="186" y="288"/>
                  <a:pt x="186" y="287"/>
                  <a:pt x="186" y="286"/>
                </a:cubicBezTo>
                <a:cubicBezTo>
                  <a:pt x="185" y="286"/>
                  <a:pt x="185" y="285"/>
                  <a:pt x="184" y="285"/>
                </a:cubicBezTo>
                <a:cubicBezTo>
                  <a:pt x="184" y="285"/>
                  <a:pt x="184" y="284"/>
                  <a:pt x="183" y="284"/>
                </a:cubicBezTo>
                <a:cubicBezTo>
                  <a:pt x="198" y="253"/>
                  <a:pt x="198" y="253"/>
                  <a:pt x="198" y="253"/>
                </a:cubicBezTo>
                <a:cubicBezTo>
                  <a:pt x="201" y="310"/>
                  <a:pt x="201" y="310"/>
                  <a:pt x="201" y="310"/>
                </a:cubicBezTo>
                <a:cubicBezTo>
                  <a:pt x="191" y="306"/>
                  <a:pt x="191" y="306"/>
                  <a:pt x="191" y="306"/>
                </a:cubicBezTo>
                <a:cubicBezTo>
                  <a:pt x="192" y="305"/>
                  <a:pt x="192" y="304"/>
                  <a:pt x="192" y="303"/>
                </a:cubicBezTo>
                <a:cubicBezTo>
                  <a:pt x="192" y="303"/>
                  <a:pt x="192" y="303"/>
                  <a:pt x="192" y="303"/>
                </a:cubicBezTo>
                <a:cubicBezTo>
                  <a:pt x="192" y="302"/>
                  <a:pt x="192" y="300"/>
                  <a:pt x="191" y="299"/>
                </a:cubicBezTo>
                <a:close/>
                <a:moveTo>
                  <a:pt x="169" y="277"/>
                </a:moveTo>
                <a:cubicBezTo>
                  <a:pt x="168" y="277"/>
                  <a:pt x="167" y="277"/>
                  <a:pt x="166" y="277"/>
                </a:cubicBezTo>
                <a:cubicBezTo>
                  <a:pt x="166" y="277"/>
                  <a:pt x="166" y="277"/>
                  <a:pt x="166" y="277"/>
                </a:cubicBezTo>
                <a:cubicBezTo>
                  <a:pt x="166" y="277"/>
                  <a:pt x="166" y="277"/>
                  <a:pt x="166" y="277"/>
                </a:cubicBezTo>
                <a:cubicBezTo>
                  <a:pt x="165" y="277"/>
                  <a:pt x="164" y="277"/>
                  <a:pt x="163" y="277"/>
                </a:cubicBezTo>
                <a:cubicBezTo>
                  <a:pt x="143" y="233"/>
                  <a:pt x="143" y="233"/>
                  <a:pt x="143" y="233"/>
                </a:cubicBezTo>
                <a:cubicBezTo>
                  <a:pt x="146" y="229"/>
                  <a:pt x="149" y="225"/>
                  <a:pt x="151" y="219"/>
                </a:cubicBezTo>
                <a:cubicBezTo>
                  <a:pt x="151" y="217"/>
                  <a:pt x="151" y="216"/>
                  <a:pt x="151" y="214"/>
                </a:cubicBezTo>
                <a:cubicBezTo>
                  <a:pt x="151" y="208"/>
                  <a:pt x="149" y="202"/>
                  <a:pt x="145" y="198"/>
                </a:cubicBezTo>
                <a:cubicBezTo>
                  <a:pt x="174" y="164"/>
                  <a:pt x="174" y="164"/>
                  <a:pt x="174" y="164"/>
                </a:cubicBezTo>
                <a:cubicBezTo>
                  <a:pt x="189" y="195"/>
                  <a:pt x="189" y="195"/>
                  <a:pt x="189" y="195"/>
                </a:cubicBezTo>
                <a:cubicBezTo>
                  <a:pt x="184" y="200"/>
                  <a:pt x="181" y="207"/>
                  <a:pt x="181" y="214"/>
                </a:cubicBezTo>
                <a:cubicBezTo>
                  <a:pt x="181" y="216"/>
                  <a:pt x="181" y="217"/>
                  <a:pt x="181" y="219"/>
                </a:cubicBezTo>
                <a:cubicBezTo>
                  <a:pt x="182" y="225"/>
                  <a:pt x="185" y="229"/>
                  <a:pt x="189" y="233"/>
                </a:cubicBezTo>
                <a:lnTo>
                  <a:pt x="169" y="277"/>
                </a:lnTo>
                <a:close/>
                <a:moveTo>
                  <a:pt x="176" y="303"/>
                </a:moveTo>
                <a:cubicBezTo>
                  <a:pt x="176" y="308"/>
                  <a:pt x="171" y="313"/>
                  <a:pt x="166" y="313"/>
                </a:cubicBezTo>
                <a:cubicBezTo>
                  <a:pt x="160" y="313"/>
                  <a:pt x="156" y="308"/>
                  <a:pt x="156" y="303"/>
                </a:cubicBezTo>
                <a:cubicBezTo>
                  <a:pt x="156" y="298"/>
                  <a:pt x="160" y="293"/>
                  <a:pt x="166" y="293"/>
                </a:cubicBezTo>
                <a:cubicBezTo>
                  <a:pt x="171" y="293"/>
                  <a:pt x="176" y="298"/>
                  <a:pt x="176" y="303"/>
                </a:cubicBezTo>
                <a:close/>
                <a:moveTo>
                  <a:pt x="140" y="303"/>
                </a:moveTo>
                <a:cubicBezTo>
                  <a:pt x="140" y="304"/>
                  <a:pt x="140" y="305"/>
                  <a:pt x="140" y="306"/>
                </a:cubicBezTo>
                <a:cubicBezTo>
                  <a:pt x="131" y="310"/>
                  <a:pt x="131" y="310"/>
                  <a:pt x="131" y="310"/>
                </a:cubicBezTo>
                <a:cubicBezTo>
                  <a:pt x="134" y="253"/>
                  <a:pt x="134" y="253"/>
                  <a:pt x="134" y="253"/>
                </a:cubicBezTo>
                <a:cubicBezTo>
                  <a:pt x="148" y="284"/>
                  <a:pt x="148" y="284"/>
                  <a:pt x="148" y="284"/>
                </a:cubicBezTo>
                <a:cubicBezTo>
                  <a:pt x="148" y="284"/>
                  <a:pt x="148" y="285"/>
                  <a:pt x="148" y="285"/>
                </a:cubicBezTo>
                <a:cubicBezTo>
                  <a:pt x="147" y="285"/>
                  <a:pt x="147" y="286"/>
                  <a:pt x="146" y="286"/>
                </a:cubicBezTo>
                <a:cubicBezTo>
                  <a:pt x="146" y="287"/>
                  <a:pt x="145" y="288"/>
                  <a:pt x="145" y="288"/>
                </a:cubicBezTo>
                <a:cubicBezTo>
                  <a:pt x="144" y="289"/>
                  <a:pt x="144" y="289"/>
                  <a:pt x="144" y="290"/>
                </a:cubicBezTo>
                <a:cubicBezTo>
                  <a:pt x="143" y="291"/>
                  <a:pt x="143" y="291"/>
                  <a:pt x="143" y="292"/>
                </a:cubicBezTo>
                <a:cubicBezTo>
                  <a:pt x="142" y="293"/>
                  <a:pt x="142" y="293"/>
                  <a:pt x="142" y="294"/>
                </a:cubicBezTo>
                <a:cubicBezTo>
                  <a:pt x="141" y="295"/>
                  <a:pt x="141" y="296"/>
                  <a:pt x="141" y="297"/>
                </a:cubicBezTo>
                <a:cubicBezTo>
                  <a:pt x="141" y="297"/>
                  <a:pt x="141" y="297"/>
                  <a:pt x="141" y="298"/>
                </a:cubicBezTo>
                <a:cubicBezTo>
                  <a:pt x="141" y="298"/>
                  <a:pt x="141" y="298"/>
                  <a:pt x="140" y="298"/>
                </a:cubicBezTo>
                <a:cubicBezTo>
                  <a:pt x="140" y="299"/>
                  <a:pt x="140" y="299"/>
                  <a:pt x="140" y="299"/>
                </a:cubicBezTo>
                <a:cubicBezTo>
                  <a:pt x="140" y="300"/>
                  <a:pt x="140" y="302"/>
                  <a:pt x="140" y="303"/>
                </a:cubicBezTo>
                <a:cubicBezTo>
                  <a:pt x="140" y="303"/>
                  <a:pt x="140" y="303"/>
                  <a:pt x="140" y="303"/>
                </a:cubicBezTo>
                <a:cubicBezTo>
                  <a:pt x="140" y="303"/>
                  <a:pt x="140" y="303"/>
                  <a:pt x="140" y="303"/>
                </a:cubicBezTo>
                <a:cubicBezTo>
                  <a:pt x="140" y="303"/>
                  <a:pt x="140" y="303"/>
                  <a:pt x="140" y="303"/>
                </a:cubicBezTo>
                <a:close/>
                <a:moveTo>
                  <a:pt x="176" y="132"/>
                </a:moveTo>
                <a:cubicBezTo>
                  <a:pt x="178" y="131"/>
                  <a:pt x="178" y="131"/>
                  <a:pt x="178" y="131"/>
                </a:cubicBezTo>
                <a:cubicBezTo>
                  <a:pt x="179" y="132"/>
                  <a:pt x="179" y="132"/>
                  <a:pt x="179" y="133"/>
                </a:cubicBezTo>
                <a:cubicBezTo>
                  <a:pt x="177" y="135"/>
                  <a:pt x="177" y="135"/>
                  <a:pt x="177" y="135"/>
                </a:cubicBezTo>
                <a:lnTo>
                  <a:pt x="176" y="132"/>
                </a:lnTo>
                <a:close/>
                <a:moveTo>
                  <a:pt x="185" y="151"/>
                </a:moveTo>
                <a:cubicBezTo>
                  <a:pt x="191" y="143"/>
                  <a:pt x="191" y="143"/>
                  <a:pt x="191" y="143"/>
                </a:cubicBezTo>
                <a:cubicBezTo>
                  <a:pt x="193" y="143"/>
                  <a:pt x="194" y="144"/>
                  <a:pt x="196" y="144"/>
                </a:cubicBezTo>
                <a:cubicBezTo>
                  <a:pt x="197" y="176"/>
                  <a:pt x="197" y="176"/>
                  <a:pt x="197" y="176"/>
                </a:cubicBezTo>
                <a:lnTo>
                  <a:pt x="185" y="151"/>
                </a:lnTo>
                <a:close/>
                <a:moveTo>
                  <a:pt x="193" y="94"/>
                </a:moveTo>
                <a:cubicBezTo>
                  <a:pt x="193" y="94"/>
                  <a:pt x="192" y="95"/>
                  <a:pt x="192" y="95"/>
                </a:cubicBezTo>
                <a:cubicBezTo>
                  <a:pt x="188" y="90"/>
                  <a:pt x="188" y="90"/>
                  <a:pt x="188" y="90"/>
                </a:cubicBezTo>
                <a:cubicBezTo>
                  <a:pt x="193" y="89"/>
                  <a:pt x="193" y="89"/>
                  <a:pt x="193" y="89"/>
                </a:cubicBezTo>
                <a:lnTo>
                  <a:pt x="193" y="94"/>
                </a:lnTo>
                <a:close/>
                <a:moveTo>
                  <a:pt x="177" y="65"/>
                </a:moveTo>
                <a:cubicBezTo>
                  <a:pt x="180" y="67"/>
                  <a:pt x="183" y="69"/>
                  <a:pt x="186" y="72"/>
                </a:cubicBezTo>
                <a:cubicBezTo>
                  <a:pt x="186" y="72"/>
                  <a:pt x="188" y="73"/>
                  <a:pt x="189" y="73"/>
                </a:cubicBezTo>
                <a:cubicBezTo>
                  <a:pt x="176" y="76"/>
                  <a:pt x="176" y="76"/>
                  <a:pt x="176" y="76"/>
                </a:cubicBezTo>
                <a:cubicBezTo>
                  <a:pt x="172" y="71"/>
                  <a:pt x="172" y="71"/>
                  <a:pt x="172" y="71"/>
                </a:cubicBezTo>
                <a:lnTo>
                  <a:pt x="177" y="65"/>
                </a:lnTo>
                <a:close/>
                <a:moveTo>
                  <a:pt x="164" y="108"/>
                </a:moveTo>
                <a:cubicBezTo>
                  <a:pt x="176" y="114"/>
                  <a:pt x="176" y="114"/>
                  <a:pt x="176" y="114"/>
                </a:cubicBezTo>
                <a:cubicBezTo>
                  <a:pt x="176" y="114"/>
                  <a:pt x="176" y="115"/>
                  <a:pt x="175" y="116"/>
                </a:cubicBezTo>
                <a:cubicBezTo>
                  <a:pt x="168" y="117"/>
                  <a:pt x="168" y="117"/>
                  <a:pt x="168" y="117"/>
                </a:cubicBezTo>
                <a:cubicBezTo>
                  <a:pt x="164" y="108"/>
                  <a:pt x="164" y="108"/>
                  <a:pt x="164" y="108"/>
                </a:cubicBezTo>
                <a:cubicBezTo>
                  <a:pt x="164" y="108"/>
                  <a:pt x="164" y="108"/>
                  <a:pt x="164" y="108"/>
                </a:cubicBezTo>
                <a:close/>
                <a:moveTo>
                  <a:pt x="166" y="148"/>
                </a:moveTo>
                <a:cubicBezTo>
                  <a:pt x="132" y="189"/>
                  <a:pt x="132" y="189"/>
                  <a:pt x="132" y="189"/>
                </a:cubicBezTo>
                <a:cubicBezTo>
                  <a:pt x="131" y="188"/>
                  <a:pt x="130" y="188"/>
                  <a:pt x="129" y="188"/>
                </a:cubicBezTo>
                <a:cubicBezTo>
                  <a:pt x="128" y="159"/>
                  <a:pt x="128" y="159"/>
                  <a:pt x="128" y="159"/>
                </a:cubicBezTo>
                <a:cubicBezTo>
                  <a:pt x="133" y="157"/>
                  <a:pt x="137" y="155"/>
                  <a:pt x="140" y="151"/>
                </a:cubicBezTo>
                <a:cubicBezTo>
                  <a:pt x="143" y="147"/>
                  <a:pt x="145" y="142"/>
                  <a:pt x="145" y="138"/>
                </a:cubicBezTo>
                <a:cubicBezTo>
                  <a:pt x="159" y="135"/>
                  <a:pt x="159" y="135"/>
                  <a:pt x="159" y="135"/>
                </a:cubicBezTo>
                <a:lnTo>
                  <a:pt x="166" y="148"/>
                </a:lnTo>
                <a:close/>
                <a:moveTo>
                  <a:pt x="156" y="90"/>
                </a:moveTo>
                <a:cubicBezTo>
                  <a:pt x="156" y="95"/>
                  <a:pt x="151" y="100"/>
                  <a:pt x="146" y="100"/>
                </a:cubicBezTo>
                <a:cubicBezTo>
                  <a:pt x="141" y="100"/>
                  <a:pt x="136" y="95"/>
                  <a:pt x="136" y="90"/>
                </a:cubicBezTo>
                <a:cubicBezTo>
                  <a:pt x="136" y="84"/>
                  <a:pt x="141" y="80"/>
                  <a:pt x="146" y="80"/>
                </a:cubicBezTo>
                <a:cubicBezTo>
                  <a:pt x="151" y="80"/>
                  <a:pt x="156" y="84"/>
                  <a:pt x="156" y="90"/>
                </a:cubicBezTo>
                <a:close/>
                <a:moveTo>
                  <a:pt x="131" y="61"/>
                </a:moveTo>
                <a:cubicBezTo>
                  <a:pt x="134" y="60"/>
                  <a:pt x="138" y="59"/>
                  <a:pt x="141" y="58"/>
                </a:cubicBezTo>
                <a:cubicBezTo>
                  <a:pt x="146" y="64"/>
                  <a:pt x="146" y="64"/>
                  <a:pt x="146" y="64"/>
                </a:cubicBezTo>
                <a:cubicBezTo>
                  <a:pt x="146" y="64"/>
                  <a:pt x="146" y="64"/>
                  <a:pt x="146" y="64"/>
                </a:cubicBezTo>
                <a:cubicBezTo>
                  <a:pt x="144" y="64"/>
                  <a:pt x="143" y="64"/>
                  <a:pt x="141" y="64"/>
                </a:cubicBezTo>
                <a:cubicBezTo>
                  <a:pt x="137" y="65"/>
                  <a:pt x="134" y="67"/>
                  <a:pt x="131" y="69"/>
                </a:cubicBezTo>
                <a:cubicBezTo>
                  <a:pt x="131" y="68"/>
                  <a:pt x="131" y="68"/>
                  <a:pt x="131" y="68"/>
                </a:cubicBezTo>
                <a:lnTo>
                  <a:pt x="131" y="61"/>
                </a:lnTo>
                <a:close/>
                <a:moveTo>
                  <a:pt x="129" y="109"/>
                </a:moveTo>
                <a:cubicBezTo>
                  <a:pt x="133" y="113"/>
                  <a:pt x="139" y="116"/>
                  <a:pt x="146" y="116"/>
                </a:cubicBezTo>
                <a:cubicBezTo>
                  <a:pt x="147" y="116"/>
                  <a:pt x="148" y="115"/>
                  <a:pt x="150" y="115"/>
                </a:cubicBezTo>
                <a:cubicBezTo>
                  <a:pt x="152" y="120"/>
                  <a:pt x="152" y="120"/>
                  <a:pt x="152" y="120"/>
                </a:cubicBezTo>
                <a:cubicBezTo>
                  <a:pt x="142" y="122"/>
                  <a:pt x="142" y="122"/>
                  <a:pt x="142" y="122"/>
                </a:cubicBezTo>
                <a:cubicBezTo>
                  <a:pt x="141" y="119"/>
                  <a:pt x="138" y="117"/>
                  <a:pt x="136" y="114"/>
                </a:cubicBezTo>
                <a:cubicBezTo>
                  <a:pt x="134" y="113"/>
                  <a:pt x="131" y="111"/>
                  <a:pt x="129" y="110"/>
                </a:cubicBezTo>
                <a:lnTo>
                  <a:pt x="129" y="109"/>
                </a:lnTo>
                <a:close/>
                <a:moveTo>
                  <a:pt x="129" y="135"/>
                </a:moveTo>
                <a:cubicBezTo>
                  <a:pt x="129" y="140"/>
                  <a:pt x="125" y="144"/>
                  <a:pt x="120" y="144"/>
                </a:cubicBezTo>
                <a:cubicBezTo>
                  <a:pt x="114" y="144"/>
                  <a:pt x="110" y="140"/>
                  <a:pt x="110" y="135"/>
                </a:cubicBezTo>
                <a:cubicBezTo>
                  <a:pt x="110" y="129"/>
                  <a:pt x="114" y="125"/>
                  <a:pt x="120" y="125"/>
                </a:cubicBezTo>
                <a:cubicBezTo>
                  <a:pt x="125" y="125"/>
                  <a:pt x="129" y="129"/>
                  <a:pt x="129" y="135"/>
                </a:cubicBezTo>
                <a:close/>
                <a:moveTo>
                  <a:pt x="69" y="233"/>
                </a:moveTo>
                <a:cubicBezTo>
                  <a:pt x="100" y="226"/>
                  <a:pt x="100" y="226"/>
                  <a:pt x="100" y="226"/>
                </a:cubicBezTo>
                <a:cubicBezTo>
                  <a:pt x="101" y="226"/>
                  <a:pt x="101" y="227"/>
                  <a:pt x="101" y="227"/>
                </a:cubicBezTo>
                <a:cubicBezTo>
                  <a:pt x="69" y="251"/>
                  <a:pt x="69" y="251"/>
                  <a:pt x="69" y="251"/>
                </a:cubicBezTo>
                <a:cubicBezTo>
                  <a:pt x="67" y="250"/>
                  <a:pt x="65" y="248"/>
                  <a:pt x="63" y="248"/>
                </a:cubicBezTo>
                <a:cubicBezTo>
                  <a:pt x="63" y="247"/>
                  <a:pt x="63" y="247"/>
                  <a:pt x="63" y="247"/>
                </a:cubicBezTo>
                <a:cubicBezTo>
                  <a:pt x="67" y="243"/>
                  <a:pt x="69" y="238"/>
                  <a:pt x="69" y="233"/>
                </a:cubicBezTo>
                <a:close/>
                <a:moveTo>
                  <a:pt x="65" y="216"/>
                </a:moveTo>
                <a:cubicBezTo>
                  <a:pt x="65" y="216"/>
                  <a:pt x="65" y="216"/>
                  <a:pt x="65" y="216"/>
                </a:cubicBezTo>
                <a:cubicBezTo>
                  <a:pt x="69" y="216"/>
                  <a:pt x="69" y="216"/>
                  <a:pt x="69" y="216"/>
                </a:cubicBezTo>
                <a:cubicBezTo>
                  <a:pt x="66" y="217"/>
                  <a:pt x="66" y="217"/>
                  <a:pt x="66" y="217"/>
                </a:cubicBezTo>
                <a:cubicBezTo>
                  <a:pt x="65" y="217"/>
                  <a:pt x="65" y="217"/>
                  <a:pt x="65" y="216"/>
                </a:cubicBezTo>
                <a:close/>
                <a:moveTo>
                  <a:pt x="77" y="201"/>
                </a:moveTo>
                <a:cubicBezTo>
                  <a:pt x="80" y="197"/>
                  <a:pt x="80" y="197"/>
                  <a:pt x="80" y="197"/>
                </a:cubicBezTo>
                <a:cubicBezTo>
                  <a:pt x="89" y="202"/>
                  <a:pt x="89" y="202"/>
                  <a:pt x="89" y="202"/>
                </a:cubicBezTo>
                <a:lnTo>
                  <a:pt x="77" y="201"/>
                </a:lnTo>
                <a:close/>
                <a:moveTo>
                  <a:pt x="90" y="185"/>
                </a:moveTo>
                <a:cubicBezTo>
                  <a:pt x="111" y="159"/>
                  <a:pt x="111" y="159"/>
                  <a:pt x="111" y="159"/>
                </a:cubicBezTo>
                <a:cubicBezTo>
                  <a:pt x="111" y="159"/>
                  <a:pt x="112" y="159"/>
                  <a:pt x="112" y="159"/>
                </a:cubicBezTo>
                <a:cubicBezTo>
                  <a:pt x="113" y="188"/>
                  <a:pt x="113" y="188"/>
                  <a:pt x="113" y="188"/>
                </a:cubicBezTo>
                <a:cubicBezTo>
                  <a:pt x="110" y="189"/>
                  <a:pt x="108" y="191"/>
                  <a:pt x="105" y="193"/>
                </a:cubicBezTo>
                <a:lnTo>
                  <a:pt x="90" y="185"/>
                </a:lnTo>
                <a:close/>
                <a:moveTo>
                  <a:pt x="110" y="75"/>
                </a:moveTo>
                <a:cubicBezTo>
                  <a:pt x="114" y="77"/>
                  <a:pt x="114" y="77"/>
                  <a:pt x="114" y="77"/>
                </a:cubicBezTo>
                <a:cubicBezTo>
                  <a:pt x="113" y="110"/>
                  <a:pt x="113" y="110"/>
                  <a:pt x="113" y="110"/>
                </a:cubicBezTo>
                <a:cubicBezTo>
                  <a:pt x="112" y="110"/>
                  <a:pt x="112" y="110"/>
                  <a:pt x="111" y="110"/>
                </a:cubicBezTo>
                <a:cubicBezTo>
                  <a:pt x="99" y="94"/>
                  <a:pt x="99" y="94"/>
                  <a:pt x="99" y="94"/>
                </a:cubicBezTo>
                <a:cubicBezTo>
                  <a:pt x="101" y="87"/>
                  <a:pt x="105" y="80"/>
                  <a:pt x="110" y="75"/>
                </a:cubicBezTo>
                <a:close/>
                <a:moveTo>
                  <a:pt x="53" y="141"/>
                </a:moveTo>
                <a:cubicBezTo>
                  <a:pt x="62" y="135"/>
                  <a:pt x="73" y="132"/>
                  <a:pt x="84" y="131"/>
                </a:cubicBezTo>
                <a:cubicBezTo>
                  <a:pt x="94" y="134"/>
                  <a:pt x="94" y="134"/>
                  <a:pt x="94" y="134"/>
                </a:cubicBezTo>
                <a:cubicBezTo>
                  <a:pt x="94" y="134"/>
                  <a:pt x="94" y="134"/>
                  <a:pt x="94" y="135"/>
                </a:cubicBezTo>
                <a:cubicBezTo>
                  <a:pt x="94" y="140"/>
                  <a:pt x="95" y="145"/>
                  <a:pt x="98" y="149"/>
                </a:cubicBezTo>
                <a:cubicBezTo>
                  <a:pt x="76" y="176"/>
                  <a:pt x="76" y="176"/>
                  <a:pt x="76" y="176"/>
                </a:cubicBezTo>
                <a:cubicBezTo>
                  <a:pt x="53" y="163"/>
                  <a:pt x="53" y="163"/>
                  <a:pt x="53" y="163"/>
                </a:cubicBezTo>
                <a:lnTo>
                  <a:pt x="53" y="141"/>
                </a:lnTo>
                <a:close/>
                <a:moveTo>
                  <a:pt x="52" y="181"/>
                </a:moveTo>
                <a:cubicBezTo>
                  <a:pt x="66" y="189"/>
                  <a:pt x="66" y="189"/>
                  <a:pt x="66" y="189"/>
                </a:cubicBezTo>
                <a:cubicBezTo>
                  <a:pt x="58" y="199"/>
                  <a:pt x="58" y="199"/>
                  <a:pt x="58" y="199"/>
                </a:cubicBezTo>
                <a:cubicBezTo>
                  <a:pt x="52" y="199"/>
                  <a:pt x="52" y="199"/>
                  <a:pt x="52" y="199"/>
                </a:cubicBezTo>
                <a:lnTo>
                  <a:pt x="52" y="181"/>
                </a:lnTo>
                <a:close/>
                <a:moveTo>
                  <a:pt x="20" y="180"/>
                </a:moveTo>
                <a:cubicBezTo>
                  <a:pt x="22" y="175"/>
                  <a:pt x="24" y="171"/>
                  <a:pt x="27" y="166"/>
                </a:cubicBezTo>
                <a:cubicBezTo>
                  <a:pt x="36" y="172"/>
                  <a:pt x="36" y="172"/>
                  <a:pt x="36" y="172"/>
                </a:cubicBezTo>
                <a:cubicBezTo>
                  <a:pt x="36" y="197"/>
                  <a:pt x="36" y="197"/>
                  <a:pt x="36" y="197"/>
                </a:cubicBezTo>
                <a:cubicBezTo>
                  <a:pt x="32" y="197"/>
                  <a:pt x="32" y="197"/>
                  <a:pt x="32" y="197"/>
                </a:cubicBezTo>
                <a:cubicBezTo>
                  <a:pt x="31" y="190"/>
                  <a:pt x="26" y="184"/>
                  <a:pt x="20" y="180"/>
                </a:cubicBezTo>
                <a:close/>
                <a:moveTo>
                  <a:pt x="34" y="230"/>
                </a:moveTo>
                <a:cubicBezTo>
                  <a:pt x="34" y="225"/>
                  <a:pt x="38" y="221"/>
                  <a:pt x="43" y="221"/>
                </a:cubicBezTo>
                <a:cubicBezTo>
                  <a:pt x="49" y="221"/>
                  <a:pt x="53" y="225"/>
                  <a:pt x="53" y="230"/>
                </a:cubicBezTo>
                <a:cubicBezTo>
                  <a:pt x="53" y="236"/>
                  <a:pt x="49" y="240"/>
                  <a:pt x="43" y="240"/>
                </a:cubicBezTo>
                <a:cubicBezTo>
                  <a:pt x="38" y="240"/>
                  <a:pt x="34" y="236"/>
                  <a:pt x="34" y="230"/>
                </a:cubicBezTo>
                <a:close/>
                <a:moveTo>
                  <a:pt x="54" y="326"/>
                </a:moveTo>
                <a:cubicBezTo>
                  <a:pt x="45" y="318"/>
                  <a:pt x="39" y="306"/>
                  <a:pt x="38" y="292"/>
                </a:cubicBezTo>
                <a:cubicBezTo>
                  <a:pt x="42" y="295"/>
                  <a:pt x="45" y="297"/>
                  <a:pt x="49" y="297"/>
                </a:cubicBezTo>
                <a:cubicBezTo>
                  <a:pt x="50" y="297"/>
                  <a:pt x="50" y="297"/>
                  <a:pt x="50" y="297"/>
                </a:cubicBezTo>
                <a:cubicBezTo>
                  <a:pt x="55" y="326"/>
                  <a:pt x="55" y="326"/>
                  <a:pt x="55" y="326"/>
                </a:cubicBezTo>
                <a:cubicBezTo>
                  <a:pt x="55" y="326"/>
                  <a:pt x="55" y="326"/>
                  <a:pt x="54" y="326"/>
                </a:cubicBezTo>
                <a:close/>
                <a:moveTo>
                  <a:pt x="54" y="282"/>
                </a:moveTo>
                <a:cubicBezTo>
                  <a:pt x="49" y="282"/>
                  <a:pt x="45" y="277"/>
                  <a:pt x="45" y="272"/>
                </a:cubicBezTo>
                <a:cubicBezTo>
                  <a:pt x="45" y="267"/>
                  <a:pt x="49" y="262"/>
                  <a:pt x="54" y="262"/>
                </a:cubicBezTo>
                <a:cubicBezTo>
                  <a:pt x="60" y="262"/>
                  <a:pt x="64" y="267"/>
                  <a:pt x="64" y="272"/>
                </a:cubicBezTo>
                <a:cubicBezTo>
                  <a:pt x="64" y="277"/>
                  <a:pt x="60" y="282"/>
                  <a:pt x="54" y="282"/>
                </a:cubicBezTo>
                <a:close/>
                <a:moveTo>
                  <a:pt x="66" y="295"/>
                </a:moveTo>
                <a:cubicBezTo>
                  <a:pt x="73" y="292"/>
                  <a:pt x="78" y="285"/>
                  <a:pt x="80" y="277"/>
                </a:cubicBezTo>
                <a:cubicBezTo>
                  <a:pt x="80" y="275"/>
                  <a:pt x="80" y="274"/>
                  <a:pt x="80" y="272"/>
                </a:cubicBezTo>
                <a:cubicBezTo>
                  <a:pt x="80" y="269"/>
                  <a:pt x="80" y="266"/>
                  <a:pt x="79" y="264"/>
                </a:cubicBezTo>
                <a:cubicBezTo>
                  <a:pt x="107" y="243"/>
                  <a:pt x="107" y="243"/>
                  <a:pt x="107" y="243"/>
                </a:cubicBezTo>
                <a:cubicBezTo>
                  <a:pt x="70" y="322"/>
                  <a:pt x="70" y="322"/>
                  <a:pt x="70" y="322"/>
                </a:cubicBezTo>
                <a:lnTo>
                  <a:pt x="66" y="295"/>
                </a:lnTo>
                <a:close/>
                <a:moveTo>
                  <a:pt x="115" y="318"/>
                </a:moveTo>
                <a:cubicBezTo>
                  <a:pt x="85" y="332"/>
                  <a:pt x="85" y="332"/>
                  <a:pt x="85" y="332"/>
                </a:cubicBezTo>
                <a:cubicBezTo>
                  <a:pt x="85" y="331"/>
                  <a:pt x="84" y="331"/>
                  <a:pt x="84" y="330"/>
                </a:cubicBezTo>
                <a:cubicBezTo>
                  <a:pt x="118" y="258"/>
                  <a:pt x="118" y="258"/>
                  <a:pt x="118" y="258"/>
                </a:cubicBezTo>
                <a:lnTo>
                  <a:pt x="115" y="318"/>
                </a:lnTo>
                <a:close/>
                <a:moveTo>
                  <a:pt x="122" y="222"/>
                </a:moveTo>
                <a:cubicBezTo>
                  <a:pt x="117" y="222"/>
                  <a:pt x="113" y="218"/>
                  <a:pt x="113" y="213"/>
                </a:cubicBezTo>
                <a:cubicBezTo>
                  <a:pt x="113" y="207"/>
                  <a:pt x="117" y="203"/>
                  <a:pt x="122" y="203"/>
                </a:cubicBezTo>
                <a:cubicBezTo>
                  <a:pt x="128" y="203"/>
                  <a:pt x="132" y="207"/>
                  <a:pt x="132" y="213"/>
                </a:cubicBezTo>
                <a:cubicBezTo>
                  <a:pt x="132" y="218"/>
                  <a:pt x="128" y="222"/>
                  <a:pt x="122" y="222"/>
                </a:cubicBezTo>
                <a:close/>
                <a:moveTo>
                  <a:pt x="129" y="354"/>
                </a:moveTo>
                <a:cubicBezTo>
                  <a:pt x="130" y="328"/>
                  <a:pt x="130" y="328"/>
                  <a:pt x="130" y="328"/>
                </a:cubicBezTo>
                <a:cubicBezTo>
                  <a:pt x="147" y="321"/>
                  <a:pt x="147" y="321"/>
                  <a:pt x="147" y="321"/>
                </a:cubicBezTo>
                <a:cubicBezTo>
                  <a:pt x="147" y="321"/>
                  <a:pt x="147" y="321"/>
                  <a:pt x="148" y="321"/>
                </a:cubicBezTo>
                <a:cubicBezTo>
                  <a:pt x="148" y="322"/>
                  <a:pt x="148" y="322"/>
                  <a:pt x="149" y="322"/>
                </a:cubicBezTo>
                <a:cubicBezTo>
                  <a:pt x="133" y="359"/>
                  <a:pt x="133" y="359"/>
                  <a:pt x="133" y="359"/>
                </a:cubicBezTo>
                <a:cubicBezTo>
                  <a:pt x="132" y="357"/>
                  <a:pt x="130" y="356"/>
                  <a:pt x="129" y="354"/>
                </a:cubicBezTo>
                <a:close/>
                <a:moveTo>
                  <a:pt x="184" y="383"/>
                </a:moveTo>
                <a:cubicBezTo>
                  <a:pt x="169" y="383"/>
                  <a:pt x="156" y="379"/>
                  <a:pt x="145" y="371"/>
                </a:cubicBezTo>
                <a:cubicBezTo>
                  <a:pt x="163" y="329"/>
                  <a:pt x="163" y="329"/>
                  <a:pt x="163" y="329"/>
                </a:cubicBezTo>
                <a:cubicBezTo>
                  <a:pt x="164" y="329"/>
                  <a:pt x="165" y="329"/>
                  <a:pt x="166" y="329"/>
                </a:cubicBezTo>
                <a:cubicBezTo>
                  <a:pt x="166" y="329"/>
                  <a:pt x="166" y="329"/>
                  <a:pt x="166" y="329"/>
                </a:cubicBezTo>
                <a:cubicBezTo>
                  <a:pt x="166" y="329"/>
                  <a:pt x="166" y="329"/>
                  <a:pt x="166" y="329"/>
                </a:cubicBezTo>
                <a:cubicBezTo>
                  <a:pt x="166" y="329"/>
                  <a:pt x="166" y="329"/>
                  <a:pt x="166" y="329"/>
                </a:cubicBezTo>
                <a:cubicBezTo>
                  <a:pt x="167" y="329"/>
                  <a:pt x="167" y="329"/>
                  <a:pt x="168" y="329"/>
                </a:cubicBezTo>
                <a:cubicBezTo>
                  <a:pt x="191" y="383"/>
                  <a:pt x="191" y="383"/>
                  <a:pt x="191" y="383"/>
                </a:cubicBezTo>
                <a:cubicBezTo>
                  <a:pt x="189" y="383"/>
                  <a:pt x="186" y="383"/>
                  <a:pt x="184" y="383"/>
                </a:cubicBezTo>
                <a:close/>
                <a:moveTo>
                  <a:pt x="183" y="322"/>
                </a:moveTo>
                <a:cubicBezTo>
                  <a:pt x="183" y="322"/>
                  <a:pt x="184" y="322"/>
                  <a:pt x="184" y="321"/>
                </a:cubicBezTo>
                <a:cubicBezTo>
                  <a:pt x="184" y="321"/>
                  <a:pt x="184" y="321"/>
                  <a:pt x="185" y="321"/>
                </a:cubicBezTo>
                <a:cubicBezTo>
                  <a:pt x="201" y="328"/>
                  <a:pt x="201" y="328"/>
                  <a:pt x="201" y="328"/>
                </a:cubicBezTo>
                <a:cubicBezTo>
                  <a:pt x="204" y="370"/>
                  <a:pt x="204" y="370"/>
                  <a:pt x="204" y="370"/>
                </a:cubicBezTo>
                <a:lnTo>
                  <a:pt x="183" y="322"/>
                </a:lnTo>
                <a:close/>
                <a:moveTo>
                  <a:pt x="207" y="224"/>
                </a:moveTo>
                <a:cubicBezTo>
                  <a:pt x="201" y="224"/>
                  <a:pt x="197" y="219"/>
                  <a:pt x="197" y="214"/>
                </a:cubicBezTo>
                <a:cubicBezTo>
                  <a:pt x="197" y="208"/>
                  <a:pt x="201" y="204"/>
                  <a:pt x="207" y="204"/>
                </a:cubicBezTo>
                <a:cubicBezTo>
                  <a:pt x="212" y="204"/>
                  <a:pt x="216" y="208"/>
                  <a:pt x="216" y="214"/>
                </a:cubicBezTo>
                <a:cubicBezTo>
                  <a:pt x="216" y="219"/>
                  <a:pt x="212" y="224"/>
                  <a:pt x="207" y="224"/>
                </a:cubicBezTo>
                <a:close/>
                <a:moveTo>
                  <a:pt x="237" y="357"/>
                </a:moveTo>
                <a:cubicBezTo>
                  <a:pt x="232" y="363"/>
                  <a:pt x="226" y="368"/>
                  <a:pt x="220" y="372"/>
                </a:cubicBezTo>
                <a:cubicBezTo>
                  <a:pt x="218" y="336"/>
                  <a:pt x="218" y="336"/>
                  <a:pt x="218" y="336"/>
                </a:cubicBezTo>
                <a:cubicBezTo>
                  <a:pt x="240" y="346"/>
                  <a:pt x="240" y="346"/>
                  <a:pt x="240" y="346"/>
                </a:cubicBezTo>
                <a:cubicBezTo>
                  <a:pt x="240" y="347"/>
                  <a:pt x="240" y="348"/>
                  <a:pt x="240" y="349"/>
                </a:cubicBezTo>
                <a:cubicBezTo>
                  <a:pt x="240" y="351"/>
                  <a:pt x="240" y="352"/>
                  <a:pt x="240" y="354"/>
                </a:cubicBezTo>
                <a:cubicBezTo>
                  <a:pt x="239" y="355"/>
                  <a:pt x="237" y="355"/>
                  <a:pt x="237" y="357"/>
                </a:cubicBezTo>
                <a:close/>
                <a:moveTo>
                  <a:pt x="247" y="332"/>
                </a:moveTo>
                <a:cubicBezTo>
                  <a:pt x="217" y="318"/>
                  <a:pt x="217" y="318"/>
                  <a:pt x="217" y="318"/>
                </a:cubicBezTo>
                <a:cubicBezTo>
                  <a:pt x="214" y="258"/>
                  <a:pt x="214" y="258"/>
                  <a:pt x="214" y="258"/>
                </a:cubicBezTo>
                <a:cubicBezTo>
                  <a:pt x="248" y="330"/>
                  <a:pt x="248" y="330"/>
                  <a:pt x="248" y="330"/>
                </a:cubicBezTo>
                <a:cubicBezTo>
                  <a:pt x="247" y="331"/>
                  <a:pt x="247" y="331"/>
                  <a:pt x="247" y="332"/>
                </a:cubicBezTo>
                <a:close/>
                <a:moveTo>
                  <a:pt x="265" y="359"/>
                </a:moveTo>
                <a:cubicBezTo>
                  <a:pt x="260" y="359"/>
                  <a:pt x="256" y="355"/>
                  <a:pt x="256" y="349"/>
                </a:cubicBezTo>
                <a:cubicBezTo>
                  <a:pt x="256" y="344"/>
                  <a:pt x="260" y="340"/>
                  <a:pt x="265" y="340"/>
                </a:cubicBezTo>
                <a:cubicBezTo>
                  <a:pt x="271" y="340"/>
                  <a:pt x="275" y="344"/>
                  <a:pt x="275" y="349"/>
                </a:cubicBezTo>
                <a:cubicBezTo>
                  <a:pt x="275" y="355"/>
                  <a:pt x="271" y="359"/>
                  <a:pt x="265" y="359"/>
                </a:cubicBezTo>
                <a:close/>
                <a:moveTo>
                  <a:pt x="288" y="337"/>
                </a:moveTo>
                <a:cubicBezTo>
                  <a:pt x="285" y="332"/>
                  <a:pt x="282" y="329"/>
                  <a:pt x="277" y="326"/>
                </a:cubicBezTo>
                <a:cubicBezTo>
                  <a:pt x="281" y="297"/>
                  <a:pt x="281" y="297"/>
                  <a:pt x="281" y="297"/>
                </a:cubicBezTo>
                <a:cubicBezTo>
                  <a:pt x="282" y="297"/>
                  <a:pt x="282" y="297"/>
                  <a:pt x="282" y="297"/>
                </a:cubicBezTo>
                <a:cubicBezTo>
                  <a:pt x="288" y="296"/>
                  <a:pt x="292" y="294"/>
                  <a:pt x="296" y="290"/>
                </a:cubicBezTo>
                <a:cubicBezTo>
                  <a:pt x="321" y="303"/>
                  <a:pt x="321" y="303"/>
                  <a:pt x="321" y="303"/>
                </a:cubicBezTo>
                <a:cubicBezTo>
                  <a:pt x="323" y="330"/>
                  <a:pt x="323" y="330"/>
                  <a:pt x="323" y="330"/>
                </a:cubicBezTo>
                <a:lnTo>
                  <a:pt x="288" y="337"/>
                </a:lnTo>
                <a:close/>
                <a:moveTo>
                  <a:pt x="310" y="365"/>
                </a:moveTo>
                <a:cubicBezTo>
                  <a:pt x="291" y="354"/>
                  <a:pt x="291" y="354"/>
                  <a:pt x="291" y="354"/>
                </a:cubicBezTo>
                <a:cubicBezTo>
                  <a:pt x="291" y="354"/>
                  <a:pt x="291" y="353"/>
                  <a:pt x="291" y="353"/>
                </a:cubicBezTo>
                <a:cubicBezTo>
                  <a:pt x="323" y="346"/>
                  <a:pt x="323" y="346"/>
                  <a:pt x="323" y="346"/>
                </a:cubicBezTo>
                <a:cubicBezTo>
                  <a:pt x="324" y="358"/>
                  <a:pt x="324" y="358"/>
                  <a:pt x="324" y="358"/>
                </a:cubicBezTo>
                <a:cubicBezTo>
                  <a:pt x="320" y="361"/>
                  <a:pt x="315" y="364"/>
                  <a:pt x="310" y="365"/>
                </a:cubicBezTo>
                <a:close/>
                <a:moveTo>
                  <a:pt x="325" y="212"/>
                </a:moveTo>
                <a:cubicBezTo>
                  <a:pt x="320" y="212"/>
                  <a:pt x="315" y="208"/>
                  <a:pt x="315" y="202"/>
                </a:cubicBezTo>
                <a:cubicBezTo>
                  <a:pt x="315" y="197"/>
                  <a:pt x="320" y="192"/>
                  <a:pt x="325" y="192"/>
                </a:cubicBezTo>
                <a:cubicBezTo>
                  <a:pt x="330" y="192"/>
                  <a:pt x="335" y="197"/>
                  <a:pt x="335" y="202"/>
                </a:cubicBezTo>
                <a:cubicBezTo>
                  <a:pt x="335" y="208"/>
                  <a:pt x="330" y="212"/>
                  <a:pt x="325" y="212"/>
                </a:cubicBezTo>
                <a:close/>
                <a:moveTo>
                  <a:pt x="360" y="323"/>
                </a:moveTo>
                <a:cubicBezTo>
                  <a:pt x="338" y="327"/>
                  <a:pt x="338" y="327"/>
                  <a:pt x="338" y="327"/>
                </a:cubicBezTo>
                <a:cubicBezTo>
                  <a:pt x="338" y="311"/>
                  <a:pt x="338" y="311"/>
                  <a:pt x="338" y="311"/>
                </a:cubicBezTo>
                <a:cubicBezTo>
                  <a:pt x="360" y="322"/>
                  <a:pt x="360" y="322"/>
                  <a:pt x="360" y="322"/>
                </a:cubicBezTo>
                <a:cubicBezTo>
                  <a:pt x="360" y="323"/>
                  <a:pt x="360" y="323"/>
                  <a:pt x="360" y="323"/>
                </a:cubicBezTo>
                <a:close/>
                <a:moveTo>
                  <a:pt x="386" y="316"/>
                </a:moveTo>
                <a:cubicBezTo>
                  <a:pt x="391" y="316"/>
                  <a:pt x="395" y="321"/>
                  <a:pt x="395" y="326"/>
                </a:cubicBezTo>
                <a:cubicBezTo>
                  <a:pt x="395" y="332"/>
                  <a:pt x="391" y="336"/>
                  <a:pt x="386" y="336"/>
                </a:cubicBezTo>
                <a:cubicBezTo>
                  <a:pt x="380" y="336"/>
                  <a:pt x="376" y="332"/>
                  <a:pt x="376" y="326"/>
                </a:cubicBezTo>
                <a:cubicBezTo>
                  <a:pt x="376" y="321"/>
                  <a:pt x="380" y="316"/>
                  <a:pt x="386" y="316"/>
                </a:cubicBezTo>
                <a:close/>
                <a:moveTo>
                  <a:pt x="368" y="308"/>
                </a:moveTo>
                <a:cubicBezTo>
                  <a:pt x="368" y="308"/>
                  <a:pt x="367" y="308"/>
                  <a:pt x="367" y="308"/>
                </a:cubicBezTo>
                <a:cubicBezTo>
                  <a:pt x="337" y="293"/>
                  <a:pt x="337" y="293"/>
                  <a:pt x="337" y="293"/>
                </a:cubicBezTo>
                <a:cubicBezTo>
                  <a:pt x="334" y="240"/>
                  <a:pt x="334" y="240"/>
                  <a:pt x="334" y="240"/>
                </a:cubicBezTo>
                <a:lnTo>
                  <a:pt x="368" y="308"/>
                </a:lnTo>
                <a:close/>
                <a:moveTo>
                  <a:pt x="346" y="187"/>
                </a:moveTo>
                <a:cubicBezTo>
                  <a:pt x="380" y="150"/>
                  <a:pt x="380" y="150"/>
                  <a:pt x="380" y="150"/>
                </a:cubicBezTo>
                <a:cubicBezTo>
                  <a:pt x="388" y="173"/>
                  <a:pt x="388" y="173"/>
                  <a:pt x="388" y="173"/>
                </a:cubicBezTo>
                <a:cubicBezTo>
                  <a:pt x="386" y="174"/>
                  <a:pt x="384" y="176"/>
                  <a:pt x="382" y="179"/>
                </a:cubicBezTo>
                <a:cubicBezTo>
                  <a:pt x="380" y="182"/>
                  <a:pt x="379" y="185"/>
                  <a:pt x="379" y="188"/>
                </a:cubicBezTo>
                <a:cubicBezTo>
                  <a:pt x="348" y="191"/>
                  <a:pt x="348" y="191"/>
                  <a:pt x="348" y="191"/>
                </a:cubicBezTo>
                <a:cubicBezTo>
                  <a:pt x="348" y="190"/>
                  <a:pt x="347" y="189"/>
                  <a:pt x="346" y="187"/>
                </a:cubicBezTo>
                <a:close/>
                <a:moveTo>
                  <a:pt x="408" y="248"/>
                </a:moveTo>
                <a:cubicBezTo>
                  <a:pt x="349" y="211"/>
                  <a:pt x="349" y="211"/>
                  <a:pt x="349" y="211"/>
                </a:cubicBezTo>
                <a:cubicBezTo>
                  <a:pt x="350" y="210"/>
                  <a:pt x="350" y="208"/>
                  <a:pt x="350" y="207"/>
                </a:cubicBezTo>
                <a:cubicBezTo>
                  <a:pt x="380" y="204"/>
                  <a:pt x="380" y="204"/>
                  <a:pt x="380" y="204"/>
                </a:cubicBezTo>
                <a:cubicBezTo>
                  <a:pt x="382" y="208"/>
                  <a:pt x="385" y="212"/>
                  <a:pt x="390" y="215"/>
                </a:cubicBezTo>
                <a:cubicBezTo>
                  <a:pt x="394" y="217"/>
                  <a:pt x="398" y="219"/>
                  <a:pt x="403" y="219"/>
                </a:cubicBezTo>
                <a:cubicBezTo>
                  <a:pt x="410" y="247"/>
                  <a:pt x="410" y="247"/>
                  <a:pt x="410" y="247"/>
                </a:cubicBezTo>
                <a:cubicBezTo>
                  <a:pt x="410" y="247"/>
                  <a:pt x="409" y="248"/>
                  <a:pt x="408" y="248"/>
                </a:cubicBezTo>
                <a:close/>
                <a:moveTo>
                  <a:pt x="404" y="203"/>
                </a:moveTo>
                <a:cubicBezTo>
                  <a:pt x="398" y="203"/>
                  <a:pt x="394" y="198"/>
                  <a:pt x="394" y="193"/>
                </a:cubicBezTo>
                <a:cubicBezTo>
                  <a:pt x="394" y="188"/>
                  <a:pt x="398" y="183"/>
                  <a:pt x="404" y="183"/>
                </a:cubicBezTo>
                <a:cubicBezTo>
                  <a:pt x="409" y="183"/>
                  <a:pt x="414" y="188"/>
                  <a:pt x="414" y="193"/>
                </a:cubicBezTo>
                <a:cubicBezTo>
                  <a:pt x="414" y="198"/>
                  <a:pt x="409" y="203"/>
                  <a:pt x="404" y="203"/>
                </a:cubicBezTo>
                <a:close/>
                <a:moveTo>
                  <a:pt x="425" y="278"/>
                </a:moveTo>
                <a:cubicBezTo>
                  <a:pt x="419" y="278"/>
                  <a:pt x="415" y="274"/>
                  <a:pt x="415" y="268"/>
                </a:cubicBezTo>
                <a:cubicBezTo>
                  <a:pt x="415" y="263"/>
                  <a:pt x="419" y="259"/>
                  <a:pt x="425" y="259"/>
                </a:cubicBezTo>
                <a:cubicBezTo>
                  <a:pt x="430" y="259"/>
                  <a:pt x="434" y="263"/>
                  <a:pt x="434" y="268"/>
                </a:cubicBezTo>
                <a:cubicBezTo>
                  <a:pt x="434" y="274"/>
                  <a:pt x="430" y="278"/>
                  <a:pt x="425" y="278"/>
                </a:cubicBezTo>
                <a:close/>
                <a:moveTo>
                  <a:pt x="435" y="245"/>
                </a:moveTo>
                <a:cubicBezTo>
                  <a:pt x="432" y="243"/>
                  <a:pt x="429" y="243"/>
                  <a:pt x="426" y="243"/>
                </a:cubicBezTo>
                <a:cubicBezTo>
                  <a:pt x="418" y="215"/>
                  <a:pt x="418" y="215"/>
                  <a:pt x="418" y="215"/>
                </a:cubicBezTo>
                <a:cubicBezTo>
                  <a:pt x="419" y="214"/>
                  <a:pt x="419" y="214"/>
                  <a:pt x="420" y="213"/>
                </a:cubicBezTo>
                <a:cubicBezTo>
                  <a:pt x="447" y="232"/>
                  <a:pt x="447" y="232"/>
                  <a:pt x="447" y="232"/>
                </a:cubicBezTo>
                <a:lnTo>
                  <a:pt x="435" y="245"/>
                </a:lnTo>
                <a:close/>
                <a:moveTo>
                  <a:pt x="480" y="256"/>
                </a:moveTo>
                <a:cubicBezTo>
                  <a:pt x="448" y="258"/>
                  <a:pt x="448" y="258"/>
                  <a:pt x="448" y="258"/>
                </a:cubicBezTo>
                <a:cubicBezTo>
                  <a:pt x="448" y="257"/>
                  <a:pt x="447" y="257"/>
                  <a:pt x="447" y="256"/>
                </a:cubicBezTo>
                <a:cubicBezTo>
                  <a:pt x="460" y="241"/>
                  <a:pt x="460" y="241"/>
                  <a:pt x="460" y="241"/>
                </a:cubicBezTo>
                <a:cubicBezTo>
                  <a:pt x="480" y="255"/>
                  <a:pt x="480" y="255"/>
                  <a:pt x="480" y="255"/>
                </a:cubicBezTo>
                <a:cubicBezTo>
                  <a:pt x="480" y="255"/>
                  <a:pt x="480" y="255"/>
                  <a:pt x="480" y="256"/>
                </a:cubicBezTo>
                <a:close/>
                <a:moveTo>
                  <a:pt x="489" y="241"/>
                </a:moveTo>
                <a:cubicBezTo>
                  <a:pt x="471" y="229"/>
                  <a:pt x="471" y="229"/>
                  <a:pt x="471" y="229"/>
                </a:cubicBezTo>
                <a:cubicBezTo>
                  <a:pt x="482" y="217"/>
                  <a:pt x="482" y="217"/>
                  <a:pt x="482" y="217"/>
                </a:cubicBezTo>
                <a:cubicBezTo>
                  <a:pt x="490" y="241"/>
                  <a:pt x="490" y="241"/>
                  <a:pt x="490" y="241"/>
                </a:cubicBezTo>
                <a:cubicBezTo>
                  <a:pt x="490" y="241"/>
                  <a:pt x="490" y="241"/>
                  <a:pt x="489" y="241"/>
                </a:cubicBezTo>
                <a:close/>
                <a:moveTo>
                  <a:pt x="505" y="236"/>
                </a:moveTo>
                <a:cubicBezTo>
                  <a:pt x="494" y="204"/>
                  <a:pt x="494" y="204"/>
                  <a:pt x="494" y="204"/>
                </a:cubicBezTo>
                <a:cubicBezTo>
                  <a:pt x="497" y="201"/>
                  <a:pt x="497" y="201"/>
                  <a:pt x="497" y="201"/>
                </a:cubicBezTo>
                <a:cubicBezTo>
                  <a:pt x="502" y="209"/>
                  <a:pt x="506" y="219"/>
                  <a:pt x="506" y="229"/>
                </a:cubicBezTo>
                <a:cubicBezTo>
                  <a:pt x="506" y="232"/>
                  <a:pt x="505" y="234"/>
                  <a:pt x="505" y="236"/>
                </a:cubicBezTo>
                <a:cubicBezTo>
                  <a:pt x="505" y="236"/>
                  <a:pt x="505" y="236"/>
                  <a:pt x="505" y="236"/>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grpSp>
        <p:nvGrpSpPr>
          <p:cNvPr id="81" name="Group 56"/>
          <p:cNvGrpSpPr>
            <a:grpSpLocks noChangeAspect="1"/>
          </p:cNvGrpSpPr>
          <p:nvPr/>
        </p:nvGrpSpPr>
        <p:grpSpPr bwMode="auto">
          <a:xfrm>
            <a:off x="7484460" y="5306706"/>
            <a:ext cx="320738" cy="461061"/>
            <a:chOff x="2362" y="860"/>
            <a:chExt cx="969" cy="1392"/>
          </a:xfrm>
        </p:grpSpPr>
        <p:grpSp>
          <p:nvGrpSpPr>
            <p:cNvPr id="90" name="Group 45"/>
            <p:cNvGrpSpPr>
              <a:grpSpLocks noChangeAspect="1"/>
            </p:cNvGrpSpPr>
            <p:nvPr/>
          </p:nvGrpSpPr>
          <p:grpSpPr bwMode="auto">
            <a:xfrm>
              <a:off x="2365" y="860"/>
              <a:ext cx="966" cy="1391"/>
              <a:chOff x="2365" y="860"/>
              <a:chExt cx="966" cy="1391"/>
            </a:xfrm>
          </p:grpSpPr>
          <p:sp>
            <p:nvSpPr>
              <p:cNvPr id="104" name="Freeform 20"/>
              <p:cNvSpPr>
                <a:spLocks noChangeAspect="1"/>
              </p:cNvSpPr>
              <p:nvPr/>
            </p:nvSpPr>
            <p:spPr bwMode="auto">
              <a:xfrm>
                <a:off x="2384" y="879"/>
                <a:ext cx="928" cy="1353"/>
              </a:xfrm>
              <a:custGeom>
                <a:avLst/>
                <a:gdLst>
                  <a:gd name="T0" fmla="*/ 28848 w 393"/>
                  <a:gd name="T1" fmla="*/ 6094 h 573"/>
                  <a:gd name="T2" fmla="*/ 28848 w 393"/>
                  <a:gd name="T3" fmla="*/ 39693 h 573"/>
                  <a:gd name="T4" fmla="*/ 26492 w 393"/>
                  <a:gd name="T5" fmla="*/ 42061 h 573"/>
                  <a:gd name="T6" fmla="*/ 2359 w 393"/>
                  <a:gd name="T7" fmla="*/ 42061 h 573"/>
                  <a:gd name="T8" fmla="*/ 0 w 393"/>
                  <a:gd name="T9" fmla="*/ 39693 h 573"/>
                  <a:gd name="T10" fmla="*/ 0 w 393"/>
                  <a:gd name="T11" fmla="*/ 2359 h 573"/>
                  <a:gd name="T12" fmla="*/ 2359 w 393"/>
                  <a:gd name="T13" fmla="*/ 0 h 573"/>
                  <a:gd name="T14" fmla="*/ 26492 w 393"/>
                  <a:gd name="T15" fmla="*/ 0 h 573"/>
                  <a:gd name="T16" fmla="*/ 28848 w 393"/>
                  <a:gd name="T17" fmla="*/ 2359 h 573"/>
                  <a:gd name="T18" fmla="*/ 28848 w 393"/>
                  <a:gd name="T19" fmla="*/ 3724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105" name="Freeform 21"/>
              <p:cNvSpPr>
                <a:spLocks noChangeAspect="1" noEditPoints="1"/>
              </p:cNvSpPr>
              <p:nvPr/>
            </p:nvSpPr>
            <p:spPr bwMode="auto">
              <a:xfrm>
                <a:off x="2365" y="860"/>
                <a:ext cx="966" cy="1391"/>
              </a:xfrm>
              <a:custGeom>
                <a:avLst/>
                <a:gdLst>
                  <a:gd name="T0" fmla="*/ 30066 w 409"/>
                  <a:gd name="T1" fmla="*/ 4322 h 589"/>
                  <a:gd name="T2" fmla="*/ 27138 w 409"/>
                  <a:gd name="T3" fmla="*/ 0 h 589"/>
                  <a:gd name="T4" fmla="*/ 0 w 409"/>
                  <a:gd name="T5" fmla="*/ 2921 h 589"/>
                  <a:gd name="T6" fmla="*/ 2924 w 409"/>
                  <a:gd name="T7" fmla="*/ 43270 h 589"/>
                  <a:gd name="T8" fmla="*/ 30066 w 409"/>
                  <a:gd name="T9" fmla="*/ 40346 h 589"/>
                  <a:gd name="T10" fmla="*/ 29471 w 409"/>
                  <a:gd name="T11" fmla="*/ 6095 h 589"/>
                  <a:gd name="T12" fmla="*/ 28878 w 409"/>
                  <a:gd name="T13" fmla="*/ 40346 h 589"/>
                  <a:gd name="T14" fmla="*/ 2924 w 409"/>
                  <a:gd name="T15" fmla="*/ 42080 h 589"/>
                  <a:gd name="T16" fmla="*/ 1188 w 409"/>
                  <a:gd name="T17" fmla="*/ 2921 h 589"/>
                  <a:gd name="T18" fmla="*/ 27138 w 409"/>
                  <a:gd name="T19" fmla="*/ 1188 h 589"/>
                  <a:gd name="T20" fmla="*/ 28878 w 409"/>
                  <a:gd name="T21" fmla="*/ 4322 h 589"/>
                  <a:gd name="T22" fmla="*/ 23423 w 409"/>
                  <a:gd name="T23" fmla="*/ 11232 h 589"/>
                  <a:gd name="T24" fmla="*/ 24020 w 409"/>
                  <a:gd name="T25" fmla="*/ 10642 h 589"/>
                  <a:gd name="T26" fmla="*/ 23808 w 409"/>
                  <a:gd name="T27" fmla="*/ 5873 h 589"/>
                  <a:gd name="T28" fmla="*/ 19105 w 409"/>
                  <a:gd name="T29" fmla="*/ 5727 h 589"/>
                  <a:gd name="T30" fmla="*/ 19105 w 409"/>
                  <a:gd name="T31" fmla="*/ 6898 h 589"/>
                  <a:gd name="T32" fmla="*/ 14558 w 409"/>
                  <a:gd name="T33" fmla="*/ 14345 h 589"/>
                  <a:gd name="T34" fmla="*/ 10080 w 409"/>
                  <a:gd name="T35" fmla="*/ 6898 h 589"/>
                  <a:gd name="T36" fmla="*/ 10080 w 409"/>
                  <a:gd name="T37" fmla="*/ 5727 h 589"/>
                  <a:gd name="T38" fmla="*/ 5350 w 409"/>
                  <a:gd name="T39" fmla="*/ 5873 h 589"/>
                  <a:gd name="T40" fmla="*/ 5137 w 409"/>
                  <a:gd name="T41" fmla="*/ 10642 h 589"/>
                  <a:gd name="T42" fmla="*/ 6309 w 409"/>
                  <a:gd name="T43" fmla="*/ 10642 h 589"/>
                  <a:gd name="T44" fmla="*/ 13755 w 409"/>
                  <a:gd name="T45" fmla="*/ 15119 h 589"/>
                  <a:gd name="T46" fmla="*/ 6309 w 409"/>
                  <a:gd name="T47" fmla="*/ 19694 h 589"/>
                  <a:gd name="T48" fmla="*/ 5137 w 409"/>
                  <a:gd name="T49" fmla="*/ 19694 h 589"/>
                  <a:gd name="T50" fmla="*/ 5137 w 409"/>
                  <a:gd name="T51" fmla="*/ 24011 h 589"/>
                  <a:gd name="T52" fmla="*/ 5730 w 409"/>
                  <a:gd name="T53" fmla="*/ 24608 h 589"/>
                  <a:gd name="T54" fmla="*/ 10643 w 409"/>
                  <a:gd name="T55" fmla="*/ 24011 h 589"/>
                  <a:gd name="T56" fmla="*/ 7128 w 409"/>
                  <a:gd name="T57" fmla="*/ 23418 h 589"/>
                  <a:gd name="T58" fmla="*/ 21963 w 409"/>
                  <a:gd name="T59" fmla="*/ 23418 h 589"/>
                  <a:gd name="T60" fmla="*/ 18510 w 409"/>
                  <a:gd name="T61" fmla="*/ 24011 h 589"/>
                  <a:gd name="T62" fmla="*/ 19105 w 409"/>
                  <a:gd name="T63" fmla="*/ 24608 h 589"/>
                  <a:gd name="T64" fmla="*/ 23808 w 409"/>
                  <a:gd name="T65" fmla="*/ 24396 h 589"/>
                  <a:gd name="T66" fmla="*/ 24020 w 409"/>
                  <a:gd name="T67" fmla="*/ 19694 h 589"/>
                  <a:gd name="T68" fmla="*/ 22872 w 409"/>
                  <a:gd name="T69" fmla="*/ 19694 h 589"/>
                  <a:gd name="T70" fmla="*/ 15430 w 409"/>
                  <a:gd name="T71" fmla="*/ 15119 h 589"/>
                  <a:gd name="T72" fmla="*/ 22872 w 409"/>
                  <a:gd name="T73" fmla="*/ 10642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319" y="153"/>
                    </a:moveTo>
                    <a:cubicBezTo>
                      <a:pt x="323" y="153"/>
                      <a:pt x="327" y="149"/>
                      <a:pt x="327" y="145"/>
                    </a:cubicBezTo>
                    <a:cubicBezTo>
                      <a:pt x="327" y="145"/>
                      <a:pt x="327" y="145"/>
                      <a:pt x="327" y="145"/>
                    </a:cubicBezTo>
                    <a:cubicBezTo>
                      <a:pt x="327" y="86"/>
                      <a:pt x="327" y="86"/>
                      <a:pt x="327" y="86"/>
                    </a:cubicBezTo>
                    <a:cubicBezTo>
                      <a:pt x="327" y="84"/>
                      <a:pt x="326" y="82"/>
                      <a:pt x="324" y="80"/>
                    </a:cubicBezTo>
                    <a:cubicBezTo>
                      <a:pt x="323" y="79"/>
                      <a:pt x="321" y="78"/>
                      <a:pt x="319" y="78"/>
                    </a:cubicBezTo>
                    <a:cubicBezTo>
                      <a:pt x="260" y="78"/>
                      <a:pt x="260" y="78"/>
                      <a:pt x="260" y="78"/>
                    </a:cubicBezTo>
                    <a:cubicBezTo>
                      <a:pt x="255" y="78"/>
                      <a:pt x="252" y="82"/>
                      <a:pt x="252" y="86"/>
                    </a:cubicBezTo>
                    <a:cubicBezTo>
                      <a:pt x="252" y="91"/>
                      <a:pt x="255" y="94"/>
                      <a:pt x="260" y="94"/>
                    </a:cubicBezTo>
                    <a:cubicBezTo>
                      <a:pt x="299" y="94"/>
                      <a:pt x="299" y="94"/>
                      <a:pt x="299" y="94"/>
                    </a:cubicBezTo>
                    <a:cubicBezTo>
                      <a:pt x="198" y="195"/>
                      <a:pt x="198" y="195"/>
                      <a:pt x="198" y="195"/>
                    </a:cubicBezTo>
                    <a:cubicBezTo>
                      <a:pt x="97" y="94"/>
                      <a:pt x="97" y="94"/>
                      <a:pt x="97" y="94"/>
                    </a:cubicBezTo>
                    <a:cubicBezTo>
                      <a:pt x="137" y="94"/>
                      <a:pt x="137" y="94"/>
                      <a:pt x="137" y="94"/>
                    </a:cubicBezTo>
                    <a:cubicBezTo>
                      <a:pt x="141" y="94"/>
                      <a:pt x="145" y="91"/>
                      <a:pt x="145" y="86"/>
                    </a:cubicBezTo>
                    <a:cubicBezTo>
                      <a:pt x="145" y="82"/>
                      <a:pt x="141" y="78"/>
                      <a:pt x="137" y="78"/>
                    </a:cubicBezTo>
                    <a:cubicBezTo>
                      <a:pt x="78" y="78"/>
                      <a:pt x="78" y="78"/>
                      <a:pt x="78" y="78"/>
                    </a:cubicBezTo>
                    <a:cubicBezTo>
                      <a:pt x="76" y="78"/>
                      <a:pt x="74" y="79"/>
                      <a:pt x="73" y="80"/>
                    </a:cubicBezTo>
                    <a:cubicBezTo>
                      <a:pt x="71" y="82"/>
                      <a:pt x="70" y="84"/>
                      <a:pt x="70" y="86"/>
                    </a:cubicBezTo>
                    <a:cubicBezTo>
                      <a:pt x="70" y="145"/>
                      <a:pt x="70" y="145"/>
                      <a:pt x="70" y="145"/>
                    </a:cubicBezTo>
                    <a:cubicBezTo>
                      <a:pt x="70" y="149"/>
                      <a:pt x="74" y="153"/>
                      <a:pt x="78" y="153"/>
                    </a:cubicBezTo>
                    <a:cubicBezTo>
                      <a:pt x="83" y="153"/>
                      <a:pt x="86" y="149"/>
                      <a:pt x="86" y="145"/>
                    </a:cubicBezTo>
                    <a:cubicBezTo>
                      <a:pt x="86" y="105"/>
                      <a:pt x="86" y="105"/>
                      <a:pt x="86" y="105"/>
                    </a:cubicBezTo>
                    <a:cubicBezTo>
                      <a:pt x="187" y="206"/>
                      <a:pt x="187" y="206"/>
                      <a:pt x="187" y="206"/>
                    </a:cubicBezTo>
                    <a:cubicBezTo>
                      <a:pt x="86" y="307"/>
                      <a:pt x="86" y="307"/>
                      <a:pt x="86" y="307"/>
                    </a:cubicBezTo>
                    <a:cubicBezTo>
                      <a:pt x="86" y="268"/>
                      <a:pt x="86" y="268"/>
                      <a:pt x="86" y="268"/>
                    </a:cubicBezTo>
                    <a:cubicBezTo>
                      <a:pt x="86" y="263"/>
                      <a:pt x="83" y="260"/>
                      <a:pt x="78" y="260"/>
                    </a:cubicBezTo>
                    <a:cubicBezTo>
                      <a:pt x="74" y="260"/>
                      <a:pt x="70" y="263"/>
                      <a:pt x="70" y="268"/>
                    </a:cubicBezTo>
                    <a:cubicBezTo>
                      <a:pt x="70" y="268"/>
                      <a:pt x="70" y="268"/>
                      <a:pt x="70" y="268"/>
                    </a:cubicBezTo>
                    <a:cubicBezTo>
                      <a:pt x="70" y="327"/>
                      <a:pt x="70" y="327"/>
                      <a:pt x="70" y="327"/>
                    </a:cubicBezTo>
                    <a:cubicBezTo>
                      <a:pt x="70" y="329"/>
                      <a:pt x="71" y="331"/>
                      <a:pt x="73" y="332"/>
                    </a:cubicBezTo>
                    <a:cubicBezTo>
                      <a:pt x="74" y="334"/>
                      <a:pt x="76" y="335"/>
                      <a:pt x="78" y="335"/>
                    </a:cubicBezTo>
                    <a:cubicBezTo>
                      <a:pt x="137" y="335"/>
                      <a:pt x="137" y="335"/>
                      <a:pt x="137" y="335"/>
                    </a:cubicBezTo>
                    <a:cubicBezTo>
                      <a:pt x="141" y="335"/>
                      <a:pt x="145" y="331"/>
                      <a:pt x="145" y="327"/>
                    </a:cubicBezTo>
                    <a:cubicBezTo>
                      <a:pt x="145" y="322"/>
                      <a:pt x="141" y="319"/>
                      <a:pt x="137" y="319"/>
                    </a:cubicBezTo>
                    <a:cubicBezTo>
                      <a:pt x="97" y="319"/>
                      <a:pt x="97" y="319"/>
                      <a:pt x="97" y="319"/>
                    </a:cubicBezTo>
                    <a:cubicBezTo>
                      <a:pt x="198" y="218"/>
                      <a:pt x="198" y="218"/>
                      <a:pt x="198" y="218"/>
                    </a:cubicBezTo>
                    <a:cubicBezTo>
                      <a:pt x="299" y="319"/>
                      <a:pt x="299" y="319"/>
                      <a:pt x="299" y="319"/>
                    </a:cubicBezTo>
                    <a:cubicBezTo>
                      <a:pt x="260" y="319"/>
                      <a:pt x="260" y="319"/>
                      <a:pt x="260" y="319"/>
                    </a:cubicBezTo>
                    <a:cubicBezTo>
                      <a:pt x="255" y="319"/>
                      <a:pt x="252" y="322"/>
                      <a:pt x="252" y="327"/>
                    </a:cubicBezTo>
                    <a:cubicBezTo>
                      <a:pt x="252" y="331"/>
                      <a:pt x="255" y="335"/>
                      <a:pt x="260" y="335"/>
                    </a:cubicBezTo>
                    <a:cubicBezTo>
                      <a:pt x="260" y="335"/>
                      <a:pt x="260" y="335"/>
                      <a:pt x="260" y="335"/>
                    </a:cubicBezTo>
                    <a:cubicBezTo>
                      <a:pt x="319" y="335"/>
                      <a:pt x="319" y="335"/>
                      <a:pt x="319" y="335"/>
                    </a:cubicBezTo>
                    <a:cubicBezTo>
                      <a:pt x="321" y="335"/>
                      <a:pt x="323" y="334"/>
                      <a:pt x="324" y="332"/>
                    </a:cubicBezTo>
                    <a:cubicBezTo>
                      <a:pt x="326" y="331"/>
                      <a:pt x="327" y="329"/>
                      <a:pt x="327" y="327"/>
                    </a:cubicBezTo>
                    <a:cubicBezTo>
                      <a:pt x="327" y="268"/>
                      <a:pt x="327" y="268"/>
                      <a:pt x="327" y="268"/>
                    </a:cubicBezTo>
                    <a:cubicBezTo>
                      <a:pt x="327" y="263"/>
                      <a:pt x="323" y="260"/>
                      <a:pt x="319" y="260"/>
                    </a:cubicBezTo>
                    <a:cubicBezTo>
                      <a:pt x="314" y="260"/>
                      <a:pt x="311" y="263"/>
                      <a:pt x="311" y="268"/>
                    </a:cubicBezTo>
                    <a:cubicBezTo>
                      <a:pt x="311" y="307"/>
                      <a:pt x="311" y="307"/>
                      <a:pt x="311" y="307"/>
                    </a:cubicBezTo>
                    <a:cubicBezTo>
                      <a:pt x="210" y="206"/>
                      <a:pt x="210" y="206"/>
                      <a:pt x="210" y="206"/>
                    </a:cubicBezTo>
                    <a:cubicBezTo>
                      <a:pt x="311" y="105"/>
                      <a:pt x="311" y="105"/>
                      <a:pt x="311" y="105"/>
                    </a:cubicBezTo>
                    <a:cubicBezTo>
                      <a:pt x="311" y="145"/>
                      <a:pt x="311" y="145"/>
                      <a:pt x="311" y="145"/>
                    </a:cubicBezTo>
                    <a:cubicBezTo>
                      <a:pt x="311" y="149"/>
                      <a:pt x="314" y="153"/>
                      <a:pt x="319" y="153"/>
                    </a:cubicBezTo>
                    <a:close/>
                  </a:path>
                </a:pathLst>
              </a:custGeom>
              <a:solidFill>
                <a:srgbClr val="E3211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106" name="Text Box 22"/>
              <p:cNvSpPr txBox="1">
                <a:spLocks noChangeAspect="1" noChangeArrowheads="1"/>
              </p:cNvSpPr>
              <p:nvPr/>
            </p:nvSpPr>
            <p:spPr bwMode="auto">
              <a:xfrm>
                <a:off x="2440" y="1800"/>
                <a:ext cx="816"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lnSpc>
                    <a:spcPct val="80000"/>
                  </a:lnSpc>
                </a:pPr>
                <a:r>
                  <a:rPr lang="en-US" sz="1000" dirty="0">
                    <a:solidFill>
                      <a:srgbClr val="E32119"/>
                    </a:solidFill>
                    <a:latin typeface="Arial" charset="0"/>
                    <a:ea typeface="MS PGothic" pitchFamily="34" charset="-128"/>
                  </a:rPr>
                  <a:t>DPI</a:t>
                </a:r>
                <a:endParaRPr lang="sv-SE" sz="1000" dirty="0">
                  <a:solidFill>
                    <a:srgbClr val="E32119"/>
                  </a:solidFill>
                  <a:latin typeface="Arial" charset="0"/>
                  <a:ea typeface="MS PGothic" pitchFamily="34" charset="-128"/>
                </a:endParaRPr>
              </a:p>
            </p:txBody>
          </p:sp>
        </p:grpSp>
        <p:sp>
          <p:nvSpPr>
            <p:cNvPr id="101" name="Rectangle 46"/>
            <p:cNvSpPr>
              <a:spLocks noChangeAspect="1" noChangeArrowheads="1"/>
            </p:cNvSpPr>
            <p:nvPr/>
          </p:nvSpPr>
          <p:spPr bwMode="auto">
            <a:xfrm>
              <a:off x="2362" y="860"/>
              <a:ext cx="969" cy="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rIns="0" anchor="ctr"/>
            <a:lstStyle/>
            <a:p>
              <a:pPr>
                <a:spcBef>
                  <a:spcPct val="50000"/>
                </a:spcBef>
                <a:defRPr/>
              </a:pPr>
              <a:endParaRPr lang="sv-SE">
                <a:ea typeface="ＭＳ Ｐゴシック" charset="0"/>
                <a:cs typeface="ＭＳ Ｐゴシック" charset="0"/>
              </a:endParaRPr>
            </a:p>
          </p:txBody>
        </p:sp>
      </p:grpSp>
      <p:grpSp>
        <p:nvGrpSpPr>
          <p:cNvPr id="107" name="Group 35"/>
          <p:cNvGrpSpPr>
            <a:grpSpLocks noChangeAspect="1"/>
          </p:cNvGrpSpPr>
          <p:nvPr/>
        </p:nvGrpSpPr>
        <p:grpSpPr bwMode="auto">
          <a:xfrm>
            <a:off x="7896796" y="5264058"/>
            <a:ext cx="315866" cy="453751"/>
            <a:chOff x="2881" y="860"/>
            <a:chExt cx="969" cy="1392"/>
          </a:xfrm>
        </p:grpSpPr>
        <p:grpSp>
          <p:nvGrpSpPr>
            <p:cNvPr id="108" name="Group 48"/>
            <p:cNvGrpSpPr>
              <a:grpSpLocks noChangeAspect="1"/>
            </p:cNvGrpSpPr>
            <p:nvPr/>
          </p:nvGrpSpPr>
          <p:grpSpPr bwMode="auto">
            <a:xfrm>
              <a:off x="2881" y="860"/>
              <a:ext cx="966" cy="1391"/>
              <a:chOff x="2881" y="860"/>
              <a:chExt cx="966" cy="1391"/>
            </a:xfrm>
          </p:grpSpPr>
          <p:sp>
            <p:nvSpPr>
              <p:cNvPr id="110" name="Freeform 28"/>
              <p:cNvSpPr>
                <a:spLocks noChangeAspect="1"/>
              </p:cNvSpPr>
              <p:nvPr/>
            </p:nvSpPr>
            <p:spPr bwMode="auto">
              <a:xfrm>
                <a:off x="2887" y="860"/>
                <a:ext cx="941" cy="1372"/>
              </a:xfrm>
              <a:custGeom>
                <a:avLst/>
                <a:gdLst>
                  <a:gd name="T0" fmla="*/ 160851 w 393"/>
                  <a:gd name="T1" fmla="*/ 33976 h 573"/>
                  <a:gd name="T2" fmla="*/ 160851 w 393"/>
                  <a:gd name="T3" fmla="*/ 221309 h 573"/>
                  <a:gd name="T4" fmla="*/ 147715 w 393"/>
                  <a:gd name="T5" fmla="*/ 234513 h 573"/>
                  <a:gd name="T6" fmla="*/ 13153 w 393"/>
                  <a:gd name="T7" fmla="*/ 234513 h 573"/>
                  <a:gd name="T8" fmla="*/ 0 w 393"/>
                  <a:gd name="T9" fmla="*/ 221309 h 573"/>
                  <a:gd name="T10" fmla="*/ 0 w 393"/>
                  <a:gd name="T11" fmla="*/ 13152 h 573"/>
                  <a:gd name="T12" fmla="*/ 13153 w 393"/>
                  <a:gd name="T13" fmla="*/ 0 h 573"/>
                  <a:gd name="T14" fmla="*/ 147715 w 393"/>
                  <a:gd name="T15" fmla="*/ 0 h 573"/>
                  <a:gd name="T16" fmla="*/ 160851 w 393"/>
                  <a:gd name="T17" fmla="*/ 13152 h 573"/>
                  <a:gd name="T18" fmla="*/ 160851 w 393"/>
                  <a:gd name="T19" fmla="*/ 20763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s-ES"/>
              </a:p>
            </p:txBody>
          </p:sp>
          <p:sp>
            <p:nvSpPr>
              <p:cNvPr id="111" name="Freeform 29"/>
              <p:cNvSpPr>
                <a:spLocks noChangeAspect="1" noEditPoints="1"/>
              </p:cNvSpPr>
              <p:nvPr/>
            </p:nvSpPr>
            <p:spPr bwMode="auto">
              <a:xfrm>
                <a:off x="2881" y="860"/>
                <a:ext cx="966" cy="1391"/>
              </a:xfrm>
              <a:custGeom>
                <a:avLst/>
                <a:gdLst>
                  <a:gd name="T0" fmla="*/ 167720 w 409"/>
                  <a:gd name="T1" fmla="*/ 24105 h 589"/>
                  <a:gd name="T2" fmla="*/ 151386 w 409"/>
                  <a:gd name="T3" fmla="*/ 0 h 589"/>
                  <a:gd name="T4" fmla="*/ 0 w 409"/>
                  <a:gd name="T5" fmla="*/ 16291 h 589"/>
                  <a:gd name="T6" fmla="*/ 16311 w 409"/>
                  <a:gd name="T7" fmla="*/ 241330 h 589"/>
                  <a:gd name="T8" fmla="*/ 167720 w 409"/>
                  <a:gd name="T9" fmla="*/ 225021 h 589"/>
                  <a:gd name="T10" fmla="*/ 164400 w 409"/>
                  <a:gd name="T11" fmla="*/ 33993 h 589"/>
                  <a:gd name="T12" fmla="*/ 161093 w 409"/>
                  <a:gd name="T13" fmla="*/ 225021 h 589"/>
                  <a:gd name="T14" fmla="*/ 16311 w 409"/>
                  <a:gd name="T15" fmla="*/ 234692 h 589"/>
                  <a:gd name="T16" fmla="*/ 6627 w 409"/>
                  <a:gd name="T17" fmla="*/ 16291 h 589"/>
                  <a:gd name="T18" fmla="*/ 151386 w 409"/>
                  <a:gd name="T19" fmla="*/ 6627 h 589"/>
                  <a:gd name="T20" fmla="*/ 161093 w 409"/>
                  <a:gd name="T21" fmla="*/ 24105 h 589"/>
                  <a:gd name="T22" fmla="*/ 32768 w 409"/>
                  <a:gd name="T23" fmla="*/ 129963 h 589"/>
                  <a:gd name="T24" fmla="*/ 83648 w 409"/>
                  <a:gd name="T25" fmla="*/ 137246 h 589"/>
                  <a:gd name="T26" fmla="*/ 130663 w 409"/>
                  <a:gd name="T27" fmla="*/ 131859 h 589"/>
                  <a:gd name="T28" fmla="*/ 137011 w 409"/>
                  <a:gd name="T29" fmla="*/ 125762 h 589"/>
                  <a:gd name="T30" fmla="*/ 137011 w 409"/>
                  <a:gd name="T31" fmla="*/ 42677 h 589"/>
                  <a:gd name="T32" fmla="*/ 127087 w 409"/>
                  <a:gd name="T33" fmla="*/ 35181 h 589"/>
                  <a:gd name="T34" fmla="*/ 47917 w 409"/>
                  <a:gd name="T35" fmla="*/ 33653 h 589"/>
                  <a:gd name="T36" fmla="*/ 32768 w 409"/>
                  <a:gd name="T37" fmla="*/ 38473 h 589"/>
                  <a:gd name="T38" fmla="*/ 30709 w 409"/>
                  <a:gd name="T39" fmla="*/ 43045 h 589"/>
                  <a:gd name="T40" fmla="*/ 32768 w 409"/>
                  <a:gd name="T41" fmla="*/ 129963 h 589"/>
                  <a:gd name="T42" fmla="*/ 83648 w 409"/>
                  <a:gd name="T43" fmla="*/ 37602 h 589"/>
                  <a:gd name="T44" fmla="*/ 128235 w 409"/>
                  <a:gd name="T45" fmla="*/ 42677 h 589"/>
                  <a:gd name="T46" fmla="*/ 125535 w 409"/>
                  <a:gd name="T47" fmla="*/ 44229 h 589"/>
                  <a:gd name="T48" fmla="*/ 49105 w 409"/>
                  <a:gd name="T49" fmla="*/ 45483 h 589"/>
                  <a:gd name="T50" fmla="*/ 38524 w 409"/>
                  <a:gd name="T51" fmla="*/ 43045 h 589"/>
                  <a:gd name="T52" fmla="*/ 37341 w 409"/>
                  <a:gd name="T53" fmla="*/ 49578 h 589"/>
                  <a:gd name="T54" fmla="*/ 83648 w 409"/>
                  <a:gd name="T55" fmla="*/ 54502 h 589"/>
                  <a:gd name="T56" fmla="*/ 130384 w 409"/>
                  <a:gd name="T57" fmla="*/ 49578 h 589"/>
                  <a:gd name="T58" fmla="*/ 125535 w 409"/>
                  <a:gd name="T59" fmla="*/ 127011 h 589"/>
                  <a:gd name="T60" fmla="*/ 49105 w 409"/>
                  <a:gd name="T61" fmla="*/ 128182 h 589"/>
                  <a:gd name="T62" fmla="*/ 37341 w 409"/>
                  <a:gd name="T63" fmla="*/ 124892 h 58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9"/>
                  <a:gd name="T97" fmla="*/ 0 h 589"/>
                  <a:gd name="T98" fmla="*/ 409 w 409"/>
                  <a:gd name="T99" fmla="*/ 589 h 58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80" y="317"/>
                    </a:moveTo>
                    <a:cubicBezTo>
                      <a:pt x="85" y="321"/>
                      <a:pt x="91" y="323"/>
                      <a:pt x="98" y="325"/>
                    </a:cubicBezTo>
                    <a:cubicBezTo>
                      <a:pt x="121" y="331"/>
                      <a:pt x="160" y="335"/>
                      <a:pt x="204" y="335"/>
                    </a:cubicBezTo>
                    <a:cubicBezTo>
                      <a:pt x="238" y="335"/>
                      <a:pt x="269" y="333"/>
                      <a:pt x="292" y="329"/>
                    </a:cubicBezTo>
                    <a:cubicBezTo>
                      <a:pt x="303" y="327"/>
                      <a:pt x="312" y="325"/>
                      <a:pt x="319" y="322"/>
                    </a:cubicBezTo>
                    <a:cubicBezTo>
                      <a:pt x="323" y="321"/>
                      <a:pt x="326" y="319"/>
                      <a:pt x="328" y="317"/>
                    </a:cubicBezTo>
                    <a:cubicBezTo>
                      <a:pt x="331" y="315"/>
                      <a:pt x="334" y="311"/>
                      <a:pt x="334" y="307"/>
                    </a:cubicBezTo>
                    <a:cubicBezTo>
                      <a:pt x="334" y="105"/>
                      <a:pt x="334" y="105"/>
                      <a:pt x="334" y="105"/>
                    </a:cubicBezTo>
                    <a:cubicBezTo>
                      <a:pt x="334" y="105"/>
                      <a:pt x="334" y="104"/>
                      <a:pt x="334" y="104"/>
                    </a:cubicBezTo>
                    <a:cubicBezTo>
                      <a:pt x="334" y="100"/>
                      <a:pt x="331" y="96"/>
                      <a:pt x="328" y="94"/>
                    </a:cubicBezTo>
                    <a:cubicBezTo>
                      <a:pt x="324" y="91"/>
                      <a:pt x="318" y="88"/>
                      <a:pt x="310" y="86"/>
                    </a:cubicBezTo>
                    <a:cubicBezTo>
                      <a:pt x="288" y="80"/>
                      <a:pt x="249" y="76"/>
                      <a:pt x="204" y="76"/>
                    </a:cubicBezTo>
                    <a:cubicBezTo>
                      <a:pt x="171" y="76"/>
                      <a:pt x="140" y="78"/>
                      <a:pt x="117" y="82"/>
                    </a:cubicBezTo>
                    <a:cubicBezTo>
                      <a:pt x="106" y="84"/>
                      <a:pt x="97" y="86"/>
                      <a:pt x="90" y="89"/>
                    </a:cubicBezTo>
                    <a:cubicBezTo>
                      <a:pt x="86" y="91"/>
                      <a:pt x="83" y="92"/>
                      <a:pt x="80" y="94"/>
                    </a:cubicBezTo>
                    <a:cubicBezTo>
                      <a:pt x="78" y="96"/>
                      <a:pt x="75" y="100"/>
                      <a:pt x="75" y="105"/>
                    </a:cubicBezTo>
                    <a:cubicBezTo>
                      <a:pt x="75" y="105"/>
                      <a:pt x="75" y="105"/>
                      <a:pt x="75" y="105"/>
                    </a:cubicBezTo>
                    <a:cubicBezTo>
                      <a:pt x="75" y="307"/>
                      <a:pt x="75" y="307"/>
                      <a:pt x="75" y="307"/>
                    </a:cubicBezTo>
                    <a:cubicBezTo>
                      <a:pt x="75" y="311"/>
                      <a:pt x="78" y="315"/>
                      <a:pt x="80" y="317"/>
                    </a:cubicBezTo>
                    <a:close/>
                    <a:moveTo>
                      <a:pt x="103" y="102"/>
                    </a:moveTo>
                    <a:cubicBezTo>
                      <a:pt x="122" y="96"/>
                      <a:pt x="161" y="92"/>
                      <a:pt x="204" y="92"/>
                    </a:cubicBezTo>
                    <a:cubicBezTo>
                      <a:pt x="238" y="92"/>
                      <a:pt x="268" y="94"/>
                      <a:pt x="289" y="98"/>
                    </a:cubicBezTo>
                    <a:cubicBezTo>
                      <a:pt x="299" y="100"/>
                      <a:pt x="308" y="102"/>
                      <a:pt x="313" y="104"/>
                    </a:cubicBezTo>
                    <a:cubicBezTo>
                      <a:pt x="314" y="104"/>
                      <a:pt x="314" y="104"/>
                      <a:pt x="315" y="105"/>
                    </a:cubicBezTo>
                    <a:cubicBezTo>
                      <a:pt x="313" y="106"/>
                      <a:pt x="310" y="107"/>
                      <a:pt x="306" y="108"/>
                    </a:cubicBezTo>
                    <a:cubicBezTo>
                      <a:pt x="286" y="113"/>
                      <a:pt x="248" y="117"/>
                      <a:pt x="204" y="117"/>
                    </a:cubicBezTo>
                    <a:cubicBezTo>
                      <a:pt x="171" y="117"/>
                      <a:pt x="141" y="115"/>
                      <a:pt x="120" y="111"/>
                    </a:cubicBezTo>
                    <a:cubicBezTo>
                      <a:pt x="109" y="110"/>
                      <a:pt x="101" y="107"/>
                      <a:pt x="96" y="105"/>
                    </a:cubicBezTo>
                    <a:cubicBezTo>
                      <a:pt x="95" y="105"/>
                      <a:pt x="95" y="105"/>
                      <a:pt x="94" y="105"/>
                    </a:cubicBezTo>
                    <a:cubicBezTo>
                      <a:pt x="96" y="104"/>
                      <a:pt x="99" y="103"/>
                      <a:pt x="103" y="102"/>
                    </a:cubicBezTo>
                    <a:close/>
                    <a:moveTo>
                      <a:pt x="91" y="121"/>
                    </a:moveTo>
                    <a:cubicBezTo>
                      <a:pt x="93" y="121"/>
                      <a:pt x="96" y="122"/>
                      <a:pt x="98" y="123"/>
                    </a:cubicBezTo>
                    <a:cubicBezTo>
                      <a:pt x="121" y="129"/>
                      <a:pt x="160" y="133"/>
                      <a:pt x="204" y="133"/>
                    </a:cubicBezTo>
                    <a:cubicBezTo>
                      <a:pt x="238" y="133"/>
                      <a:pt x="269" y="131"/>
                      <a:pt x="292" y="127"/>
                    </a:cubicBezTo>
                    <a:cubicBezTo>
                      <a:pt x="302" y="125"/>
                      <a:pt x="311" y="123"/>
                      <a:pt x="318" y="121"/>
                    </a:cubicBezTo>
                    <a:cubicBezTo>
                      <a:pt x="318" y="305"/>
                      <a:pt x="318" y="305"/>
                      <a:pt x="318" y="305"/>
                    </a:cubicBezTo>
                    <a:cubicBezTo>
                      <a:pt x="316" y="306"/>
                      <a:pt x="312" y="308"/>
                      <a:pt x="306" y="310"/>
                    </a:cubicBezTo>
                    <a:cubicBezTo>
                      <a:pt x="286" y="315"/>
                      <a:pt x="248" y="319"/>
                      <a:pt x="204" y="319"/>
                    </a:cubicBezTo>
                    <a:cubicBezTo>
                      <a:pt x="171" y="319"/>
                      <a:pt x="141" y="317"/>
                      <a:pt x="120" y="313"/>
                    </a:cubicBezTo>
                    <a:cubicBezTo>
                      <a:pt x="109" y="312"/>
                      <a:pt x="101" y="309"/>
                      <a:pt x="96" y="307"/>
                    </a:cubicBezTo>
                    <a:cubicBezTo>
                      <a:pt x="93" y="306"/>
                      <a:pt x="92" y="306"/>
                      <a:pt x="91" y="305"/>
                    </a:cubicBezTo>
                    <a:lnTo>
                      <a:pt x="91" y="121"/>
                    </a:lnTo>
                    <a:close/>
                  </a:path>
                </a:pathLst>
              </a:custGeom>
              <a:solidFill>
                <a:srgbClr val="F08A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s-ES"/>
              </a:p>
            </p:txBody>
          </p:sp>
          <p:sp>
            <p:nvSpPr>
              <p:cNvPr id="112" name="Text Box 30"/>
              <p:cNvSpPr txBox="1">
                <a:spLocks noChangeAspect="1" noChangeArrowheads="1"/>
              </p:cNvSpPr>
              <p:nvPr/>
            </p:nvSpPr>
            <p:spPr bwMode="auto">
              <a:xfrm>
                <a:off x="2947" y="1846"/>
                <a:ext cx="81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eaLnBrk="0" hangingPunct="0">
                  <a:defRPr sz="2000">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cs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cs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cs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cs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cs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cs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cs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cs typeface="MS PGothic" panose="020B0600070205080204" pitchFamily="34" charset="-128"/>
                  </a:defRPr>
                </a:lvl9pPr>
              </a:lstStyle>
              <a:p>
                <a:pPr algn="ctr" eaLnBrk="1" hangingPunct="1">
                  <a:lnSpc>
                    <a:spcPct val="80000"/>
                  </a:lnSpc>
                </a:pPr>
                <a:r>
                  <a:rPr lang="en-US" altLang="es-ES" sz="700" dirty="0">
                    <a:solidFill>
                      <a:srgbClr val="F08A00"/>
                    </a:solidFill>
                  </a:rPr>
                  <a:t>Cache</a:t>
                </a:r>
                <a:endParaRPr lang="sv-SE" altLang="es-ES" sz="800" dirty="0">
                  <a:solidFill>
                    <a:srgbClr val="F08A00"/>
                  </a:solidFill>
                </a:endParaRPr>
              </a:p>
            </p:txBody>
          </p:sp>
        </p:grpSp>
        <p:sp>
          <p:nvSpPr>
            <p:cNvPr id="109" name="Rectangle 26"/>
            <p:cNvSpPr>
              <a:spLocks noChangeAspect="1" noChangeArrowheads="1"/>
            </p:cNvSpPr>
            <p:nvPr/>
          </p:nvSpPr>
          <p:spPr bwMode="auto">
            <a:xfrm>
              <a:off x="2881" y="860"/>
              <a:ext cx="969" cy="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rIns="0" anchor="ctr"/>
            <a:lstStyle/>
            <a:p>
              <a:pPr>
                <a:spcBef>
                  <a:spcPct val="50000"/>
                </a:spcBef>
                <a:defRPr/>
              </a:pPr>
              <a:endParaRPr lang="sv-SE">
                <a:latin typeface="Arial" charset="0"/>
                <a:ea typeface="ＭＳ Ｐゴシック" charset="0"/>
                <a:cs typeface="ＭＳ Ｐゴシック" charset="0"/>
              </a:endParaRPr>
            </a:p>
          </p:txBody>
        </p:sp>
      </p:grpSp>
      <p:grpSp>
        <p:nvGrpSpPr>
          <p:cNvPr id="113" name="Group 56"/>
          <p:cNvGrpSpPr>
            <a:grpSpLocks noChangeAspect="1"/>
          </p:cNvGrpSpPr>
          <p:nvPr/>
        </p:nvGrpSpPr>
        <p:grpSpPr bwMode="auto">
          <a:xfrm>
            <a:off x="7896796" y="4797638"/>
            <a:ext cx="320738" cy="461061"/>
            <a:chOff x="2362" y="860"/>
            <a:chExt cx="969" cy="1392"/>
          </a:xfrm>
        </p:grpSpPr>
        <p:grpSp>
          <p:nvGrpSpPr>
            <p:cNvPr id="114" name="Group 45"/>
            <p:cNvGrpSpPr>
              <a:grpSpLocks noChangeAspect="1"/>
            </p:cNvGrpSpPr>
            <p:nvPr/>
          </p:nvGrpSpPr>
          <p:grpSpPr bwMode="auto">
            <a:xfrm>
              <a:off x="2365" y="860"/>
              <a:ext cx="966" cy="1391"/>
              <a:chOff x="2365" y="860"/>
              <a:chExt cx="966" cy="1391"/>
            </a:xfrm>
          </p:grpSpPr>
          <p:sp>
            <p:nvSpPr>
              <p:cNvPr id="116" name="Freeform 20"/>
              <p:cNvSpPr>
                <a:spLocks noChangeAspect="1"/>
              </p:cNvSpPr>
              <p:nvPr/>
            </p:nvSpPr>
            <p:spPr bwMode="auto">
              <a:xfrm>
                <a:off x="2384" y="879"/>
                <a:ext cx="928" cy="1353"/>
              </a:xfrm>
              <a:custGeom>
                <a:avLst/>
                <a:gdLst>
                  <a:gd name="T0" fmla="*/ 28848 w 393"/>
                  <a:gd name="T1" fmla="*/ 6094 h 573"/>
                  <a:gd name="T2" fmla="*/ 28848 w 393"/>
                  <a:gd name="T3" fmla="*/ 39693 h 573"/>
                  <a:gd name="T4" fmla="*/ 26492 w 393"/>
                  <a:gd name="T5" fmla="*/ 42061 h 573"/>
                  <a:gd name="T6" fmla="*/ 2359 w 393"/>
                  <a:gd name="T7" fmla="*/ 42061 h 573"/>
                  <a:gd name="T8" fmla="*/ 0 w 393"/>
                  <a:gd name="T9" fmla="*/ 39693 h 573"/>
                  <a:gd name="T10" fmla="*/ 0 w 393"/>
                  <a:gd name="T11" fmla="*/ 2359 h 573"/>
                  <a:gd name="T12" fmla="*/ 2359 w 393"/>
                  <a:gd name="T13" fmla="*/ 0 h 573"/>
                  <a:gd name="T14" fmla="*/ 26492 w 393"/>
                  <a:gd name="T15" fmla="*/ 0 h 573"/>
                  <a:gd name="T16" fmla="*/ 28848 w 393"/>
                  <a:gd name="T17" fmla="*/ 2359 h 573"/>
                  <a:gd name="T18" fmla="*/ 28848 w 393"/>
                  <a:gd name="T19" fmla="*/ 3724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117" name="Freeform 21"/>
              <p:cNvSpPr>
                <a:spLocks noChangeAspect="1" noEditPoints="1"/>
              </p:cNvSpPr>
              <p:nvPr/>
            </p:nvSpPr>
            <p:spPr bwMode="auto">
              <a:xfrm>
                <a:off x="2365" y="860"/>
                <a:ext cx="966" cy="1391"/>
              </a:xfrm>
              <a:custGeom>
                <a:avLst/>
                <a:gdLst>
                  <a:gd name="T0" fmla="*/ 30066 w 409"/>
                  <a:gd name="T1" fmla="*/ 4322 h 589"/>
                  <a:gd name="T2" fmla="*/ 27138 w 409"/>
                  <a:gd name="T3" fmla="*/ 0 h 589"/>
                  <a:gd name="T4" fmla="*/ 0 w 409"/>
                  <a:gd name="T5" fmla="*/ 2921 h 589"/>
                  <a:gd name="T6" fmla="*/ 2924 w 409"/>
                  <a:gd name="T7" fmla="*/ 43270 h 589"/>
                  <a:gd name="T8" fmla="*/ 30066 w 409"/>
                  <a:gd name="T9" fmla="*/ 40346 h 589"/>
                  <a:gd name="T10" fmla="*/ 29471 w 409"/>
                  <a:gd name="T11" fmla="*/ 6095 h 589"/>
                  <a:gd name="T12" fmla="*/ 28878 w 409"/>
                  <a:gd name="T13" fmla="*/ 40346 h 589"/>
                  <a:gd name="T14" fmla="*/ 2924 w 409"/>
                  <a:gd name="T15" fmla="*/ 42080 h 589"/>
                  <a:gd name="T16" fmla="*/ 1188 w 409"/>
                  <a:gd name="T17" fmla="*/ 2921 h 589"/>
                  <a:gd name="T18" fmla="*/ 27138 w 409"/>
                  <a:gd name="T19" fmla="*/ 1188 h 589"/>
                  <a:gd name="T20" fmla="*/ 28878 w 409"/>
                  <a:gd name="T21" fmla="*/ 4322 h 589"/>
                  <a:gd name="T22" fmla="*/ 23423 w 409"/>
                  <a:gd name="T23" fmla="*/ 11232 h 589"/>
                  <a:gd name="T24" fmla="*/ 24020 w 409"/>
                  <a:gd name="T25" fmla="*/ 10642 h 589"/>
                  <a:gd name="T26" fmla="*/ 23808 w 409"/>
                  <a:gd name="T27" fmla="*/ 5873 h 589"/>
                  <a:gd name="T28" fmla="*/ 19105 w 409"/>
                  <a:gd name="T29" fmla="*/ 5727 h 589"/>
                  <a:gd name="T30" fmla="*/ 19105 w 409"/>
                  <a:gd name="T31" fmla="*/ 6898 h 589"/>
                  <a:gd name="T32" fmla="*/ 14558 w 409"/>
                  <a:gd name="T33" fmla="*/ 14345 h 589"/>
                  <a:gd name="T34" fmla="*/ 10080 w 409"/>
                  <a:gd name="T35" fmla="*/ 6898 h 589"/>
                  <a:gd name="T36" fmla="*/ 10080 w 409"/>
                  <a:gd name="T37" fmla="*/ 5727 h 589"/>
                  <a:gd name="T38" fmla="*/ 5350 w 409"/>
                  <a:gd name="T39" fmla="*/ 5873 h 589"/>
                  <a:gd name="T40" fmla="*/ 5137 w 409"/>
                  <a:gd name="T41" fmla="*/ 10642 h 589"/>
                  <a:gd name="T42" fmla="*/ 6309 w 409"/>
                  <a:gd name="T43" fmla="*/ 10642 h 589"/>
                  <a:gd name="T44" fmla="*/ 13755 w 409"/>
                  <a:gd name="T45" fmla="*/ 15119 h 589"/>
                  <a:gd name="T46" fmla="*/ 6309 w 409"/>
                  <a:gd name="T47" fmla="*/ 19694 h 589"/>
                  <a:gd name="T48" fmla="*/ 5137 w 409"/>
                  <a:gd name="T49" fmla="*/ 19694 h 589"/>
                  <a:gd name="T50" fmla="*/ 5137 w 409"/>
                  <a:gd name="T51" fmla="*/ 24011 h 589"/>
                  <a:gd name="T52" fmla="*/ 5730 w 409"/>
                  <a:gd name="T53" fmla="*/ 24608 h 589"/>
                  <a:gd name="T54" fmla="*/ 10643 w 409"/>
                  <a:gd name="T55" fmla="*/ 24011 h 589"/>
                  <a:gd name="T56" fmla="*/ 7128 w 409"/>
                  <a:gd name="T57" fmla="*/ 23418 h 589"/>
                  <a:gd name="T58" fmla="*/ 21963 w 409"/>
                  <a:gd name="T59" fmla="*/ 23418 h 589"/>
                  <a:gd name="T60" fmla="*/ 18510 w 409"/>
                  <a:gd name="T61" fmla="*/ 24011 h 589"/>
                  <a:gd name="T62" fmla="*/ 19105 w 409"/>
                  <a:gd name="T63" fmla="*/ 24608 h 589"/>
                  <a:gd name="T64" fmla="*/ 23808 w 409"/>
                  <a:gd name="T65" fmla="*/ 24396 h 589"/>
                  <a:gd name="T66" fmla="*/ 24020 w 409"/>
                  <a:gd name="T67" fmla="*/ 19694 h 589"/>
                  <a:gd name="T68" fmla="*/ 22872 w 409"/>
                  <a:gd name="T69" fmla="*/ 19694 h 589"/>
                  <a:gd name="T70" fmla="*/ 15430 w 409"/>
                  <a:gd name="T71" fmla="*/ 15119 h 589"/>
                  <a:gd name="T72" fmla="*/ 22872 w 409"/>
                  <a:gd name="T73" fmla="*/ 10642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319" y="153"/>
                    </a:moveTo>
                    <a:cubicBezTo>
                      <a:pt x="323" y="153"/>
                      <a:pt x="327" y="149"/>
                      <a:pt x="327" y="145"/>
                    </a:cubicBezTo>
                    <a:cubicBezTo>
                      <a:pt x="327" y="145"/>
                      <a:pt x="327" y="145"/>
                      <a:pt x="327" y="145"/>
                    </a:cubicBezTo>
                    <a:cubicBezTo>
                      <a:pt x="327" y="86"/>
                      <a:pt x="327" y="86"/>
                      <a:pt x="327" y="86"/>
                    </a:cubicBezTo>
                    <a:cubicBezTo>
                      <a:pt x="327" y="84"/>
                      <a:pt x="326" y="82"/>
                      <a:pt x="324" y="80"/>
                    </a:cubicBezTo>
                    <a:cubicBezTo>
                      <a:pt x="323" y="79"/>
                      <a:pt x="321" y="78"/>
                      <a:pt x="319" y="78"/>
                    </a:cubicBezTo>
                    <a:cubicBezTo>
                      <a:pt x="260" y="78"/>
                      <a:pt x="260" y="78"/>
                      <a:pt x="260" y="78"/>
                    </a:cubicBezTo>
                    <a:cubicBezTo>
                      <a:pt x="255" y="78"/>
                      <a:pt x="252" y="82"/>
                      <a:pt x="252" y="86"/>
                    </a:cubicBezTo>
                    <a:cubicBezTo>
                      <a:pt x="252" y="91"/>
                      <a:pt x="255" y="94"/>
                      <a:pt x="260" y="94"/>
                    </a:cubicBezTo>
                    <a:cubicBezTo>
                      <a:pt x="299" y="94"/>
                      <a:pt x="299" y="94"/>
                      <a:pt x="299" y="94"/>
                    </a:cubicBezTo>
                    <a:cubicBezTo>
                      <a:pt x="198" y="195"/>
                      <a:pt x="198" y="195"/>
                      <a:pt x="198" y="195"/>
                    </a:cubicBezTo>
                    <a:cubicBezTo>
                      <a:pt x="97" y="94"/>
                      <a:pt x="97" y="94"/>
                      <a:pt x="97" y="94"/>
                    </a:cubicBezTo>
                    <a:cubicBezTo>
                      <a:pt x="137" y="94"/>
                      <a:pt x="137" y="94"/>
                      <a:pt x="137" y="94"/>
                    </a:cubicBezTo>
                    <a:cubicBezTo>
                      <a:pt x="141" y="94"/>
                      <a:pt x="145" y="91"/>
                      <a:pt x="145" y="86"/>
                    </a:cubicBezTo>
                    <a:cubicBezTo>
                      <a:pt x="145" y="82"/>
                      <a:pt x="141" y="78"/>
                      <a:pt x="137" y="78"/>
                    </a:cubicBezTo>
                    <a:cubicBezTo>
                      <a:pt x="78" y="78"/>
                      <a:pt x="78" y="78"/>
                      <a:pt x="78" y="78"/>
                    </a:cubicBezTo>
                    <a:cubicBezTo>
                      <a:pt x="76" y="78"/>
                      <a:pt x="74" y="79"/>
                      <a:pt x="73" y="80"/>
                    </a:cubicBezTo>
                    <a:cubicBezTo>
                      <a:pt x="71" y="82"/>
                      <a:pt x="70" y="84"/>
                      <a:pt x="70" y="86"/>
                    </a:cubicBezTo>
                    <a:cubicBezTo>
                      <a:pt x="70" y="145"/>
                      <a:pt x="70" y="145"/>
                      <a:pt x="70" y="145"/>
                    </a:cubicBezTo>
                    <a:cubicBezTo>
                      <a:pt x="70" y="149"/>
                      <a:pt x="74" y="153"/>
                      <a:pt x="78" y="153"/>
                    </a:cubicBezTo>
                    <a:cubicBezTo>
                      <a:pt x="83" y="153"/>
                      <a:pt x="86" y="149"/>
                      <a:pt x="86" y="145"/>
                    </a:cubicBezTo>
                    <a:cubicBezTo>
                      <a:pt x="86" y="105"/>
                      <a:pt x="86" y="105"/>
                      <a:pt x="86" y="105"/>
                    </a:cubicBezTo>
                    <a:cubicBezTo>
                      <a:pt x="187" y="206"/>
                      <a:pt x="187" y="206"/>
                      <a:pt x="187" y="206"/>
                    </a:cubicBezTo>
                    <a:cubicBezTo>
                      <a:pt x="86" y="307"/>
                      <a:pt x="86" y="307"/>
                      <a:pt x="86" y="307"/>
                    </a:cubicBezTo>
                    <a:cubicBezTo>
                      <a:pt x="86" y="268"/>
                      <a:pt x="86" y="268"/>
                      <a:pt x="86" y="268"/>
                    </a:cubicBezTo>
                    <a:cubicBezTo>
                      <a:pt x="86" y="263"/>
                      <a:pt x="83" y="260"/>
                      <a:pt x="78" y="260"/>
                    </a:cubicBezTo>
                    <a:cubicBezTo>
                      <a:pt x="74" y="260"/>
                      <a:pt x="70" y="263"/>
                      <a:pt x="70" y="268"/>
                    </a:cubicBezTo>
                    <a:cubicBezTo>
                      <a:pt x="70" y="268"/>
                      <a:pt x="70" y="268"/>
                      <a:pt x="70" y="268"/>
                    </a:cubicBezTo>
                    <a:cubicBezTo>
                      <a:pt x="70" y="327"/>
                      <a:pt x="70" y="327"/>
                      <a:pt x="70" y="327"/>
                    </a:cubicBezTo>
                    <a:cubicBezTo>
                      <a:pt x="70" y="329"/>
                      <a:pt x="71" y="331"/>
                      <a:pt x="73" y="332"/>
                    </a:cubicBezTo>
                    <a:cubicBezTo>
                      <a:pt x="74" y="334"/>
                      <a:pt x="76" y="335"/>
                      <a:pt x="78" y="335"/>
                    </a:cubicBezTo>
                    <a:cubicBezTo>
                      <a:pt x="137" y="335"/>
                      <a:pt x="137" y="335"/>
                      <a:pt x="137" y="335"/>
                    </a:cubicBezTo>
                    <a:cubicBezTo>
                      <a:pt x="141" y="335"/>
                      <a:pt x="145" y="331"/>
                      <a:pt x="145" y="327"/>
                    </a:cubicBezTo>
                    <a:cubicBezTo>
                      <a:pt x="145" y="322"/>
                      <a:pt x="141" y="319"/>
                      <a:pt x="137" y="319"/>
                    </a:cubicBezTo>
                    <a:cubicBezTo>
                      <a:pt x="97" y="319"/>
                      <a:pt x="97" y="319"/>
                      <a:pt x="97" y="319"/>
                    </a:cubicBezTo>
                    <a:cubicBezTo>
                      <a:pt x="198" y="218"/>
                      <a:pt x="198" y="218"/>
                      <a:pt x="198" y="218"/>
                    </a:cubicBezTo>
                    <a:cubicBezTo>
                      <a:pt x="299" y="319"/>
                      <a:pt x="299" y="319"/>
                      <a:pt x="299" y="319"/>
                    </a:cubicBezTo>
                    <a:cubicBezTo>
                      <a:pt x="260" y="319"/>
                      <a:pt x="260" y="319"/>
                      <a:pt x="260" y="319"/>
                    </a:cubicBezTo>
                    <a:cubicBezTo>
                      <a:pt x="255" y="319"/>
                      <a:pt x="252" y="322"/>
                      <a:pt x="252" y="327"/>
                    </a:cubicBezTo>
                    <a:cubicBezTo>
                      <a:pt x="252" y="331"/>
                      <a:pt x="255" y="335"/>
                      <a:pt x="260" y="335"/>
                    </a:cubicBezTo>
                    <a:cubicBezTo>
                      <a:pt x="260" y="335"/>
                      <a:pt x="260" y="335"/>
                      <a:pt x="260" y="335"/>
                    </a:cubicBezTo>
                    <a:cubicBezTo>
                      <a:pt x="319" y="335"/>
                      <a:pt x="319" y="335"/>
                      <a:pt x="319" y="335"/>
                    </a:cubicBezTo>
                    <a:cubicBezTo>
                      <a:pt x="321" y="335"/>
                      <a:pt x="323" y="334"/>
                      <a:pt x="324" y="332"/>
                    </a:cubicBezTo>
                    <a:cubicBezTo>
                      <a:pt x="326" y="331"/>
                      <a:pt x="327" y="329"/>
                      <a:pt x="327" y="327"/>
                    </a:cubicBezTo>
                    <a:cubicBezTo>
                      <a:pt x="327" y="268"/>
                      <a:pt x="327" y="268"/>
                      <a:pt x="327" y="268"/>
                    </a:cubicBezTo>
                    <a:cubicBezTo>
                      <a:pt x="327" y="263"/>
                      <a:pt x="323" y="260"/>
                      <a:pt x="319" y="260"/>
                    </a:cubicBezTo>
                    <a:cubicBezTo>
                      <a:pt x="314" y="260"/>
                      <a:pt x="311" y="263"/>
                      <a:pt x="311" y="268"/>
                    </a:cubicBezTo>
                    <a:cubicBezTo>
                      <a:pt x="311" y="307"/>
                      <a:pt x="311" y="307"/>
                      <a:pt x="311" y="307"/>
                    </a:cubicBezTo>
                    <a:cubicBezTo>
                      <a:pt x="210" y="206"/>
                      <a:pt x="210" y="206"/>
                      <a:pt x="210" y="206"/>
                    </a:cubicBezTo>
                    <a:cubicBezTo>
                      <a:pt x="311" y="105"/>
                      <a:pt x="311" y="105"/>
                      <a:pt x="311" y="105"/>
                    </a:cubicBezTo>
                    <a:cubicBezTo>
                      <a:pt x="311" y="145"/>
                      <a:pt x="311" y="145"/>
                      <a:pt x="311" y="145"/>
                    </a:cubicBezTo>
                    <a:cubicBezTo>
                      <a:pt x="311" y="149"/>
                      <a:pt x="314" y="153"/>
                      <a:pt x="319" y="153"/>
                    </a:cubicBezTo>
                    <a:close/>
                  </a:path>
                </a:pathLst>
              </a:custGeom>
              <a:solidFill>
                <a:srgbClr val="E3211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118" name="Text Box 22"/>
              <p:cNvSpPr txBox="1">
                <a:spLocks noChangeAspect="1" noChangeArrowheads="1"/>
              </p:cNvSpPr>
              <p:nvPr/>
            </p:nvSpPr>
            <p:spPr bwMode="auto">
              <a:xfrm>
                <a:off x="2440" y="1800"/>
                <a:ext cx="816"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lnSpc>
                    <a:spcPct val="80000"/>
                  </a:lnSpc>
                </a:pPr>
                <a:r>
                  <a:rPr lang="en-US" sz="1000" dirty="0">
                    <a:solidFill>
                      <a:srgbClr val="E32119"/>
                    </a:solidFill>
                    <a:latin typeface="Arial" charset="0"/>
                    <a:ea typeface="MS PGothic" pitchFamily="34" charset="-128"/>
                  </a:rPr>
                  <a:t>DPI</a:t>
                </a:r>
                <a:endParaRPr lang="sv-SE" sz="1000" dirty="0">
                  <a:solidFill>
                    <a:srgbClr val="E32119"/>
                  </a:solidFill>
                  <a:latin typeface="Arial" charset="0"/>
                  <a:ea typeface="MS PGothic" pitchFamily="34" charset="-128"/>
                </a:endParaRPr>
              </a:p>
            </p:txBody>
          </p:sp>
        </p:grpSp>
        <p:sp>
          <p:nvSpPr>
            <p:cNvPr id="115" name="Rectangle 46"/>
            <p:cNvSpPr>
              <a:spLocks noChangeAspect="1" noChangeArrowheads="1"/>
            </p:cNvSpPr>
            <p:nvPr/>
          </p:nvSpPr>
          <p:spPr bwMode="auto">
            <a:xfrm>
              <a:off x="2362" y="860"/>
              <a:ext cx="969" cy="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rIns="0" anchor="ctr"/>
            <a:lstStyle/>
            <a:p>
              <a:pPr>
                <a:spcBef>
                  <a:spcPct val="50000"/>
                </a:spcBef>
                <a:defRPr/>
              </a:pPr>
              <a:endParaRPr lang="sv-SE">
                <a:ea typeface="ＭＳ Ｐゴシック" charset="0"/>
                <a:cs typeface="ＭＳ Ｐゴシック" charset="0"/>
              </a:endParaRPr>
            </a:p>
          </p:txBody>
        </p:sp>
      </p:grpSp>
      <p:grpSp>
        <p:nvGrpSpPr>
          <p:cNvPr id="119" name="Group 35"/>
          <p:cNvGrpSpPr>
            <a:grpSpLocks noChangeAspect="1"/>
          </p:cNvGrpSpPr>
          <p:nvPr/>
        </p:nvGrpSpPr>
        <p:grpSpPr bwMode="auto">
          <a:xfrm>
            <a:off x="8308575" y="4718222"/>
            <a:ext cx="315866" cy="453751"/>
            <a:chOff x="2881" y="860"/>
            <a:chExt cx="969" cy="1392"/>
          </a:xfrm>
        </p:grpSpPr>
        <p:grpSp>
          <p:nvGrpSpPr>
            <p:cNvPr id="120" name="Group 48"/>
            <p:cNvGrpSpPr>
              <a:grpSpLocks noChangeAspect="1"/>
            </p:cNvGrpSpPr>
            <p:nvPr/>
          </p:nvGrpSpPr>
          <p:grpSpPr bwMode="auto">
            <a:xfrm>
              <a:off x="2881" y="860"/>
              <a:ext cx="966" cy="1391"/>
              <a:chOff x="2881" y="860"/>
              <a:chExt cx="966" cy="1391"/>
            </a:xfrm>
          </p:grpSpPr>
          <p:sp>
            <p:nvSpPr>
              <p:cNvPr id="122" name="Freeform 28"/>
              <p:cNvSpPr>
                <a:spLocks noChangeAspect="1"/>
              </p:cNvSpPr>
              <p:nvPr/>
            </p:nvSpPr>
            <p:spPr bwMode="auto">
              <a:xfrm>
                <a:off x="2887" y="860"/>
                <a:ext cx="941" cy="1372"/>
              </a:xfrm>
              <a:custGeom>
                <a:avLst/>
                <a:gdLst>
                  <a:gd name="T0" fmla="*/ 160851 w 393"/>
                  <a:gd name="T1" fmla="*/ 33976 h 573"/>
                  <a:gd name="T2" fmla="*/ 160851 w 393"/>
                  <a:gd name="T3" fmla="*/ 221309 h 573"/>
                  <a:gd name="T4" fmla="*/ 147715 w 393"/>
                  <a:gd name="T5" fmla="*/ 234513 h 573"/>
                  <a:gd name="T6" fmla="*/ 13153 w 393"/>
                  <a:gd name="T7" fmla="*/ 234513 h 573"/>
                  <a:gd name="T8" fmla="*/ 0 w 393"/>
                  <a:gd name="T9" fmla="*/ 221309 h 573"/>
                  <a:gd name="T10" fmla="*/ 0 w 393"/>
                  <a:gd name="T11" fmla="*/ 13152 h 573"/>
                  <a:gd name="T12" fmla="*/ 13153 w 393"/>
                  <a:gd name="T13" fmla="*/ 0 h 573"/>
                  <a:gd name="T14" fmla="*/ 147715 w 393"/>
                  <a:gd name="T15" fmla="*/ 0 h 573"/>
                  <a:gd name="T16" fmla="*/ 160851 w 393"/>
                  <a:gd name="T17" fmla="*/ 13152 h 573"/>
                  <a:gd name="T18" fmla="*/ 160851 w 393"/>
                  <a:gd name="T19" fmla="*/ 20763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s-ES"/>
              </a:p>
            </p:txBody>
          </p:sp>
          <p:sp>
            <p:nvSpPr>
              <p:cNvPr id="123" name="Freeform 29"/>
              <p:cNvSpPr>
                <a:spLocks noChangeAspect="1" noEditPoints="1"/>
              </p:cNvSpPr>
              <p:nvPr/>
            </p:nvSpPr>
            <p:spPr bwMode="auto">
              <a:xfrm>
                <a:off x="2881" y="860"/>
                <a:ext cx="966" cy="1391"/>
              </a:xfrm>
              <a:custGeom>
                <a:avLst/>
                <a:gdLst>
                  <a:gd name="T0" fmla="*/ 167720 w 409"/>
                  <a:gd name="T1" fmla="*/ 24105 h 589"/>
                  <a:gd name="T2" fmla="*/ 151386 w 409"/>
                  <a:gd name="T3" fmla="*/ 0 h 589"/>
                  <a:gd name="T4" fmla="*/ 0 w 409"/>
                  <a:gd name="T5" fmla="*/ 16291 h 589"/>
                  <a:gd name="T6" fmla="*/ 16311 w 409"/>
                  <a:gd name="T7" fmla="*/ 241330 h 589"/>
                  <a:gd name="T8" fmla="*/ 167720 w 409"/>
                  <a:gd name="T9" fmla="*/ 225021 h 589"/>
                  <a:gd name="T10" fmla="*/ 164400 w 409"/>
                  <a:gd name="T11" fmla="*/ 33993 h 589"/>
                  <a:gd name="T12" fmla="*/ 161093 w 409"/>
                  <a:gd name="T13" fmla="*/ 225021 h 589"/>
                  <a:gd name="T14" fmla="*/ 16311 w 409"/>
                  <a:gd name="T15" fmla="*/ 234692 h 589"/>
                  <a:gd name="T16" fmla="*/ 6627 w 409"/>
                  <a:gd name="T17" fmla="*/ 16291 h 589"/>
                  <a:gd name="T18" fmla="*/ 151386 w 409"/>
                  <a:gd name="T19" fmla="*/ 6627 h 589"/>
                  <a:gd name="T20" fmla="*/ 161093 w 409"/>
                  <a:gd name="T21" fmla="*/ 24105 h 589"/>
                  <a:gd name="T22" fmla="*/ 32768 w 409"/>
                  <a:gd name="T23" fmla="*/ 129963 h 589"/>
                  <a:gd name="T24" fmla="*/ 83648 w 409"/>
                  <a:gd name="T25" fmla="*/ 137246 h 589"/>
                  <a:gd name="T26" fmla="*/ 130663 w 409"/>
                  <a:gd name="T27" fmla="*/ 131859 h 589"/>
                  <a:gd name="T28" fmla="*/ 137011 w 409"/>
                  <a:gd name="T29" fmla="*/ 125762 h 589"/>
                  <a:gd name="T30" fmla="*/ 137011 w 409"/>
                  <a:gd name="T31" fmla="*/ 42677 h 589"/>
                  <a:gd name="T32" fmla="*/ 127087 w 409"/>
                  <a:gd name="T33" fmla="*/ 35181 h 589"/>
                  <a:gd name="T34" fmla="*/ 47917 w 409"/>
                  <a:gd name="T35" fmla="*/ 33653 h 589"/>
                  <a:gd name="T36" fmla="*/ 32768 w 409"/>
                  <a:gd name="T37" fmla="*/ 38473 h 589"/>
                  <a:gd name="T38" fmla="*/ 30709 w 409"/>
                  <a:gd name="T39" fmla="*/ 43045 h 589"/>
                  <a:gd name="T40" fmla="*/ 32768 w 409"/>
                  <a:gd name="T41" fmla="*/ 129963 h 589"/>
                  <a:gd name="T42" fmla="*/ 83648 w 409"/>
                  <a:gd name="T43" fmla="*/ 37602 h 589"/>
                  <a:gd name="T44" fmla="*/ 128235 w 409"/>
                  <a:gd name="T45" fmla="*/ 42677 h 589"/>
                  <a:gd name="T46" fmla="*/ 125535 w 409"/>
                  <a:gd name="T47" fmla="*/ 44229 h 589"/>
                  <a:gd name="T48" fmla="*/ 49105 w 409"/>
                  <a:gd name="T49" fmla="*/ 45483 h 589"/>
                  <a:gd name="T50" fmla="*/ 38524 w 409"/>
                  <a:gd name="T51" fmla="*/ 43045 h 589"/>
                  <a:gd name="T52" fmla="*/ 37341 w 409"/>
                  <a:gd name="T53" fmla="*/ 49578 h 589"/>
                  <a:gd name="T54" fmla="*/ 83648 w 409"/>
                  <a:gd name="T55" fmla="*/ 54502 h 589"/>
                  <a:gd name="T56" fmla="*/ 130384 w 409"/>
                  <a:gd name="T57" fmla="*/ 49578 h 589"/>
                  <a:gd name="T58" fmla="*/ 125535 w 409"/>
                  <a:gd name="T59" fmla="*/ 127011 h 589"/>
                  <a:gd name="T60" fmla="*/ 49105 w 409"/>
                  <a:gd name="T61" fmla="*/ 128182 h 589"/>
                  <a:gd name="T62" fmla="*/ 37341 w 409"/>
                  <a:gd name="T63" fmla="*/ 124892 h 58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9"/>
                  <a:gd name="T97" fmla="*/ 0 h 589"/>
                  <a:gd name="T98" fmla="*/ 409 w 409"/>
                  <a:gd name="T99" fmla="*/ 589 h 58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80" y="317"/>
                    </a:moveTo>
                    <a:cubicBezTo>
                      <a:pt x="85" y="321"/>
                      <a:pt x="91" y="323"/>
                      <a:pt x="98" y="325"/>
                    </a:cubicBezTo>
                    <a:cubicBezTo>
                      <a:pt x="121" y="331"/>
                      <a:pt x="160" y="335"/>
                      <a:pt x="204" y="335"/>
                    </a:cubicBezTo>
                    <a:cubicBezTo>
                      <a:pt x="238" y="335"/>
                      <a:pt x="269" y="333"/>
                      <a:pt x="292" y="329"/>
                    </a:cubicBezTo>
                    <a:cubicBezTo>
                      <a:pt x="303" y="327"/>
                      <a:pt x="312" y="325"/>
                      <a:pt x="319" y="322"/>
                    </a:cubicBezTo>
                    <a:cubicBezTo>
                      <a:pt x="323" y="321"/>
                      <a:pt x="326" y="319"/>
                      <a:pt x="328" y="317"/>
                    </a:cubicBezTo>
                    <a:cubicBezTo>
                      <a:pt x="331" y="315"/>
                      <a:pt x="334" y="311"/>
                      <a:pt x="334" y="307"/>
                    </a:cubicBezTo>
                    <a:cubicBezTo>
                      <a:pt x="334" y="105"/>
                      <a:pt x="334" y="105"/>
                      <a:pt x="334" y="105"/>
                    </a:cubicBezTo>
                    <a:cubicBezTo>
                      <a:pt x="334" y="105"/>
                      <a:pt x="334" y="104"/>
                      <a:pt x="334" y="104"/>
                    </a:cubicBezTo>
                    <a:cubicBezTo>
                      <a:pt x="334" y="100"/>
                      <a:pt x="331" y="96"/>
                      <a:pt x="328" y="94"/>
                    </a:cubicBezTo>
                    <a:cubicBezTo>
                      <a:pt x="324" y="91"/>
                      <a:pt x="318" y="88"/>
                      <a:pt x="310" y="86"/>
                    </a:cubicBezTo>
                    <a:cubicBezTo>
                      <a:pt x="288" y="80"/>
                      <a:pt x="249" y="76"/>
                      <a:pt x="204" y="76"/>
                    </a:cubicBezTo>
                    <a:cubicBezTo>
                      <a:pt x="171" y="76"/>
                      <a:pt x="140" y="78"/>
                      <a:pt x="117" y="82"/>
                    </a:cubicBezTo>
                    <a:cubicBezTo>
                      <a:pt x="106" y="84"/>
                      <a:pt x="97" y="86"/>
                      <a:pt x="90" y="89"/>
                    </a:cubicBezTo>
                    <a:cubicBezTo>
                      <a:pt x="86" y="91"/>
                      <a:pt x="83" y="92"/>
                      <a:pt x="80" y="94"/>
                    </a:cubicBezTo>
                    <a:cubicBezTo>
                      <a:pt x="78" y="96"/>
                      <a:pt x="75" y="100"/>
                      <a:pt x="75" y="105"/>
                    </a:cubicBezTo>
                    <a:cubicBezTo>
                      <a:pt x="75" y="105"/>
                      <a:pt x="75" y="105"/>
                      <a:pt x="75" y="105"/>
                    </a:cubicBezTo>
                    <a:cubicBezTo>
                      <a:pt x="75" y="307"/>
                      <a:pt x="75" y="307"/>
                      <a:pt x="75" y="307"/>
                    </a:cubicBezTo>
                    <a:cubicBezTo>
                      <a:pt x="75" y="311"/>
                      <a:pt x="78" y="315"/>
                      <a:pt x="80" y="317"/>
                    </a:cubicBezTo>
                    <a:close/>
                    <a:moveTo>
                      <a:pt x="103" y="102"/>
                    </a:moveTo>
                    <a:cubicBezTo>
                      <a:pt x="122" y="96"/>
                      <a:pt x="161" y="92"/>
                      <a:pt x="204" y="92"/>
                    </a:cubicBezTo>
                    <a:cubicBezTo>
                      <a:pt x="238" y="92"/>
                      <a:pt x="268" y="94"/>
                      <a:pt x="289" y="98"/>
                    </a:cubicBezTo>
                    <a:cubicBezTo>
                      <a:pt x="299" y="100"/>
                      <a:pt x="308" y="102"/>
                      <a:pt x="313" y="104"/>
                    </a:cubicBezTo>
                    <a:cubicBezTo>
                      <a:pt x="314" y="104"/>
                      <a:pt x="314" y="104"/>
                      <a:pt x="315" y="105"/>
                    </a:cubicBezTo>
                    <a:cubicBezTo>
                      <a:pt x="313" y="106"/>
                      <a:pt x="310" y="107"/>
                      <a:pt x="306" y="108"/>
                    </a:cubicBezTo>
                    <a:cubicBezTo>
                      <a:pt x="286" y="113"/>
                      <a:pt x="248" y="117"/>
                      <a:pt x="204" y="117"/>
                    </a:cubicBezTo>
                    <a:cubicBezTo>
                      <a:pt x="171" y="117"/>
                      <a:pt x="141" y="115"/>
                      <a:pt x="120" y="111"/>
                    </a:cubicBezTo>
                    <a:cubicBezTo>
                      <a:pt x="109" y="110"/>
                      <a:pt x="101" y="107"/>
                      <a:pt x="96" y="105"/>
                    </a:cubicBezTo>
                    <a:cubicBezTo>
                      <a:pt x="95" y="105"/>
                      <a:pt x="95" y="105"/>
                      <a:pt x="94" y="105"/>
                    </a:cubicBezTo>
                    <a:cubicBezTo>
                      <a:pt x="96" y="104"/>
                      <a:pt x="99" y="103"/>
                      <a:pt x="103" y="102"/>
                    </a:cubicBezTo>
                    <a:close/>
                    <a:moveTo>
                      <a:pt x="91" y="121"/>
                    </a:moveTo>
                    <a:cubicBezTo>
                      <a:pt x="93" y="121"/>
                      <a:pt x="96" y="122"/>
                      <a:pt x="98" y="123"/>
                    </a:cubicBezTo>
                    <a:cubicBezTo>
                      <a:pt x="121" y="129"/>
                      <a:pt x="160" y="133"/>
                      <a:pt x="204" y="133"/>
                    </a:cubicBezTo>
                    <a:cubicBezTo>
                      <a:pt x="238" y="133"/>
                      <a:pt x="269" y="131"/>
                      <a:pt x="292" y="127"/>
                    </a:cubicBezTo>
                    <a:cubicBezTo>
                      <a:pt x="302" y="125"/>
                      <a:pt x="311" y="123"/>
                      <a:pt x="318" y="121"/>
                    </a:cubicBezTo>
                    <a:cubicBezTo>
                      <a:pt x="318" y="305"/>
                      <a:pt x="318" y="305"/>
                      <a:pt x="318" y="305"/>
                    </a:cubicBezTo>
                    <a:cubicBezTo>
                      <a:pt x="316" y="306"/>
                      <a:pt x="312" y="308"/>
                      <a:pt x="306" y="310"/>
                    </a:cubicBezTo>
                    <a:cubicBezTo>
                      <a:pt x="286" y="315"/>
                      <a:pt x="248" y="319"/>
                      <a:pt x="204" y="319"/>
                    </a:cubicBezTo>
                    <a:cubicBezTo>
                      <a:pt x="171" y="319"/>
                      <a:pt x="141" y="317"/>
                      <a:pt x="120" y="313"/>
                    </a:cubicBezTo>
                    <a:cubicBezTo>
                      <a:pt x="109" y="312"/>
                      <a:pt x="101" y="309"/>
                      <a:pt x="96" y="307"/>
                    </a:cubicBezTo>
                    <a:cubicBezTo>
                      <a:pt x="93" y="306"/>
                      <a:pt x="92" y="306"/>
                      <a:pt x="91" y="305"/>
                    </a:cubicBezTo>
                    <a:lnTo>
                      <a:pt x="91" y="121"/>
                    </a:lnTo>
                    <a:close/>
                  </a:path>
                </a:pathLst>
              </a:custGeom>
              <a:solidFill>
                <a:srgbClr val="F08A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s-ES"/>
              </a:p>
            </p:txBody>
          </p:sp>
          <p:sp>
            <p:nvSpPr>
              <p:cNvPr id="124" name="Text Box 30"/>
              <p:cNvSpPr txBox="1">
                <a:spLocks noChangeAspect="1" noChangeArrowheads="1"/>
              </p:cNvSpPr>
              <p:nvPr/>
            </p:nvSpPr>
            <p:spPr bwMode="auto">
              <a:xfrm>
                <a:off x="2947" y="1846"/>
                <a:ext cx="81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eaLnBrk="0" hangingPunct="0">
                  <a:defRPr sz="2000">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cs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cs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cs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cs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cs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cs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cs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cs typeface="MS PGothic" panose="020B0600070205080204" pitchFamily="34" charset="-128"/>
                  </a:defRPr>
                </a:lvl9pPr>
              </a:lstStyle>
              <a:p>
                <a:pPr algn="ctr" eaLnBrk="1" hangingPunct="1">
                  <a:lnSpc>
                    <a:spcPct val="80000"/>
                  </a:lnSpc>
                </a:pPr>
                <a:r>
                  <a:rPr lang="en-US" altLang="es-ES" sz="700" dirty="0">
                    <a:solidFill>
                      <a:srgbClr val="F08A00"/>
                    </a:solidFill>
                  </a:rPr>
                  <a:t>Cache</a:t>
                </a:r>
                <a:endParaRPr lang="sv-SE" altLang="es-ES" sz="800" dirty="0">
                  <a:solidFill>
                    <a:srgbClr val="F08A00"/>
                  </a:solidFill>
                </a:endParaRPr>
              </a:p>
            </p:txBody>
          </p:sp>
        </p:grpSp>
        <p:sp>
          <p:nvSpPr>
            <p:cNvPr id="121" name="Rectangle 26"/>
            <p:cNvSpPr>
              <a:spLocks noChangeAspect="1" noChangeArrowheads="1"/>
            </p:cNvSpPr>
            <p:nvPr/>
          </p:nvSpPr>
          <p:spPr bwMode="auto">
            <a:xfrm>
              <a:off x="2881" y="860"/>
              <a:ext cx="969" cy="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rIns="0" anchor="ctr"/>
            <a:lstStyle/>
            <a:p>
              <a:pPr>
                <a:spcBef>
                  <a:spcPct val="50000"/>
                </a:spcBef>
                <a:defRPr/>
              </a:pPr>
              <a:endParaRPr lang="sv-SE">
                <a:latin typeface="Arial" charset="0"/>
                <a:ea typeface="ＭＳ Ｐゴシック" charset="0"/>
                <a:cs typeface="ＭＳ Ｐゴシック" charset="0"/>
              </a:endParaRPr>
            </a:p>
          </p:txBody>
        </p:sp>
      </p:grpSp>
      <p:grpSp>
        <p:nvGrpSpPr>
          <p:cNvPr id="125" name="Group 56"/>
          <p:cNvGrpSpPr>
            <a:grpSpLocks noChangeAspect="1"/>
          </p:cNvGrpSpPr>
          <p:nvPr/>
        </p:nvGrpSpPr>
        <p:grpSpPr bwMode="auto">
          <a:xfrm>
            <a:off x="8308575" y="4251802"/>
            <a:ext cx="320738" cy="461061"/>
            <a:chOff x="2362" y="860"/>
            <a:chExt cx="969" cy="1392"/>
          </a:xfrm>
        </p:grpSpPr>
        <p:grpSp>
          <p:nvGrpSpPr>
            <p:cNvPr id="126" name="Group 45"/>
            <p:cNvGrpSpPr>
              <a:grpSpLocks noChangeAspect="1"/>
            </p:cNvGrpSpPr>
            <p:nvPr/>
          </p:nvGrpSpPr>
          <p:grpSpPr bwMode="auto">
            <a:xfrm>
              <a:off x="2365" y="860"/>
              <a:ext cx="966" cy="1391"/>
              <a:chOff x="2365" y="860"/>
              <a:chExt cx="966" cy="1391"/>
            </a:xfrm>
          </p:grpSpPr>
          <p:sp>
            <p:nvSpPr>
              <p:cNvPr id="128" name="Freeform 20"/>
              <p:cNvSpPr>
                <a:spLocks noChangeAspect="1"/>
              </p:cNvSpPr>
              <p:nvPr/>
            </p:nvSpPr>
            <p:spPr bwMode="auto">
              <a:xfrm>
                <a:off x="2384" y="879"/>
                <a:ext cx="928" cy="1353"/>
              </a:xfrm>
              <a:custGeom>
                <a:avLst/>
                <a:gdLst>
                  <a:gd name="T0" fmla="*/ 28848 w 393"/>
                  <a:gd name="T1" fmla="*/ 6094 h 573"/>
                  <a:gd name="T2" fmla="*/ 28848 w 393"/>
                  <a:gd name="T3" fmla="*/ 39693 h 573"/>
                  <a:gd name="T4" fmla="*/ 26492 w 393"/>
                  <a:gd name="T5" fmla="*/ 42061 h 573"/>
                  <a:gd name="T6" fmla="*/ 2359 w 393"/>
                  <a:gd name="T7" fmla="*/ 42061 h 573"/>
                  <a:gd name="T8" fmla="*/ 0 w 393"/>
                  <a:gd name="T9" fmla="*/ 39693 h 573"/>
                  <a:gd name="T10" fmla="*/ 0 w 393"/>
                  <a:gd name="T11" fmla="*/ 2359 h 573"/>
                  <a:gd name="T12" fmla="*/ 2359 w 393"/>
                  <a:gd name="T13" fmla="*/ 0 h 573"/>
                  <a:gd name="T14" fmla="*/ 26492 w 393"/>
                  <a:gd name="T15" fmla="*/ 0 h 573"/>
                  <a:gd name="T16" fmla="*/ 28848 w 393"/>
                  <a:gd name="T17" fmla="*/ 2359 h 573"/>
                  <a:gd name="T18" fmla="*/ 28848 w 393"/>
                  <a:gd name="T19" fmla="*/ 3724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129" name="Freeform 21"/>
              <p:cNvSpPr>
                <a:spLocks noChangeAspect="1" noEditPoints="1"/>
              </p:cNvSpPr>
              <p:nvPr/>
            </p:nvSpPr>
            <p:spPr bwMode="auto">
              <a:xfrm>
                <a:off x="2365" y="860"/>
                <a:ext cx="966" cy="1391"/>
              </a:xfrm>
              <a:custGeom>
                <a:avLst/>
                <a:gdLst>
                  <a:gd name="T0" fmla="*/ 30066 w 409"/>
                  <a:gd name="T1" fmla="*/ 4322 h 589"/>
                  <a:gd name="T2" fmla="*/ 27138 w 409"/>
                  <a:gd name="T3" fmla="*/ 0 h 589"/>
                  <a:gd name="T4" fmla="*/ 0 w 409"/>
                  <a:gd name="T5" fmla="*/ 2921 h 589"/>
                  <a:gd name="T6" fmla="*/ 2924 w 409"/>
                  <a:gd name="T7" fmla="*/ 43270 h 589"/>
                  <a:gd name="T8" fmla="*/ 30066 w 409"/>
                  <a:gd name="T9" fmla="*/ 40346 h 589"/>
                  <a:gd name="T10" fmla="*/ 29471 w 409"/>
                  <a:gd name="T11" fmla="*/ 6095 h 589"/>
                  <a:gd name="T12" fmla="*/ 28878 w 409"/>
                  <a:gd name="T13" fmla="*/ 40346 h 589"/>
                  <a:gd name="T14" fmla="*/ 2924 w 409"/>
                  <a:gd name="T15" fmla="*/ 42080 h 589"/>
                  <a:gd name="T16" fmla="*/ 1188 w 409"/>
                  <a:gd name="T17" fmla="*/ 2921 h 589"/>
                  <a:gd name="T18" fmla="*/ 27138 w 409"/>
                  <a:gd name="T19" fmla="*/ 1188 h 589"/>
                  <a:gd name="T20" fmla="*/ 28878 w 409"/>
                  <a:gd name="T21" fmla="*/ 4322 h 589"/>
                  <a:gd name="T22" fmla="*/ 23423 w 409"/>
                  <a:gd name="T23" fmla="*/ 11232 h 589"/>
                  <a:gd name="T24" fmla="*/ 24020 w 409"/>
                  <a:gd name="T25" fmla="*/ 10642 h 589"/>
                  <a:gd name="T26" fmla="*/ 23808 w 409"/>
                  <a:gd name="T27" fmla="*/ 5873 h 589"/>
                  <a:gd name="T28" fmla="*/ 19105 w 409"/>
                  <a:gd name="T29" fmla="*/ 5727 h 589"/>
                  <a:gd name="T30" fmla="*/ 19105 w 409"/>
                  <a:gd name="T31" fmla="*/ 6898 h 589"/>
                  <a:gd name="T32" fmla="*/ 14558 w 409"/>
                  <a:gd name="T33" fmla="*/ 14345 h 589"/>
                  <a:gd name="T34" fmla="*/ 10080 w 409"/>
                  <a:gd name="T35" fmla="*/ 6898 h 589"/>
                  <a:gd name="T36" fmla="*/ 10080 w 409"/>
                  <a:gd name="T37" fmla="*/ 5727 h 589"/>
                  <a:gd name="T38" fmla="*/ 5350 w 409"/>
                  <a:gd name="T39" fmla="*/ 5873 h 589"/>
                  <a:gd name="T40" fmla="*/ 5137 w 409"/>
                  <a:gd name="T41" fmla="*/ 10642 h 589"/>
                  <a:gd name="T42" fmla="*/ 6309 w 409"/>
                  <a:gd name="T43" fmla="*/ 10642 h 589"/>
                  <a:gd name="T44" fmla="*/ 13755 w 409"/>
                  <a:gd name="T45" fmla="*/ 15119 h 589"/>
                  <a:gd name="T46" fmla="*/ 6309 w 409"/>
                  <a:gd name="T47" fmla="*/ 19694 h 589"/>
                  <a:gd name="T48" fmla="*/ 5137 w 409"/>
                  <a:gd name="T49" fmla="*/ 19694 h 589"/>
                  <a:gd name="T50" fmla="*/ 5137 w 409"/>
                  <a:gd name="T51" fmla="*/ 24011 h 589"/>
                  <a:gd name="T52" fmla="*/ 5730 w 409"/>
                  <a:gd name="T53" fmla="*/ 24608 h 589"/>
                  <a:gd name="T54" fmla="*/ 10643 w 409"/>
                  <a:gd name="T55" fmla="*/ 24011 h 589"/>
                  <a:gd name="T56" fmla="*/ 7128 w 409"/>
                  <a:gd name="T57" fmla="*/ 23418 h 589"/>
                  <a:gd name="T58" fmla="*/ 21963 w 409"/>
                  <a:gd name="T59" fmla="*/ 23418 h 589"/>
                  <a:gd name="T60" fmla="*/ 18510 w 409"/>
                  <a:gd name="T61" fmla="*/ 24011 h 589"/>
                  <a:gd name="T62" fmla="*/ 19105 w 409"/>
                  <a:gd name="T63" fmla="*/ 24608 h 589"/>
                  <a:gd name="T64" fmla="*/ 23808 w 409"/>
                  <a:gd name="T65" fmla="*/ 24396 h 589"/>
                  <a:gd name="T66" fmla="*/ 24020 w 409"/>
                  <a:gd name="T67" fmla="*/ 19694 h 589"/>
                  <a:gd name="T68" fmla="*/ 22872 w 409"/>
                  <a:gd name="T69" fmla="*/ 19694 h 589"/>
                  <a:gd name="T70" fmla="*/ 15430 w 409"/>
                  <a:gd name="T71" fmla="*/ 15119 h 589"/>
                  <a:gd name="T72" fmla="*/ 22872 w 409"/>
                  <a:gd name="T73" fmla="*/ 10642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319" y="153"/>
                    </a:moveTo>
                    <a:cubicBezTo>
                      <a:pt x="323" y="153"/>
                      <a:pt x="327" y="149"/>
                      <a:pt x="327" y="145"/>
                    </a:cubicBezTo>
                    <a:cubicBezTo>
                      <a:pt x="327" y="145"/>
                      <a:pt x="327" y="145"/>
                      <a:pt x="327" y="145"/>
                    </a:cubicBezTo>
                    <a:cubicBezTo>
                      <a:pt x="327" y="86"/>
                      <a:pt x="327" y="86"/>
                      <a:pt x="327" y="86"/>
                    </a:cubicBezTo>
                    <a:cubicBezTo>
                      <a:pt x="327" y="84"/>
                      <a:pt x="326" y="82"/>
                      <a:pt x="324" y="80"/>
                    </a:cubicBezTo>
                    <a:cubicBezTo>
                      <a:pt x="323" y="79"/>
                      <a:pt x="321" y="78"/>
                      <a:pt x="319" y="78"/>
                    </a:cubicBezTo>
                    <a:cubicBezTo>
                      <a:pt x="260" y="78"/>
                      <a:pt x="260" y="78"/>
                      <a:pt x="260" y="78"/>
                    </a:cubicBezTo>
                    <a:cubicBezTo>
                      <a:pt x="255" y="78"/>
                      <a:pt x="252" y="82"/>
                      <a:pt x="252" y="86"/>
                    </a:cubicBezTo>
                    <a:cubicBezTo>
                      <a:pt x="252" y="91"/>
                      <a:pt x="255" y="94"/>
                      <a:pt x="260" y="94"/>
                    </a:cubicBezTo>
                    <a:cubicBezTo>
                      <a:pt x="299" y="94"/>
                      <a:pt x="299" y="94"/>
                      <a:pt x="299" y="94"/>
                    </a:cubicBezTo>
                    <a:cubicBezTo>
                      <a:pt x="198" y="195"/>
                      <a:pt x="198" y="195"/>
                      <a:pt x="198" y="195"/>
                    </a:cubicBezTo>
                    <a:cubicBezTo>
                      <a:pt x="97" y="94"/>
                      <a:pt x="97" y="94"/>
                      <a:pt x="97" y="94"/>
                    </a:cubicBezTo>
                    <a:cubicBezTo>
                      <a:pt x="137" y="94"/>
                      <a:pt x="137" y="94"/>
                      <a:pt x="137" y="94"/>
                    </a:cubicBezTo>
                    <a:cubicBezTo>
                      <a:pt x="141" y="94"/>
                      <a:pt x="145" y="91"/>
                      <a:pt x="145" y="86"/>
                    </a:cubicBezTo>
                    <a:cubicBezTo>
                      <a:pt x="145" y="82"/>
                      <a:pt x="141" y="78"/>
                      <a:pt x="137" y="78"/>
                    </a:cubicBezTo>
                    <a:cubicBezTo>
                      <a:pt x="78" y="78"/>
                      <a:pt x="78" y="78"/>
                      <a:pt x="78" y="78"/>
                    </a:cubicBezTo>
                    <a:cubicBezTo>
                      <a:pt x="76" y="78"/>
                      <a:pt x="74" y="79"/>
                      <a:pt x="73" y="80"/>
                    </a:cubicBezTo>
                    <a:cubicBezTo>
                      <a:pt x="71" y="82"/>
                      <a:pt x="70" y="84"/>
                      <a:pt x="70" y="86"/>
                    </a:cubicBezTo>
                    <a:cubicBezTo>
                      <a:pt x="70" y="145"/>
                      <a:pt x="70" y="145"/>
                      <a:pt x="70" y="145"/>
                    </a:cubicBezTo>
                    <a:cubicBezTo>
                      <a:pt x="70" y="149"/>
                      <a:pt x="74" y="153"/>
                      <a:pt x="78" y="153"/>
                    </a:cubicBezTo>
                    <a:cubicBezTo>
                      <a:pt x="83" y="153"/>
                      <a:pt x="86" y="149"/>
                      <a:pt x="86" y="145"/>
                    </a:cubicBezTo>
                    <a:cubicBezTo>
                      <a:pt x="86" y="105"/>
                      <a:pt x="86" y="105"/>
                      <a:pt x="86" y="105"/>
                    </a:cubicBezTo>
                    <a:cubicBezTo>
                      <a:pt x="187" y="206"/>
                      <a:pt x="187" y="206"/>
                      <a:pt x="187" y="206"/>
                    </a:cubicBezTo>
                    <a:cubicBezTo>
                      <a:pt x="86" y="307"/>
                      <a:pt x="86" y="307"/>
                      <a:pt x="86" y="307"/>
                    </a:cubicBezTo>
                    <a:cubicBezTo>
                      <a:pt x="86" y="268"/>
                      <a:pt x="86" y="268"/>
                      <a:pt x="86" y="268"/>
                    </a:cubicBezTo>
                    <a:cubicBezTo>
                      <a:pt x="86" y="263"/>
                      <a:pt x="83" y="260"/>
                      <a:pt x="78" y="260"/>
                    </a:cubicBezTo>
                    <a:cubicBezTo>
                      <a:pt x="74" y="260"/>
                      <a:pt x="70" y="263"/>
                      <a:pt x="70" y="268"/>
                    </a:cubicBezTo>
                    <a:cubicBezTo>
                      <a:pt x="70" y="268"/>
                      <a:pt x="70" y="268"/>
                      <a:pt x="70" y="268"/>
                    </a:cubicBezTo>
                    <a:cubicBezTo>
                      <a:pt x="70" y="327"/>
                      <a:pt x="70" y="327"/>
                      <a:pt x="70" y="327"/>
                    </a:cubicBezTo>
                    <a:cubicBezTo>
                      <a:pt x="70" y="329"/>
                      <a:pt x="71" y="331"/>
                      <a:pt x="73" y="332"/>
                    </a:cubicBezTo>
                    <a:cubicBezTo>
                      <a:pt x="74" y="334"/>
                      <a:pt x="76" y="335"/>
                      <a:pt x="78" y="335"/>
                    </a:cubicBezTo>
                    <a:cubicBezTo>
                      <a:pt x="137" y="335"/>
                      <a:pt x="137" y="335"/>
                      <a:pt x="137" y="335"/>
                    </a:cubicBezTo>
                    <a:cubicBezTo>
                      <a:pt x="141" y="335"/>
                      <a:pt x="145" y="331"/>
                      <a:pt x="145" y="327"/>
                    </a:cubicBezTo>
                    <a:cubicBezTo>
                      <a:pt x="145" y="322"/>
                      <a:pt x="141" y="319"/>
                      <a:pt x="137" y="319"/>
                    </a:cubicBezTo>
                    <a:cubicBezTo>
                      <a:pt x="97" y="319"/>
                      <a:pt x="97" y="319"/>
                      <a:pt x="97" y="319"/>
                    </a:cubicBezTo>
                    <a:cubicBezTo>
                      <a:pt x="198" y="218"/>
                      <a:pt x="198" y="218"/>
                      <a:pt x="198" y="218"/>
                    </a:cubicBezTo>
                    <a:cubicBezTo>
                      <a:pt x="299" y="319"/>
                      <a:pt x="299" y="319"/>
                      <a:pt x="299" y="319"/>
                    </a:cubicBezTo>
                    <a:cubicBezTo>
                      <a:pt x="260" y="319"/>
                      <a:pt x="260" y="319"/>
                      <a:pt x="260" y="319"/>
                    </a:cubicBezTo>
                    <a:cubicBezTo>
                      <a:pt x="255" y="319"/>
                      <a:pt x="252" y="322"/>
                      <a:pt x="252" y="327"/>
                    </a:cubicBezTo>
                    <a:cubicBezTo>
                      <a:pt x="252" y="331"/>
                      <a:pt x="255" y="335"/>
                      <a:pt x="260" y="335"/>
                    </a:cubicBezTo>
                    <a:cubicBezTo>
                      <a:pt x="260" y="335"/>
                      <a:pt x="260" y="335"/>
                      <a:pt x="260" y="335"/>
                    </a:cubicBezTo>
                    <a:cubicBezTo>
                      <a:pt x="319" y="335"/>
                      <a:pt x="319" y="335"/>
                      <a:pt x="319" y="335"/>
                    </a:cubicBezTo>
                    <a:cubicBezTo>
                      <a:pt x="321" y="335"/>
                      <a:pt x="323" y="334"/>
                      <a:pt x="324" y="332"/>
                    </a:cubicBezTo>
                    <a:cubicBezTo>
                      <a:pt x="326" y="331"/>
                      <a:pt x="327" y="329"/>
                      <a:pt x="327" y="327"/>
                    </a:cubicBezTo>
                    <a:cubicBezTo>
                      <a:pt x="327" y="268"/>
                      <a:pt x="327" y="268"/>
                      <a:pt x="327" y="268"/>
                    </a:cubicBezTo>
                    <a:cubicBezTo>
                      <a:pt x="327" y="263"/>
                      <a:pt x="323" y="260"/>
                      <a:pt x="319" y="260"/>
                    </a:cubicBezTo>
                    <a:cubicBezTo>
                      <a:pt x="314" y="260"/>
                      <a:pt x="311" y="263"/>
                      <a:pt x="311" y="268"/>
                    </a:cubicBezTo>
                    <a:cubicBezTo>
                      <a:pt x="311" y="307"/>
                      <a:pt x="311" y="307"/>
                      <a:pt x="311" y="307"/>
                    </a:cubicBezTo>
                    <a:cubicBezTo>
                      <a:pt x="210" y="206"/>
                      <a:pt x="210" y="206"/>
                      <a:pt x="210" y="206"/>
                    </a:cubicBezTo>
                    <a:cubicBezTo>
                      <a:pt x="311" y="105"/>
                      <a:pt x="311" y="105"/>
                      <a:pt x="311" y="105"/>
                    </a:cubicBezTo>
                    <a:cubicBezTo>
                      <a:pt x="311" y="145"/>
                      <a:pt x="311" y="145"/>
                      <a:pt x="311" y="145"/>
                    </a:cubicBezTo>
                    <a:cubicBezTo>
                      <a:pt x="311" y="149"/>
                      <a:pt x="314" y="153"/>
                      <a:pt x="319" y="153"/>
                    </a:cubicBezTo>
                    <a:close/>
                  </a:path>
                </a:pathLst>
              </a:custGeom>
              <a:solidFill>
                <a:srgbClr val="E3211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130" name="Text Box 22"/>
              <p:cNvSpPr txBox="1">
                <a:spLocks noChangeAspect="1" noChangeArrowheads="1"/>
              </p:cNvSpPr>
              <p:nvPr/>
            </p:nvSpPr>
            <p:spPr bwMode="auto">
              <a:xfrm>
                <a:off x="2440" y="1800"/>
                <a:ext cx="816"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lnSpc>
                    <a:spcPct val="80000"/>
                  </a:lnSpc>
                </a:pPr>
                <a:r>
                  <a:rPr lang="en-US" sz="1000" dirty="0">
                    <a:solidFill>
                      <a:srgbClr val="E32119"/>
                    </a:solidFill>
                    <a:latin typeface="Arial" charset="0"/>
                    <a:ea typeface="MS PGothic" pitchFamily="34" charset="-128"/>
                  </a:rPr>
                  <a:t>DPI</a:t>
                </a:r>
                <a:endParaRPr lang="sv-SE" sz="1000" dirty="0">
                  <a:solidFill>
                    <a:srgbClr val="E32119"/>
                  </a:solidFill>
                  <a:latin typeface="Arial" charset="0"/>
                  <a:ea typeface="MS PGothic" pitchFamily="34" charset="-128"/>
                </a:endParaRPr>
              </a:p>
            </p:txBody>
          </p:sp>
        </p:grpSp>
        <p:sp>
          <p:nvSpPr>
            <p:cNvPr id="127" name="Rectangle 46"/>
            <p:cNvSpPr>
              <a:spLocks noChangeAspect="1" noChangeArrowheads="1"/>
            </p:cNvSpPr>
            <p:nvPr/>
          </p:nvSpPr>
          <p:spPr bwMode="auto">
            <a:xfrm>
              <a:off x="2362" y="860"/>
              <a:ext cx="969" cy="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rIns="0" anchor="ctr"/>
            <a:lstStyle/>
            <a:p>
              <a:pPr>
                <a:spcBef>
                  <a:spcPct val="50000"/>
                </a:spcBef>
                <a:defRPr/>
              </a:pPr>
              <a:endParaRPr lang="sv-SE">
                <a:ea typeface="ＭＳ Ｐゴシック" charset="0"/>
                <a:cs typeface="ＭＳ Ｐゴシック" charset="0"/>
              </a:endParaRPr>
            </a:p>
          </p:txBody>
        </p:sp>
      </p:grpSp>
      <p:grpSp>
        <p:nvGrpSpPr>
          <p:cNvPr id="131" name="Group 68"/>
          <p:cNvGrpSpPr>
            <a:grpSpLocks noChangeAspect="1"/>
          </p:cNvGrpSpPr>
          <p:nvPr/>
        </p:nvGrpSpPr>
        <p:grpSpPr bwMode="auto">
          <a:xfrm>
            <a:off x="4156605" y="4772192"/>
            <a:ext cx="555090" cy="796832"/>
            <a:chOff x="1271" y="860"/>
            <a:chExt cx="969" cy="1391"/>
          </a:xfrm>
        </p:grpSpPr>
        <p:sp>
          <p:nvSpPr>
            <p:cNvPr id="132" name="Freeform 7"/>
            <p:cNvSpPr>
              <a:spLocks noChangeAspect="1"/>
            </p:cNvSpPr>
            <p:nvPr/>
          </p:nvSpPr>
          <p:spPr bwMode="auto">
            <a:xfrm>
              <a:off x="1294" y="879"/>
              <a:ext cx="928" cy="1353"/>
            </a:xfrm>
            <a:custGeom>
              <a:avLst/>
              <a:gdLst>
                <a:gd name="T0" fmla="*/ 160851 w 393"/>
                <a:gd name="T1" fmla="*/ 33976 h 573"/>
                <a:gd name="T2" fmla="*/ 160851 w 393"/>
                <a:gd name="T3" fmla="*/ 221309 h 573"/>
                <a:gd name="T4" fmla="*/ 147715 w 393"/>
                <a:gd name="T5" fmla="*/ 234513 h 573"/>
                <a:gd name="T6" fmla="*/ 13153 w 393"/>
                <a:gd name="T7" fmla="*/ 234513 h 573"/>
                <a:gd name="T8" fmla="*/ 0 w 393"/>
                <a:gd name="T9" fmla="*/ 221309 h 573"/>
                <a:gd name="T10" fmla="*/ 0 w 393"/>
                <a:gd name="T11" fmla="*/ 13152 h 573"/>
                <a:gd name="T12" fmla="*/ 13153 w 393"/>
                <a:gd name="T13" fmla="*/ 0 h 573"/>
                <a:gd name="T14" fmla="*/ 147715 w 393"/>
                <a:gd name="T15" fmla="*/ 0 h 573"/>
                <a:gd name="T16" fmla="*/ 160851 w 393"/>
                <a:gd name="T17" fmla="*/ 13152 h 573"/>
                <a:gd name="T18" fmla="*/ 160851 w 393"/>
                <a:gd name="T19" fmla="*/ 20763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573"/>
                <a:gd name="T32" fmla="*/ 393 w 393"/>
                <a:gd name="T33" fmla="*/ 573 h 5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573">
                  <a:moveTo>
                    <a:pt x="393" y="83"/>
                  </a:moveTo>
                  <a:cubicBezTo>
                    <a:pt x="393" y="541"/>
                    <a:pt x="393" y="541"/>
                    <a:pt x="393" y="541"/>
                  </a:cubicBezTo>
                  <a:cubicBezTo>
                    <a:pt x="393" y="559"/>
                    <a:pt x="379" y="573"/>
                    <a:pt x="361" y="573"/>
                  </a:cubicBezTo>
                  <a:cubicBezTo>
                    <a:pt x="32" y="573"/>
                    <a:pt x="32" y="573"/>
                    <a:pt x="32" y="573"/>
                  </a:cubicBezTo>
                  <a:cubicBezTo>
                    <a:pt x="14" y="573"/>
                    <a:pt x="0" y="559"/>
                    <a:pt x="0" y="541"/>
                  </a:cubicBezTo>
                  <a:cubicBezTo>
                    <a:pt x="0" y="32"/>
                    <a:pt x="0" y="32"/>
                    <a:pt x="0" y="32"/>
                  </a:cubicBezTo>
                  <a:cubicBezTo>
                    <a:pt x="0" y="14"/>
                    <a:pt x="14" y="0"/>
                    <a:pt x="32" y="0"/>
                  </a:cubicBezTo>
                  <a:cubicBezTo>
                    <a:pt x="361" y="0"/>
                    <a:pt x="361" y="0"/>
                    <a:pt x="361" y="0"/>
                  </a:cubicBezTo>
                  <a:cubicBezTo>
                    <a:pt x="379" y="0"/>
                    <a:pt x="393" y="14"/>
                    <a:pt x="393" y="32"/>
                  </a:cubicBezTo>
                  <a:cubicBezTo>
                    <a:pt x="393" y="51"/>
                    <a:pt x="393" y="51"/>
                    <a:pt x="393"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133" name="Text Box 9"/>
            <p:cNvSpPr txBox="1">
              <a:spLocks noChangeAspect="1" noChangeArrowheads="1"/>
            </p:cNvSpPr>
            <p:nvPr/>
          </p:nvSpPr>
          <p:spPr bwMode="auto">
            <a:xfrm>
              <a:off x="1348" y="1863"/>
              <a:ext cx="81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eaLnBrk="0" hangingPunct="0">
                <a:defRPr sz="2000">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cs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cs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cs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cs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cs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cs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cs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cs typeface="MS PGothic" panose="020B0600070205080204" pitchFamily="34" charset="-128"/>
                </a:defRPr>
              </a:lvl9pPr>
            </a:lstStyle>
            <a:p>
              <a:pPr algn="ctr" eaLnBrk="1" hangingPunct="1">
                <a:lnSpc>
                  <a:spcPct val="80000"/>
                </a:lnSpc>
              </a:pPr>
              <a:r>
                <a:rPr lang="en-US" altLang="es-ES" sz="1200" dirty="0">
                  <a:solidFill>
                    <a:srgbClr val="7B0663"/>
                  </a:solidFill>
                </a:rPr>
                <a:t>AMF</a:t>
              </a:r>
              <a:endParaRPr lang="sv-SE" altLang="es-ES" sz="1400" dirty="0">
                <a:solidFill>
                  <a:srgbClr val="7B0663"/>
                </a:solidFill>
              </a:endParaRPr>
            </a:p>
          </p:txBody>
        </p:sp>
        <p:sp>
          <p:nvSpPr>
            <p:cNvPr id="134" name="Freeform 71"/>
            <p:cNvSpPr>
              <a:spLocks noChangeAspect="1" noEditPoints="1"/>
            </p:cNvSpPr>
            <p:nvPr/>
          </p:nvSpPr>
          <p:spPr bwMode="auto">
            <a:xfrm>
              <a:off x="1271" y="860"/>
              <a:ext cx="966" cy="1391"/>
            </a:xfrm>
            <a:custGeom>
              <a:avLst/>
              <a:gdLst>
                <a:gd name="T0" fmla="*/ 167720 w 409"/>
                <a:gd name="T1" fmla="*/ 24105 h 589"/>
                <a:gd name="T2" fmla="*/ 151386 w 409"/>
                <a:gd name="T3" fmla="*/ 0 h 589"/>
                <a:gd name="T4" fmla="*/ 0 w 409"/>
                <a:gd name="T5" fmla="*/ 16291 h 589"/>
                <a:gd name="T6" fmla="*/ 16311 w 409"/>
                <a:gd name="T7" fmla="*/ 241330 h 589"/>
                <a:gd name="T8" fmla="*/ 167720 w 409"/>
                <a:gd name="T9" fmla="*/ 225021 h 589"/>
                <a:gd name="T10" fmla="*/ 164400 w 409"/>
                <a:gd name="T11" fmla="*/ 33993 h 589"/>
                <a:gd name="T12" fmla="*/ 161093 w 409"/>
                <a:gd name="T13" fmla="*/ 225021 h 589"/>
                <a:gd name="T14" fmla="*/ 16311 w 409"/>
                <a:gd name="T15" fmla="*/ 234692 h 589"/>
                <a:gd name="T16" fmla="*/ 6627 w 409"/>
                <a:gd name="T17" fmla="*/ 16291 h 589"/>
                <a:gd name="T18" fmla="*/ 151386 w 409"/>
                <a:gd name="T19" fmla="*/ 6627 h 589"/>
                <a:gd name="T20" fmla="*/ 161093 w 409"/>
                <a:gd name="T21" fmla="*/ 24105 h 589"/>
                <a:gd name="T22" fmla="*/ 60775 w 409"/>
                <a:gd name="T23" fmla="*/ 67663 h 589"/>
                <a:gd name="T24" fmla="*/ 110252 w 409"/>
                <a:gd name="T25" fmla="*/ 65885 h 589"/>
                <a:gd name="T26" fmla="*/ 86945 w 409"/>
                <a:gd name="T27" fmla="*/ 15922 h 589"/>
                <a:gd name="T28" fmla="*/ 81210 w 409"/>
                <a:gd name="T29" fmla="*/ 15922 h 589"/>
                <a:gd name="T30" fmla="*/ 57759 w 409"/>
                <a:gd name="T31" fmla="*/ 65885 h 589"/>
                <a:gd name="T32" fmla="*/ 84021 w 409"/>
                <a:gd name="T33" fmla="*/ 24974 h 589"/>
                <a:gd name="T34" fmla="*/ 66009 w 409"/>
                <a:gd name="T35" fmla="*/ 61065 h 589"/>
                <a:gd name="T36" fmla="*/ 111440 w 409"/>
                <a:gd name="T37" fmla="*/ 99604 h 589"/>
                <a:gd name="T38" fmla="*/ 114730 w 409"/>
                <a:gd name="T39" fmla="*/ 77858 h 589"/>
                <a:gd name="T40" fmla="*/ 112304 w 409"/>
                <a:gd name="T41" fmla="*/ 74930 h 589"/>
                <a:gd name="T42" fmla="*/ 111936 w 409"/>
                <a:gd name="T43" fmla="*/ 74630 h 589"/>
                <a:gd name="T44" fmla="*/ 93572 w 409"/>
                <a:gd name="T45" fmla="*/ 74630 h 589"/>
                <a:gd name="T46" fmla="*/ 93572 w 409"/>
                <a:gd name="T47" fmla="*/ 81188 h 589"/>
                <a:gd name="T48" fmla="*/ 84021 w 409"/>
                <a:gd name="T49" fmla="*/ 101156 h 589"/>
                <a:gd name="T50" fmla="*/ 74153 w 409"/>
                <a:gd name="T51" fmla="*/ 81188 h 589"/>
                <a:gd name="T52" fmla="*/ 74153 w 409"/>
                <a:gd name="T53" fmla="*/ 74630 h 589"/>
                <a:gd name="T54" fmla="*/ 53647 w 409"/>
                <a:gd name="T55" fmla="*/ 75801 h 589"/>
                <a:gd name="T56" fmla="*/ 52939 w 409"/>
                <a:gd name="T57" fmla="*/ 77358 h 589"/>
                <a:gd name="T58" fmla="*/ 52939 w 409"/>
                <a:gd name="T59" fmla="*/ 77858 h 589"/>
                <a:gd name="T60" fmla="*/ 56231 w 409"/>
                <a:gd name="T61" fmla="*/ 99604 h 589"/>
                <a:gd name="T62" fmla="*/ 59370 w 409"/>
                <a:gd name="T63" fmla="*/ 86008 h 589"/>
                <a:gd name="T64" fmla="*/ 59906 w 409"/>
                <a:gd name="T65" fmla="*/ 125395 h 589"/>
                <a:gd name="T66" fmla="*/ 56604 w 409"/>
                <a:gd name="T67" fmla="*/ 111892 h 589"/>
                <a:gd name="T68" fmla="*/ 53279 w 409"/>
                <a:gd name="T69" fmla="*/ 133257 h 589"/>
                <a:gd name="T70" fmla="*/ 53647 w 409"/>
                <a:gd name="T71" fmla="*/ 133531 h 589"/>
                <a:gd name="T72" fmla="*/ 53647 w 409"/>
                <a:gd name="T73" fmla="*/ 134441 h 589"/>
                <a:gd name="T74" fmla="*/ 54176 w 409"/>
                <a:gd name="T75" fmla="*/ 134809 h 589"/>
                <a:gd name="T76" fmla="*/ 54835 w 409"/>
                <a:gd name="T77" fmla="*/ 135678 h 589"/>
                <a:gd name="T78" fmla="*/ 55322 w 409"/>
                <a:gd name="T79" fmla="*/ 136063 h 589"/>
                <a:gd name="T80" fmla="*/ 56604 w 409"/>
                <a:gd name="T81" fmla="*/ 136337 h 589"/>
                <a:gd name="T82" fmla="*/ 78260 w 409"/>
                <a:gd name="T83" fmla="*/ 133257 h 589"/>
                <a:gd name="T84" fmla="*/ 74968 w 409"/>
                <a:gd name="T85" fmla="*/ 129963 h 589"/>
                <a:gd name="T86" fmla="*/ 84021 w 409"/>
                <a:gd name="T87" fmla="*/ 110179 h 589"/>
                <a:gd name="T88" fmla="*/ 93572 w 409"/>
                <a:gd name="T89" fmla="*/ 130331 h 589"/>
                <a:gd name="T90" fmla="*/ 93572 w 409"/>
                <a:gd name="T91" fmla="*/ 136866 h 589"/>
                <a:gd name="T92" fmla="*/ 112805 w 409"/>
                <a:gd name="T93" fmla="*/ 136337 h 589"/>
                <a:gd name="T94" fmla="*/ 113173 w 409"/>
                <a:gd name="T95" fmla="*/ 136337 h 589"/>
                <a:gd name="T96" fmla="*/ 114082 w 409"/>
                <a:gd name="T97" fmla="*/ 135678 h 589"/>
                <a:gd name="T98" fmla="*/ 114730 w 409"/>
                <a:gd name="T99" fmla="*/ 133916 h 589"/>
                <a:gd name="T100" fmla="*/ 114730 w 409"/>
                <a:gd name="T101" fmla="*/ 133531 h 589"/>
                <a:gd name="T102" fmla="*/ 114730 w 409"/>
                <a:gd name="T103" fmla="*/ 115181 h 589"/>
                <a:gd name="T104" fmla="*/ 108327 w 409"/>
                <a:gd name="T105" fmla="*/ 115181 h 589"/>
                <a:gd name="T106" fmla="*/ 88563 w 409"/>
                <a:gd name="T107" fmla="*/ 105633 h 589"/>
                <a:gd name="T108" fmla="*/ 108327 w 409"/>
                <a:gd name="T109" fmla="*/ 96310 h 58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09" h="589">
                  <a:moveTo>
                    <a:pt x="401" y="67"/>
                  </a:moveTo>
                  <a:cubicBezTo>
                    <a:pt x="406" y="67"/>
                    <a:pt x="409" y="64"/>
                    <a:pt x="409" y="59"/>
                  </a:cubicBezTo>
                  <a:cubicBezTo>
                    <a:pt x="409" y="40"/>
                    <a:pt x="409" y="40"/>
                    <a:pt x="409" y="40"/>
                  </a:cubicBezTo>
                  <a:cubicBezTo>
                    <a:pt x="409" y="18"/>
                    <a:pt x="392"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2" y="589"/>
                    <a:pt x="409" y="571"/>
                    <a:pt x="409" y="549"/>
                  </a:cubicBezTo>
                  <a:cubicBezTo>
                    <a:pt x="409" y="91"/>
                    <a:pt x="409" y="91"/>
                    <a:pt x="409" y="91"/>
                  </a:cubicBezTo>
                  <a:cubicBezTo>
                    <a:pt x="409" y="87"/>
                    <a:pt x="406" y="83"/>
                    <a:pt x="401" y="83"/>
                  </a:cubicBezTo>
                  <a:cubicBezTo>
                    <a:pt x="397" y="83"/>
                    <a:pt x="393" y="87"/>
                    <a:pt x="393" y="91"/>
                  </a:cubicBezTo>
                  <a:cubicBezTo>
                    <a:pt x="393" y="549"/>
                    <a:pt x="393" y="549"/>
                    <a:pt x="393" y="549"/>
                  </a:cubicBezTo>
                  <a:cubicBezTo>
                    <a:pt x="393" y="562"/>
                    <a:pt x="383" y="573"/>
                    <a:pt x="369" y="573"/>
                  </a:cubicBezTo>
                  <a:cubicBezTo>
                    <a:pt x="40" y="573"/>
                    <a:pt x="40" y="573"/>
                    <a:pt x="40" y="573"/>
                  </a:cubicBezTo>
                  <a:cubicBezTo>
                    <a:pt x="27" y="573"/>
                    <a:pt x="16" y="562"/>
                    <a:pt x="16" y="549"/>
                  </a:cubicBezTo>
                  <a:cubicBezTo>
                    <a:pt x="16" y="40"/>
                    <a:pt x="16" y="40"/>
                    <a:pt x="16" y="40"/>
                  </a:cubicBezTo>
                  <a:cubicBezTo>
                    <a:pt x="16" y="27"/>
                    <a:pt x="27" y="16"/>
                    <a:pt x="40" y="16"/>
                  </a:cubicBezTo>
                  <a:cubicBezTo>
                    <a:pt x="369" y="16"/>
                    <a:pt x="369" y="16"/>
                    <a:pt x="369" y="16"/>
                  </a:cubicBezTo>
                  <a:cubicBezTo>
                    <a:pt x="383" y="16"/>
                    <a:pt x="393" y="27"/>
                    <a:pt x="393" y="40"/>
                  </a:cubicBezTo>
                  <a:cubicBezTo>
                    <a:pt x="393" y="59"/>
                    <a:pt x="393" y="59"/>
                    <a:pt x="393" y="59"/>
                  </a:cubicBezTo>
                  <a:cubicBezTo>
                    <a:pt x="393" y="64"/>
                    <a:pt x="397" y="67"/>
                    <a:pt x="401" y="67"/>
                  </a:cubicBezTo>
                  <a:close/>
                  <a:moveTo>
                    <a:pt x="148" y="165"/>
                  </a:moveTo>
                  <a:cubicBezTo>
                    <a:pt x="262" y="165"/>
                    <a:pt x="262" y="165"/>
                    <a:pt x="262" y="165"/>
                  </a:cubicBezTo>
                  <a:cubicBezTo>
                    <a:pt x="265" y="165"/>
                    <a:pt x="267" y="163"/>
                    <a:pt x="269" y="161"/>
                  </a:cubicBezTo>
                  <a:cubicBezTo>
                    <a:pt x="270" y="159"/>
                    <a:pt x="270" y="156"/>
                    <a:pt x="269" y="153"/>
                  </a:cubicBezTo>
                  <a:cubicBezTo>
                    <a:pt x="212" y="39"/>
                    <a:pt x="212" y="39"/>
                    <a:pt x="212" y="39"/>
                  </a:cubicBezTo>
                  <a:cubicBezTo>
                    <a:pt x="211" y="37"/>
                    <a:pt x="208" y="35"/>
                    <a:pt x="205" y="35"/>
                  </a:cubicBezTo>
                  <a:cubicBezTo>
                    <a:pt x="202" y="35"/>
                    <a:pt x="199" y="37"/>
                    <a:pt x="198" y="39"/>
                  </a:cubicBezTo>
                  <a:cubicBezTo>
                    <a:pt x="141" y="153"/>
                    <a:pt x="141" y="153"/>
                    <a:pt x="141" y="153"/>
                  </a:cubicBezTo>
                  <a:cubicBezTo>
                    <a:pt x="139" y="156"/>
                    <a:pt x="140" y="159"/>
                    <a:pt x="141" y="161"/>
                  </a:cubicBezTo>
                  <a:cubicBezTo>
                    <a:pt x="142" y="163"/>
                    <a:pt x="145" y="165"/>
                    <a:pt x="148" y="165"/>
                  </a:cubicBezTo>
                  <a:close/>
                  <a:moveTo>
                    <a:pt x="205" y="61"/>
                  </a:moveTo>
                  <a:cubicBezTo>
                    <a:pt x="249" y="149"/>
                    <a:pt x="249" y="149"/>
                    <a:pt x="249" y="149"/>
                  </a:cubicBezTo>
                  <a:cubicBezTo>
                    <a:pt x="161" y="149"/>
                    <a:pt x="161" y="149"/>
                    <a:pt x="161" y="149"/>
                  </a:cubicBezTo>
                  <a:lnTo>
                    <a:pt x="205" y="61"/>
                  </a:lnTo>
                  <a:close/>
                  <a:moveTo>
                    <a:pt x="272" y="243"/>
                  </a:moveTo>
                  <a:cubicBezTo>
                    <a:pt x="277" y="243"/>
                    <a:pt x="280" y="239"/>
                    <a:pt x="280" y="235"/>
                  </a:cubicBezTo>
                  <a:cubicBezTo>
                    <a:pt x="280" y="190"/>
                    <a:pt x="280" y="190"/>
                    <a:pt x="280" y="190"/>
                  </a:cubicBezTo>
                  <a:cubicBezTo>
                    <a:pt x="280" y="188"/>
                    <a:pt x="280" y="186"/>
                    <a:pt x="278" y="185"/>
                  </a:cubicBezTo>
                  <a:cubicBezTo>
                    <a:pt x="277" y="184"/>
                    <a:pt x="276" y="183"/>
                    <a:pt x="274" y="183"/>
                  </a:cubicBezTo>
                  <a:cubicBezTo>
                    <a:pt x="274" y="183"/>
                    <a:pt x="274" y="183"/>
                    <a:pt x="274" y="183"/>
                  </a:cubicBezTo>
                  <a:cubicBezTo>
                    <a:pt x="274" y="182"/>
                    <a:pt x="273" y="182"/>
                    <a:pt x="273" y="182"/>
                  </a:cubicBezTo>
                  <a:cubicBezTo>
                    <a:pt x="273" y="182"/>
                    <a:pt x="273" y="182"/>
                    <a:pt x="272" y="182"/>
                  </a:cubicBezTo>
                  <a:cubicBezTo>
                    <a:pt x="228" y="182"/>
                    <a:pt x="228" y="182"/>
                    <a:pt x="228" y="182"/>
                  </a:cubicBezTo>
                  <a:cubicBezTo>
                    <a:pt x="224" y="182"/>
                    <a:pt x="220" y="186"/>
                    <a:pt x="220" y="190"/>
                  </a:cubicBezTo>
                  <a:cubicBezTo>
                    <a:pt x="220" y="195"/>
                    <a:pt x="224" y="198"/>
                    <a:pt x="228" y="198"/>
                  </a:cubicBezTo>
                  <a:cubicBezTo>
                    <a:pt x="253" y="198"/>
                    <a:pt x="253" y="198"/>
                    <a:pt x="253" y="198"/>
                  </a:cubicBezTo>
                  <a:cubicBezTo>
                    <a:pt x="205" y="247"/>
                    <a:pt x="205" y="247"/>
                    <a:pt x="205" y="247"/>
                  </a:cubicBezTo>
                  <a:cubicBezTo>
                    <a:pt x="156" y="198"/>
                    <a:pt x="156" y="198"/>
                    <a:pt x="156" y="198"/>
                  </a:cubicBezTo>
                  <a:cubicBezTo>
                    <a:pt x="181" y="198"/>
                    <a:pt x="181" y="198"/>
                    <a:pt x="181" y="198"/>
                  </a:cubicBezTo>
                  <a:cubicBezTo>
                    <a:pt x="186" y="198"/>
                    <a:pt x="189" y="195"/>
                    <a:pt x="189" y="190"/>
                  </a:cubicBezTo>
                  <a:cubicBezTo>
                    <a:pt x="189" y="186"/>
                    <a:pt x="186" y="182"/>
                    <a:pt x="181" y="182"/>
                  </a:cubicBezTo>
                  <a:cubicBezTo>
                    <a:pt x="137" y="182"/>
                    <a:pt x="137" y="182"/>
                    <a:pt x="137" y="182"/>
                  </a:cubicBezTo>
                  <a:cubicBezTo>
                    <a:pt x="135" y="182"/>
                    <a:pt x="133" y="183"/>
                    <a:pt x="131" y="185"/>
                  </a:cubicBezTo>
                  <a:cubicBezTo>
                    <a:pt x="130" y="186"/>
                    <a:pt x="130" y="187"/>
                    <a:pt x="129" y="188"/>
                  </a:cubicBezTo>
                  <a:cubicBezTo>
                    <a:pt x="129" y="189"/>
                    <a:pt x="129" y="189"/>
                    <a:pt x="129" y="189"/>
                  </a:cubicBezTo>
                  <a:cubicBezTo>
                    <a:pt x="129" y="189"/>
                    <a:pt x="129" y="189"/>
                    <a:pt x="129" y="189"/>
                  </a:cubicBezTo>
                  <a:cubicBezTo>
                    <a:pt x="129" y="190"/>
                    <a:pt x="129" y="190"/>
                    <a:pt x="129" y="190"/>
                  </a:cubicBezTo>
                  <a:cubicBezTo>
                    <a:pt x="129" y="235"/>
                    <a:pt x="129" y="235"/>
                    <a:pt x="129" y="235"/>
                  </a:cubicBezTo>
                  <a:cubicBezTo>
                    <a:pt x="129" y="239"/>
                    <a:pt x="133" y="243"/>
                    <a:pt x="137" y="243"/>
                  </a:cubicBezTo>
                  <a:cubicBezTo>
                    <a:pt x="142" y="243"/>
                    <a:pt x="145" y="239"/>
                    <a:pt x="145" y="235"/>
                  </a:cubicBezTo>
                  <a:cubicBezTo>
                    <a:pt x="145" y="210"/>
                    <a:pt x="145" y="210"/>
                    <a:pt x="145" y="210"/>
                  </a:cubicBezTo>
                  <a:cubicBezTo>
                    <a:pt x="193" y="258"/>
                    <a:pt x="193" y="258"/>
                    <a:pt x="193" y="258"/>
                  </a:cubicBezTo>
                  <a:cubicBezTo>
                    <a:pt x="146" y="306"/>
                    <a:pt x="146" y="306"/>
                    <a:pt x="146" y="306"/>
                  </a:cubicBezTo>
                  <a:cubicBezTo>
                    <a:pt x="146" y="281"/>
                    <a:pt x="146" y="281"/>
                    <a:pt x="146" y="281"/>
                  </a:cubicBezTo>
                  <a:cubicBezTo>
                    <a:pt x="146" y="276"/>
                    <a:pt x="143" y="273"/>
                    <a:pt x="138" y="273"/>
                  </a:cubicBezTo>
                  <a:cubicBezTo>
                    <a:pt x="134" y="273"/>
                    <a:pt x="130" y="276"/>
                    <a:pt x="130" y="281"/>
                  </a:cubicBezTo>
                  <a:cubicBezTo>
                    <a:pt x="130" y="325"/>
                    <a:pt x="130" y="325"/>
                    <a:pt x="130" y="325"/>
                  </a:cubicBezTo>
                  <a:cubicBezTo>
                    <a:pt x="130" y="325"/>
                    <a:pt x="130" y="326"/>
                    <a:pt x="130" y="326"/>
                  </a:cubicBezTo>
                  <a:cubicBezTo>
                    <a:pt x="130" y="326"/>
                    <a:pt x="130" y="326"/>
                    <a:pt x="131" y="326"/>
                  </a:cubicBezTo>
                  <a:cubicBezTo>
                    <a:pt x="131" y="327"/>
                    <a:pt x="131" y="327"/>
                    <a:pt x="131" y="327"/>
                  </a:cubicBezTo>
                  <a:cubicBezTo>
                    <a:pt x="131" y="327"/>
                    <a:pt x="131" y="328"/>
                    <a:pt x="131" y="328"/>
                  </a:cubicBezTo>
                  <a:cubicBezTo>
                    <a:pt x="131" y="328"/>
                    <a:pt x="131" y="328"/>
                    <a:pt x="131" y="328"/>
                  </a:cubicBezTo>
                  <a:cubicBezTo>
                    <a:pt x="131" y="328"/>
                    <a:pt x="131" y="329"/>
                    <a:pt x="132" y="329"/>
                  </a:cubicBezTo>
                  <a:cubicBezTo>
                    <a:pt x="132" y="330"/>
                    <a:pt x="132" y="330"/>
                    <a:pt x="133" y="330"/>
                  </a:cubicBezTo>
                  <a:cubicBezTo>
                    <a:pt x="133" y="331"/>
                    <a:pt x="133" y="331"/>
                    <a:pt x="134" y="331"/>
                  </a:cubicBezTo>
                  <a:cubicBezTo>
                    <a:pt x="134" y="332"/>
                    <a:pt x="134" y="332"/>
                    <a:pt x="135" y="332"/>
                  </a:cubicBezTo>
                  <a:cubicBezTo>
                    <a:pt x="135" y="332"/>
                    <a:pt x="135" y="332"/>
                    <a:pt x="135" y="332"/>
                  </a:cubicBezTo>
                  <a:cubicBezTo>
                    <a:pt x="136" y="332"/>
                    <a:pt x="136" y="332"/>
                    <a:pt x="136" y="332"/>
                  </a:cubicBezTo>
                  <a:cubicBezTo>
                    <a:pt x="137" y="333"/>
                    <a:pt x="138" y="333"/>
                    <a:pt x="138" y="333"/>
                  </a:cubicBezTo>
                  <a:cubicBezTo>
                    <a:pt x="183" y="333"/>
                    <a:pt x="183" y="333"/>
                    <a:pt x="183" y="333"/>
                  </a:cubicBezTo>
                  <a:cubicBezTo>
                    <a:pt x="187" y="333"/>
                    <a:pt x="191" y="329"/>
                    <a:pt x="191" y="325"/>
                  </a:cubicBezTo>
                  <a:cubicBezTo>
                    <a:pt x="191" y="320"/>
                    <a:pt x="187" y="317"/>
                    <a:pt x="183" y="317"/>
                  </a:cubicBezTo>
                  <a:cubicBezTo>
                    <a:pt x="183" y="317"/>
                    <a:pt x="183" y="317"/>
                    <a:pt x="183" y="317"/>
                  </a:cubicBezTo>
                  <a:cubicBezTo>
                    <a:pt x="158" y="317"/>
                    <a:pt x="158" y="317"/>
                    <a:pt x="158" y="317"/>
                  </a:cubicBezTo>
                  <a:cubicBezTo>
                    <a:pt x="205" y="269"/>
                    <a:pt x="205" y="269"/>
                    <a:pt x="205" y="269"/>
                  </a:cubicBezTo>
                  <a:cubicBezTo>
                    <a:pt x="253" y="318"/>
                    <a:pt x="253" y="318"/>
                    <a:pt x="253" y="318"/>
                  </a:cubicBezTo>
                  <a:cubicBezTo>
                    <a:pt x="228" y="318"/>
                    <a:pt x="228" y="318"/>
                    <a:pt x="228" y="318"/>
                  </a:cubicBezTo>
                  <a:cubicBezTo>
                    <a:pt x="224" y="318"/>
                    <a:pt x="220" y="321"/>
                    <a:pt x="220" y="326"/>
                  </a:cubicBezTo>
                  <a:cubicBezTo>
                    <a:pt x="220" y="330"/>
                    <a:pt x="224" y="334"/>
                    <a:pt x="228" y="334"/>
                  </a:cubicBezTo>
                  <a:cubicBezTo>
                    <a:pt x="272" y="334"/>
                    <a:pt x="272" y="334"/>
                    <a:pt x="272" y="334"/>
                  </a:cubicBezTo>
                  <a:cubicBezTo>
                    <a:pt x="273" y="334"/>
                    <a:pt x="274" y="333"/>
                    <a:pt x="275" y="333"/>
                  </a:cubicBezTo>
                  <a:cubicBezTo>
                    <a:pt x="275" y="333"/>
                    <a:pt x="275" y="333"/>
                    <a:pt x="275" y="333"/>
                  </a:cubicBezTo>
                  <a:cubicBezTo>
                    <a:pt x="276" y="333"/>
                    <a:pt x="276" y="333"/>
                    <a:pt x="276" y="333"/>
                  </a:cubicBezTo>
                  <a:cubicBezTo>
                    <a:pt x="276" y="333"/>
                    <a:pt x="276" y="333"/>
                    <a:pt x="277" y="332"/>
                  </a:cubicBezTo>
                  <a:cubicBezTo>
                    <a:pt x="277" y="332"/>
                    <a:pt x="278" y="332"/>
                    <a:pt x="278" y="331"/>
                  </a:cubicBezTo>
                  <a:cubicBezTo>
                    <a:pt x="278" y="331"/>
                    <a:pt x="279" y="330"/>
                    <a:pt x="279" y="330"/>
                  </a:cubicBezTo>
                  <a:cubicBezTo>
                    <a:pt x="280" y="329"/>
                    <a:pt x="280" y="328"/>
                    <a:pt x="280" y="327"/>
                  </a:cubicBezTo>
                  <a:cubicBezTo>
                    <a:pt x="280" y="327"/>
                    <a:pt x="280" y="327"/>
                    <a:pt x="280" y="327"/>
                  </a:cubicBezTo>
                  <a:cubicBezTo>
                    <a:pt x="280" y="327"/>
                    <a:pt x="280" y="326"/>
                    <a:pt x="280" y="326"/>
                  </a:cubicBezTo>
                  <a:cubicBezTo>
                    <a:pt x="280" y="326"/>
                    <a:pt x="280" y="326"/>
                    <a:pt x="280" y="326"/>
                  </a:cubicBezTo>
                  <a:cubicBezTo>
                    <a:pt x="280" y="281"/>
                    <a:pt x="280" y="281"/>
                    <a:pt x="280" y="281"/>
                  </a:cubicBezTo>
                  <a:cubicBezTo>
                    <a:pt x="280" y="277"/>
                    <a:pt x="277" y="273"/>
                    <a:pt x="272" y="273"/>
                  </a:cubicBezTo>
                  <a:cubicBezTo>
                    <a:pt x="268" y="273"/>
                    <a:pt x="264" y="277"/>
                    <a:pt x="264" y="281"/>
                  </a:cubicBezTo>
                  <a:cubicBezTo>
                    <a:pt x="264" y="306"/>
                    <a:pt x="264" y="306"/>
                    <a:pt x="264" y="306"/>
                  </a:cubicBezTo>
                  <a:cubicBezTo>
                    <a:pt x="216" y="258"/>
                    <a:pt x="216" y="258"/>
                    <a:pt x="216" y="258"/>
                  </a:cubicBezTo>
                  <a:cubicBezTo>
                    <a:pt x="264" y="210"/>
                    <a:pt x="264" y="210"/>
                    <a:pt x="264" y="210"/>
                  </a:cubicBezTo>
                  <a:cubicBezTo>
                    <a:pt x="264" y="235"/>
                    <a:pt x="264" y="235"/>
                    <a:pt x="264" y="235"/>
                  </a:cubicBezTo>
                  <a:cubicBezTo>
                    <a:pt x="264" y="239"/>
                    <a:pt x="268" y="243"/>
                    <a:pt x="272" y="243"/>
                  </a:cubicBezTo>
                  <a:close/>
                </a:path>
              </a:pathLst>
            </a:custGeom>
            <a:solidFill>
              <a:srgbClr val="7B06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 name="AutoShape 72"/>
            <p:cNvSpPr>
              <a:spLocks noChangeAspect="1" noChangeArrowheads="1"/>
            </p:cNvSpPr>
            <p:nvPr/>
          </p:nvSpPr>
          <p:spPr bwMode="auto">
            <a:xfrm>
              <a:off x="1276" y="860"/>
              <a:ext cx="964" cy="1388"/>
            </a:xfrm>
            <a:prstGeom prst="roundRect">
              <a:avLst>
                <a:gd name="adj" fmla="val 9542"/>
              </a:avLst>
            </a:prstGeom>
            <a:noFill/>
            <a:ln>
              <a:noFill/>
            </a:ln>
            <a:effectLst/>
            <a:extLst>
              <a:ext uri="{909E8E84-426E-40DD-AFC4-6F175D3DCCD1}">
                <a14:hiddenFill xmlns:a14="http://schemas.microsoft.com/office/drawing/2010/main">
                  <a:solidFill>
                    <a:srgbClr val="FABB00"/>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rIns="0" anchor="ctr"/>
            <a:lstStyle/>
            <a:p>
              <a:pPr>
                <a:spcBef>
                  <a:spcPct val="50000"/>
                </a:spcBef>
                <a:defRPr/>
              </a:pPr>
              <a:endParaRPr lang="sv-SE">
                <a:latin typeface="Arial" charset="0"/>
                <a:ea typeface="ＭＳ Ｐゴシック" charset="0"/>
                <a:cs typeface="ＭＳ Ｐゴシック" charset="0"/>
              </a:endParaRPr>
            </a:p>
          </p:txBody>
        </p:sp>
      </p:grpSp>
      <p:cxnSp>
        <p:nvCxnSpPr>
          <p:cNvPr id="136" name="Straight Arrow Connector 7"/>
          <p:cNvCxnSpPr>
            <a:cxnSpLocks noChangeShapeType="1"/>
          </p:cNvCxnSpPr>
          <p:nvPr/>
        </p:nvCxnSpPr>
        <p:spPr bwMode="auto">
          <a:xfrm>
            <a:off x="5966651" y="4039170"/>
            <a:ext cx="2084655" cy="752175"/>
          </a:xfrm>
          <a:prstGeom prst="bentConnector3">
            <a:avLst>
              <a:gd name="adj1" fmla="val 99956"/>
            </a:avLst>
          </a:prstGeom>
          <a:noFill/>
          <a:ln w="25400" algn="ctr">
            <a:solidFill>
              <a:schemeClr val="tx2"/>
            </a:solidFill>
            <a:round/>
            <a:headEnd type="arrow" w="med" len="med"/>
            <a:tailEnd type="arrow" w="med" len="med"/>
          </a:ln>
          <a:extLst>
            <a:ext uri="{909E8E84-426E-40DD-AFC4-6F175D3DCCD1}">
              <a14:hiddenFill xmlns:a14="http://schemas.microsoft.com/office/drawing/2010/main">
                <a:noFill/>
              </a14:hiddenFill>
            </a:ext>
          </a:extLst>
        </p:spPr>
      </p:cxnSp>
      <p:cxnSp>
        <p:nvCxnSpPr>
          <p:cNvPr id="137" name="Straight Arrow Connector 7"/>
          <p:cNvCxnSpPr>
            <a:cxnSpLocks noChangeShapeType="1"/>
          </p:cNvCxnSpPr>
          <p:nvPr/>
        </p:nvCxnSpPr>
        <p:spPr bwMode="auto">
          <a:xfrm rot="16200000" flipH="1">
            <a:off x="5963043" y="3725014"/>
            <a:ext cx="1603183" cy="1602118"/>
          </a:xfrm>
          <a:prstGeom prst="bentConnector3">
            <a:avLst>
              <a:gd name="adj1" fmla="val 26582"/>
            </a:avLst>
          </a:prstGeom>
          <a:noFill/>
          <a:ln w="25400" algn="ctr">
            <a:solidFill>
              <a:schemeClr val="tx2"/>
            </a:solidFill>
            <a:round/>
            <a:headEnd type="arrow" w="med" len="med"/>
            <a:tailEnd type="arrow" w="med" len="med"/>
          </a:ln>
          <a:extLst>
            <a:ext uri="{909E8E84-426E-40DD-AFC4-6F175D3DCCD1}">
              <a14:hiddenFill xmlns:a14="http://schemas.microsoft.com/office/drawing/2010/main">
                <a:noFill/>
              </a14:hiddenFill>
            </a:ext>
          </a:extLst>
        </p:spPr>
      </p:cxnSp>
      <p:sp>
        <p:nvSpPr>
          <p:cNvPr id="138" name="TextBox 137"/>
          <p:cNvSpPr txBox="1"/>
          <p:nvPr/>
        </p:nvSpPr>
        <p:spPr>
          <a:xfrm>
            <a:off x="7146092" y="1523117"/>
            <a:ext cx="1997908" cy="1107996"/>
          </a:xfrm>
          <a:prstGeom prst="rect">
            <a:avLst/>
          </a:prstGeom>
          <a:noFill/>
        </p:spPr>
        <p:txBody>
          <a:bodyPr wrap="square" rtlCol="0">
            <a:spAutoFit/>
          </a:bodyPr>
          <a:lstStyle/>
          <a:p>
            <a:r>
              <a:rPr lang="en-US" sz="1100" b="1" dirty="0"/>
              <a:t>AMF</a:t>
            </a:r>
            <a:r>
              <a:rPr lang="en-US" sz="1100" dirty="0"/>
              <a:t>: Access and Mobility Management Function</a:t>
            </a:r>
          </a:p>
          <a:p>
            <a:r>
              <a:rPr lang="en-US" sz="1100" b="1" dirty="0"/>
              <a:t>NSSF</a:t>
            </a:r>
            <a:r>
              <a:rPr lang="en-US" sz="1100" dirty="0"/>
              <a:t>: Network Slice Selection Function</a:t>
            </a:r>
          </a:p>
          <a:p>
            <a:r>
              <a:rPr lang="en-US" sz="1100" b="1" dirty="0"/>
              <a:t>DPI:</a:t>
            </a:r>
            <a:r>
              <a:rPr lang="en-US" sz="1100" dirty="0"/>
              <a:t> Deep Packet Inspection</a:t>
            </a:r>
            <a:endParaRPr lang="en-US" sz="1100" b="1" dirty="0"/>
          </a:p>
        </p:txBody>
      </p:sp>
    </p:spTree>
    <p:extLst>
      <p:ext uri="{BB962C8B-B14F-4D97-AF65-F5344CB8AC3E}">
        <p14:creationId xmlns:p14="http://schemas.microsoft.com/office/powerpoint/2010/main" val="285815760"/>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t>Dynamic Network Slice Selection</a:t>
            </a:r>
          </a:p>
        </p:txBody>
      </p:sp>
      <p:sp>
        <p:nvSpPr>
          <p:cNvPr id="5" name="AutoShape 36"/>
          <p:cNvSpPr>
            <a:spLocks noChangeArrowheads="1"/>
          </p:cNvSpPr>
          <p:nvPr/>
        </p:nvSpPr>
        <p:spPr bwMode="auto">
          <a:xfrm>
            <a:off x="551468" y="1451722"/>
            <a:ext cx="8213473" cy="810712"/>
          </a:xfrm>
          <a:prstGeom prst="roundRect">
            <a:avLst>
              <a:gd name="adj" fmla="val 8333"/>
            </a:avLst>
          </a:prstGeom>
          <a:solidFill>
            <a:schemeClr val="accent1"/>
          </a:solidFill>
          <a:ln>
            <a:noFill/>
          </a:ln>
          <a:extLst/>
        </p:spPr>
        <p:txBody>
          <a:bodyPr lIns="72000" rIns="72000" anchor="ctr"/>
          <a:lstStyle>
            <a:lvl1pPr eaLnBrk="0" hangingPunct="0">
              <a:spcBef>
                <a:spcPct val="20000"/>
              </a:spcBef>
              <a:buClr>
                <a:srgbClr val="00A9D4"/>
              </a:buClr>
              <a:buFont typeface="Arial" charset="0"/>
              <a:buChar char="›"/>
              <a:defRPr sz="2400">
                <a:solidFill>
                  <a:schemeClr val="tx1"/>
                </a:solidFill>
                <a:latin typeface="Arial" charset="0"/>
              </a:defRPr>
            </a:lvl1pPr>
            <a:lvl2pPr marL="37931725" indent="-37474525" eaLnBrk="0" hangingPunct="0">
              <a:spcBef>
                <a:spcPct val="20000"/>
              </a:spcBef>
              <a:buClr>
                <a:schemeClr val="tx1"/>
              </a:buClr>
              <a:buFont typeface="Ericsson Capital TT" pitchFamily="2" charset="0"/>
              <a:buChar char="–"/>
              <a:defRPr sz="2000">
                <a:solidFill>
                  <a:schemeClr val="tx1"/>
                </a:solidFill>
                <a:latin typeface="Arial" charset="0"/>
              </a:defRPr>
            </a:lvl2pPr>
            <a:lvl3pPr marL="1143000" indent="-228600" eaLnBrk="0" hangingPunct="0">
              <a:spcBef>
                <a:spcPct val="20000"/>
              </a:spcBef>
              <a:buClr>
                <a:srgbClr val="92CCE5"/>
              </a:buClr>
              <a:buFont typeface="Ericsson Capital TT" pitchFamily="2" charset="0"/>
              <a:buChar char="›"/>
              <a:defRPr sz="2000">
                <a:solidFill>
                  <a:schemeClr val="tx1"/>
                </a:solidFill>
                <a:latin typeface="Arial" charset="0"/>
              </a:defRPr>
            </a:lvl3pPr>
            <a:lvl4pPr marL="1600200" indent="-228600" eaLnBrk="0" hangingPunct="0">
              <a:spcBef>
                <a:spcPct val="20000"/>
              </a:spcBef>
              <a:buClr>
                <a:schemeClr val="tx1"/>
              </a:buClr>
              <a:buFont typeface="Ericsson Capital TT" pitchFamily="2" charset="0"/>
              <a:buChar char="-"/>
              <a:defRPr sz="2000">
                <a:solidFill>
                  <a:schemeClr val="tx1"/>
                </a:solidFill>
                <a:latin typeface="Arial" charset="0"/>
              </a:defRPr>
            </a:lvl4pPr>
            <a:lvl5pPr marL="2057400" indent="-228600" eaLnBrk="0" hangingPunct="0">
              <a:spcBef>
                <a:spcPct val="20000"/>
              </a:spcBef>
              <a:buClr>
                <a:schemeClr val="tx1"/>
              </a:buClr>
              <a:buFont typeface="Ericsson Capital TT" pitchFamily="2" charset="0"/>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9pPr>
          </a:lstStyle>
          <a:p>
            <a:pPr algn="ctr" eaLnBrk="1" hangingPunct="1">
              <a:spcBef>
                <a:spcPct val="50000"/>
              </a:spcBef>
              <a:buClrTx/>
              <a:buFontTx/>
              <a:buNone/>
            </a:pPr>
            <a:r>
              <a:rPr lang="en-US" altLang="es-ES_tradnl" sz="2200" dirty="0">
                <a:solidFill>
                  <a:schemeClr val="bg1"/>
                </a:solidFill>
                <a:latin typeface="+mn-lt"/>
                <a:ea typeface="MS PGothic" pitchFamily="34" charset="-128"/>
                <a:cs typeface="MS PGothic" pitchFamily="34" charset="-128"/>
              </a:rPr>
              <a:t>IMPROVEMENT OF THE QOE IN 5G NETWORKS THROUGH SMART RESOURCES ASSIGNMENT</a:t>
            </a:r>
          </a:p>
        </p:txBody>
      </p:sp>
      <p:sp>
        <p:nvSpPr>
          <p:cNvPr id="6" name="AutoShape 36"/>
          <p:cNvSpPr>
            <a:spLocks noChangeArrowheads="1"/>
          </p:cNvSpPr>
          <p:nvPr/>
        </p:nvSpPr>
        <p:spPr bwMode="auto">
          <a:xfrm>
            <a:off x="787135" y="2875191"/>
            <a:ext cx="3600000" cy="936000"/>
          </a:xfrm>
          <a:prstGeom prst="roundRect">
            <a:avLst>
              <a:gd name="adj" fmla="val 8333"/>
            </a:avLst>
          </a:prstGeom>
          <a:solidFill>
            <a:srgbClr val="FFC000">
              <a:alpha val="20000"/>
            </a:srgbClr>
          </a:solidFill>
          <a:ln>
            <a:noFill/>
          </a:ln>
          <a:extLst/>
        </p:spPr>
        <p:txBody>
          <a:bodyPr lIns="72000" rIns="72000" anchor="ctr"/>
          <a:lstStyle>
            <a:lvl1pPr eaLnBrk="0" hangingPunct="0">
              <a:spcBef>
                <a:spcPct val="20000"/>
              </a:spcBef>
              <a:buClr>
                <a:srgbClr val="00A9D4"/>
              </a:buClr>
              <a:buFont typeface="Arial" charset="0"/>
              <a:buChar char="›"/>
              <a:defRPr sz="2400">
                <a:solidFill>
                  <a:schemeClr val="tx1"/>
                </a:solidFill>
                <a:latin typeface="Arial" charset="0"/>
              </a:defRPr>
            </a:lvl1pPr>
            <a:lvl2pPr marL="37931725" indent="-37474525" eaLnBrk="0" hangingPunct="0">
              <a:spcBef>
                <a:spcPct val="20000"/>
              </a:spcBef>
              <a:buClr>
                <a:schemeClr val="tx1"/>
              </a:buClr>
              <a:buFont typeface="Ericsson Capital TT" pitchFamily="2" charset="0"/>
              <a:buChar char="–"/>
              <a:defRPr sz="2000">
                <a:solidFill>
                  <a:schemeClr val="tx1"/>
                </a:solidFill>
                <a:latin typeface="Arial" charset="0"/>
              </a:defRPr>
            </a:lvl2pPr>
            <a:lvl3pPr marL="1143000" indent="-228600" eaLnBrk="0" hangingPunct="0">
              <a:spcBef>
                <a:spcPct val="20000"/>
              </a:spcBef>
              <a:buClr>
                <a:srgbClr val="92CCE5"/>
              </a:buClr>
              <a:buFont typeface="Ericsson Capital TT" pitchFamily="2" charset="0"/>
              <a:buChar char="›"/>
              <a:defRPr sz="2000">
                <a:solidFill>
                  <a:schemeClr val="tx1"/>
                </a:solidFill>
                <a:latin typeface="Arial" charset="0"/>
              </a:defRPr>
            </a:lvl3pPr>
            <a:lvl4pPr marL="1600200" indent="-228600" eaLnBrk="0" hangingPunct="0">
              <a:spcBef>
                <a:spcPct val="20000"/>
              </a:spcBef>
              <a:buClr>
                <a:schemeClr val="tx1"/>
              </a:buClr>
              <a:buFont typeface="Ericsson Capital TT" pitchFamily="2" charset="0"/>
              <a:buChar char="-"/>
              <a:defRPr sz="2000">
                <a:solidFill>
                  <a:schemeClr val="tx1"/>
                </a:solidFill>
                <a:latin typeface="Arial" charset="0"/>
              </a:defRPr>
            </a:lvl4pPr>
            <a:lvl5pPr marL="2057400" indent="-228600" eaLnBrk="0" hangingPunct="0">
              <a:spcBef>
                <a:spcPct val="20000"/>
              </a:spcBef>
              <a:buClr>
                <a:schemeClr val="tx1"/>
              </a:buClr>
              <a:buFont typeface="Ericsson Capital TT" pitchFamily="2" charset="0"/>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9pPr>
          </a:lstStyle>
          <a:p>
            <a:pPr algn="ctr" eaLnBrk="1" hangingPunct="1">
              <a:spcBef>
                <a:spcPct val="50000"/>
              </a:spcBef>
              <a:buClrTx/>
              <a:buFontTx/>
              <a:buNone/>
            </a:pPr>
            <a:r>
              <a:rPr lang="en-US" altLang="es-ES_tradnl" sz="1700" u="sng" dirty="0">
                <a:solidFill>
                  <a:schemeClr val="tx1">
                    <a:lumMod val="50000"/>
                  </a:schemeClr>
                </a:solidFill>
                <a:latin typeface="+mn-lt"/>
                <a:ea typeface="MS PGothic" pitchFamily="34" charset="-128"/>
                <a:cs typeface="MS PGothic" pitchFamily="34" charset="-128"/>
              </a:rPr>
              <a:t>ADAPTIVE NETWORK ARCHITECTURES:</a:t>
            </a:r>
            <a:r>
              <a:rPr lang="en-US" altLang="es-ES_tradnl" sz="1700" dirty="0">
                <a:solidFill>
                  <a:schemeClr val="tx1">
                    <a:lumMod val="50000"/>
                  </a:schemeClr>
                </a:solidFill>
                <a:latin typeface="+mn-lt"/>
                <a:ea typeface="MS PGothic" pitchFamily="34" charset="-128"/>
                <a:cs typeface="MS PGothic" pitchFamily="34" charset="-128"/>
              </a:rPr>
              <a:t> NVF, SDN, COMPA…</a:t>
            </a:r>
          </a:p>
        </p:txBody>
      </p:sp>
      <p:sp>
        <p:nvSpPr>
          <p:cNvPr id="7" name="AutoShape 36"/>
          <p:cNvSpPr>
            <a:spLocks noChangeArrowheads="1"/>
          </p:cNvSpPr>
          <p:nvPr/>
        </p:nvSpPr>
        <p:spPr bwMode="auto">
          <a:xfrm>
            <a:off x="4953784" y="2894049"/>
            <a:ext cx="3600000" cy="936000"/>
          </a:xfrm>
          <a:prstGeom prst="roundRect">
            <a:avLst>
              <a:gd name="adj" fmla="val 8333"/>
            </a:avLst>
          </a:prstGeom>
          <a:solidFill>
            <a:srgbClr val="0070C0">
              <a:alpha val="20000"/>
            </a:srgbClr>
          </a:solidFill>
          <a:ln>
            <a:noFill/>
          </a:ln>
          <a:extLst/>
        </p:spPr>
        <p:txBody>
          <a:bodyPr lIns="72000" rIns="72000" anchor="ctr"/>
          <a:lstStyle>
            <a:lvl1pPr eaLnBrk="0" hangingPunct="0">
              <a:spcBef>
                <a:spcPct val="20000"/>
              </a:spcBef>
              <a:buClr>
                <a:srgbClr val="00A9D4"/>
              </a:buClr>
              <a:buFont typeface="Arial" charset="0"/>
              <a:buChar char="›"/>
              <a:defRPr sz="2400">
                <a:solidFill>
                  <a:schemeClr val="tx1"/>
                </a:solidFill>
                <a:latin typeface="Arial" charset="0"/>
              </a:defRPr>
            </a:lvl1pPr>
            <a:lvl2pPr marL="37931725" indent="-37474525" eaLnBrk="0" hangingPunct="0">
              <a:spcBef>
                <a:spcPct val="20000"/>
              </a:spcBef>
              <a:buClr>
                <a:schemeClr val="tx1"/>
              </a:buClr>
              <a:buFont typeface="Ericsson Capital TT" pitchFamily="2" charset="0"/>
              <a:buChar char="–"/>
              <a:defRPr sz="2000">
                <a:solidFill>
                  <a:schemeClr val="tx1"/>
                </a:solidFill>
                <a:latin typeface="Arial" charset="0"/>
              </a:defRPr>
            </a:lvl2pPr>
            <a:lvl3pPr marL="1143000" indent="-228600" eaLnBrk="0" hangingPunct="0">
              <a:spcBef>
                <a:spcPct val="20000"/>
              </a:spcBef>
              <a:buClr>
                <a:srgbClr val="92CCE5"/>
              </a:buClr>
              <a:buFont typeface="Ericsson Capital TT" pitchFamily="2" charset="0"/>
              <a:buChar char="›"/>
              <a:defRPr sz="2000">
                <a:solidFill>
                  <a:schemeClr val="tx1"/>
                </a:solidFill>
                <a:latin typeface="Arial" charset="0"/>
              </a:defRPr>
            </a:lvl3pPr>
            <a:lvl4pPr marL="1600200" indent="-228600" eaLnBrk="0" hangingPunct="0">
              <a:spcBef>
                <a:spcPct val="20000"/>
              </a:spcBef>
              <a:buClr>
                <a:schemeClr val="tx1"/>
              </a:buClr>
              <a:buFont typeface="Ericsson Capital TT" pitchFamily="2" charset="0"/>
              <a:buChar char="-"/>
              <a:defRPr sz="2000">
                <a:solidFill>
                  <a:schemeClr val="tx1"/>
                </a:solidFill>
                <a:latin typeface="Arial" charset="0"/>
              </a:defRPr>
            </a:lvl4pPr>
            <a:lvl5pPr marL="2057400" indent="-228600" eaLnBrk="0" hangingPunct="0">
              <a:spcBef>
                <a:spcPct val="20000"/>
              </a:spcBef>
              <a:buClr>
                <a:schemeClr val="tx1"/>
              </a:buClr>
              <a:buFont typeface="Ericsson Capital TT" pitchFamily="2" charset="0"/>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9pPr>
          </a:lstStyle>
          <a:p>
            <a:pPr algn="ctr" eaLnBrk="1" hangingPunct="1">
              <a:spcBef>
                <a:spcPct val="50000"/>
              </a:spcBef>
              <a:buClrTx/>
              <a:buFontTx/>
              <a:buNone/>
            </a:pPr>
            <a:r>
              <a:rPr lang="en-US" altLang="es-ES_tradnl" sz="1700" u="sng" dirty="0">
                <a:solidFill>
                  <a:schemeClr val="tx1">
                    <a:lumMod val="50000"/>
                  </a:schemeClr>
                </a:solidFill>
                <a:latin typeface="+mn-lt"/>
                <a:ea typeface="MS PGothic" pitchFamily="34" charset="-128"/>
                <a:cs typeface="MS PGothic" pitchFamily="34" charset="-128"/>
              </a:rPr>
              <a:t>REAL-TIME ANALYTICS</a:t>
            </a:r>
            <a:r>
              <a:rPr lang="en-US" altLang="es-ES_tradnl" sz="1700" dirty="0">
                <a:solidFill>
                  <a:schemeClr val="tx1">
                    <a:lumMod val="50000"/>
                  </a:schemeClr>
                </a:solidFill>
                <a:latin typeface="+mn-lt"/>
                <a:ea typeface="MS PGothic" pitchFamily="34" charset="-128"/>
                <a:cs typeface="MS PGothic" pitchFamily="34" charset="-128"/>
              </a:rPr>
              <a:t>: TRAFFIC PATTERNS &amp; RESOURCE ASSIGNMENT</a:t>
            </a:r>
          </a:p>
        </p:txBody>
      </p:sp>
      <p:cxnSp>
        <p:nvCxnSpPr>
          <p:cNvPr id="8" name="Straight Connector 7"/>
          <p:cNvCxnSpPr/>
          <p:nvPr/>
        </p:nvCxnSpPr>
        <p:spPr bwMode="auto">
          <a:xfrm>
            <a:off x="4548433" y="2262434"/>
            <a:ext cx="0" cy="39600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rot="5400000">
            <a:off x="4562434" y="410553"/>
            <a:ext cx="0" cy="450000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0" name="Straight Arrow Connector 9"/>
          <p:cNvCxnSpPr/>
          <p:nvPr/>
        </p:nvCxnSpPr>
        <p:spPr bwMode="auto">
          <a:xfrm>
            <a:off x="2330394" y="2660552"/>
            <a:ext cx="0" cy="180000"/>
          </a:xfrm>
          <a:prstGeom prst="straightConnector1">
            <a:avLst/>
          </a:prstGeom>
          <a:solidFill>
            <a:schemeClr val="accent1"/>
          </a:solidFill>
          <a:ln w="28575" cap="flat" cmpd="sng" algn="ctr">
            <a:solidFill>
              <a:schemeClr val="tx1"/>
            </a:solidFill>
            <a:prstDash val="solid"/>
            <a:round/>
            <a:headEnd type="none" w="med" len="med"/>
            <a:tailEnd type="stealth" w="lg" len="lg"/>
          </a:ln>
          <a:effectLst/>
        </p:spPr>
      </p:cxnSp>
      <p:cxnSp>
        <p:nvCxnSpPr>
          <p:cNvPr id="11" name="Straight Arrow Connector 10"/>
          <p:cNvCxnSpPr/>
          <p:nvPr/>
        </p:nvCxnSpPr>
        <p:spPr bwMode="auto">
          <a:xfrm>
            <a:off x="6807721" y="2656463"/>
            <a:ext cx="0" cy="180000"/>
          </a:xfrm>
          <a:prstGeom prst="straightConnector1">
            <a:avLst/>
          </a:prstGeom>
          <a:solidFill>
            <a:schemeClr val="accent1"/>
          </a:solidFill>
          <a:ln w="28575" cap="flat" cmpd="sng" algn="ctr">
            <a:solidFill>
              <a:schemeClr val="tx1"/>
            </a:solidFill>
            <a:prstDash val="solid"/>
            <a:round/>
            <a:headEnd type="none" w="med" len="med"/>
            <a:tailEnd type="stealth" w="lg" len="lg"/>
          </a:ln>
          <a:effectLst/>
        </p:spPr>
      </p:cxnSp>
      <p:sp>
        <p:nvSpPr>
          <p:cNvPr id="12" name="TextBox 11"/>
          <p:cNvSpPr txBox="1"/>
          <p:nvPr/>
        </p:nvSpPr>
        <p:spPr>
          <a:xfrm>
            <a:off x="4548433" y="2291157"/>
            <a:ext cx="2403835" cy="307777"/>
          </a:xfrm>
          <a:prstGeom prst="rect">
            <a:avLst/>
          </a:prstGeom>
          <a:noFill/>
        </p:spPr>
        <p:txBody>
          <a:bodyPr wrap="square" rtlCol="0">
            <a:spAutoFit/>
          </a:bodyPr>
          <a:lstStyle/>
          <a:p>
            <a:r>
              <a:rPr lang="en-GB" sz="1400" i="1" dirty="0"/>
              <a:t>Technologies needed…</a:t>
            </a:r>
          </a:p>
        </p:txBody>
      </p:sp>
      <p:cxnSp>
        <p:nvCxnSpPr>
          <p:cNvPr id="13" name="Straight Connector 12"/>
          <p:cNvCxnSpPr/>
          <p:nvPr/>
        </p:nvCxnSpPr>
        <p:spPr bwMode="auto">
          <a:xfrm>
            <a:off x="6864284" y="3899554"/>
            <a:ext cx="0" cy="14400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14" name="AutoShape 36"/>
          <p:cNvSpPr>
            <a:spLocks noChangeArrowheads="1"/>
          </p:cNvSpPr>
          <p:nvPr/>
        </p:nvSpPr>
        <p:spPr bwMode="auto">
          <a:xfrm>
            <a:off x="895103" y="5061906"/>
            <a:ext cx="2466000" cy="1350000"/>
          </a:xfrm>
          <a:prstGeom prst="roundRect">
            <a:avLst>
              <a:gd name="adj" fmla="val 5951"/>
            </a:avLst>
          </a:prstGeom>
          <a:noFill/>
          <a:ln w="38100">
            <a:solidFill>
              <a:srgbClr val="0070C0"/>
            </a:solidFill>
            <a:round/>
            <a:headEnd/>
            <a:tailEnd/>
          </a:ln>
          <a:extLst>
            <a:ext uri="{909E8E84-426E-40DD-AFC4-6F175D3DCCD1}">
              <a14:hiddenFill xmlns:a14="http://schemas.microsoft.com/office/drawing/2010/main">
                <a:solidFill>
                  <a:schemeClr val="accent1"/>
                </a:solidFill>
              </a14:hiddenFill>
            </a:ext>
          </a:extLst>
        </p:spPr>
        <p:txBody>
          <a:bodyPr lIns="36000" rIns="0" anchor="ctr"/>
          <a:lstStyle>
            <a:lvl1pPr>
              <a:spcBef>
                <a:spcPct val="0"/>
              </a:spcBef>
              <a:defRPr>
                <a:solidFill>
                  <a:schemeClr val="tx1"/>
                </a:solidFill>
                <a:latin typeface="Arial" charset="0"/>
              </a:defRPr>
            </a:lvl1pPr>
            <a:lvl2pPr marL="37931725" indent="-37474525">
              <a:spcBef>
                <a:spcPct val="0"/>
              </a:spcBef>
              <a:defRPr>
                <a:solidFill>
                  <a:schemeClr val="tx1"/>
                </a:solidFill>
                <a:latin typeface="Arial" charset="0"/>
              </a:defRPr>
            </a:lvl2pPr>
            <a:lvl3pPr>
              <a:spcBef>
                <a:spcPct val="0"/>
              </a:spcBef>
              <a:defRPr>
                <a:solidFill>
                  <a:schemeClr val="tx1"/>
                </a:solidFill>
                <a:latin typeface="Arial" charset="0"/>
              </a:defRPr>
            </a:lvl3pPr>
            <a:lvl4pPr>
              <a:spcBef>
                <a:spcPct val="0"/>
              </a:spcBef>
              <a:defRPr>
                <a:solidFill>
                  <a:schemeClr val="tx1"/>
                </a:solidFill>
                <a:latin typeface="Arial" charset="0"/>
              </a:defRPr>
            </a:lvl4pPr>
            <a:lvl5pPr>
              <a:spcBef>
                <a:spcPct val="0"/>
              </a:spcBef>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90000"/>
              </a:lnSpc>
              <a:spcBef>
                <a:spcPct val="50000"/>
              </a:spcBef>
              <a:buClr>
                <a:schemeClr val="hlink"/>
              </a:buClr>
              <a:defRPr/>
            </a:pPr>
            <a:endParaRPr lang="en-US" altLang="es-ES_tradnl" sz="1600" dirty="0">
              <a:latin typeface="+mn-lt"/>
              <a:ea typeface="MS PGothic" pitchFamily="34" charset="-128"/>
            </a:endParaRPr>
          </a:p>
        </p:txBody>
      </p:sp>
      <p:sp>
        <p:nvSpPr>
          <p:cNvPr id="15" name="Rectangle 14"/>
          <p:cNvSpPr/>
          <p:nvPr/>
        </p:nvSpPr>
        <p:spPr>
          <a:xfrm>
            <a:off x="1018097" y="5415997"/>
            <a:ext cx="2238190" cy="615553"/>
          </a:xfrm>
          <a:prstGeom prst="rect">
            <a:avLst/>
          </a:prstGeom>
        </p:spPr>
        <p:txBody>
          <a:bodyPr wrap="square">
            <a:spAutoFit/>
          </a:bodyPr>
          <a:lstStyle/>
          <a:p>
            <a:pPr algn="ctr"/>
            <a:r>
              <a:rPr lang="en-US" altLang="es-ES_tradnl" sz="1700" dirty="0">
                <a:solidFill>
                  <a:schemeClr val="tx1">
                    <a:lumMod val="50000"/>
                  </a:schemeClr>
                </a:solidFill>
                <a:latin typeface="+mn-lt"/>
                <a:ea typeface="MS PGothic" pitchFamily="34" charset="-128"/>
                <a:cs typeface="MS PGothic" pitchFamily="34" charset="-128"/>
              </a:rPr>
              <a:t>TRAFFIC SIMULATION</a:t>
            </a:r>
          </a:p>
        </p:txBody>
      </p:sp>
      <p:sp>
        <p:nvSpPr>
          <p:cNvPr id="16" name="AutoShape 36"/>
          <p:cNvSpPr>
            <a:spLocks noChangeArrowheads="1"/>
          </p:cNvSpPr>
          <p:nvPr/>
        </p:nvSpPr>
        <p:spPr bwMode="auto">
          <a:xfrm>
            <a:off x="3489946" y="5062376"/>
            <a:ext cx="2466000" cy="1350000"/>
          </a:xfrm>
          <a:prstGeom prst="roundRect">
            <a:avLst>
              <a:gd name="adj" fmla="val 5951"/>
            </a:avLst>
          </a:prstGeom>
          <a:noFill/>
          <a:ln w="38100">
            <a:solidFill>
              <a:srgbClr val="0070C0"/>
            </a:solidFill>
            <a:round/>
            <a:headEnd/>
            <a:tailEnd/>
          </a:ln>
          <a:extLst>
            <a:ext uri="{909E8E84-426E-40DD-AFC4-6F175D3DCCD1}">
              <a14:hiddenFill xmlns:a14="http://schemas.microsoft.com/office/drawing/2010/main">
                <a:solidFill>
                  <a:schemeClr val="accent1"/>
                </a:solidFill>
              </a14:hiddenFill>
            </a:ext>
          </a:extLst>
        </p:spPr>
        <p:txBody>
          <a:bodyPr lIns="36000" rIns="0" anchor="ctr"/>
          <a:lstStyle>
            <a:lvl1pPr>
              <a:spcBef>
                <a:spcPct val="0"/>
              </a:spcBef>
              <a:defRPr>
                <a:solidFill>
                  <a:schemeClr val="tx1"/>
                </a:solidFill>
                <a:latin typeface="Arial" charset="0"/>
              </a:defRPr>
            </a:lvl1pPr>
            <a:lvl2pPr marL="37931725" indent="-37474525">
              <a:spcBef>
                <a:spcPct val="0"/>
              </a:spcBef>
              <a:defRPr>
                <a:solidFill>
                  <a:schemeClr val="tx1"/>
                </a:solidFill>
                <a:latin typeface="Arial" charset="0"/>
              </a:defRPr>
            </a:lvl2pPr>
            <a:lvl3pPr>
              <a:spcBef>
                <a:spcPct val="0"/>
              </a:spcBef>
              <a:defRPr>
                <a:solidFill>
                  <a:schemeClr val="tx1"/>
                </a:solidFill>
                <a:latin typeface="Arial" charset="0"/>
              </a:defRPr>
            </a:lvl3pPr>
            <a:lvl4pPr>
              <a:spcBef>
                <a:spcPct val="0"/>
              </a:spcBef>
              <a:defRPr>
                <a:solidFill>
                  <a:schemeClr val="tx1"/>
                </a:solidFill>
                <a:latin typeface="Arial" charset="0"/>
              </a:defRPr>
            </a:lvl4pPr>
            <a:lvl5pPr>
              <a:spcBef>
                <a:spcPct val="0"/>
              </a:spcBef>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90000"/>
              </a:lnSpc>
              <a:spcBef>
                <a:spcPct val="50000"/>
              </a:spcBef>
              <a:buClr>
                <a:schemeClr val="hlink"/>
              </a:buClr>
              <a:defRPr/>
            </a:pPr>
            <a:endParaRPr lang="en-US" altLang="es-ES_tradnl" sz="1600" dirty="0">
              <a:latin typeface="+mn-lt"/>
              <a:ea typeface="MS PGothic" pitchFamily="34" charset="-128"/>
            </a:endParaRPr>
          </a:p>
        </p:txBody>
      </p:sp>
      <p:sp>
        <p:nvSpPr>
          <p:cNvPr id="17" name="Rectangle 16"/>
          <p:cNvSpPr/>
          <p:nvPr/>
        </p:nvSpPr>
        <p:spPr>
          <a:xfrm>
            <a:off x="3509017" y="5180534"/>
            <a:ext cx="2401593" cy="1138773"/>
          </a:xfrm>
          <a:prstGeom prst="rect">
            <a:avLst/>
          </a:prstGeom>
        </p:spPr>
        <p:txBody>
          <a:bodyPr wrap="square">
            <a:spAutoFit/>
          </a:bodyPr>
          <a:lstStyle/>
          <a:p>
            <a:pPr algn="ctr"/>
            <a:r>
              <a:rPr lang="en-GB" altLang="es-ES_tradnl" sz="1700" dirty="0">
                <a:solidFill>
                  <a:schemeClr val="tx1">
                    <a:lumMod val="50000"/>
                  </a:schemeClr>
                </a:solidFill>
                <a:latin typeface="+mn-lt"/>
                <a:ea typeface="MS PGothic" pitchFamily="34" charset="-128"/>
                <a:cs typeface="MS PGothic" pitchFamily="34" charset="-128"/>
              </a:rPr>
              <a:t>REAL-TIME TRAFFIC USAGE PATTERNS ANALYSIS AND PREDICTION</a:t>
            </a:r>
            <a:endParaRPr lang="en-US" altLang="es-ES_tradnl" sz="1700" dirty="0">
              <a:solidFill>
                <a:schemeClr val="tx1">
                  <a:lumMod val="50000"/>
                </a:schemeClr>
              </a:solidFill>
              <a:latin typeface="+mn-lt"/>
              <a:ea typeface="MS PGothic" pitchFamily="34" charset="-128"/>
              <a:cs typeface="MS PGothic" pitchFamily="34" charset="-128"/>
            </a:endParaRPr>
          </a:p>
        </p:txBody>
      </p:sp>
      <p:sp>
        <p:nvSpPr>
          <p:cNvPr id="18" name="AutoShape 36"/>
          <p:cNvSpPr>
            <a:spLocks noChangeArrowheads="1"/>
          </p:cNvSpPr>
          <p:nvPr/>
        </p:nvSpPr>
        <p:spPr bwMode="auto">
          <a:xfrm>
            <a:off x="6085010" y="5063361"/>
            <a:ext cx="2466000" cy="1350000"/>
          </a:xfrm>
          <a:prstGeom prst="roundRect">
            <a:avLst>
              <a:gd name="adj" fmla="val 5951"/>
            </a:avLst>
          </a:prstGeom>
          <a:noFill/>
          <a:ln w="38100">
            <a:solidFill>
              <a:srgbClr val="0070C0"/>
            </a:solidFill>
            <a:round/>
            <a:headEnd/>
            <a:tailEnd/>
          </a:ln>
          <a:extLst>
            <a:ext uri="{909E8E84-426E-40DD-AFC4-6F175D3DCCD1}">
              <a14:hiddenFill xmlns:a14="http://schemas.microsoft.com/office/drawing/2010/main">
                <a:solidFill>
                  <a:schemeClr val="accent1"/>
                </a:solidFill>
              </a14:hiddenFill>
            </a:ext>
          </a:extLst>
        </p:spPr>
        <p:txBody>
          <a:bodyPr lIns="36000" rIns="0" anchor="ctr"/>
          <a:lstStyle>
            <a:lvl1pPr>
              <a:spcBef>
                <a:spcPct val="0"/>
              </a:spcBef>
              <a:defRPr>
                <a:solidFill>
                  <a:schemeClr val="tx1"/>
                </a:solidFill>
                <a:latin typeface="Arial" charset="0"/>
              </a:defRPr>
            </a:lvl1pPr>
            <a:lvl2pPr marL="37931725" indent="-37474525">
              <a:spcBef>
                <a:spcPct val="0"/>
              </a:spcBef>
              <a:defRPr>
                <a:solidFill>
                  <a:schemeClr val="tx1"/>
                </a:solidFill>
                <a:latin typeface="Arial" charset="0"/>
              </a:defRPr>
            </a:lvl2pPr>
            <a:lvl3pPr>
              <a:spcBef>
                <a:spcPct val="0"/>
              </a:spcBef>
              <a:defRPr>
                <a:solidFill>
                  <a:schemeClr val="tx1"/>
                </a:solidFill>
                <a:latin typeface="Arial" charset="0"/>
              </a:defRPr>
            </a:lvl3pPr>
            <a:lvl4pPr>
              <a:spcBef>
                <a:spcPct val="0"/>
              </a:spcBef>
              <a:defRPr>
                <a:solidFill>
                  <a:schemeClr val="tx1"/>
                </a:solidFill>
                <a:latin typeface="Arial" charset="0"/>
              </a:defRPr>
            </a:lvl4pPr>
            <a:lvl5pPr>
              <a:spcBef>
                <a:spcPct val="0"/>
              </a:spcBef>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90000"/>
              </a:lnSpc>
              <a:spcBef>
                <a:spcPct val="50000"/>
              </a:spcBef>
              <a:buClr>
                <a:schemeClr val="hlink"/>
              </a:buClr>
              <a:defRPr/>
            </a:pPr>
            <a:endParaRPr lang="en-US" altLang="es-ES_tradnl" sz="1600" dirty="0">
              <a:latin typeface="+mn-lt"/>
              <a:ea typeface="MS PGothic" pitchFamily="34" charset="-128"/>
            </a:endParaRPr>
          </a:p>
        </p:txBody>
      </p:sp>
      <p:sp>
        <p:nvSpPr>
          <p:cNvPr id="19" name="Rectangle 18"/>
          <p:cNvSpPr/>
          <p:nvPr/>
        </p:nvSpPr>
        <p:spPr>
          <a:xfrm>
            <a:off x="6085011" y="5312487"/>
            <a:ext cx="2466000" cy="877163"/>
          </a:xfrm>
          <a:prstGeom prst="rect">
            <a:avLst/>
          </a:prstGeom>
        </p:spPr>
        <p:txBody>
          <a:bodyPr wrap="square">
            <a:spAutoFit/>
          </a:bodyPr>
          <a:lstStyle/>
          <a:p>
            <a:pPr algn="ctr"/>
            <a:r>
              <a:rPr lang="en-GB" altLang="es-ES_tradnl" sz="1700" dirty="0">
                <a:solidFill>
                  <a:schemeClr val="tx1">
                    <a:lumMod val="50000"/>
                  </a:schemeClr>
                </a:solidFill>
                <a:latin typeface="+mn-lt"/>
                <a:ea typeface="MS PGothic" pitchFamily="34" charset="-128"/>
                <a:cs typeface="MS PGothic" pitchFamily="34" charset="-128"/>
              </a:rPr>
              <a:t>DATA-DRIVEN GW RECOMMENDATION MODEL</a:t>
            </a:r>
          </a:p>
        </p:txBody>
      </p:sp>
      <p:cxnSp>
        <p:nvCxnSpPr>
          <p:cNvPr id="20" name="Straight Connector 19"/>
          <p:cNvCxnSpPr/>
          <p:nvPr/>
        </p:nvCxnSpPr>
        <p:spPr bwMode="auto">
          <a:xfrm rot="5400000">
            <a:off x="5723927" y="2891554"/>
            <a:ext cx="0" cy="230400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1" name="Straight Arrow Connector 20"/>
          <p:cNvCxnSpPr/>
          <p:nvPr/>
        </p:nvCxnSpPr>
        <p:spPr bwMode="auto">
          <a:xfrm>
            <a:off x="4570354" y="4043554"/>
            <a:ext cx="0" cy="180000"/>
          </a:xfrm>
          <a:prstGeom prst="straightConnector1">
            <a:avLst/>
          </a:prstGeom>
          <a:solidFill>
            <a:schemeClr val="accent1"/>
          </a:solidFill>
          <a:ln w="28575" cap="flat" cmpd="sng" algn="ctr">
            <a:solidFill>
              <a:schemeClr val="tx1"/>
            </a:solidFill>
            <a:prstDash val="solid"/>
            <a:round/>
            <a:headEnd type="none" w="med" len="med"/>
            <a:tailEnd type="stealth" w="lg" len="lg"/>
          </a:ln>
          <a:effectLst/>
        </p:spPr>
      </p:cxnSp>
      <p:sp>
        <p:nvSpPr>
          <p:cNvPr id="22" name="AutoShape 36"/>
          <p:cNvSpPr>
            <a:spLocks noChangeArrowheads="1"/>
          </p:cNvSpPr>
          <p:nvPr/>
        </p:nvSpPr>
        <p:spPr bwMode="auto">
          <a:xfrm rot="16200000">
            <a:off x="-88961" y="5543773"/>
            <a:ext cx="1350000" cy="360000"/>
          </a:xfrm>
          <a:prstGeom prst="roundRect">
            <a:avLst>
              <a:gd name="adj" fmla="val 8333"/>
            </a:avLst>
          </a:prstGeom>
          <a:solidFill>
            <a:srgbClr val="0070C0"/>
          </a:solidFill>
          <a:ln>
            <a:noFill/>
          </a:ln>
          <a:extLst/>
        </p:spPr>
        <p:txBody>
          <a:bodyPr lIns="72000" rIns="72000" anchor="ctr"/>
          <a:lstStyle>
            <a:lvl1pPr eaLnBrk="0" hangingPunct="0">
              <a:spcBef>
                <a:spcPct val="20000"/>
              </a:spcBef>
              <a:buClr>
                <a:srgbClr val="00A9D4"/>
              </a:buClr>
              <a:buFont typeface="Arial" charset="0"/>
              <a:buChar char="›"/>
              <a:defRPr sz="2400">
                <a:solidFill>
                  <a:schemeClr val="tx1"/>
                </a:solidFill>
                <a:latin typeface="Arial" charset="0"/>
              </a:defRPr>
            </a:lvl1pPr>
            <a:lvl2pPr marL="37931725" indent="-37474525" eaLnBrk="0" hangingPunct="0">
              <a:spcBef>
                <a:spcPct val="20000"/>
              </a:spcBef>
              <a:buClr>
                <a:schemeClr val="tx1"/>
              </a:buClr>
              <a:buFont typeface="Ericsson Capital TT" pitchFamily="2" charset="0"/>
              <a:buChar char="–"/>
              <a:defRPr sz="2000">
                <a:solidFill>
                  <a:schemeClr val="tx1"/>
                </a:solidFill>
                <a:latin typeface="Arial" charset="0"/>
              </a:defRPr>
            </a:lvl2pPr>
            <a:lvl3pPr marL="1143000" indent="-228600" eaLnBrk="0" hangingPunct="0">
              <a:spcBef>
                <a:spcPct val="20000"/>
              </a:spcBef>
              <a:buClr>
                <a:srgbClr val="92CCE5"/>
              </a:buClr>
              <a:buFont typeface="Ericsson Capital TT" pitchFamily="2" charset="0"/>
              <a:buChar char="›"/>
              <a:defRPr sz="2000">
                <a:solidFill>
                  <a:schemeClr val="tx1"/>
                </a:solidFill>
                <a:latin typeface="Arial" charset="0"/>
              </a:defRPr>
            </a:lvl3pPr>
            <a:lvl4pPr marL="1600200" indent="-228600" eaLnBrk="0" hangingPunct="0">
              <a:spcBef>
                <a:spcPct val="20000"/>
              </a:spcBef>
              <a:buClr>
                <a:schemeClr val="tx1"/>
              </a:buClr>
              <a:buFont typeface="Ericsson Capital TT" pitchFamily="2" charset="0"/>
              <a:buChar char="-"/>
              <a:defRPr sz="2000">
                <a:solidFill>
                  <a:schemeClr val="tx1"/>
                </a:solidFill>
                <a:latin typeface="Arial" charset="0"/>
              </a:defRPr>
            </a:lvl4pPr>
            <a:lvl5pPr marL="2057400" indent="-228600" eaLnBrk="0" hangingPunct="0">
              <a:spcBef>
                <a:spcPct val="20000"/>
              </a:spcBef>
              <a:buClr>
                <a:schemeClr val="tx1"/>
              </a:buClr>
              <a:buFont typeface="Ericsson Capital TT" pitchFamily="2" charset="0"/>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9pPr>
          </a:lstStyle>
          <a:p>
            <a:pPr algn="ctr" eaLnBrk="1" hangingPunct="1">
              <a:spcBef>
                <a:spcPct val="50000"/>
              </a:spcBef>
              <a:buClrTx/>
              <a:buFontTx/>
              <a:buNone/>
            </a:pPr>
            <a:r>
              <a:rPr lang="en-US" altLang="es-ES_tradnl" sz="1600" dirty="0">
                <a:solidFill>
                  <a:schemeClr val="bg1"/>
                </a:solidFill>
                <a:latin typeface="+mn-lt"/>
                <a:ea typeface="MS PGothic" pitchFamily="34" charset="-128"/>
                <a:cs typeface="MS PGothic" pitchFamily="34" charset="-128"/>
              </a:rPr>
              <a:t>PROPOSAL</a:t>
            </a:r>
          </a:p>
        </p:txBody>
      </p:sp>
      <p:cxnSp>
        <p:nvCxnSpPr>
          <p:cNvPr id="23" name="Straight Arrow Connector 22"/>
          <p:cNvCxnSpPr/>
          <p:nvPr/>
        </p:nvCxnSpPr>
        <p:spPr bwMode="auto">
          <a:xfrm flipH="1">
            <a:off x="2231381" y="4755585"/>
            <a:ext cx="2340546" cy="193525"/>
          </a:xfrm>
          <a:prstGeom prst="straightConnector1">
            <a:avLst/>
          </a:prstGeom>
          <a:solidFill>
            <a:schemeClr val="accent1"/>
          </a:solidFill>
          <a:ln w="28575" cap="flat" cmpd="sng" algn="ctr">
            <a:solidFill>
              <a:schemeClr val="tx1"/>
            </a:solidFill>
            <a:prstDash val="solid"/>
            <a:round/>
            <a:headEnd type="none" w="med" len="med"/>
            <a:tailEnd type="stealth" w="lg" len="lg"/>
          </a:ln>
          <a:effectLst/>
        </p:spPr>
      </p:cxnSp>
      <p:cxnSp>
        <p:nvCxnSpPr>
          <p:cNvPr id="24" name="Straight Arrow Connector 23"/>
          <p:cNvCxnSpPr/>
          <p:nvPr/>
        </p:nvCxnSpPr>
        <p:spPr bwMode="auto">
          <a:xfrm>
            <a:off x="4571927" y="4755585"/>
            <a:ext cx="2757334" cy="193525"/>
          </a:xfrm>
          <a:prstGeom prst="straightConnector1">
            <a:avLst/>
          </a:prstGeom>
          <a:solidFill>
            <a:schemeClr val="accent1"/>
          </a:solidFill>
          <a:ln w="28575" cap="flat" cmpd="sng" algn="ctr">
            <a:solidFill>
              <a:schemeClr val="tx1"/>
            </a:solidFill>
            <a:prstDash val="solid"/>
            <a:round/>
            <a:headEnd type="none" w="med" len="med"/>
            <a:tailEnd type="stealth" w="lg" len="lg"/>
          </a:ln>
          <a:effectLst/>
        </p:spPr>
      </p:cxnSp>
      <p:cxnSp>
        <p:nvCxnSpPr>
          <p:cNvPr id="25" name="Straight Arrow Connector 24"/>
          <p:cNvCxnSpPr/>
          <p:nvPr/>
        </p:nvCxnSpPr>
        <p:spPr bwMode="auto">
          <a:xfrm>
            <a:off x="4571927" y="4769110"/>
            <a:ext cx="0" cy="216000"/>
          </a:xfrm>
          <a:prstGeom prst="straightConnector1">
            <a:avLst/>
          </a:prstGeom>
          <a:solidFill>
            <a:schemeClr val="accent1"/>
          </a:solidFill>
          <a:ln w="28575" cap="flat" cmpd="sng" algn="ctr">
            <a:solidFill>
              <a:schemeClr val="tx1"/>
            </a:solidFill>
            <a:prstDash val="solid"/>
            <a:round/>
            <a:headEnd type="none" w="med" len="med"/>
            <a:tailEnd type="stealth" w="lg" len="lg"/>
          </a:ln>
          <a:effectLst/>
        </p:spPr>
      </p:cxnSp>
      <p:sp>
        <p:nvSpPr>
          <p:cNvPr id="26" name="TextBox 25"/>
          <p:cNvSpPr txBox="1"/>
          <p:nvPr/>
        </p:nvSpPr>
        <p:spPr>
          <a:xfrm>
            <a:off x="2050181" y="4188765"/>
            <a:ext cx="5024387" cy="523220"/>
          </a:xfrm>
          <a:prstGeom prst="rect">
            <a:avLst/>
          </a:prstGeom>
          <a:noFill/>
        </p:spPr>
        <p:txBody>
          <a:bodyPr wrap="square" rtlCol="0">
            <a:spAutoFit/>
          </a:bodyPr>
          <a:lstStyle/>
          <a:p>
            <a:pPr algn="ctr"/>
            <a:r>
              <a:rPr lang="en-GB" sz="1400" i="1" dirty="0"/>
              <a:t>The proposed research has to be performed in a Lab environment as real 5G networks’ data is not available yet…</a:t>
            </a:r>
          </a:p>
        </p:txBody>
      </p:sp>
    </p:spTree>
    <p:extLst>
      <p:ext uri="{BB962C8B-B14F-4D97-AF65-F5344CB8AC3E}">
        <p14:creationId xmlns:p14="http://schemas.microsoft.com/office/powerpoint/2010/main" val="196109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3701" y="239717"/>
            <a:ext cx="7494588" cy="1085371"/>
          </a:xfrm>
        </p:spPr>
        <p:txBody>
          <a:bodyPr>
            <a:normAutofit/>
          </a:bodyPr>
          <a:lstStyle/>
          <a:p>
            <a:r>
              <a:rPr lang="en-US" sz="3600" dirty="0"/>
              <a:t>Dynamic Network Slice Selection</a:t>
            </a:r>
          </a:p>
        </p:txBody>
      </p:sp>
      <p:sp>
        <p:nvSpPr>
          <p:cNvPr id="4" name="AutoShape 36"/>
          <p:cNvSpPr>
            <a:spLocks noChangeArrowheads="1"/>
          </p:cNvSpPr>
          <p:nvPr/>
        </p:nvSpPr>
        <p:spPr bwMode="auto">
          <a:xfrm>
            <a:off x="534644" y="1736691"/>
            <a:ext cx="3184074" cy="642222"/>
          </a:xfrm>
          <a:prstGeom prst="roundRect">
            <a:avLst>
              <a:gd name="adj" fmla="val 8333"/>
            </a:avLst>
          </a:prstGeom>
          <a:solidFill>
            <a:schemeClr val="accent1"/>
          </a:solidFill>
          <a:ln>
            <a:noFill/>
          </a:ln>
          <a:extLst/>
        </p:spPr>
        <p:txBody>
          <a:bodyPr lIns="72000" rIns="72000" anchor="ctr"/>
          <a:lstStyle>
            <a:lvl1pPr eaLnBrk="0" hangingPunct="0">
              <a:spcBef>
                <a:spcPct val="20000"/>
              </a:spcBef>
              <a:buClr>
                <a:srgbClr val="00A9D4"/>
              </a:buClr>
              <a:buFont typeface="Arial" charset="0"/>
              <a:buChar char="›"/>
              <a:defRPr sz="2400">
                <a:solidFill>
                  <a:schemeClr val="tx1"/>
                </a:solidFill>
                <a:latin typeface="Arial" charset="0"/>
              </a:defRPr>
            </a:lvl1pPr>
            <a:lvl2pPr marL="37931725" indent="-37474525" eaLnBrk="0" hangingPunct="0">
              <a:spcBef>
                <a:spcPct val="20000"/>
              </a:spcBef>
              <a:buClr>
                <a:schemeClr val="tx1"/>
              </a:buClr>
              <a:buFont typeface="Ericsson Capital TT" pitchFamily="2" charset="0"/>
              <a:buChar char="–"/>
              <a:defRPr sz="2000">
                <a:solidFill>
                  <a:schemeClr val="tx1"/>
                </a:solidFill>
                <a:latin typeface="Arial" charset="0"/>
              </a:defRPr>
            </a:lvl2pPr>
            <a:lvl3pPr marL="1143000" indent="-228600" eaLnBrk="0" hangingPunct="0">
              <a:spcBef>
                <a:spcPct val="20000"/>
              </a:spcBef>
              <a:buClr>
                <a:srgbClr val="92CCE5"/>
              </a:buClr>
              <a:buFont typeface="Ericsson Capital TT" pitchFamily="2" charset="0"/>
              <a:buChar char="›"/>
              <a:defRPr sz="2000">
                <a:solidFill>
                  <a:schemeClr val="tx1"/>
                </a:solidFill>
                <a:latin typeface="Arial" charset="0"/>
              </a:defRPr>
            </a:lvl3pPr>
            <a:lvl4pPr marL="1600200" indent="-228600" eaLnBrk="0" hangingPunct="0">
              <a:spcBef>
                <a:spcPct val="20000"/>
              </a:spcBef>
              <a:buClr>
                <a:schemeClr val="tx1"/>
              </a:buClr>
              <a:buFont typeface="Ericsson Capital TT" pitchFamily="2" charset="0"/>
              <a:buChar char="-"/>
              <a:defRPr sz="2000">
                <a:solidFill>
                  <a:schemeClr val="tx1"/>
                </a:solidFill>
                <a:latin typeface="Arial" charset="0"/>
              </a:defRPr>
            </a:lvl4pPr>
            <a:lvl5pPr marL="2057400" indent="-228600" eaLnBrk="0" hangingPunct="0">
              <a:spcBef>
                <a:spcPct val="20000"/>
              </a:spcBef>
              <a:buClr>
                <a:schemeClr val="tx1"/>
              </a:buClr>
              <a:buFont typeface="Ericsson Capital TT" pitchFamily="2" charset="0"/>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9pPr>
          </a:lstStyle>
          <a:p>
            <a:pPr algn="ctr" eaLnBrk="1" hangingPunct="1">
              <a:spcBef>
                <a:spcPct val="50000"/>
              </a:spcBef>
              <a:buClrTx/>
              <a:buFontTx/>
              <a:buNone/>
            </a:pPr>
            <a:r>
              <a:rPr lang="en-US" altLang="es-ES_tradnl" sz="1800" dirty="0">
                <a:solidFill>
                  <a:schemeClr val="bg1"/>
                </a:solidFill>
                <a:latin typeface="+mn-lt"/>
                <a:ea typeface="MS PGothic" pitchFamily="34" charset="-128"/>
                <a:cs typeface="MS PGothic" pitchFamily="34" charset="-128"/>
              </a:rPr>
              <a:t>APPLICATION FRAMEWORK: P4S IN 5G</a:t>
            </a:r>
          </a:p>
        </p:txBody>
      </p:sp>
      <p:sp>
        <p:nvSpPr>
          <p:cNvPr id="5" name="AutoShape 36"/>
          <p:cNvSpPr>
            <a:spLocks noChangeArrowheads="1"/>
          </p:cNvSpPr>
          <p:nvPr/>
        </p:nvSpPr>
        <p:spPr bwMode="auto">
          <a:xfrm>
            <a:off x="555939" y="4574175"/>
            <a:ext cx="3179059" cy="900000"/>
          </a:xfrm>
          <a:prstGeom prst="roundRect">
            <a:avLst>
              <a:gd name="adj" fmla="val 7142"/>
            </a:avLst>
          </a:prstGeom>
          <a:noFill/>
          <a:ln w="38100">
            <a:solidFill>
              <a:schemeClr val="accent1"/>
            </a:solidFill>
            <a:round/>
            <a:headEnd/>
            <a:tailEnd/>
          </a:ln>
          <a:extLst>
            <a:ext uri="{909E8E84-426E-40DD-AFC4-6F175D3DCCD1}">
              <a14:hiddenFill xmlns:a14="http://schemas.microsoft.com/office/drawing/2010/main">
                <a:solidFill>
                  <a:schemeClr val="accent1"/>
                </a:solidFill>
              </a14:hiddenFill>
            </a:ext>
          </a:extLst>
        </p:spPr>
        <p:txBody>
          <a:bodyPr lIns="36000" rIns="36000" anchor="ctr"/>
          <a:lstStyle>
            <a:lvl1pPr>
              <a:spcBef>
                <a:spcPct val="0"/>
              </a:spcBef>
              <a:defRPr>
                <a:solidFill>
                  <a:schemeClr val="tx1"/>
                </a:solidFill>
                <a:latin typeface="Arial" charset="0"/>
              </a:defRPr>
            </a:lvl1pPr>
            <a:lvl2pPr marL="37931725" indent="-37474525">
              <a:spcBef>
                <a:spcPct val="0"/>
              </a:spcBef>
              <a:defRPr>
                <a:solidFill>
                  <a:schemeClr val="tx1"/>
                </a:solidFill>
                <a:latin typeface="Arial" charset="0"/>
              </a:defRPr>
            </a:lvl2pPr>
            <a:lvl3pPr>
              <a:spcBef>
                <a:spcPct val="0"/>
              </a:spcBef>
              <a:defRPr>
                <a:solidFill>
                  <a:schemeClr val="tx1"/>
                </a:solidFill>
                <a:latin typeface="Arial" charset="0"/>
              </a:defRPr>
            </a:lvl3pPr>
            <a:lvl4pPr>
              <a:spcBef>
                <a:spcPct val="0"/>
              </a:spcBef>
              <a:defRPr>
                <a:solidFill>
                  <a:schemeClr val="tx1"/>
                </a:solidFill>
                <a:latin typeface="Arial" charset="0"/>
              </a:defRPr>
            </a:lvl4pPr>
            <a:lvl5pPr>
              <a:spcBef>
                <a:spcPct val="0"/>
              </a:spcBef>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just">
              <a:lnSpc>
                <a:spcPct val="90000"/>
              </a:lnSpc>
              <a:spcBef>
                <a:spcPts val="600"/>
              </a:spcBef>
              <a:spcAft>
                <a:spcPts val="600"/>
              </a:spcAft>
              <a:buClr>
                <a:schemeClr val="hlink"/>
              </a:buClr>
              <a:buFont typeface="Ericsson Capital TT" pitchFamily="2" charset="0"/>
              <a:buChar char="›"/>
              <a:defRPr/>
            </a:pPr>
            <a:endParaRPr lang="en-US" altLang="es-ES_tradnl" sz="1500" dirty="0">
              <a:latin typeface="+mn-lt"/>
              <a:ea typeface="MS PGothic" pitchFamily="34" charset="-128"/>
            </a:endParaRPr>
          </a:p>
        </p:txBody>
      </p:sp>
      <p:sp>
        <p:nvSpPr>
          <p:cNvPr id="6" name="AutoShape 36"/>
          <p:cNvSpPr>
            <a:spLocks noChangeArrowheads="1"/>
          </p:cNvSpPr>
          <p:nvPr/>
        </p:nvSpPr>
        <p:spPr bwMode="auto">
          <a:xfrm>
            <a:off x="3836314" y="2476702"/>
            <a:ext cx="2248521" cy="2983582"/>
          </a:xfrm>
          <a:prstGeom prst="roundRect">
            <a:avLst>
              <a:gd name="adj" fmla="val 7142"/>
            </a:avLst>
          </a:prstGeom>
          <a:noFill/>
          <a:ln w="38100">
            <a:solidFill>
              <a:schemeClr val="accent2"/>
            </a:solidFill>
            <a:round/>
            <a:headEnd/>
            <a:tailEnd/>
          </a:ln>
          <a:extLst>
            <a:ext uri="{909E8E84-426E-40DD-AFC4-6F175D3DCCD1}">
              <a14:hiddenFill xmlns:a14="http://schemas.microsoft.com/office/drawing/2010/main">
                <a:solidFill>
                  <a:schemeClr val="accent1"/>
                </a:solidFill>
              </a14:hiddenFill>
            </a:ext>
          </a:extLst>
        </p:spPr>
        <p:txBody>
          <a:bodyPr lIns="36000" rIns="0" anchor="ctr"/>
          <a:lstStyle>
            <a:lvl1pPr>
              <a:spcBef>
                <a:spcPct val="0"/>
              </a:spcBef>
              <a:defRPr>
                <a:solidFill>
                  <a:schemeClr val="tx1"/>
                </a:solidFill>
                <a:latin typeface="Arial" charset="0"/>
              </a:defRPr>
            </a:lvl1pPr>
            <a:lvl2pPr marL="37931725" indent="-37474525">
              <a:spcBef>
                <a:spcPct val="0"/>
              </a:spcBef>
              <a:defRPr>
                <a:solidFill>
                  <a:schemeClr val="tx1"/>
                </a:solidFill>
                <a:latin typeface="Arial" charset="0"/>
              </a:defRPr>
            </a:lvl2pPr>
            <a:lvl3pPr>
              <a:spcBef>
                <a:spcPct val="0"/>
              </a:spcBef>
              <a:defRPr>
                <a:solidFill>
                  <a:schemeClr val="tx1"/>
                </a:solidFill>
                <a:latin typeface="Arial" charset="0"/>
              </a:defRPr>
            </a:lvl3pPr>
            <a:lvl4pPr>
              <a:spcBef>
                <a:spcPct val="0"/>
              </a:spcBef>
              <a:defRPr>
                <a:solidFill>
                  <a:schemeClr val="tx1"/>
                </a:solidFill>
                <a:latin typeface="Arial" charset="0"/>
              </a:defRPr>
            </a:lvl4pPr>
            <a:lvl5pPr>
              <a:spcBef>
                <a:spcPct val="0"/>
              </a:spcBef>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90000"/>
              </a:lnSpc>
              <a:spcBef>
                <a:spcPct val="50000"/>
              </a:spcBef>
              <a:buClr>
                <a:schemeClr val="hlink"/>
              </a:buClr>
              <a:buFont typeface="Ericsson Capital TT" pitchFamily="2" charset="0"/>
              <a:buChar char="›"/>
              <a:defRPr/>
            </a:pPr>
            <a:r>
              <a:rPr lang="en-US" altLang="es-ES_tradnl" sz="1500" dirty="0">
                <a:latin typeface="+mn-lt"/>
                <a:ea typeface="MS PGothic" pitchFamily="34" charset="-128"/>
              </a:rPr>
              <a:t> Python</a:t>
            </a:r>
          </a:p>
          <a:p>
            <a:pPr>
              <a:lnSpc>
                <a:spcPct val="90000"/>
              </a:lnSpc>
              <a:spcBef>
                <a:spcPct val="50000"/>
              </a:spcBef>
              <a:buClr>
                <a:schemeClr val="hlink"/>
              </a:buClr>
              <a:buFont typeface="Ericsson Capital TT" pitchFamily="2" charset="0"/>
              <a:buChar char="›"/>
              <a:defRPr/>
            </a:pPr>
            <a:r>
              <a:rPr lang="en-US" altLang="es-ES_tradnl" sz="1500" u="sng" dirty="0">
                <a:latin typeface="+mn-lt"/>
                <a:ea typeface="MS PGothic" pitchFamily="34" charset="-128"/>
              </a:rPr>
              <a:t> Apache Spark</a:t>
            </a:r>
            <a:r>
              <a:rPr lang="en-US" altLang="es-ES_tradnl" sz="1500" dirty="0">
                <a:latin typeface="+mn-lt"/>
                <a:ea typeface="MS PGothic" pitchFamily="34" charset="-128"/>
              </a:rPr>
              <a:t>:</a:t>
            </a:r>
          </a:p>
          <a:p>
            <a:pPr marL="180000">
              <a:lnSpc>
                <a:spcPct val="90000"/>
              </a:lnSpc>
              <a:spcBef>
                <a:spcPct val="50000"/>
              </a:spcBef>
              <a:buClr>
                <a:schemeClr val="hlink"/>
              </a:buClr>
              <a:buFont typeface="Arial" panose="020B0604020202020204" pitchFamily="34" charset="0"/>
              <a:buChar char="•"/>
              <a:defRPr/>
            </a:pPr>
            <a:r>
              <a:rPr lang="en-US" altLang="es-ES_tradnl" sz="1400" dirty="0">
                <a:latin typeface="+mn-lt"/>
                <a:ea typeface="MS PGothic" pitchFamily="34" charset="-128"/>
              </a:rPr>
              <a:t> Spark Streaming</a:t>
            </a:r>
          </a:p>
          <a:p>
            <a:pPr marL="180000">
              <a:lnSpc>
                <a:spcPct val="90000"/>
              </a:lnSpc>
              <a:spcBef>
                <a:spcPct val="50000"/>
              </a:spcBef>
              <a:buClr>
                <a:schemeClr val="hlink"/>
              </a:buClr>
              <a:buFont typeface="Arial" panose="020B0604020202020204" pitchFamily="34" charset="0"/>
              <a:buChar char="•"/>
              <a:defRPr/>
            </a:pPr>
            <a:r>
              <a:rPr lang="en-US" altLang="es-ES_tradnl" sz="1400" dirty="0">
                <a:ea typeface="MS PGothic" pitchFamily="34" charset="-128"/>
              </a:rPr>
              <a:t> Structured Streaming</a:t>
            </a:r>
          </a:p>
          <a:p>
            <a:pPr marL="180000">
              <a:lnSpc>
                <a:spcPct val="90000"/>
              </a:lnSpc>
              <a:spcBef>
                <a:spcPct val="50000"/>
              </a:spcBef>
              <a:buClr>
                <a:schemeClr val="hlink"/>
              </a:buClr>
              <a:buFont typeface="Arial" panose="020B0604020202020204" pitchFamily="34" charset="0"/>
              <a:buChar char="•"/>
              <a:defRPr/>
            </a:pPr>
            <a:r>
              <a:rPr lang="en-US" altLang="es-ES_tradnl" sz="1400" dirty="0">
                <a:ea typeface="MS PGothic" pitchFamily="34" charset="-128"/>
              </a:rPr>
              <a:t> </a:t>
            </a:r>
            <a:r>
              <a:rPr lang="en-US" altLang="es-ES_tradnl" sz="1400" dirty="0" err="1">
                <a:ea typeface="MS PGothic" pitchFamily="34" charset="-128"/>
              </a:rPr>
              <a:t>MLlib</a:t>
            </a:r>
            <a:endParaRPr lang="en-US" altLang="es-ES_tradnl" sz="1400" dirty="0">
              <a:latin typeface="+mn-lt"/>
              <a:ea typeface="MS PGothic" pitchFamily="34" charset="-128"/>
            </a:endParaRPr>
          </a:p>
          <a:p>
            <a:pPr>
              <a:lnSpc>
                <a:spcPct val="90000"/>
              </a:lnSpc>
              <a:spcBef>
                <a:spcPct val="50000"/>
              </a:spcBef>
              <a:buClr>
                <a:schemeClr val="hlink"/>
              </a:buClr>
              <a:buFont typeface="Ericsson Capital TT" pitchFamily="2" charset="0"/>
              <a:buChar char="›"/>
              <a:defRPr/>
            </a:pPr>
            <a:r>
              <a:rPr lang="en-US" altLang="es-ES_tradnl" sz="1500" dirty="0">
                <a:latin typeface="+mn-lt"/>
                <a:ea typeface="MS PGothic" pitchFamily="34" charset="-128"/>
              </a:rPr>
              <a:t> Docker</a:t>
            </a:r>
          </a:p>
          <a:p>
            <a:pPr>
              <a:lnSpc>
                <a:spcPct val="90000"/>
              </a:lnSpc>
              <a:spcBef>
                <a:spcPct val="50000"/>
              </a:spcBef>
              <a:buClr>
                <a:schemeClr val="hlink"/>
              </a:buClr>
              <a:buFont typeface="Ericsson Capital TT" pitchFamily="2" charset="0"/>
              <a:buChar char="›"/>
              <a:defRPr/>
            </a:pPr>
            <a:r>
              <a:rPr lang="en-US" altLang="es-ES_tradnl" sz="1500" dirty="0">
                <a:latin typeface="+mn-lt"/>
                <a:ea typeface="MS PGothic" pitchFamily="34" charset="-128"/>
              </a:rPr>
              <a:t> Traffic Analyzer (Ericsson)</a:t>
            </a:r>
            <a:endParaRPr lang="en-US" altLang="es-ES_tradnl" sz="1600" dirty="0">
              <a:latin typeface="+mn-lt"/>
              <a:ea typeface="MS PGothic" pitchFamily="34" charset="-128"/>
            </a:endParaRPr>
          </a:p>
        </p:txBody>
      </p:sp>
      <p:sp>
        <p:nvSpPr>
          <p:cNvPr id="7" name="AutoShape 36"/>
          <p:cNvSpPr>
            <a:spLocks noChangeArrowheads="1"/>
          </p:cNvSpPr>
          <p:nvPr/>
        </p:nvSpPr>
        <p:spPr bwMode="auto">
          <a:xfrm>
            <a:off x="543129" y="2476702"/>
            <a:ext cx="3175588" cy="900000"/>
          </a:xfrm>
          <a:prstGeom prst="roundRect">
            <a:avLst>
              <a:gd name="adj" fmla="val 5951"/>
            </a:avLst>
          </a:prstGeom>
          <a:noFill/>
          <a:ln w="38100">
            <a:solidFill>
              <a:schemeClr val="accent1"/>
            </a:solidFill>
            <a:round/>
            <a:headEnd/>
            <a:tailEnd/>
          </a:ln>
          <a:extLst>
            <a:ext uri="{909E8E84-426E-40DD-AFC4-6F175D3DCCD1}">
              <a14:hiddenFill xmlns:a14="http://schemas.microsoft.com/office/drawing/2010/main">
                <a:solidFill>
                  <a:schemeClr val="accent1"/>
                </a:solidFill>
              </a14:hiddenFill>
            </a:ext>
          </a:extLst>
        </p:spPr>
        <p:txBody>
          <a:bodyPr lIns="36000" rIns="0" anchor="ctr"/>
          <a:lstStyle>
            <a:lvl1pPr>
              <a:spcBef>
                <a:spcPct val="0"/>
              </a:spcBef>
              <a:defRPr>
                <a:solidFill>
                  <a:schemeClr val="tx1"/>
                </a:solidFill>
                <a:latin typeface="Arial" charset="0"/>
              </a:defRPr>
            </a:lvl1pPr>
            <a:lvl2pPr marL="37931725" indent="-37474525">
              <a:spcBef>
                <a:spcPct val="0"/>
              </a:spcBef>
              <a:defRPr>
                <a:solidFill>
                  <a:schemeClr val="tx1"/>
                </a:solidFill>
                <a:latin typeface="Arial" charset="0"/>
              </a:defRPr>
            </a:lvl2pPr>
            <a:lvl3pPr>
              <a:spcBef>
                <a:spcPct val="0"/>
              </a:spcBef>
              <a:defRPr>
                <a:solidFill>
                  <a:schemeClr val="tx1"/>
                </a:solidFill>
                <a:latin typeface="Arial" charset="0"/>
              </a:defRPr>
            </a:lvl3pPr>
            <a:lvl4pPr>
              <a:spcBef>
                <a:spcPct val="0"/>
              </a:spcBef>
              <a:defRPr>
                <a:solidFill>
                  <a:schemeClr val="tx1"/>
                </a:solidFill>
                <a:latin typeface="Arial" charset="0"/>
              </a:defRPr>
            </a:lvl4pPr>
            <a:lvl5pPr>
              <a:spcBef>
                <a:spcPct val="0"/>
              </a:spcBef>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90000"/>
              </a:lnSpc>
              <a:spcBef>
                <a:spcPct val="50000"/>
              </a:spcBef>
              <a:buClr>
                <a:schemeClr val="hlink"/>
              </a:buClr>
              <a:defRPr/>
            </a:pPr>
            <a:endParaRPr lang="en-US" altLang="es-ES_tradnl" sz="1600" dirty="0">
              <a:latin typeface="+mn-lt"/>
              <a:ea typeface="MS PGothic" pitchFamily="34" charset="-128"/>
            </a:endParaRPr>
          </a:p>
        </p:txBody>
      </p:sp>
      <p:sp>
        <p:nvSpPr>
          <p:cNvPr id="8" name="AutoShape 36"/>
          <p:cNvSpPr>
            <a:spLocks noChangeArrowheads="1"/>
          </p:cNvSpPr>
          <p:nvPr/>
        </p:nvSpPr>
        <p:spPr bwMode="auto">
          <a:xfrm>
            <a:off x="3908879" y="1719402"/>
            <a:ext cx="2152391" cy="642222"/>
          </a:xfrm>
          <a:prstGeom prst="roundRect">
            <a:avLst>
              <a:gd name="adj" fmla="val 8333"/>
            </a:avLst>
          </a:prstGeom>
          <a:solidFill>
            <a:schemeClr val="accent2"/>
          </a:solidFill>
          <a:ln>
            <a:noFill/>
          </a:ln>
          <a:extLst/>
        </p:spPr>
        <p:txBody>
          <a:bodyPr lIns="72000" rIns="72000" anchor="ctr"/>
          <a:lstStyle>
            <a:lvl1pPr eaLnBrk="0" hangingPunct="0">
              <a:spcBef>
                <a:spcPct val="20000"/>
              </a:spcBef>
              <a:buClr>
                <a:srgbClr val="00A9D4"/>
              </a:buClr>
              <a:buFont typeface="Arial" charset="0"/>
              <a:buChar char="›"/>
              <a:defRPr sz="2400">
                <a:solidFill>
                  <a:schemeClr val="tx1"/>
                </a:solidFill>
                <a:latin typeface="Arial" charset="0"/>
              </a:defRPr>
            </a:lvl1pPr>
            <a:lvl2pPr marL="37931725" indent="-37474525" eaLnBrk="0" hangingPunct="0">
              <a:spcBef>
                <a:spcPct val="20000"/>
              </a:spcBef>
              <a:buClr>
                <a:schemeClr val="tx1"/>
              </a:buClr>
              <a:buFont typeface="Ericsson Capital TT" pitchFamily="2" charset="0"/>
              <a:buChar char="–"/>
              <a:defRPr sz="2000">
                <a:solidFill>
                  <a:schemeClr val="tx1"/>
                </a:solidFill>
                <a:latin typeface="Arial" charset="0"/>
              </a:defRPr>
            </a:lvl2pPr>
            <a:lvl3pPr marL="1143000" indent="-228600" eaLnBrk="0" hangingPunct="0">
              <a:spcBef>
                <a:spcPct val="20000"/>
              </a:spcBef>
              <a:buClr>
                <a:srgbClr val="92CCE5"/>
              </a:buClr>
              <a:buFont typeface="Ericsson Capital TT" pitchFamily="2" charset="0"/>
              <a:buChar char="›"/>
              <a:defRPr sz="2000">
                <a:solidFill>
                  <a:schemeClr val="tx1"/>
                </a:solidFill>
                <a:latin typeface="Arial" charset="0"/>
              </a:defRPr>
            </a:lvl3pPr>
            <a:lvl4pPr marL="1600200" indent="-228600" eaLnBrk="0" hangingPunct="0">
              <a:spcBef>
                <a:spcPct val="20000"/>
              </a:spcBef>
              <a:buClr>
                <a:schemeClr val="tx1"/>
              </a:buClr>
              <a:buFont typeface="Ericsson Capital TT" pitchFamily="2" charset="0"/>
              <a:buChar char="-"/>
              <a:defRPr sz="2000">
                <a:solidFill>
                  <a:schemeClr val="tx1"/>
                </a:solidFill>
                <a:latin typeface="Arial" charset="0"/>
              </a:defRPr>
            </a:lvl4pPr>
            <a:lvl5pPr marL="2057400" indent="-228600" eaLnBrk="0" hangingPunct="0">
              <a:spcBef>
                <a:spcPct val="20000"/>
              </a:spcBef>
              <a:buClr>
                <a:schemeClr val="tx1"/>
              </a:buClr>
              <a:buFont typeface="Ericsson Capital TT" pitchFamily="2" charset="0"/>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9pPr>
          </a:lstStyle>
          <a:p>
            <a:pPr algn="ctr" eaLnBrk="1" hangingPunct="1">
              <a:spcBef>
                <a:spcPct val="50000"/>
              </a:spcBef>
              <a:buClrTx/>
              <a:buFontTx/>
              <a:buNone/>
            </a:pPr>
            <a:r>
              <a:rPr lang="en-US" altLang="es-ES_tradnl" sz="1800" dirty="0">
                <a:solidFill>
                  <a:schemeClr val="bg1"/>
                </a:solidFill>
                <a:latin typeface="+mn-lt"/>
                <a:ea typeface="MS PGothic" pitchFamily="34" charset="-128"/>
                <a:cs typeface="MS PGothic" pitchFamily="34" charset="-128"/>
              </a:rPr>
              <a:t>TECHNOLOGY</a:t>
            </a:r>
          </a:p>
        </p:txBody>
      </p:sp>
      <p:sp>
        <p:nvSpPr>
          <p:cNvPr id="9" name="AutoShape 36"/>
          <p:cNvSpPr>
            <a:spLocks noChangeArrowheads="1"/>
          </p:cNvSpPr>
          <p:nvPr/>
        </p:nvSpPr>
        <p:spPr bwMode="auto">
          <a:xfrm>
            <a:off x="6188492" y="1720977"/>
            <a:ext cx="2342613" cy="642222"/>
          </a:xfrm>
          <a:prstGeom prst="roundRect">
            <a:avLst>
              <a:gd name="adj" fmla="val 8333"/>
            </a:avLst>
          </a:prstGeom>
          <a:solidFill>
            <a:srgbClr val="00B0F0"/>
          </a:solidFill>
          <a:ln>
            <a:noFill/>
          </a:ln>
          <a:extLst/>
        </p:spPr>
        <p:txBody>
          <a:bodyPr lIns="72000" rIns="72000" anchor="ctr"/>
          <a:lstStyle>
            <a:lvl1pPr eaLnBrk="0" hangingPunct="0">
              <a:spcBef>
                <a:spcPct val="20000"/>
              </a:spcBef>
              <a:buClr>
                <a:srgbClr val="00A9D4"/>
              </a:buClr>
              <a:buFont typeface="Arial" charset="0"/>
              <a:buChar char="›"/>
              <a:defRPr sz="2400">
                <a:solidFill>
                  <a:schemeClr val="tx1"/>
                </a:solidFill>
                <a:latin typeface="Arial" charset="0"/>
              </a:defRPr>
            </a:lvl1pPr>
            <a:lvl2pPr marL="37931725" indent="-37474525" eaLnBrk="0" hangingPunct="0">
              <a:spcBef>
                <a:spcPct val="20000"/>
              </a:spcBef>
              <a:buClr>
                <a:schemeClr val="tx1"/>
              </a:buClr>
              <a:buFont typeface="Ericsson Capital TT" pitchFamily="2" charset="0"/>
              <a:buChar char="–"/>
              <a:defRPr sz="2000">
                <a:solidFill>
                  <a:schemeClr val="tx1"/>
                </a:solidFill>
                <a:latin typeface="Arial" charset="0"/>
              </a:defRPr>
            </a:lvl2pPr>
            <a:lvl3pPr marL="1143000" indent="-228600" eaLnBrk="0" hangingPunct="0">
              <a:spcBef>
                <a:spcPct val="20000"/>
              </a:spcBef>
              <a:buClr>
                <a:srgbClr val="92CCE5"/>
              </a:buClr>
              <a:buFont typeface="Ericsson Capital TT" pitchFamily="2" charset="0"/>
              <a:buChar char="›"/>
              <a:defRPr sz="2000">
                <a:solidFill>
                  <a:schemeClr val="tx1"/>
                </a:solidFill>
                <a:latin typeface="Arial" charset="0"/>
              </a:defRPr>
            </a:lvl3pPr>
            <a:lvl4pPr marL="1600200" indent="-228600" eaLnBrk="0" hangingPunct="0">
              <a:spcBef>
                <a:spcPct val="20000"/>
              </a:spcBef>
              <a:buClr>
                <a:schemeClr val="tx1"/>
              </a:buClr>
              <a:buFont typeface="Ericsson Capital TT" pitchFamily="2" charset="0"/>
              <a:buChar char="-"/>
              <a:defRPr sz="2000">
                <a:solidFill>
                  <a:schemeClr val="tx1"/>
                </a:solidFill>
                <a:latin typeface="Arial" charset="0"/>
              </a:defRPr>
            </a:lvl4pPr>
            <a:lvl5pPr marL="2057400" indent="-228600" eaLnBrk="0" hangingPunct="0">
              <a:spcBef>
                <a:spcPct val="20000"/>
              </a:spcBef>
              <a:buClr>
                <a:schemeClr val="tx1"/>
              </a:buClr>
              <a:buFont typeface="Ericsson Capital TT" pitchFamily="2" charset="0"/>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Font typeface="Ericsson Capital TT" pitchFamily="2" charset="0"/>
              <a:buChar char="›"/>
              <a:defRPr sz="2000">
                <a:solidFill>
                  <a:schemeClr val="tx1"/>
                </a:solidFill>
                <a:latin typeface="Arial" charset="0"/>
              </a:defRPr>
            </a:lvl9pPr>
          </a:lstStyle>
          <a:p>
            <a:pPr algn="ctr" eaLnBrk="1" hangingPunct="1">
              <a:spcBef>
                <a:spcPct val="50000"/>
              </a:spcBef>
              <a:buClrTx/>
              <a:buFontTx/>
              <a:buNone/>
            </a:pPr>
            <a:r>
              <a:rPr lang="en-US" altLang="es-ES_tradnl" sz="1800" dirty="0">
                <a:solidFill>
                  <a:schemeClr val="bg1"/>
                </a:solidFill>
                <a:latin typeface="+mn-lt"/>
                <a:ea typeface="MS PGothic" pitchFamily="34" charset="-128"/>
                <a:cs typeface="MS PGothic" pitchFamily="34" charset="-128"/>
              </a:rPr>
              <a:t>ANALYTICS</a:t>
            </a:r>
          </a:p>
        </p:txBody>
      </p:sp>
      <p:sp>
        <p:nvSpPr>
          <p:cNvPr id="10" name="AutoShape 36"/>
          <p:cNvSpPr>
            <a:spLocks noChangeArrowheads="1"/>
          </p:cNvSpPr>
          <p:nvPr/>
        </p:nvSpPr>
        <p:spPr bwMode="auto">
          <a:xfrm>
            <a:off x="6188493" y="2468847"/>
            <a:ext cx="2375606" cy="2991437"/>
          </a:xfrm>
          <a:prstGeom prst="roundRect">
            <a:avLst>
              <a:gd name="adj" fmla="val 7142"/>
            </a:avLst>
          </a:prstGeom>
          <a:noFill/>
          <a:ln w="38100">
            <a:solidFill>
              <a:srgbClr val="00B0F0"/>
            </a:solidFill>
            <a:round/>
            <a:headEnd/>
            <a:tailEnd/>
          </a:ln>
          <a:extLst>
            <a:ext uri="{909E8E84-426E-40DD-AFC4-6F175D3DCCD1}">
              <a14:hiddenFill xmlns:a14="http://schemas.microsoft.com/office/drawing/2010/main">
                <a:solidFill>
                  <a:schemeClr val="accent1"/>
                </a:solidFill>
              </a14:hiddenFill>
            </a:ext>
          </a:extLst>
        </p:spPr>
        <p:txBody>
          <a:bodyPr lIns="36000" rIns="0" anchor="ctr"/>
          <a:lstStyle>
            <a:lvl1pPr>
              <a:spcBef>
                <a:spcPct val="0"/>
              </a:spcBef>
              <a:defRPr>
                <a:solidFill>
                  <a:schemeClr val="tx1"/>
                </a:solidFill>
                <a:latin typeface="Arial" charset="0"/>
              </a:defRPr>
            </a:lvl1pPr>
            <a:lvl2pPr marL="37931725" indent="-37474525">
              <a:spcBef>
                <a:spcPct val="0"/>
              </a:spcBef>
              <a:defRPr>
                <a:solidFill>
                  <a:schemeClr val="tx1"/>
                </a:solidFill>
                <a:latin typeface="Arial" charset="0"/>
              </a:defRPr>
            </a:lvl2pPr>
            <a:lvl3pPr>
              <a:spcBef>
                <a:spcPct val="0"/>
              </a:spcBef>
              <a:defRPr>
                <a:solidFill>
                  <a:schemeClr val="tx1"/>
                </a:solidFill>
                <a:latin typeface="Arial" charset="0"/>
              </a:defRPr>
            </a:lvl3pPr>
            <a:lvl4pPr>
              <a:spcBef>
                <a:spcPct val="0"/>
              </a:spcBef>
              <a:defRPr>
                <a:solidFill>
                  <a:schemeClr val="tx1"/>
                </a:solidFill>
                <a:latin typeface="Arial" charset="0"/>
              </a:defRPr>
            </a:lvl4pPr>
            <a:lvl5pPr>
              <a:spcBef>
                <a:spcPct val="0"/>
              </a:spcBef>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90000"/>
              </a:lnSpc>
              <a:spcBef>
                <a:spcPct val="50000"/>
              </a:spcBef>
              <a:buClr>
                <a:schemeClr val="hlink"/>
              </a:buClr>
              <a:buFont typeface="Ericsson Capital TT" pitchFamily="2" charset="0"/>
              <a:buChar char="›"/>
              <a:defRPr/>
            </a:pPr>
            <a:r>
              <a:rPr lang="en-US" altLang="es-ES_tradnl" sz="1500" dirty="0">
                <a:latin typeface="+mn-lt"/>
                <a:ea typeface="MS PGothic" pitchFamily="34" charset="-128"/>
              </a:rPr>
              <a:t> Machine learning / Data Mining</a:t>
            </a:r>
          </a:p>
          <a:p>
            <a:pPr marL="180000">
              <a:lnSpc>
                <a:spcPct val="90000"/>
              </a:lnSpc>
              <a:spcBef>
                <a:spcPts val="400"/>
              </a:spcBef>
              <a:buClr>
                <a:schemeClr val="hlink"/>
              </a:buClr>
              <a:buFont typeface="Arial" panose="020B0604020202020204" pitchFamily="34" charset="0"/>
              <a:buChar char="•"/>
              <a:defRPr/>
            </a:pPr>
            <a:r>
              <a:rPr lang="en-US" altLang="es-ES_tradnl" sz="1400" dirty="0">
                <a:ea typeface="MS PGothic" pitchFamily="34" charset="-128"/>
              </a:rPr>
              <a:t> Linear Regression</a:t>
            </a:r>
          </a:p>
          <a:p>
            <a:pPr marL="180000">
              <a:lnSpc>
                <a:spcPct val="90000"/>
              </a:lnSpc>
              <a:spcBef>
                <a:spcPts val="400"/>
              </a:spcBef>
              <a:buClr>
                <a:schemeClr val="hlink"/>
              </a:buClr>
              <a:buFont typeface="Arial" panose="020B0604020202020204" pitchFamily="34" charset="0"/>
              <a:buChar char="•"/>
              <a:defRPr/>
            </a:pPr>
            <a:r>
              <a:rPr lang="en-US" altLang="es-ES_tradnl" sz="1400" dirty="0">
                <a:ea typeface="MS PGothic" pitchFamily="34" charset="-128"/>
              </a:rPr>
              <a:t> Logistic Regression (LR)</a:t>
            </a:r>
          </a:p>
          <a:p>
            <a:pPr marL="180000">
              <a:lnSpc>
                <a:spcPct val="90000"/>
              </a:lnSpc>
              <a:spcBef>
                <a:spcPts val="400"/>
              </a:spcBef>
              <a:buClr>
                <a:schemeClr val="hlink"/>
              </a:buClr>
              <a:buFont typeface="Arial" panose="020B0604020202020204" pitchFamily="34" charset="0"/>
              <a:buChar char="•"/>
              <a:defRPr/>
            </a:pPr>
            <a:r>
              <a:rPr lang="en-US" altLang="es-ES_tradnl" sz="1400" dirty="0">
                <a:ea typeface="MS PGothic" pitchFamily="34" charset="-128"/>
              </a:rPr>
              <a:t> Multinomial LR</a:t>
            </a:r>
          </a:p>
          <a:p>
            <a:pPr marL="180000">
              <a:lnSpc>
                <a:spcPct val="90000"/>
              </a:lnSpc>
              <a:spcBef>
                <a:spcPts val="400"/>
              </a:spcBef>
              <a:buClr>
                <a:schemeClr val="hlink"/>
              </a:buClr>
              <a:buFont typeface="Arial" panose="020B0604020202020204" pitchFamily="34" charset="0"/>
              <a:buChar char="•"/>
              <a:defRPr/>
            </a:pPr>
            <a:r>
              <a:rPr lang="en-US" altLang="es-ES_tradnl" sz="1400" dirty="0">
                <a:ea typeface="MS PGothic" pitchFamily="34" charset="-128"/>
              </a:rPr>
              <a:t> Similarity-Based Learning</a:t>
            </a:r>
          </a:p>
          <a:p>
            <a:pPr marL="180000">
              <a:lnSpc>
                <a:spcPct val="90000"/>
              </a:lnSpc>
              <a:spcBef>
                <a:spcPts val="400"/>
              </a:spcBef>
              <a:buClr>
                <a:schemeClr val="hlink"/>
              </a:buClr>
              <a:buFont typeface="Arial" panose="020B0604020202020204" pitchFamily="34" charset="0"/>
              <a:buChar char="•"/>
              <a:defRPr/>
            </a:pPr>
            <a:r>
              <a:rPr lang="en-US" altLang="es-ES_tradnl" sz="1400" dirty="0">
                <a:ea typeface="MS PGothic" pitchFamily="34" charset="-128"/>
              </a:rPr>
              <a:t> Recommender Systems</a:t>
            </a:r>
          </a:p>
          <a:p>
            <a:pPr marL="180000">
              <a:lnSpc>
                <a:spcPct val="90000"/>
              </a:lnSpc>
              <a:spcBef>
                <a:spcPts val="400"/>
              </a:spcBef>
              <a:buClr>
                <a:schemeClr val="hlink"/>
              </a:buClr>
              <a:buFont typeface="Arial" panose="020B0604020202020204" pitchFamily="34" charset="0"/>
              <a:buChar char="•"/>
              <a:defRPr/>
            </a:pPr>
            <a:r>
              <a:rPr lang="en-US" altLang="es-ES_tradnl" sz="1400" dirty="0">
                <a:ea typeface="MS PGothic" pitchFamily="34" charset="-128"/>
              </a:rPr>
              <a:t> Support Vector Machines (SVM)</a:t>
            </a:r>
          </a:p>
          <a:p>
            <a:pPr marL="180000">
              <a:lnSpc>
                <a:spcPct val="90000"/>
              </a:lnSpc>
              <a:spcBef>
                <a:spcPts val="400"/>
              </a:spcBef>
              <a:buClr>
                <a:schemeClr val="hlink"/>
              </a:buClr>
              <a:buFont typeface="Arial" panose="020B0604020202020204" pitchFamily="34" charset="0"/>
              <a:buChar char="•"/>
              <a:defRPr/>
            </a:pPr>
            <a:r>
              <a:rPr lang="en-US" altLang="es-ES_tradnl" sz="1400" dirty="0">
                <a:ea typeface="MS PGothic" pitchFamily="34" charset="-128"/>
              </a:rPr>
              <a:t> Neural Networks</a:t>
            </a:r>
          </a:p>
          <a:p>
            <a:pPr marL="180000">
              <a:lnSpc>
                <a:spcPct val="90000"/>
              </a:lnSpc>
              <a:spcBef>
                <a:spcPts val="400"/>
              </a:spcBef>
              <a:buClr>
                <a:schemeClr val="hlink"/>
              </a:buClr>
              <a:buFont typeface="Arial" panose="020B0604020202020204" pitchFamily="34" charset="0"/>
              <a:buChar char="•"/>
              <a:defRPr/>
            </a:pPr>
            <a:r>
              <a:rPr lang="en-US" altLang="es-ES_tradnl" sz="1400" dirty="0">
                <a:ea typeface="MS PGothic" pitchFamily="34" charset="-128"/>
              </a:rPr>
              <a:t> Genetic Algorithms</a:t>
            </a:r>
            <a:endParaRPr lang="en-US" altLang="es-ES_tradnl" sz="1600" dirty="0">
              <a:latin typeface="+mn-lt"/>
              <a:ea typeface="MS PGothic" pitchFamily="34" charset="-128"/>
            </a:endParaRPr>
          </a:p>
        </p:txBody>
      </p:sp>
      <p:sp>
        <p:nvSpPr>
          <p:cNvPr id="13" name="Rectangle 12"/>
          <p:cNvSpPr/>
          <p:nvPr/>
        </p:nvSpPr>
        <p:spPr>
          <a:xfrm>
            <a:off x="674364" y="2763073"/>
            <a:ext cx="2997724" cy="353943"/>
          </a:xfrm>
          <a:prstGeom prst="rect">
            <a:avLst/>
          </a:prstGeom>
        </p:spPr>
        <p:txBody>
          <a:bodyPr wrap="square">
            <a:spAutoFit/>
          </a:bodyPr>
          <a:lstStyle/>
          <a:p>
            <a:pPr algn="ctr"/>
            <a:r>
              <a:rPr lang="en-US" altLang="es-ES_tradnl" sz="1700" dirty="0">
                <a:solidFill>
                  <a:schemeClr val="tx1">
                    <a:lumMod val="50000"/>
                  </a:schemeClr>
                </a:solidFill>
                <a:latin typeface="+mn-lt"/>
                <a:ea typeface="MS PGothic" pitchFamily="34" charset="-128"/>
                <a:cs typeface="MS PGothic" pitchFamily="34" charset="-128"/>
              </a:rPr>
              <a:t>Traffic Simulation</a:t>
            </a:r>
          </a:p>
        </p:txBody>
      </p:sp>
      <p:sp>
        <p:nvSpPr>
          <p:cNvPr id="14" name="Rectangle 13"/>
          <p:cNvSpPr/>
          <p:nvPr/>
        </p:nvSpPr>
        <p:spPr>
          <a:xfrm>
            <a:off x="609152" y="4580928"/>
            <a:ext cx="3029473" cy="615553"/>
          </a:xfrm>
          <a:prstGeom prst="rect">
            <a:avLst/>
          </a:prstGeom>
        </p:spPr>
        <p:txBody>
          <a:bodyPr wrap="square">
            <a:spAutoFit/>
          </a:bodyPr>
          <a:lstStyle/>
          <a:p>
            <a:pPr algn="ctr"/>
            <a:r>
              <a:rPr lang="en-US" altLang="es-ES_tradnl" sz="1700" dirty="0">
                <a:solidFill>
                  <a:schemeClr val="tx1">
                    <a:lumMod val="50000"/>
                  </a:schemeClr>
                </a:solidFill>
                <a:latin typeface="+mn-lt"/>
                <a:ea typeface="MS PGothic" pitchFamily="34" charset="-128"/>
                <a:cs typeface="MS PGothic" pitchFamily="34" charset="-128"/>
              </a:rPr>
              <a:t>Data-driven </a:t>
            </a:r>
            <a:r>
              <a:rPr lang="en-US" altLang="es-ES_tradnl" sz="1700" dirty="0" err="1">
                <a:solidFill>
                  <a:schemeClr val="tx1">
                    <a:lumMod val="50000"/>
                  </a:schemeClr>
                </a:solidFill>
                <a:latin typeface="+mn-lt"/>
                <a:ea typeface="MS PGothic" pitchFamily="34" charset="-128"/>
                <a:cs typeface="MS PGothic" pitchFamily="34" charset="-128"/>
              </a:rPr>
              <a:t>Gw</a:t>
            </a:r>
            <a:r>
              <a:rPr lang="en-US" altLang="es-ES_tradnl" sz="1700" dirty="0">
                <a:solidFill>
                  <a:schemeClr val="tx1">
                    <a:lumMod val="50000"/>
                  </a:schemeClr>
                </a:solidFill>
                <a:latin typeface="+mn-lt"/>
                <a:ea typeface="MS PGothic" pitchFamily="34" charset="-128"/>
                <a:cs typeface="MS PGothic" pitchFamily="34" charset="-128"/>
              </a:rPr>
              <a:t> Recommendation Model</a:t>
            </a:r>
          </a:p>
        </p:txBody>
      </p:sp>
      <p:sp>
        <p:nvSpPr>
          <p:cNvPr id="15" name="Rectangle 14"/>
          <p:cNvSpPr/>
          <p:nvPr/>
        </p:nvSpPr>
        <p:spPr>
          <a:xfrm>
            <a:off x="543130" y="3557832"/>
            <a:ext cx="3191870" cy="877163"/>
          </a:xfrm>
          <a:prstGeom prst="rect">
            <a:avLst/>
          </a:prstGeom>
        </p:spPr>
        <p:txBody>
          <a:bodyPr wrap="square">
            <a:spAutoFit/>
          </a:bodyPr>
          <a:lstStyle/>
          <a:p>
            <a:pPr algn="ctr"/>
            <a:r>
              <a:rPr lang="en-US" altLang="es-ES_tradnl" sz="1700" dirty="0">
                <a:solidFill>
                  <a:schemeClr val="tx1">
                    <a:lumMod val="50000"/>
                  </a:schemeClr>
                </a:solidFill>
                <a:latin typeface="+mn-lt"/>
                <a:ea typeface="MS PGothic" pitchFamily="34" charset="-128"/>
                <a:cs typeface="MS PGothic" pitchFamily="34" charset="-128"/>
              </a:rPr>
              <a:t>Real-time Traffic  Usage Patterns Analysis and Prediction</a:t>
            </a:r>
            <a:endParaRPr lang="en-GB" sz="1700" dirty="0">
              <a:latin typeface="+mn-lt"/>
            </a:endParaRPr>
          </a:p>
        </p:txBody>
      </p:sp>
      <p:sp>
        <p:nvSpPr>
          <p:cNvPr id="16" name="AutoShape 36"/>
          <p:cNvSpPr>
            <a:spLocks noChangeArrowheads="1"/>
          </p:cNvSpPr>
          <p:nvPr/>
        </p:nvSpPr>
        <p:spPr bwMode="auto">
          <a:xfrm>
            <a:off x="550925" y="3518588"/>
            <a:ext cx="3184074" cy="900033"/>
          </a:xfrm>
          <a:prstGeom prst="roundRect">
            <a:avLst>
              <a:gd name="adj" fmla="val 5951"/>
            </a:avLst>
          </a:prstGeom>
          <a:noFill/>
          <a:ln w="38100">
            <a:solidFill>
              <a:schemeClr val="accent1"/>
            </a:solidFill>
            <a:round/>
            <a:headEnd/>
            <a:tailEnd/>
          </a:ln>
          <a:extLst>
            <a:ext uri="{909E8E84-426E-40DD-AFC4-6F175D3DCCD1}">
              <a14:hiddenFill xmlns:a14="http://schemas.microsoft.com/office/drawing/2010/main">
                <a:solidFill>
                  <a:schemeClr val="accent1"/>
                </a:solidFill>
              </a14:hiddenFill>
            </a:ext>
          </a:extLst>
        </p:spPr>
        <p:txBody>
          <a:bodyPr lIns="36000" rIns="0" anchor="ctr"/>
          <a:lstStyle>
            <a:lvl1pPr>
              <a:spcBef>
                <a:spcPct val="0"/>
              </a:spcBef>
              <a:defRPr>
                <a:solidFill>
                  <a:schemeClr val="tx1"/>
                </a:solidFill>
                <a:latin typeface="Arial" charset="0"/>
              </a:defRPr>
            </a:lvl1pPr>
            <a:lvl2pPr marL="37931725" indent="-37474525">
              <a:spcBef>
                <a:spcPct val="0"/>
              </a:spcBef>
              <a:defRPr>
                <a:solidFill>
                  <a:schemeClr val="tx1"/>
                </a:solidFill>
                <a:latin typeface="Arial" charset="0"/>
              </a:defRPr>
            </a:lvl2pPr>
            <a:lvl3pPr>
              <a:spcBef>
                <a:spcPct val="0"/>
              </a:spcBef>
              <a:defRPr>
                <a:solidFill>
                  <a:schemeClr val="tx1"/>
                </a:solidFill>
                <a:latin typeface="Arial" charset="0"/>
              </a:defRPr>
            </a:lvl3pPr>
            <a:lvl4pPr>
              <a:spcBef>
                <a:spcPct val="0"/>
              </a:spcBef>
              <a:defRPr>
                <a:solidFill>
                  <a:schemeClr val="tx1"/>
                </a:solidFill>
                <a:latin typeface="Arial" charset="0"/>
              </a:defRPr>
            </a:lvl4pPr>
            <a:lvl5pPr>
              <a:spcBef>
                <a:spcPct val="0"/>
              </a:spcBef>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90000"/>
              </a:lnSpc>
              <a:spcBef>
                <a:spcPct val="50000"/>
              </a:spcBef>
              <a:buClr>
                <a:schemeClr val="hlink"/>
              </a:buClr>
              <a:defRPr/>
            </a:pPr>
            <a:endParaRPr lang="en-US" altLang="es-ES_tradnl" sz="1600" dirty="0">
              <a:latin typeface="+mn-lt"/>
              <a:ea typeface="MS PGothic" pitchFamily="34" charset="-128"/>
            </a:endParaRPr>
          </a:p>
        </p:txBody>
      </p:sp>
    </p:spTree>
    <p:extLst>
      <p:ext uri="{BB962C8B-B14F-4D97-AF65-F5344CB8AC3E}">
        <p14:creationId xmlns:p14="http://schemas.microsoft.com/office/powerpoint/2010/main" val="3449939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normAutofit/>
          </a:bodyPr>
          <a:lstStyle/>
          <a:p>
            <a:pPr>
              <a:lnSpc>
                <a:spcPct val="90000"/>
              </a:lnSpc>
            </a:pPr>
            <a:r>
              <a:rPr lang="en-US" sz="2400" dirty="0">
                <a:solidFill>
                  <a:srgbClr val="92D050"/>
                </a:solidFill>
              </a:rPr>
              <a:t>&lt; Fixed-Wireless Access Policy Control &gt;</a:t>
            </a:r>
            <a:br>
              <a:rPr lang="en-US" sz="3200" dirty="0"/>
            </a:br>
            <a:r>
              <a:rPr lang="en-US" sz="4000" dirty="0">
                <a:solidFill>
                  <a:srgbClr val="007B78"/>
                </a:solidFill>
              </a:rPr>
              <a:t>EXECUTIVE SUMMARY</a:t>
            </a:r>
          </a:p>
        </p:txBody>
      </p:sp>
      <p:graphicFrame>
        <p:nvGraphicFramePr>
          <p:cNvPr id="5" name="Table 4"/>
          <p:cNvGraphicFramePr>
            <a:graphicFrameLocks noGrp="1"/>
          </p:cNvGraphicFramePr>
          <p:nvPr>
            <p:extLst>
              <p:ext uri="{D42A27DB-BD31-4B8C-83A1-F6EECF244321}">
                <p14:modId xmlns:p14="http://schemas.microsoft.com/office/powerpoint/2010/main" val="1073564829"/>
              </p:ext>
            </p:extLst>
          </p:nvPr>
        </p:nvGraphicFramePr>
        <p:xfrm>
          <a:off x="325438" y="1491176"/>
          <a:ext cx="4071302" cy="5277525"/>
        </p:xfrm>
        <a:graphic>
          <a:graphicData uri="http://schemas.openxmlformats.org/drawingml/2006/table">
            <a:tbl>
              <a:tblPr firstRow="1" bandRow="1">
                <a:tableStyleId>{22838BEF-8BB2-4498-84A7-C5851F593DF1}</a:tableStyleId>
              </a:tblPr>
              <a:tblGrid>
                <a:gridCol w="4071302">
                  <a:extLst>
                    <a:ext uri="{9D8B030D-6E8A-4147-A177-3AD203B41FA5}">
                      <a16:colId xmlns:a16="http://schemas.microsoft.com/office/drawing/2014/main" val="20000"/>
                    </a:ext>
                  </a:extLst>
                </a:gridCol>
              </a:tblGrid>
              <a:tr h="1486803">
                <a:tc>
                  <a:txBody>
                    <a:bodyPr/>
                    <a:lstStyle/>
                    <a:p>
                      <a:pPr marL="0" indent="0">
                        <a:buNone/>
                      </a:pPr>
                      <a:r>
                        <a:rPr lang="en-US" sz="1200" dirty="0">
                          <a:solidFill>
                            <a:srgbClr val="007B78"/>
                          </a:solidFill>
                        </a:rPr>
                        <a:t>VALUE PROPOSITION</a:t>
                      </a:r>
                    </a:p>
                    <a:p>
                      <a:pPr marL="177800" indent="-177800" algn="l" defTabSz="914400" rtl="0" eaLnBrk="1" latinLnBrk="0" hangingPunct="1">
                        <a:buFont typeface="Wingdings" pitchFamily="2" charset="2"/>
                        <a:buChar char="§"/>
                      </a:pPr>
                      <a:r>
                        <a:rPr lang="en-US" sz="1200" b="0" kern="1200" baseline="0" noProof="0" dirty="0">
                          <a:solidFill>
                            <a:schemeClr val="dk1"/>
                          </a:solidFill>
                          <a:latin typeface="+mn-lt"/>
                          <a:ea typeface="+mn-ea"/>
                          <a:cs typeface="+mn-cs"/>
                        </a:rPr>
                        <a:t>FWA aims to provide broadband access in areas where fiber deployment is not suitable. FWA requires the implementation of closed-loop policy control, so that it is possible to throttle capabilities of FWA users in congestion situation without hindering MBB users. The FWA Policy Governance Function integrates with Ericsson OSS and Policy Controller while providing status visualization capabilities (locations, insights…) as well. Additionally, it shall be possible to extract insights from historical OSS location information, in order to detect issues in specific locations.</a:t>
                      </a:r>
                      <a:endParaRPr lang="en-US" sz="1200" b="0" dirty="0"/>
                    </a:p>
                  </a:txBody>
                  <a:tcPr marL="91416" marR="91416" marT="45702" marB="45702"/>
                </a:tc>
                <a:extLst>
                  <a:ext uri="{0D108BD9-81ED-4DB2-BD59-A6C34878D82A}">
                    <a16:rowId xmlns:a16="http://schemas.microsoft.com/office/drawing/2014/main" val="10000"/>
                  </a:ext>
                </a:extLst>
              </a:tr>
              <a:tr h="1178037">
                <a:tc>
                  <a:txBody>
                    <a:bodyPr/>
                    <a:lstStyle/>
                    <a:p>
                      <a:pPr marL="0" indent="0" algn="l" defTabSz="914400" rtl="0" eaLnBrk="1" latinLnBrk="0" hangingPunct="1">
                        <a:buNone/>
                      </a:pPr>
                      <a:r>
                        <a:rPr lang="en-US" sz="1200" b="1" kern="1200" dirty="0">
                          <a:solidFill>
                            <a:srgbClr val="007B78"/>
                          </a:solidFill>
                          <a:latin typeface="+mn-lt"/>
                          <a:ea typeface="+mn-ea"/>
                          <a:cs typeface="+mn-cs"/>
                        </a:rPr>
                        <a:t>BUSINESS ECOSYSTEM</a:t>
                      </a:r>
                    </a:p>
                    <a:p>
                      <a:pPr marL="0" indent="0" algn="l" defTabSz="914400" rtl="0" eaLnBrk="1" latinLnBrk="0" hangingPunct="1">
                        <a:buFont typeface="Wingdings" pitchFamily="2" charset="2"/>
                        <a:buNone/>
                      </a:pPr>
                      <a:r>
                        <a:rPr lang="en-US" sz="1200" b="0" kern="1200" dirty="0">
                          <a:solidFill>
                            <a:schemeClr val="dk1"/>
                          </a:solidFill>
                          <a:latin typeface="+mn-lt"/>
                          <a:ea typeface="+mn-ea"/>
                          <a:cs typeface="+mn-cs"/>
                        </a:rPr>
                        <a:t>        </a:t>
                      </a:r>
                      <a:r>
                        <a:rPr lang="en-US" sz="1200" b="0" kern="1200" dirty="0" err="1">
                          <a:solidFill>
                            <a:schemeClr val="dk1"/>
                          </a:solidFill>
                          <a:latin typeface="+mn-lt"/>
                          <a:ea typeface="+mn-ea"/>
                          <a:cs typeface="+mn-cs"/>
                        </a:rPr>
                        <a:t>Telefónica</a:t>
                      </a:r>
                      <a:r>
                        <a:rPr lang="en-US" sz="1200" b="0" kern="1200" dirty="0">
                          <a:solidFill>
                            <a:schemeClr val="dk1"/>
                          </a:solidFill>
                          <a:latin typeface="+mn-lt"/>
                          <a:ea typeface="+mn-ea"/>
                          <a:cs typeface="+mn-cs"/>
                        </a:rPr>
                        <a:t>             Ericsson</a:t>
                      </a:r>
                    </a:p>
                  </a:txBody>
                  <a:tcPr marL="91416" marR="91416" marT="45702" marB="45702"/>
                </a:tc>
                <a:extLst>
                  <a:ext uri="{0D108BD9-81ED-4DB2-BD59-A6C34878D82A}">
                    <a16:rowId xmlns:a16="http://schemas.microsoft.com/office/drawing/2014/main" val="10001"/>
                  </a:ext>
                </a:extLst>
              </a:tr>
              <a:tr h="1725251">
                <a:tc>
                  <a:txBody>
                    <a:bodyPr/>
                    <a:lstStyle/>
                    <a:p>
                      <a:pPr marL="0" indent="0" algn="l" defTabSz="914400" rtl="0" eaLnBrk="1" latinLnBrk="0" hangingPunct="1">
                        <a:buNone/>
                      </a:pPr>
                      <a:r>
                        <a:rPr lang="en-US" sz="1200" b="1" kern="1200" dirty="0">
                          <a:solidFill>
                            <a:srgbClr val="007B78"/>
                          </a:solidFill>
                          <a:latin typeface="+mn-lt"/>
                          <a:ea typeface="+mn-ea"/>
                          <a:cs typeface="+mn-cs"/>
                        </a:rPr>
                        <a:t>OPPORTUNITY</a:t>
                      </a:r>
                    </a:p>
                    <a:p>
                      <a:pPr marL="177800" indent="-177800">
                        <a:buFont typeface="Wingdings" pitchFamily="2" charset="2"/>
                        <a:buChar char="§"/>
                      </a:pPr>
                      <a:r>
                        <a:rPr lang="en-US" sz="1200" b="1" dirty="0"/>
                        <a:t>Opportunity for </a:t>
                      </a:r>
                      <a:r>
                        <a:rPr lang="en-US" sz="1200" b="1" dirty="0" err="1"/>
                        <a:t>Telefónica</a:t>
                      </a:r>
                      <a:r>
                        <a:rPr lang="en-US" sz="1200" b="1" dirty="0"/>
                        <a:t>:</a:t>
                      </a:r>
                    </a:p>
                    <a:p>
                      <a:pPr marL="635000" lvl="1" indent="-177800">
                        <a:buFont typeface="Wingdings" pitchFamily="2" charset="2"/>
                        <a:buChar char="§"/>
                      </a:pPr>
                      <a:r>
                        <a:rPr lang="en-US" sz="1100" kern="1200" baseline="0" dirty="0">
                          <a:solidFill>
                            <a:schemeClr val="dk1"/>
                          </a:solidFill>
                          <a:latin typeface="+mn-lt"/>
                          <a:ea typeface="+mn-ea"/>
                          <a:cs typeface="+mn-cs"/>
                        </a:rPr>
                        <a:t>Provide BB access in areas where fiber deployment is not suitable. </a:t>
                      </a:r>
                    </a:p>
                    <a:p>
                      <a:pPr marL="635000" lvl="1" indent="-177800">
                        <a:buFont typeface="Wingdings" pitchFamily="2" charset="2"/>
                        <a:buChar char="§"/>
                      </a:pPr>
                      <a:r>
                        <a:rPr lang="en-US" sz="1100" kern="1200" baseline="0" dirty="0">
                          <a:solidFill>
                            <a:schemeClr val="dk1"/>
                          </a:solidFill>
                          <a:latin typeface="+mn-lt"/>
                          <a:ea typeface="+mn-ea"/>
                          <a:cs typeface="+mn-cs"/>
                        </a:rPr>
                        <a:t>Expand BB coverage without hindering MBB users</a:t>
                      </a:r>
                    </a:p>
                    <a:p>
                      <a:pPr marL="177800" marR="0" lvl="0" indent="-1778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200" b="1" dirty="0"/>
                        <a:t>Opportunity for Ericsson:</a:t>
                      </a:r>
                    </a:p>
                    <a:p>
                      <a:pPr marL="635000" lvl="1" indent="-177800">
                        <a:buFont typeface="Wingdings" pitchFamily="2" charset="2"/>
                        <a:buChar char="§"/>
                      </a:pPr>
                      <a:r>
                        <a:rPr lang="en-US" sz="1100" dirty="0"/>
                        <a:t>Extend policy control portfolio.</a:t>
                      </a:r>
                    </a:p>
                    <a:p>
                      <a:pPr marL="635000" lvl="1" indent="-177800">
                        <a:buFont typeface="Wingdings" pitchFamily="2" charset="2"/>
                        <a:buChar char="§"/>
                      </a:pPr>
                      <a:r>
                        <a:rPr lang="en-US" sz="1100" baseline="0" dirty="0"/>
                        <a:t>Introduce policy capabilities in </a:t>
                      </a:r>
                      <a:r>
                        <a:rPr lang="en-US" sz="1100" baseline="0" dirty="0" err="1"/>
                        <a:t>Telefónica</a:t>
                      </a:r>
                      <a:r>
                        <a:rPr lang="en-US" sz="1100" baseline="0" dirty="0"/>
                        <a:t>.</a:t>
                      </a:r>
                      <a:endParaRPr lang="en-US" sz="1200" b="0" baseline="0" dirty="0"/>
                    </a:p>
                    <a:p>
                      <a:pPr marL="635000" lvl="1" indent="-177800">
                        <a:buFont typeface="Wingdings" pitchFamily="2" charset="2"/>
                        <a:buChar char="§"/>
                      </a:pPr>
                      <a:r>
                        <a:rPr lang="en-US" sz="1100" kern="1200" baseline="0" dirty="0">
                          <a:solidFill>
                            <a:schemeClr val="dk1"/>
                          </a:solidFill>
                          <a:latin typeface="+mn-lt"/>
                          <a:ea typeface="+mn-ea"/>
                          <a:cs typeface="+mn-cs"/>
                        </a:rPr>
                        <a:t>Create competence in the analysis of location information.</a:t>
                      </a:r>
                    </a:p>
                  </a:txBody>
                  <a:tcPr marL="91416" marR="91416" marT="45702" marB="45702"/>
                </a:tc>
                <a:extLst>
                  <a:ext uri="{0D108BD9-81ED-4DB2-BD59-A6C34878D82A}">
                    <a16:rowId xmlns:a16="http://schemas.microsoft.com/office/drawing/2014/main" val="10002"/>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774585014"/>
              </p:ext>
            </p:extLst>
          </p:nvPr>
        </p:nvGraphicFramePr>
        <p:xfrm>
          <a:off x="4512310" y="1483724"/>
          <a:ext cx="4160838" cy="5206414"/>
        </p:xfrm>
        <a:graphic>
          <a:graphicData uri="http://schemas.openxmlformats.org/drawingml/2006/table">
            <a:tbl>
              <a:tblPr firstRow="1" bandRow="1">
                <a:tableStyleId>{22838BEF-8BB2-4498-84A7-C5851F593DF1}</a:tableStyleId>
              </a:tblPr>
              <a:tblGrid>
                <a:gridCol w="4160838">
                  <a:extLst>
                    <a:ext uri="{9D8B030D-6E8A-4147-A177-3AD203B41FA5}">
                      <a16:colId xmlns:a16="http://schemas.microsoft.com/office/drawing/2014/main" val="20000"/>
                    </a:ext>
                  </a:extLst>
                </a:gridCol>
              </a:tblGrid>
              <a:tr h="2647239">
                <a:tc>
                  <a:txBody>
                    <a:bodyPr/>
                    <a:lstStyle/>
                    <a:p>
                      <a:pPr marL="0" indent="0" algn="l" defTabSz="914400" rtl="0" eaLnBrk="1" latinLnBrk="0" hangingPunct="1">
                        <a:buNone/>
                      </a:pPr>
                      <a:r>
                        <a:rPr lang="en-US" sz="1200" b="1" kern="1200" dirty="0">
                          <a:solidFill>
                            <a:srgbClr val="007B78"/>
                          </a:solidFill>
                          <a:latin typeface="+mn-lt"/>
                          <a:ea typeface="+mn-ea"/>
                          <a:cs typeface="+mn-cs"/>
                        </a:rPr>
                        <a:t>EXPECTED IMPACT</a:t>
                      </a:r>
                    </a:p>
                    <a:p>
                      <a:pPr marL="263525" indent="-263525">
                        <a:buFont typeface="Wingdings" pitchFamily="2" charset="2"/>
                        <a:buChar char="§"/>
                      </a:pPr>
                      <a:r>
                        <a:rPr lang="en-US" sz="1200" b="0" dirty="0"/>
                        <a:t>Project success will be measured through the achievements of the following milestones:</a:t>
                      </a:r>
                    </a:p>
                    <a:p>
                      <a:pPr marL="623888" lvl="1" indent="-166688">
                        <a:buFont typeface="Wingdings" pitchFamily="2" charset="2"/>
                        <a:buChar char="ü"/>
                      </a:pPr>
                      <a:r>
                        <a:rPr lang="en-US" sz="1200" b="1" baseline="0" dirty="0"/>
                        <a:t>MS1</a:t>
                      </a:r>
                      <a:r>
                        <a:rPr lang="en-US" sz="1200" b="0" baseline="0" dirty="0"/>
                        <a:t>: T0 + 1M – 1) Understand OSS data source; 2) Specify use cases; 3) Select implementation technologies; 4) agree SAPC interface; 5) draft a first visualization front-end; 6) Definition of Analytics use cases.</a:t>
                      </a:r>
                    </a:p>
                    <a:p>
                      <a:pPr marL="623888" lvl="1" indent="-166688">
                        <a:buFont typeface="Wingdings" pitchFamily="2" charset="2"/>
                        <a:buChar char="ü"/>
                      </a:pPr>
                      <a:r>
                        <a:rPr lang="en-US" sz="1200" b="1" baseline="0" dirty="0"/>
                        <a:t>MS2</a:t>
                      </a:r>
                      <a:r>
                        <a:rPr lang="en-US" sz="1200" b="0" baseline="0" dirty="0"/>
                        <a:t>: T0 + 5M – 1) Implementation of PGF; 2) Integration with Policy Controller.</a:t>
                      </a:r>
                    </a:p>
                    <a:p>
                      <a:pPr marL="623888" marR="0" lvl="1" indent="-166688" algn="l" defTabSz="914400" rtl="0" eaLnBrk="1" fontAlgn="auto" latinLnBrk="0" hangingPunct="1">
                        <a:lnSpc>
                          <a:spcPct val="100000"/>
                        </a:lnSpc>
                        <a:spcBef>
                          <a:spcPts val="0"/>
                        </a:spcBef>
                        <a:spcAft>
                          <a:spcPts val="0"/>
                        </a:spcAft>
                        <a:buClrTx/>
                        <a:buSzTx/>
                        <a:buFont typeface="Wingdings" pitchFamily="2" charset="2"/>
                        <a:buChar char="ü"/>
                        <a:tabLst/>
                        <a:defRPr/>
                      </a:pPr>
                      <a:r>
                        <a:rPr lang="en-US" sz="1200" b="1" baseline="0" dirty="0"/>
                        <a:t>MS3</a:t>
                      </a:r>
                      <a:r>
                        <a:rPr lang="en-US" sz="1200" b="0" baseline="0" dirty="0"/>
                        <a:t>: T0 + ? – Proof-of-concept/Trial deployed and integrated using real data coming from a customer network.</a:t>
                      </a:r>
                    </a:p>
                  </a:txBody>
                  <a:tcPr marT="45718" marB="45718"/>
                </a:tc>
                <a:extLst>
                  <a:ext uri="{0D108BD9-81ED-4DB2-BD59-A6C34878D82A}">
                    <a16:rowId xmlns:a16="http://schemas.microsoft.com/office/drawing/2014/main" val="10000"/>
                  </a:ext>
                </a:extLst>
              </a:tr>
              <a:tr h="1388062">
                <a:tc>
                  <a:txBody>
                    <a:bodyPr/>
                    <a:lstStyle/>
                    <a:p>
                      <a:pPr marL="0" indent="0" algn="l" defTabSz="914400" rtl="0" eaLnBrk="1" latinLnBrk="0" hangingPunct="1">
                        <a:buNone/>
                      </a:pPr>
                      <a:r>
                        <a:rPr lang="en-US" sz="1200" b="1" kern="1200" dirty="0">
                          <a:solidFill>
                            <a:srgbClr val="007B78"/>
                          </a:solidFill>
                          <a:latin typeface="+mn-lt"/>
                          <a:ea typeface="+mn-ea"/>
                          <a:cs typeface="+mn-cs"/>
                        </a:rPr>
                        <a:t>CRITICAL NEEDS</a:t>
                      </a:r>
                    </a:p>
                    <a:p>
                      <a:pPr marL="263525" indent="-263525">
                        <a:buFont typeface="Wingdings" pitchFamily="2" charset="2"/>
                        <a:buChar char="§"/>
                      </a:pPr>
                      <a:r>
                        <a:rPr lang="en-US" sz="1200" b="1" dirty="0"/>
                        <a:t>Competencies</a:t>
                      </a:r>
                      <a:r>
                        <a:rPr lang="en-US" sz="1200" dirty="0"/>
                        <a:t>:</a:t>
                      </a:r>
                      <a:br>
                        <a:rPr lang="en-US" sz="1200" dirty="0"/>
                      </a:br>
                      <a:r>
                        <a:rPr lang="en-US" sz="1200" dirty="0"/>
                        <a:t>Visualization, Prediction, LDAP, OSS, Python, Docker…</a:t>
                      </a:r>
                    </a:p>
                    <a:p>
                      <a:pPr marL="263525" indent="-263525">
                        <a:buFont typeface="Wingdings" pitchFamily="2" charset="2"/>
                        <a:buChar char="§"/>
                      </a:pPr>
                      <a:r>
                        <a:rPr lang="en-US" sz="1200" b="1" dirty="0"/>
                        <a:t>Infrastructure</a:t>
                      </a:r>
                      <a:r>
                        <a:rPr lang="en-US" sz="1200" dirty="0"/>
                        <a:t>:</a:t>
                      </a:r>
                      <a:br>
                        <a:rPr lang="en-US" sz="1200" dirty="0"/>
                      </a:br>
                      <a:r>
                        <a:rPr lang="en-US" sz="1200" dirty="0"/>
                        <a:t>OpenStack Cloud, Policy Controller simulator</a:t>
                      </a:r>
                    </a:p>
                    <a:p>
                      <a:pPr marL="263525" indent="-263525">
                        <a:buFont typeface="Wingdings" pitchFamily="2" charset="2"/>
                        <a:buChar char="§"/>
                      </a:pPr>
                      <a:r>
                        <a:rPr lang="en-US" sz="1200" b="1" dirty="0"/>
                        <a:t>Funding</a:t>
                      </a:r>
                      <a:r>
                        <a:rPr lang="en-US" sz="1200" dirty="0"/>
                        <a:t>:</a:t>
                      </a:r>
                      <a:br>
                        <a:rPr lang="en-US" sz="1200" dirty="0"/>
                      </a:br>
                      <a:r>
                        <a:rPr lang="en-US" sz="1200" dirty="0"/>
                        <a:t>8 FTE</a:t>
                      </a:r>
                    </a:p>
                  </a:txBody>
                  <a:tcPr marT="45718" marB="45718"/>
                </a:tc>
                <a:extLst>
                  <a:ext uri="{0D108BD9-81ED-4DB2-BD59-A6C34878D82A}">
                    <a16:rowId xmlns:a16="http://schemas.microsoft.com/office/drawing/2014/main" val="10001"/>
                  </a:ext>
                </a:extLst>
              </a:tr>
              <a:tr h="1004699">
                <a:tc>
                  <a:txBody>
                    <a:bodyPr/>
                    <a:lstStyle/>
                    <a:p>
                      <a:pPr marL="0" indent="0" algn="l" defTabSz="914400" rtl="0" eaLnBrk="1" latinLnBrk="0" hangingPunct="1">
                        <a:buNone/>
                      </a:pPr>
                      <a:r>
                        <a:rPr lang="en-US" sz="1200" b="1" kern="1200" dirty="0">
                          <a:solidFill>
                            <a:srgbClr val="007B78"/>
                          </a:solidFill>
                          <a:latin typeface="+mn-lt"/>
                          <a:ea typeface="+mn-ea"/>
                          <a:cs typeface="+mn-cs"/>
                        </a:rPr>
                        <a:t>TEAM</a:t>
                      </a:r>
                    </a:p>
                    <a:p>
                      <a:pPr marL="263525" marR="0" lvl="0" indent="-263525"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200" b="1" baseline="0" dirty="0"/>
                        <a:t>Main Stakeholder</a:t>
                      </a:r>
                      <a:r>
                        <a:rPr lang="en-US" sz="1200" baseline="0" dirty="0"/>
                        <a:t>: GCA </a:t>
                      </a:r>
                      <a:r>
                        <a:rPr lang="en-US" sz="1200" baseline="0" dirty="0" err="1"/>
                        <a:t>Telefónica</a:t>
                      </a:r>
                      <a:r>
                        <a:rPr lang="en-US" sz="1200" baseline="0" dirty="0"/>
                        <a:t>, </a:t>
                      </a:r>
                      <a:r>
                        <a:rPr lang="en-US" altLang="es-ES_tradnl" sz="1200" dirty="0">
                          <a:ea typeface="MS PGothic" pitchFamily="34" charset="-128"/>
                        </a:rPr>
                        <a:t>PL UDM</a:t>
                      </a:r>
                      <a:endParaRPr lang="en-US" sz="1200" baseline="0" dirty="0"/>
                    </a:p>
                    <a:p>
                      <a:pPr marL="263525" indent="-263525">
                        <a:buFont typeface="Wingdings" pitchFamily="2" charset="2"/>
                        <a:buChar char="§"/>
                      </a:pPr>
                      <a:r>
                        <a:rPr lang="en-US" sz="1200" b="1" baseline="0" dirty="0"/>
                        <a:t>Project Driver</a:t>
                      </a:r>
                      <a:r>
                        <a:rPr lang="en-US" sz="1200" baseline="0" dirty="0"/>
                        <a:t>: Ericsson</a:t>
                      </a:r>
                    </a:p>
                    <a:p>
                      <a:pPr marL="263525" marR="0" indent="-263525"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200" b="1" dirty="0"/>
                        <a:t>Project Team</a:t>
                      </a:r>
                      <a:r>
                        <a:rPr lang="en-US" sz="1200" dirty="0"/>
                        <a:t>: M.A. Monjas (E///), H. </a:t>
                      </a:r>
                      <a:r>
                        <a:rPr lang="en-US" sz="1200" dirty="0" err="1"/>
                        <a:t>Jacynycz</a:t>
                      </a:r>
                      <a:r>
                        <a:rPr lang="en-US" sz="1200" dirty="0"/>
                        <a:t> (URJC)</a:t>
                      </a:r>
                      <a:endParaRPr lang="en-US" sz="1200" baseline="0" dirty="0"/>
                    </a:p>
                  </a:txBody>
                  <a:tcPr marT="45718" marB="45718"/>
                </a:tc>
                <a:extLst>
                  <a:ext uri="{0D108BD9-81ED-4DB2-BD59-A6C34878D82A}">
                    <a16:rowId xmlns:a16="http://schemas.microsoft.com/office/drawing/2014/main" val="10002"/>
                  </a:ext>
                </a:extLst>
              </a:tr>
            </a:tbl>
          </a:graphicData>
        </a:graphic>
      </p:graphicFrame>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77" y="4436737"/>
            <a:ext cx="959009" cy="262289"/>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9557" y="4278322"/>
            <a:ext cx="661851" cy="579119"/>
          </a:xfrm>
          <a:prstGeom prst="rect">
            <a:avLst/>
          </a:prstGeom>
        </p:spPr>
      </p:pic>
    </p:spTree>
    <p:extLst>
      <p:ext uri="{BB962C8B-B14F-4D97-AF65-F5344CB8AC3E}">
        <p14:creationId xmlns:p14="http://schemas.microsoft.com/office/powerpoint/2010/main" val="702573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393700" y="239717"/>
            <a:ext cx="7706359" cy="1085371"/>
          </a:xfrm>
        </p:spPr>
        <p:txBody>
          <a:bodyPr>
            <a:normAutofit fontScale="90000"/>
          </a:bodyPr>
          <a:lstStyle/>
          <a:p>
            <a:pPr>
              <a:lnSpc>
                <a:spcPct val="90000"/>
              </a:lnSpc>
            </a:pPr>
            <a:r>
              <a:rPr lang="en-US" sz="2700">
                <a:solidFill>
                  <a:srgbClr val="92D050"/>
                </a:solidFill>
              </a:rPr>
              <a:t>&lt; Security mgt for 5g connected robotics &gt;</a:t>
            </a:r>
            <a:br>
              <a:rPr lang="en-US" sz="2800"/>
            </a:br>
            <a:r>
              <a:rPr lang="en-US">
                <a:solidFill>
                  <a:srgbClr val="007B78"/>
                </a:solidFill>
              </a:rPr>
              <a:t>EXECUTIVE SUMMARY</a:t>
            </a:r>
          </a:p>
        </p:txBody>
      </p:sp>
      <p:graphicFrame>
        <p:nvGraphicFramePr>
          <p:cNvPr id="5" name="Table 4"/>
          <p:cNvGraphicFramePr>
            <a:graphicFrameLocks noGrp="1"/>
          </p:cNvGraphicFramePr>
          <p:nvPr>
            <p:extLst>
              <p:ext uri="{D42A27DB-BD31-4B8C-83A1-F6EECF244321}">
                <p14:modId xmlns:p14="http://schemas.microsoft.com/office/powerpoint/2010/main" val="2043872936"/>
              </p:ext>
            </p:extLst>
          </p:nvPr>
        </p:nvGraphicFramePr>
        <p:xfrm>
          <a:off x="325438" y="1523432"/>
          <a:ext cx="4071302" cy="4721669"/>
        </p:xfrm>
        <a:graphic>
          <a:graphicData uri="http://schemas.openxmlformats.org/drawingml/2006/table">
            <a:tbl>
              <a:tblPr firstRow="1" bandRow="1">
                <a:tableStyleId>{22838BEF-8BB2-4498-84A7-C5851F593DF1}</a:tableStyleId>
              </a:tblPr>
              <a:tblGrid>
                <a:gridCol w="4071302">
                  <a:extLst>
                    <a:ext uri="{9D8B030D-6E8A-4147-A177-3AD203B41FA5}">
                      <a16:colId xmlns:a16="http://schemas.microsoft.com/office/drawing/2014/main" val="20000"/>
                    </a:ext>
                  </a:extLst>
                </a:gridCol>
              </a:tblGrid>
              <a:tr h="1486803">
                <a:tc>
                  <a:txBody>
                    <a:bodyPr/>
                    <a:lstStyle/>
                    <a:p>
                      <a:pPr marL="0" indent="0">
                        <a:buNone/>
                      </a:pPr>
                      <a:r>
                        <a:rPr lang="en-US" sz="1200" dirty="0">
                          <a:solidFill>
                            <a:srgbClr val="007B78"/>
                          </a:solidFill>
                        </a:rPr>
                        <a:t>VALUE PROPOSITION</a:t>
                      </a:r>
                      <a:endParaRPr lang="en-US" sz="1200" b="0" dirty="0"/>
                    </a:p>
                    <a:p>
                      <a:pPr marL="263525" marR="0" lvl="0" indent="-263525"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200" b="1" kern="1200" baseline="0" dirty="0">
                          <a:solidFill>
                            <a:schemeClr val="dk1"/>
                          </a:solidFill>
                          <a:latin typeface="+mn-lt"/>
                          <a:ea typeface="+mn-ea"/>
                          <a:cs typeface="+mn-cs"/>
                        </a:rPr>
                        <a:t>5G Connected Robots </a:t>
                      </a:r>
                      <a:r>
                        <a:rPr lang="en-US" sz="1200" b="0" kern="1200" baseline="0" dirty="0">
                          <a:solidFill>
                            <a:schemeClr val="dk1"/>
                          </a:solidFill>
                          <a:latin typeface="+mn-lt"/>
                          <a:ea typeface="+mn-ea"/>
                          <a:cs typeface="+mn-cs"/>
                        </a:rPr>
                        <a:t>(e.g. Connected Cars or any other type of actionable remote devices) will be exposed to a great amount of </a:t>
                      </a:r>
                      <a:r>
                        <a:rPr lang="en-US" sz="1200" b="1" kern="1200" baseline="0" dirty="0">
                          <a:solidFill>
                            <a:schemeClr val="dk1"/>
                          </a:solidFill>
                          <a:latin typeface="+mn-lt"/>
                          <a:ea typeface="+mn-ea"/>
                          <a:cs typeface="+mn-cs"/>
                        </a:rPr>
                        <a:t>security threats</a:t>
                      </a:r>
                      <a:r>
                        <a:rPr lang="en-US" sz="1200" b="0" kern="1200" baseline="0" dirty="0">
                          <a:solidFill>
                            <a:schemeClr val="dk1"/>
                          </a:solidFill>
                          <a:latin typeface="+mn-lt"/>
                          <a:ea typeface="+mn-ea"/>
                          <a:cs typeface="+mn-cs"/>
                        </a:rPr>
                        <a:t>. Need to investigate the requirements that this imposes on the 5G network, apart from automated protection mechanisms that are a must.</a:t>
                      </a:r>
                      <a:endParaRPr lang="en-US" altLang="en-US" sz="1200" b="0" kern="1200" dirty="0">
                        <a:solidFill>
                          <a:schemeClr val="dk1"/>
                        </a:solidFill>
                        <a:latin typeface="+mn-lt"/>
                        <a:ea typeface="+mn-ea"/>
                        <a:cs typeface="+mn-cs"/>
                      </a:endParaRPr>
                    </a:p>
                  </a:txBody>
                  <a:tcPr marL="91416" marR="91416" marT="45702" marB="45702"/>
                </a:tc>
                <a:extLst>
                  <a:ext uri="{0D108BD9-81ED-4DB2-BD59-A6C34878D82A}">
                    <a16:rowId xmlns:a16="http://schemas.microsoft.com/office/drawing/2014/main" val="10000"/>
                  </a:ext>
                </a:extLst>
              </a:tr>
              <a:tr h="1509615">
                <a:tc>
                  <a:txBody>
                    <a:bodyPr/>
                    <a:lstStyle/>
                    <a:p>
                      <a:pPr marL="0" indent="0" algn="l" defTabSz="914400" rtl="0" eaLnBrk="1" latinLnBrk="0" hangingPunct="1">
                        <a:buNone/>
                      </a:pPr>
                      <a:r>
                        <a:rPr lang="en-US" sz="1200" b="1" kern="1200" dirty="0">
                          <a:solidFill>
                            <a:srgbClr val="007B78"/>
                          </a:solidFill>
                          <a:latin typeface="+mn-lt"/>
                          <a:ea typeface="+mn-ea"/>
                          <a:cs typeface="+mn-cs"/>
                        </a:rPr>
                        <a:t>BUSINESS ECOSYSTEM</a:t>
                      </a:r>
                    </a:p>
                    <a:p>
                      <a:pPr marL="0" indent="0" algn="l" defTabSz="914400" rtl="0" eaLnBrk="1" latinLnBrk="0" hangingPunct="1">
                        <a:buFont typeface="Wingdings" pitchFamily="2" charset="2"/>
                        <a:buNone/>
                      </a:pPr>
                      <a:endParaRPr lang="en-US" sz="1200" b="0" kern="1200" dirty="0">
                        <a:solidFill>
                          <a:schemeClr val="dk1"/>
                        </a:solidFill>
                        <a:latin typeface="+mn-lt"/>
                        <a:ea typeface="+mn-ea"/>
                        <a:cs typeface="+mn-cs"/>
                      </a:endParaRPr>
                    </a:p>
                    <a:p>
                      <a:pPr marL="0" indent="0" algn="l" defTabSz="914400" rtl="0" eaLnBrk="1" latinLnBrk="0" hangingPunct="1">
                        <a:buFont typeface="Wingdings" pitchFamily="2" charset="2"/>
                        <a:buNone/>
                      </a:pPr>
                      <a:r>
                        <a:rPr lang="en-US" sz="1200" b="0" kern="1200" dirty="0">
                          <a:solidFill>
                            <a:schemeClr val="dk1"/>
                          </a:solidFill>
                          <a:latin typeface="+mn-lt"/>
                          <a:ea typeface="+mn-ea"/>
                          <a:cs typeface="+mn-cs"/>
                        </a:rPr>
                        <a:t>                   </a:t>
                      </a:r>
                    </a:p>
                  </a:txBody>
                  <a:tcPr marL="91416" marR="91416" marT="45702" marB="45702"/>
                </a:tc>
                <a:extLst>
                  <a:ext uri="{0D108BD9-81ED-4DB2-BD59-A6C34878D82A}">
                    <a16:rowId xmlns:a16="http://schemas.microsoft.com/office/drawing/2014/main" val="10001"/>
                  </a:ext>
                </a:extLst>
              </a:tr>
              <a:tr h="1725251">
                <a:tc>
                  <a:txBody>
                    <a:bodyPr/>
                    <a:lstStyle/>
                    <a:p>
                      <a:pPr marL="0" indent="0" algn="l" defTabSz="914400" rtl="0" eaLnBrk="1" latinLnBrk="0" hangingPunct="1">
                        <a:buNone/>
                      </a:pPr>
                      <a:r>
                        <a:rPr lang="en-US" sz="1200" b="1" kern="1200" dirty="0">
                          <a:solidFill>
                            <a:srgbClr val="007B78"/>
                          </a:solidFill>
                          <a:latin typeface="+mn-lt"/>
                          <a:ea typeface="+mn-ea"/>
                          <a:cs typeface="+mn-cs"/>
                        </a:rPr>
                        <a:t>OPPORTUNITY</a:t>
                      </a:r>
                    </a:p>
                    <a:p>
                      <a:pPr marL="177800" indent="-177800">
                        <a:buFont typeface="Wingdings" pitchFamily="2" charset="2"/>
                        <a:buChar char="§"/>
                      </a:pPr>
                      <a:r>
                        <a:rPr lang="en-US" sz="1200" b="1" dirty="0"/>
                        <a:t>Opportunity for Ericsson:</a:t>
                      </a:r>
                      <a:br>
                        <a:rPr lang="en-US" sz="1200" b="1" dirty="0"/>
                      </a:br>
                      <a:r>
                        <a:rPr lang="en-US" sz="1200" b="0" kern="1200" dirty="0">
                          <a:solidFill>
                            <a:schemeClr val="dk1"/>
                          </a:solidFill>
                          <a:latin typeface="+mn-lt"/>
                          <a:ea typeface="+mn-ea"/>
                          <a:cs typeface="+mn-cs"/>
                        </a:rPr>
                        <a:t>Understand the implications and requirements imposed on the 5G network in order to ensure secure operation of Connected Robots or </a:t>
                      </a:r>
                      <a:r>
                        <a:rPr lang="en-US" sz="1200" b="0" kern="1200" dirty="0" err="1">
                          <a:solidFill>
                            <a:schemeClr val="dk1"/>
                          </a:solidFill>
                          <a:latin typeface="+mn-lt"/>
                          <a:ea typeface="+mn-ea"/>
                          <a:cs typeface="+mn-cs"/>
                        </a:rPr>
                        <a:t>IoT</a:t>
                      </a:r>
                      <a:r>
                        <a:rPr lang="en-US" sz="1200" b="0" kern="1200" dirty="0">
                          <a:solidFill>
                            <a:schemeClr val="dk1"/>
                          </a:solidFill>
                          <a:latin typeface="+mn-lt"/>
                          <a:ea typeface="+mn-ea"/>
                          <a:cs typeface="+mn-cs"/>
                        </a:rPr>
                        <a:t> devices in general, and means to automate such security</a:t>
                      </a:r>
                      <a:endParaRPr lang="en-US" sz="1200" b="0" dirty="0"/>
                    </a:p>
                    <a:p>
                      <a:pPr marL="177800" marR="0" lvl="0" indent="-177800" algn="l" defTabSz="914400" rtl="0" eaLnBrk="1" fontAlgn="auto" latinLnBrk="0" hangingPunct="1">
                        <a:lnSpc>
                          <a:spcPct val="100000"/>
                        </a:lnSpc>
                        <a:spcBef>
                          <a:spcPts val="0"/>
                        </a:spcBef>
                        <a:spcAft>
                          <a:spcPts val="0"/>
                        </a:spcAft>
                        <a:buClrTx/>
                        <a:buSzTx/>
                        <a:buFont typeface="Wingdings" pitchFamily="2" charset="2"/>
                        <a:buChar char="§"/>
                        <a:tabLst/>
                        <a:defRPr/>
                      </a:pPr>
                      <a:endParaRPr lang="en-US" sz="1200" b="0" dirty="0"/>
                    </a:p>
                  </a:txBody>
                  <a:tcPr marL="91416" marR="91416" marT="45702" marB="45702"/>
                </a:tc>
                <a:extLst>
                  <a:ext uri="{0D108BD9-81ED-4DB2-BD59-A6C34878D82A}">
                    <a16:rowId xmlns:a16="http://schemas.microsoft.com/office/drawing/2014/main" val="10002"/>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048412524"/>
              </p:ext>
            </p:extLst>
          </p:nvPr>
        </p:nvGraphicFramePr>
        <p:xfrm>
          <a:off x="4512310" y="1523432"/>
          <a:ext cx="4160838" cy="4721669"/>
        </p:xfrm>
        <a:graphic>
          <a:graphicData uri="http://schemas.openxmlformats.org/drawingml/2006/table">
            <a:tbl>
              <a:tblPr firstRow="1" bandRow="1">
                <a:tableStyleId>{22838BEF-8BB2-4498-84A7-C5851F593DF1}</a:tableStyleId>
              </a:tblPr>
              <a:tblGrid>
                <a:gridCol w="4160838">
                  <a:extLst>
                    <a:ext uri="{9D8B030D-6E8A-4147-A177-3AD203B41FA5}">
                      <a16:colId xmlns:a16="http://schemas.microsoft.com/office/drawing/2014/main" val="20000"/>
                    </a:ext>
                  </a:extLst>
                </a:gridCol>
              </a:tblGrid>
              <a:tr h="1377030">
                <a:tc>
                  <a:txBody>
                    <a:bodyPr/>
                    <a:lstStyle/>
                    <a:p>
                      <a:pPr marL="0" indent="0" algn="l" defTabSz="914400" rtl="0" eaLnBrk="1" latinLnBrk="0" hangingPunct="1">
                        <a:buNone/>
                      </a:pPr>
                      <a:r>
                        <a:rPr lang="en-US" sz="1200" b="1" kern="1200" dirty="0">
                          <a:solidFill>
                            <a:srgbClr val="007B78"/>
                          </a:solidFill>
                          <a:latin typeface="+mn-lt"/>
                          <a:ea typeface="+mn-ea"/>
                          <a:cs typeface="+mn-cs"/>
                        </a:rPr>
                        <a:t>EXPECTED IMPACT</a:t>
                      </a:r>
                    </a:p>
                    <a:p>
                      <a:pPr marL="177800" marR="0" lvl="0" indent="-1778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200" b="0" kern="1200" dirty="0">
                          <a:solidFill>
                            <a:schemeClr val="dk1"/>
                          </a:solidFill>
                          <a:latin typeface="+mn-lt"/>
                          <a:ea typeface="+mn-ea"/>
                          <a:cs typeface="+mn-cs"/>
                        </a:rPr>
                        <a:t>Analyze and Explore the Security requirements associated to </a:t>
                      </a:r>
                      <a:r>
                        <a:rPr lang="en-US" sz="1200" b="1" kern="1200" dirty="0">
                          <a:solidFill>
                            <a:schemeClr val="dk1"/>
                          </a:solidFill>
                          <a:latin typeface="+mn-lt"/>
                          <a:ea typeface="+mn-ea"/>
                          <a:cs typeface="+mn-cs"/>
                        </a:rPr>
                        <a:t>5G Connected Robots and understand implications in the 5G network, </a:t>
                      </a:r>
                      <a:r>
                        <a:rPr lang="en-US" sz="1200" b="0" kern="1200" dirty="0">
                          <a:solidFill>
                            <a:schemeClr val="dk1"/>
                          </a:solidFill>
                          <a:latin typeface="+mn-lt"/>
                          <a:ea typeface="+mn-ea"/>
                          <a:cs typeface="+mn-cs"/>
                        </a:rPr>
                        <a:t>and figure out how to apply brand-new Security Analytics solutions</a:t>
                      </a:r>
                    </a:p>
                    <a:p>
                      <a:pPr marL="263525" indent="-263525">
                        <a:buFont typeface="Wingdings" pitchFamily="2" charset="2"/>
                        <a:buChar char="§"/>
                      </a:pPr>
                      <a:endParaRPr lang="en-US" sz="1200" b="0" dirty="0"/>
                    </a:p>
                  </a:txBody>
                  <a:tcPr marT="45718" marB="45718"/>
                </a:tc>
                <a:extLst>
                  <a:ext uri="{0D108BD9-81ED-4DB2-BD59-A6C34878D82A}">
                    <a16:rowId xmlns:a16="http://schemas.microsoft.com/office/drawing/2014/main" val="10000"/>
                  </a:ext>
                </a:extLst>
              </a:tr>
              <a:tr h="1759755">
                <a:tc>
                  <a:txBody>
                    <a:bodyPr/>
                    <a:lstStyle/>
                    <a:p>
                      <a:pPr marL="0" indent="0" algn="l" defTabSz="914400" rtl="0" eaLnBrk="1" latinLnBrk="0" hangingPunct="1">
                        <a:buNone/>
                      </a:pPr>
                      <a:r>
                        <a:rPr lang="en-US" sz="1200" b="1" kern="1200" dirty="0">
                          <a:solidFill>
                            <a:srgbClr val="007B78"/>
                          </a:solidFill>
                          <a:latin typeface="+mn-lt"/>
                          <a:ea typeface="+mn-ea"/>
                          <a:cs typeface="+mn-cs"/>
                        </a:rPr>
                        <a:t>CRITICAL NEEDS</a:t>
                      </a:r>
                    </a:p>
                    <a:p>
                      <a:pPr marL="263525" indent="-263525">
                        <a:buFont typeface="Wingdings" pitchFamily="2" charset="2"/>
                        <a:buChar char="§"/>
                      </a:pPr>
                      <a:r>
                        <a:rPr lang="en-US" sz="1200" b="1" dirty="0"/>
                        <a:t>Competencies</a:t>
                      </a:r>
                      <a:r>
                        <a:rPr lang="en-US" sz="1200" dirty="0"/>
                        <a:t>:</a:t>
                      </a:r>
                      <a:br>
                        <a:rPr lang="en-US" sz="1200" dirty="0"/>
                      </a:br>
                      <a:r>
                        <a:rPr lang="en-US" sz="1200" dirty="0"/>
                        <a:t>5G network, Connected Robotics, Connected cars, </a:t>
                      </a:r>
                      <a:r>
                        <a:rPr lang="en-US" sz="1200" dirty="0" err="1"/>
                        <a:t>IoT</a:t>
                      </a:r>
                      <a:r>
                        <a:rPr lang="en-US" sz="1200" dirty="0"/>
                        <a:t> Expertise</a:t>
                      </a:r>
                    </a:p>
                    <a:p>
                      <a:pPr marL="263525" indent="-263525">
                        <a:buFont typeface="Wingdings" pitchFamily="2" charset="2"/>
                        <a:buChar char="§"/>
                      </a:pPr>
                      <a:r>
                        <a:rPr lang="en-US" sz="1200" b="1" dirty="0"/>
                        <a:t>Infrastructure</a:t>
                      </a:r>
                      <a:r>
                        <a:rPr lang="en-US" sz="1200" dirty="0"/>
                        <a:t>:</a:t>
                      </a:r>
                      <a:br>
                        <a:rPr lang="en-US" sz="1200" dirty="0"/>
                      </a:br>
                      <a:r>
                        <a:rPr lang="en-US" sz="1200" dirty="0"/>
                        <a:t>5G network, Cloud Robotics Platform and robots (e.g. connected cars)</a:t>
                      </a:r>
                    </a:p>
                    <a:p>
                      <a:pPr marL="263525" indent="-263525">
                        <a:buFont typeface="Wingdings" pitchFamily="2" charset="2"/>
                        <a:buChar char="§"/>
                      </a:pPr>
                      <a:r>
                        <a:rPr lang="en-US" sz="1200" b="1" noProof="0" dirty="0"/>
                        <a:t>Funding</a:t>
                      </a:r>
                      <a:r>
                        <a:rPr lang="en-US" sz="1200" noProof="0" dirty="0"/>
                        <a:t>:</a:t>
                      </a:r>
                      <a:br>
                        <a:rPr lang="en-US" sz="1200" noProof="0" dirty="0"/>
                      </a:br>
                      <a:r>
                        <a:rPr lang="en-US" sz="1200" kern="1200" noProof="0" dirty="0">
                          <a:solidFill>
                            <a:schemeClr val="dk1"/>
                          </a:solidFill>
                          <a:latin typeface="+mn-lt"/>
                          <a:ea typeface="+mn-ea"/>
                          <a:cs typeface="+mn-cs"/>
                        </a:rPr>
                        <a:t>CHARISMA + </a:t>
                      </a:r>
                      <a:r>
                        <a:rPr lang="en-US" sz="1200" kern="1200" noProof="0" dirty="0" err="1">
                          <a:solidFill>
                            <a:schemeClr val="dk1"/>
                          </a:solidFill>
                          <a:latin typeface="+mn-lt"/>
                          <a:ea typeface="+mn-ea"/>
                          <a:cs typeface="+mn-cs"/>
                        </a:rPr>
                        <a:t>Addittional</a:t>
                      </a:r>
                      <a:r>
                        <a:rPr lang="en-US" sz="1200" kern="1200" noProof="0" dirty="0">
                          <a:solidFill>
                            <a:schemeClr val="dk1"/>
                          </a:solidFill>
                          <a:latin typeface="+mn-lt"/>
                          <a:ea typeface="+mn-ea"/>
                          <a:cs typeface="+mn-cs"/>
                        </a:rPr>
                        <a:t> Research Funds</a:t>
                      </a:r>
                    </a:p>
                  </a:txBody>
                  <a:tcPr marT="45718" marB="45718"/>
                </a:tc>
                <a:extLst>
                  <a:ext uri="{0D108BD9-81ED-4DB2-BD59-A6C34878D82A}">
                    <a16:rowId xmlns:a16="http://schemas.microsoft.com/office/drawing/2014/main" val="10001"/>
                  </a:ext>
                </a:extLst>
              </a:tr>
              <a:tr h="1584884">
                <a:tc>
                  <a:txBody>
                    <a:bodyPr/>
                    <a:lstStyle/>
                    <a:p>
                      <a:pPr marL="0" indent="0" algn="l" defTabSz="914400" rtl="0" eaLnBrk="1" latinLnBrk="0" hangingPunct="1">
                        <a:buNone/>
                      </a:pPr>
                      <a:r>
                        <a:rPr lang="en-US" sz="1200" b="1" kern="1200" dirty="0">
                          <a:solidFill>
                            <a:srgbClr val="007B78"/>
                          </a:solidFill>
                          <a:latin typeface="+mn-lt"/>
                          <a:ea typeface="+mn-ea"/>
                          <a:cs typeface="+mn-cs"/>
                        </a:rPr>
                        <a:t>TEAM</a:t>
                      </a:r>
                    </a:p>
                    <a:p>
                      <a:pPr marL="263525" indent="-263525">
                        <a:buFont typeface="Wingdings" pitchFamily="2" charset="2"/>
                        <a:buChar char="§"/>
                      </a:pPr>
                      <a:r>
                        <a:rPr lang="en-US" sz="1200" b="1" baseline="0" dirty="0"/>
                        <a:t>Main Stakeholder</a:t>
                      </a:r>
                      <a:r>
                        <a:rPr lang="en-US" sz="1200" baseline="0" dirty="0"/>
                        <a:t>: EU Commission (H2020 CHARISMA)</a:t>
                      </a:r>
                    </a:p>
                    <a:p>
                      <a:pPr marL="263525" indent="-263525">
                        <a:buFont typeface="Wingdings" pitchFamily="2" charset="2"/>
                        <a:buChar char="§"/>
                      </a:pPr>
                      <a:r>
                        <a:rPr lang="en-US" sz="1200" b="1" baseline="0" dirty="0"/>
                        <a:t>Project Driver</a:t>
                      </a:r>
                      <a:r>
                        <a:rPr lang="en-US" sz="1200" baseline="0" dirty="0"/>
                        <a:t>: Ericsson</a:t>
                      </a:r>
                    </a:p>
                    <a:p>
                      <a:pPr marL="263525" marR="0" indent="-263525"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200" b="1" dirty="0"/>
                        <a:t>Project Team</a:t>
                      </a:r>
                      <a:r>
                        <a:rPr lang="en-US" sz="1200" dirty="0"/>
                        <a:t>: Ericsson, Ericsson Chair URJC</a:t>
                      </a:r>
                      <a:endParaRPr lang="en-US" sz="1200" baseline="0" dirty="0"/>
                    </a:p>
                  </a:txBody>
                  <a:tcPr marT="45718" marB="45718"/>
                </a:tc>
                <a:extLst>
                  <a:ext uri="{0D108BD9-81ED-4DB2-BD59-A6C34878D82A}">
                    <a16:rowId xmlns:a16="http://schemas.microsoft.com/office/drawing/2014/main" val="10002"/>
                  </a:ext>
                </a:extLst>
              </a:tr>
            </a:tbl>
          </a:graphicData>
        </a:graphic>
      </p:graphicFrame>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9946" y="3555626"/>
            <a:ext cx="1198682" cy="400054"/>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8666" y="3465193"/>
            <a:ext cx="661851" cy="579119"/>
          </a:xfrm>
          <a:prstGeom prst="rect">
            <a:avLst/>
          </a:prstGeom>
        </p:spPr>
      </p:pic>
      <p:sp>
        <p:nvSpPr>
          <p:cNvPr id="2" name="TextBox 1"/>
          <p:cNvSpPr txBox="1"/>
          <p:nvPr/>
        </p:nvSpPr>
        <p:spPr>
          <a:xfrm>
            <a:off x="3051949" y="3359312"/>
            <a:ext cx="981359" cy="830997"/>
          </a:xfrm>
          <a:prstGeom prst="rect">
            <a:avLst/>
          </a:prstGeom>
          <a:noFill/>
        </p:spPr>
        <p:txBody>
          <a:bodyPr wrap="none" rtlCol="0">
            <a:spAutoFit/>
          </a:bodyPr>
          <a:lstStyle/>
          <a:p>
            <a:pPr algn="ctr"/>
            <a:r>
              <a:rPr lang="en-US" sz="1600"/>
              <a:t>Robotics</a:t>
            </a:r>
            <a:br>
              <a:rPr lang="en-US" sz="1600"/>
            </a:br>
            <a:r>
              <a:rPr lang="en-US" sz="1600"/>
              <a:t>Industry</a:t>
            </a:r>
            <a:br>
              <a:rPr lang="en-US" sz="1600"/>
            </a:br>
            <a:r>
              <a:rPr lang="en-US" sz="1600"/>
              <a:t>Partners</a:t>
            </a:r>
          </a:p>
        </p:txBody>
      </p:sp>
    </p:spTree>
    <p:extLst>
      <p:ext uri="{BB962C8B-B14F-4D97-AF65-F5344CB8AC3E}">
        <p14:creationId xmlns:p14="http://schemas.microsoft.com/office/powerpoint/2010/main" val="23671010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239&quot;/&gt;&lt;CPresentation id=&quot;1&quot;&gt;&lt;m_precDefaultNumber/&gt;&lt;m_precDefaultPercent/&gt;&lt;m_precDefaultDate&gt;&lt;m_bNumberIsYear val=&quot;0&quot;/&gt;&lt;m_strFormatTime&gt;%#m/%#d/%Y&lt;/m_strFormatTime&gt;&lt;/m_precDefaultDate&gt;&lt;m_precDefaultYear&gt;&lt;m_bNumberIsYear val=&quot;0&quot;/&gt;&lt;m_strFormatTime&gt;%Y&lt;/m_strFormatTime&gt;&lt;/m_precDefaultYear&gt;&lt;m_precDefaultQuarter&gt;&lt;m_bNumberIsYear val=&quot;0&quot;/&gt;&lt;m_strFormatTime&gt;Q%5&lt;/m_strFormatTime&gt;&lt;/m_precDefaultQuarter&gt;&lt;m_precDefaultMonth&gt;&lt;m_bNumberIsYear val=&quot;0&quot;/&gt;&lt;m_strFormatTime&gt;%1&lt;/m_strFormatTime&gt;&lt;/m_precDefaultMonth&gt;&lt;m_precDefaultWeek&gt;&lt;m_bNumberIsYear val=&quot;0&quot;/&gt;&lt;m_strFormatTime&gt;%4&lt;/m_strFormatTime&gt;&lt;/m_precDefaultWeek&gt;&lt;m_precDefaultDay&gt;&lt;m_bNumberIsYear val=&quot;0&quot;/&gt;&lt;m_strFormatTime&gt;%#d&lt;/m_strFormatTime&gt;&lt;/m_precDefaultDay&gt;&lt;m_mruColor&gt;&lt;m_vecMRU length=&quot;4&quot;&gt;&lt;elem m_fUsage=&quot;1.81000000000000010000E+000&quot;&gt;&lt;m_msothmcolidx val=&quot;0&quot;/&gt;&lt;m_rgb r=&quot;f7&quot; g=&quot;fc&quot; b=&quot;18&quot;/&gt;&lt;m_ppcolschidx tagver0=&quot;23004&quot; tagname0=&quot;m_ppcolschidxUNRECOGNIZED&quot; val=&quot;0&quot;/&gt;&lt;m_nBrightness val=&quot;0&quot;/&gt;&lt;/elem&gt;&lt;elem m_fUsage=&quot;9.00000000000000020000E-001&quot;&gt;&lt;m_msothmcolidx val=&quot;0&quot;/&gt;&lt;m_rgb r=&quot;c&quot; g=&quot;d7&quot; b=&quot;6&quot;/&gt;&lt;m_ppcolschidx tagver0=&quot;23004&quot; tagname0=&quot;m_ppcolschidxUNRECOGNIZED&quot; val=&quot;0&quot;/&gt;&lt;m_nBrightness val=&quot;0&quot;/&gt;&lt;/elem&gt;&lt;elem m_fUsage=&quot;7.29000000000000090000E-001&quot;&gt;&lt;m_msothmcolidx val=&quot;0&quot;/&gt;&lt;m_rgb r=&quot;fb&quot; g=&quot;2f&quot; b=&quot;34&quot;/&gt;&lt;m_ppcolschidx tagver0=&quot;23004&quot; tagname0=&quot;m_ppcolschidxUNRECOGNIZED&quot; val=&quot;0&quot;/&gt;&lt;m_nBrightness val=&quot;0&quot;/&gt;&lt;/elem&gt;&lt;elem m_fUsage=&quot;6.56100000000000130000E-001&quot;&gt;&lt;m_msothmcolidx val=&quot;0&quot;/&gt;&lt;m_rgb r=&quot;fa&quot; g=&quot;a9&quot; b=&quot;bf&quot;/&gt;&lt;m_ppcolschidx tagver0=&quot;23004&quot; tagname0=&quot;m_ppcolschidxUNRECOGNIZED&quot; val=&quot;0&quot;/&gt;&lt;m_nBrightness val=&quot;0&quot;/&gt;&lt;/elem&gt;&lt;/m_vecMRU&gt;&lt;/m_mruColor&gt;&lt;m_eweekdayFirstOfWeek val=&quot;2&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esentationTemplate2011">
  <a:themeElements>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10909</TotalTime>
  <Words>1227</Words>
  <Application>Microsoft Office PowerPoint</Application>
  <PresentationFormat>On-screen Show (4:3)</PresentationFormat>
  <Paragraphs>221</Paragraphs>
  <Slides>11</Slides>
  <Notes>11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8" baseType="lpstr">
      <vt:lpstr>MS PGothic</vt:lpstr>
      <vt:lpstr>MS PGothic</vt:lpstr>
      <vt:lpstr>Arial</vt:lpstr>
      <vt:lpstr>Ericsson Capital TT</vt:lpstr>
      <vt:lpstr>Wingdings</vt:lpstr>
      <vt:lpstr>PresentationTemplate2011</vt:lpstr>
      <vt:lpstr>think-cell Slide</vt:lpstr>
      <vt:lpstr>E/// - URJC CHAIR: Activities 2017 - PROPOSAL</vt:lpstr>
      <vt:lpstr>SCOPE &amp; ACTIVITIES KEY CONCEPTS IN FOCUS</vt:lpstr>
      <vt:lpstr>&lt;Dynamic Network Slice Selection&gt; EXECUTIVE SUMMARY</vt:lpstr>
      <vt:lpstr>Dynamic Network Slice Selection System View</vt:lpstr>
      <vt:lpstr>Dynamic Network Slice Selection Use Case 1: Content Based Selection</vt:lpstr>
      <vt:lpstr>Dynamic Network Slice Selection</vt:lpstr>
      <vt:lpstr>Dynamic Network Slice Selection</vt:lpstr>
      <vt:lpstr>&lt; Fixed-Wireless Access Policy Control &gt; EXECUTIVE SUMMARY</vt:lpstr>
      <vt:lpstr>&lt; Security mgt for 5g connected robotics &gt; EXECUTIVE SUMMARY</vt:lpstr>
      <vt:lpstr>Resources &amp; Effort DATA SCIENCE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 - URJC CHAIR: Activities 2017 - PROPOSAL</dc:title>
  <dc:creator>M.Lorenzo</dc:creator>
  <cp:keywords/>
  <dc:description>Rev</dc:description>
  <cp:lastModifiedBy>Miguel-Angel Monjas</cp:lastModifiedBy>
  <cp:revision>377</cp:revision>
  <cp:lastPrinted>2015-01-07T09:20:48Z</cp:lastPrinted>
  <dcterms:created xsi:type="dcterms:W3CDTF">2011-05-24T09:22:48Z</dcterms:created>
  <dcterms:modified xsi:type="dcterms:W3CDTF">2017-03-22T11:16:54Z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R1A</vt:lpwstr>
  </property>
  <property fmtid="{D5CDD505-2E9C-101B-9397-08002B2CF9AE}" pid="5" name="EmbeddedFonts">
    <vt:bool>true</vt:bool>
  </property>
  <property fmtid="{D5CDD505-2E9C-101B-9397-08002B2CF9AE}" pid="6" name="PackageNo">
    <vt:lpwstr>LXA 119 603</vt:lpwstr>
  </property>
  <property fmtid="{D5CDD505-2E9C-101B-9397-08002B2CF9AE}" pid="7" name="PackageVersion">
    <vt:lpwstr>R5C</vt:lpwstr>
  </property>
  <property fmtid="{D5CDD505-2E9C-101B-9397-08002B2CF9AE}" pid="8" name="FooterType">
    <vt:lpwstr>PresTemp</vt:lpwstr>
  </property>
  <property fmtid="{D5CDD505-2E9C-101B-9397-08002B2CF9AE}" pid="9" name="UsedFont">
    <vt:lpwstr>Ericsson Capital TT</vt:lpwstr>
  </property>
  <property fmtid="{D5CDD505-2E9C-101B-9397-08002B2CF9AE}" pid="10" name="x">
    <vt:lpwstr>1</vt:lpwstr>
  </property>
  <property fmtid="{D5CDD505-2E9C-101B-9397-08002B2CF9AE}" pid="11" name="White">
    <vt:bool>true</vt:bool>
  </property>
  <property fmtid="{D5CDD505-2E9C-101B-9397-08002B2CF9AE}" pid="12" name="chkMetaData">
    <vt:bool>false</vt:bool>
  </property>
  <property fmtid="{D5CDD505-2E9C-101B-9397-08002B2CF9AE}" pid="13" name="chkTaglines">
    <vt:bool>false</vt:bool>
  </property>
  <property fmtid="{D5CDD505-2E9C-101B-9397-08002B2CF9AE}" pid="14" name="SecurityClass">
    <vt:lpwstr>Ericsson Internal</vt:lpwstr>
  </property>
  <property fmtid="{D5CDD505-2E9C-101B-9397-08002B2CF9AE}" pid="15" name="txtConfLabel">
    <vt:lpwstr>Ericsson Internal</vt:lpwstr>
  </property>
  <property fmtid="{D5CDD505-2E9C-101B-9397-08002B2CF9AE}" pid="16" name="optUseConfClass">
    <vt:bool>true</vt:bool>
  </property>
  <property fmtid="{D5CDD505-2E9C-101B-9397-08002B2CF9AE}" pid="17" name="optUseConfLabel">
    <vt:bool>false</vt:bool>
  </property>
  <property fmtid="{D5CDD505-2E9C-101B-9397-08002B2CF9AE}" pid="18" name="optFooterCVLDocNo">
    <vt:bool>false</vt:bool>
  </property>
  <property fmtid="{D5CDD505-2E9C-101B-9397-08002B2CF9AE}" pid="19" name="optFooterCVLCopyright">
    <vt:bool>false</vt:bool>
  </property>
  <property fmtid="{D5CDD505-2E9C-101B-9397-08002B2CF9AE}" pid="20" name="optEnterText1">
    <vt:bool>true</vt:bool>
  </property>
  <property fmtid="{D5CDD505-2E9C-101B-9397-08002B2CF9AE}" pid="21" name="optFooterCVLConfLabel">
    <vt:bool>false</vt:bool>
  </property>
  <property fmtid="{D5CDD505-2E9C-101B-9397-08002B2CF9AE}" pid="22" name="optEnterText2">
    <vt:bool>true</vt:bool>
  </property>
  <property fmtid="{D5CDD505-2E9C-101B-9397-08002B2CF9AE}" pid="23" name="optFooterCVLTitle">
    <vt:bool>false</vt:bool>
  </property>
  <property fmtid="{D5CDD505-2E9C-101B-9397-08002B2CF9AE}" pid="24" name="optFooterCVLPrep">
    <vt:bool>false</vt:bool>
  </property>
  <property fmtid="{D5CDD505-2E9C-101B-9397-08002B2CF9AE}" pid="25" name="optEnterText3">
    <vt:bool>true</vt:bool>
  </property>
  <property fmtid="{D5CDD505-2E9C-101B-9397-08002B2CF9AE}" pid="26" name="optFooterCVLDate">
    <vt:bool>false</vt:bool>
  </property>
  <property fmtid="{D5CDD505-2E9C-101B-9397-08002B2CF9AE}" pid="27" name="optEnterText4">
    <vt:bool>true</vt:bool>
  </property>
  <property fmtid="{D5CDD505-2E9C-101B-9397-08002B2CF9AE}" pid="28" name="LeftFooterField">
    <vt:lpwstr>Ericsson - URJC Chair</vt:lpwstr>
  </property>
  <property fmtid="{D5CDD505-2E9C-101B-9397-08002B2CF9AE}" pid="29" name="MiddleFooterField">
    <vt:lpwstr/>
  </property>
  <property fmtid="{D5CDD505-2E9C-101B-9397-08002B2CF9AE}" pid="30" name="RightFooterField">
    <vt:lpwstr>Project proposals 2017</vt:lpwstr>
  </property>
  <property fmtid="{D5CDD505-2E9C-101B-9397-08002B2CF9AE}" pid="31" name="RightFooterField2">
    <vt:lpwstr>2017-03-22</vt:lpwstr>
  </property>
  <property fmtid="{D5CDD505-2E9C-101B-9397-08002B2CF9AE}" pid="32" name="TotalNumb">
    <vt:bool>false</vt:bool>
  </property>
  <property fmtid="{D5CDD505-2E9C-101B-9397-08002B2CF9AE}" pid="33" name="Pages">
    <vt:bool>false</vt:bool>
  </property>
  <property fmtid="{D5CDD505-2E9C-101B-9397-08002B2CF9AE}" pid="34" name="DocumentType2">
    <vt:lpwstr>Presentation2011</vt:lpwstr>
  </property>
  <property fmtid="{D5CDD505-2E9C-101B-9397-08002B2CF9AE}" pid="35" name="TemplateName2">
    <vt:lpwstr>CXC 173 2731/1</vt:lpwstr>
  </property>
  <property fmtid="{D5CDD505-2E9C-101B-9397-08002B2CF9AE}" pid="36" name="TemplateVersion2">
    <vt:lpwstr>R1A</vt:lpwstr>
  </property>
  <property fmtid="{D5CDD505-2E9C-101B-9397-08002B2CF9AE}" pid="37" name="Prepared">
    <vt:lpwstr>M.Lorenzo</vt:lpwstr>
  </property>
  <property fmtid="{D5CDD505-2E9C-101B-9397-08002B2CF9AE}" pid="38" name="ApprovedBy">
    <vt:lpwstr/>
  </property>
  <property fmtid="{D5CDD505-2E9C-101B-9397-08002B2CF9AE}" pid="39" name="DocNo">
    <vt:lpwstr/>
  </property>
  <property fmtid="{D5CDD505-2E9C-101B-9397-08002B2CF9AE}" pid="40" name="Checked">
    <vt:lpwstr/>
  </property>
  <property fmtid="{D5CDD505-2E9C-101B-9397-08002B2CF9AE}" pid="41" name="Revision">
    <vt:lpwstr/>
  </property>
  <property fmtid="{D5CDD505-2E9C-101B-9397-08002B2CF9AE}" pid="42" name="DocName">
    <vt:lpwstr>PRESENTATION</vt:lpwstr>
  </property>
  <property fmtid="{D5CDD505-2E9C-101B-9397-08002B2CF9AE}" pid="43" name="Title">
    <vt:lpwstr/>
  </property>
  <property fmtid="{D5CDD505-2E9C-101B-9397-08002B2CF9AE}" pid="44" name="Date">
    <vt:lpwstr>2017-03-22</vt:lpwstr>
  </property>
  <property fmtid="{D5CDD505-2E9C-101B-9397-08002B2CF9AE}" pid="45" name="Reference">
    <vt:lpwstr/>
  </property>
  <property fmtid="{D5CDD505-2E9C-101B-9397-08002B2CF9AE}" pid="46" name="Keyword">
    <vt:lpwstr/>
  </property>
  <property fmtid="{D5CDD505-2E9C-101B-9397-08002B2CF9AE}" pid="47" name="UpdateProcess">
    <vt:lpwstr>End</vt:lpwstr>
  </property>
</Properties>
</file>