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6" d="100"/>
          <a:sy n="106" d="100"/>
        </p:scale>
        <p:origin x="22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A21AC-646E-01D1-B11A-D990911AA3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A98A91D6-DD79-7DBC-4431-05D88E380F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674979D-A8EF-8B5C-AA2E-542C1CE27F62}"/>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5" name="Footer Placeholder 4">
            <a:extLst>
              <a:ext uri="{FF2B5EF4-FFF2-40B4-BE49-F238E27FC236}">
                <a16:creationId xmlns:a16="http://schemas.microsoft.com/office/drawing/2014/main" id="{47EE6BDD-6ECF-49BC-9AA8-00B7D1C0C2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68A8DA-1A6F-578B-A0F7-C5748481F833}"/>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4062763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84CA7-0444-9356-9638-51FBABACEB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5E2778F-5FBB-9AD5-BD1E-23561E9EB2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753C776-0659-903A-9340-F696A06EB2AB}"/>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5" name="Footer Placeholder 4">
            <a:extLst>
              <a:ext uri="{FF2B5EF4-FFF2-40B4-BE49-F238E27FC236}">
                <a16:creationId xmlns:a16="http://schemas.microsoft.com/office/drawing/2014/main" id="{6C41505E-1F15-634E-BBF6-1FA83C866D9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1ABF909-1893-B036-4601-D72FBF405900}"/>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35556191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4E33E7-B0EE-49D4-A8DF-EC87A5E943F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C57215-3589-5E87-D38F-4773FDEFE0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ED1C85-C33D-D12A-3A74-EBDBB39CF4A9}"/>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5" name="Footer Placeholder 4">
            <a:extLst>
              <a:ext uri="{FF2B5EF4-FFF2-40B4-BE49-F238E27FC236}">
                <a16:creationId xmlns:a16="http://schemas.microsoft.com/office/drawing/2014/main" id="{3841B1F1-64E6-C6CE-4178-4A9EF58A52F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D0F227D-F5BF-88C2-4A70-01E7A6309E7F}"/>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436218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F1352-E1A4-9968-DC27-B594147F75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19CB03-ACE5-40BF-5634-3A31D89F86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C258F24-468F-B4F1-4E8B-82DF32307CF5}"/>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5" name="Footer Placeholder 4">
            <a:extLst>
              <a:ext uri="{FF2B5EF4-FFF2-40B4-BE49-F238E27FC236}">
                <a16:creationId xmlns:a16="http://schemas.microsoft.com/office/drawing/2014/main" id="{49DE59E1-9ADF-D37B-3BC2-128FF05DCD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01B29C0-D7D6-916E-B423-7D2F932EB475}"/>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3738069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7D0BD-D499-F15F-48D3-7919CC46A75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6CF04CAA-6122-D95F-127D-0F7DFE19476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3D5C352-EB2D-C3C0-FD49-3AF6494E1635}"/>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5" name="Footer Placeholder 4">
            <a:extLst>
              <a:ext uri="{FF2B5EF4-FFF2-40B4-BE49-F238E27FC236}">
                <a16:creationId xmlns:a16="http://schemas.microsoft.com/office/drawing/2014/main" id="{F5B2E9BB-EEB5-005C-C2A3-E58DE532F00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0BEAE33-6BE9-829E-72D1-02B04177112C}"/>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599606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3176F-2475-8B27-54E4-8559793EFBE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40DF863-4799-35F3-49FD-5564DA46A84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18BC69F-FCE2-C8B4-13D8-2AFEEA4840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4B9D7AB7-E97A-7A03-5CFE-398F7EE4F3E8}"/>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6" name="Footer Placeholder 5">
            <a:extLst>
              <a:ext uri="{FF2B5EF4-FFF2-40B4-BE49-F238E27FC236}">
                <a16:creationId xmlns:a16="http://schemas.microsoft.com/office/drawing/2014/main" id="{71E5FEA6-4808-CA41-CA7D-BB23DB2649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E78D443-0787-6FF1-5407-35D11C0D4111}"/>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400071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EBA93-AE5C-BAF3-863E-BC50DCECD74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D1E3D27-238F-CD9F-623F-7BFC1AF0C00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2081F9-7CD4-2C53-36B3-731E492494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8610714-903B-CCE6-A8A4-0CDA88041A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8FF938-5A34-1E24-2D2C-19986E8952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9B18052-2AF2-1612-F006-40A364E6CD04}"/>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8" name="Footer Placeholder 7">
            <a:extLst>
              <a:ext uri="{FF2B5EF4-FFF2-40B4-BE49-F238E27FC236}">
                <a16:creationId xmlns:a16="http://schemas.microsoft.com/office/drawing/2014/main" id="{429CF2B6-40AB-2BD3-2A20-8FED7CE54A2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7A7F623-2BFD-BF5D-E691-A07125CA100D}"/>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3096713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B66B1-6FA7-80BA-6816-AF28665BC98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A084CC-5F8D-1F12-07F6-10E9D21B806A}"/>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4" name="Footer Placeholder 3">
            <a:extLst>
              <a:ext uri="{FF2B5EF4-FFF2-40B4-BE49-F238E27FC236}">
                <a16:creationId xmlns:a16="http://schemas.microsoft.com/office/drawing/2014/main" id="{3BE639D3-C837-4178-6133-6CAB34F1F8D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3A36FF8-42CA-349C-6DE7-BAF528528DEB}"/>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562600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E88EAB9-0A90-5B1A-D49A-13C9BF0A70CA}"/>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3" name="Footer Placeholder 2">
            <a:extLst>
              <a:ext uri="{FF2B5EF4-FFF2-40B4-BE49-F238E27FC236}">
                <a16:creationId xmlns:a16="http://schemas.microsoft.com/office/drawing/2014/main" id="{90D88154-9BC5-A666-A332-58A4E119C3D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4F557D2-31D7-8571-3FFE-0E89FD498E8D}"/>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2860487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CBBA1-80A4-011C-2707-820CFFAD11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C38337FB-CA0E-BBA8-9250-5238A6BF87D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054EA5C-583A-A724-9A13-8E6D88B073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4F8C44-8CB0-4B39-04D7-CDA4D4A3E04A}"/>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6" name="Footer Placeholder 5">
            <a:extLst>
              <a:ext uri="{FF2B5EF4-FFF2-40B4-BE49-F238E27FC236}">
                <a16:creationId xmlns:a16="http://schemas.microsoft.com/office/drawing/2014/main" id="{DCF8960F-8FCF-2E7F-5609-0B8BD2D5D5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2BEA28-448F-D751-6588-C0A90C71549A}"/>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579636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CC9EF5-1E7E-055A-B9FD-9281E74024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2F55DDF-CF28-BB8A-CCB2-1CC50FE96B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A97ACAC-10F3-293F-B2D0-9A9EC8B61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6921F2-573B-1169-14A1-159CCCC11830}"/>
              </a:ext>
            </a:extLst>
          </p:cNvPr>
          <p:cNvSpPr>
            <a:spLocks noGrp="1"/>
          </p:cNvSpPr>
          <p:nvPr>
            <p:ph type="dt" sz="half" idx="10"/>
          </p:nvPr>
        </p:nvSpPr>
        <p:spPr/>
        <p:txBody>
          <a:bodyPr/>
          <a:lstStyle/>
          <a:p>
            <a:fld id="{1E77C362-67F6-4739-9A7F-82F56603081B}" type="datetimeFigureOut">
              <a:rPr lang="en-GB" smtClean="0"/>
              <a:t>15/07/2025</a:t>
            </a:fld>
            <a:endParaRPr lang="en-GB"/>
          </a:p>
        </p:txBody>
      </p:sp>
      <p:sp>
        <p:nvSpPr>
          <p:cNvPr id="6" name="Footer Placeholder 5">
            <a:extLst>
              <a:ext uri="{FF2B5EF4-FFF2-40B4-BE49-F238E27FC236}">
                <a16:creationId xmlns:a16="http://schemas.microsoft.com/office/drawing/2014/main" id="{A378C133-05C6-8E83-700D-ADE14AAB9B4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9480A70-009B-6689-2FC4-41AD87D9839F}"/>
              </a:ext>
            </a:extLst>
          </p:cNvPr>
          <p:cNvSpPr>
            <a:spLocks noGrp="1"/>
          </p:cNvSpPr>
          <p:nvPr>
            <p:ph type="sldNum" sz="quarter" idx="12"/>
          </p:nvPr>
        </p:nvSpPr>
        <p:spPr/>
        <p:txBody>
          <a:bodyPr/>
          <a:lstStyle/>
          <a:p>
            <a:fld id="{36343EBC-41C7-4251-ACED-05FD554D17C8}" type="slidenum">
              <a:rPr lang="en-GB" smtClean="0"/>
              <a:t>‹#›</a:t>
            </a:fld>
            <a:endParaRPr lang="en-GB"/>
          </a:p>
        </p:txBody>
      </p:sp>
    </p:spTree>
    <p:extLst>
      <p:ext uri="{BB962C8B-B14F-4D97-AF65-F5344CB8AC3E}">
        <p14:creationId xmlns:p14="http://schemas.microsoft.com/office/powerpoint/2010/main" val="2388753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B3475E-7F50-C6D1-9FFC-9254AFBEB7A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4A73FB8-74CF-988C-AE0F-7E62FA93F8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D9AD08B-F004-9929-C7BE-C91AEE23AA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77C362-67F6-4739-9A7F-82F56603081B}" type="datetimeFigureOut">
              <a:rPr lang="en-GB" smtClean="0"/>
              <a:t>15/07/2025</a:t>
            </a:fld>
            <a:endParaRPr lang="en-GB"/>
          </a:p>
        </p:txBody>
      </p:sp>
      <p:sp>
        <p:nvSpPr>
          <p:cNvPr id="5" name="Footer Placeholder 4">
            <a:extLst>
              <a:ext uri="{FF2B5EF4-FFF2-40B4-BE49-F238E27FC236}">
                <a16:creationId xmlns:a16="http://schemas.microsoft.com/office/drawing/2014/main" id="{68BA5A88-EC94-EBC6-EB1D-64BA9388472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8B7E7987-D598-D4EF-DACD-F631EE30D9D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343EBC-41C7-4251-ACED-05FD554D17C8}" type="slidenum">
              <a:rPr lang="en-GB" smtClean="0"/>
              <a:t>‹#›</a:t>
            </a:fld>
            <a:endParaRPr lang="en-GB"/>
          </a:p>
        </p:txBody>
      </p:sp>
    </p:spTree>
    <p:extLst>
      <p:ext uri="{BB962C8B-B14F-4D97-AF65-F5344CB8AC3E}">
        <p14:creationId xmlns:p14="http://schemas.microsoft.com/office/powerpoint/2010/main" val="22219359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hysics.nist.gov/PhysRefData/XrayMassCoef/ComTab/air.html"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A0159A-7EF9-753D-DDF7-86CCAD2EEDEA}"/>
              </a:ext>
            </a:extLst>
          </p:cNvPr>
          <p:cNvSpPr>
            <a:spLocks noGrp="1"/>
          </p:cNvSpPr>
          <p:nvPr>
            <p:ph type="ctrTitle"/>
          </p:nvPr>
        </p:nvSpPr>
        <p:spPr/>
        <p:txBody>
          <a:bodyPr/>
          <a:lstStyle/>
          <a:p>
            <a:r>
              <a:rPr lang="en-GB" dirty="0"/>
              <a:t>Constructing the A-matrix</a:t>
            </a:r>
          </a:p>
        </p:txBody>
      </p:sp>
      <p:sp>
        <p:nvSpPr>
          <p:cNvPr id="3" name="Subtitle 2">
            <a:extLst>
              <a:ext uri="{FF2B5EF4-FFF2-40B4-BE49-F238E27FC236}">
                <a16:creationId xmlns:a16="http://schemas.microsoft.com/office/drawing/2014/main" id="{1ED37B88-D2F3-F918-5E3E-1AEEF0F9D282}"/>
              </a:ext>
            </a:extLst>
          </p:cNvPr>
          <p:cNvSpPr>
            <a:spLocks noGrp="1"/>
          </p:cNvSpPr>
          <p:nvPr>
            <p:ph type="subTitle" idx="1"/>
          </p:nvPr>
        </p:nvSpPr>
        <p:spPr/>
        <p:txBody>
          <a:bodyPr/>
          <a:lstStyle/>
          <a:p>
            <a:r>
              <a:rPr lang="en-GB" dirty="0"/>
              <a:t>Dr Dean Connor</a:t>
            </a:r>
          </a:p>
        </p:txBody>
      </p:sp>
    </p:spTree>
    <p:extLst>
      <p:ext uri="{BB962C8B-B14F-4D97-AF65-F5344CB8AC3E}">
        <p14:creationId xmlns:p14="http://schemas.microsoft.com/office/powerpoint/2010/main" val="3106664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EF559F3-137B-F530-EC3D-880F7ACAFBAA}"/>
              </a:ext>
            </a:extLst>
          </p:cNvPr>
          <p:cNvSpPr/>
          <p:nvPr/>
        </p:nvSpPr>
        <p:spPr>
          <a:xfrm rot="343137">
            <a:off x="1310112" y="4336610"/>
            <a:ext cx="9305925" cy="1615572"/>
          </a:xfrm>
          <a:prstGeom prst="roundRect">
            <a:avLst/>
          </a:prstGeom>
          <a:solidFill>
            <a:schemeClr val="accent6">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8" name="Straight Arrow Connector 7">
            <a:extLst>
              <a:ext uri="{FF2B5EF4-FFF2-40B4-BE49-F238E27FC236}">
                <a16:creationId xmlns:a16="http://schemas.microsoft.com/office/drawing/2014/main" id="{23863781-7CBF-8397-107A-178809044422}"/>
              </a:ext>
            </a:extLst>
          </p:cNvPr>
          <p:cNvCxnSpPr/>
          <p:nvPr/>
        </p:nvCxnSpPr>
        <p:spPr>
          <a:xfrm>
            <a:off x="1484768" y="1946495"/>
            <a:ext cx="9188605" cy="0"/>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
        <p:nvSpPr>
          <p:cNvPr id="9" name="Rectangle 8">
            <a:extLst>
              <a:ext uri="{FF2B5EF4-FFF2-40B4-BE49-F238E27FC236}">
                <a16:creationId xmlns:a16="http://schemas.microsoft.com/office/drawing/2014/main" id="{ED306DDB-F199-D61A-43FD-99DF9D17CEAE}"/>
              </a:ext>
            </a:extLst>
          </p:cNvPr>
          <p:cNvSpPr/>
          <p:nvPr/>
        </p:nvSpPr>
        <p:spPr>
          <a:xfrm>
            <a:off x="2032503" y="1801642"/>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1B4CE30-7314-DAA2-4F17-D71152216A96}"/>
              </a:ext>
            </a:extLst>
          </p:cNvPr>
          <p:cNvSpPr/>
          <p:nvPr/>
        </p:nvSpPr>
        <p:spPr>
          <a:xfrm>
            <a:off x="4828515" y="1792585"/>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C3E57A2-4B92-E00C-3483-725C29AE67BA}"/>
              </a:ext>
            </a:extLst>
          </p:cNvPr>
          <p:cNvSpPr/>
          <p:nvPr/>
        </p:nvSpPr>
        <p:spPr>
          <a:xfrm>
            <a:off x="7610615" y="1783532"/>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445CE246-D0BF-CEA4-10C4-687D28A822E6}"/>
              </a:ext>
            </a:extLst>
          </p:cNvPr>
          <p:cNvSpPr/>
          <p:nvPr/>
        </p:nvSpPr>
        <p:spPr>
          <a:xfrm>
            <a:off x="10252386" y="1801642"/>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Oval 13">
            <a:extLst>
              <a:ext uri="{FF2B5EF4-FFF2-40B4-BE49-F238E27FC236}">
                <a16:creationId xmlns:a16="http://schemas.microsoft.com/office/drawing/2014/main" id="{136FDA63-BEFA-9D21-6421-5E9C83EBEACD}"/>
              </a:ext>
            </a:extLst>
          </p:cNvPr>
          <p:cNvSpPr/>
          <p:nvPr/>
        </p:nvSpPr>
        <p:spPr>
          <a:xfrm>
            <a:off x="2077770" y="3876968"/>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5" name="Oval 14">
            <a:extLst>
              <a:ext uri="{FF2B5EF4-FFF2-40B4-BE49-F238E27FC236}">
                <a16:creationId xmlns:a16="http://schemas.microsoft.com/office/drawing/2014/main" id="{E7371694-60BF-66EE-AA91-1482BA0CB560}"/>
              </a:ext>
            </a:extLst>
          </p:cNvPr>
          <p:cNvSpPr/>
          <p:nvPr/>
        </p:nvSpPr>
        <p:spPr>
          <a:xfrm>
            <a:off x="3524815" y="3995707"/>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6" name="Oval 15">
            <a:extLst>
              <a:ext uri="{FF2B5EF4-FFF2-40B4-BE49-F238E27FC236}">
                <a16:creationId xmlns:a16="http://schemas.microsoft.com/office/drawing/2014/main" id="{702D7890-D873-9AE7-F886-A14CE7948EB3}"/>
              </a:ext>
            </a:extLst>
          </p:cNvPr>
          <p:cNvSpPr/>
          <p:nvPr/>
        </p:nvSpPr>
        <p:spPr>
          <a:xfrm>
            <a:off x="4991477" y="4146825"/>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7" name="Oval 16">
            <a:extLst>
              <a:ext uri="{FF2B5EF4-FFF2-40B4-BE49-F238E27FC236}">
                <a16:creationId xmlns:a16="http://schemas.microsoft.com/office/drawing/2014/main" id="{D9570CE5-926B-A60F-5722-D43971D91BFC}"/>
              </a:ext>
            </a:extLst>
          </p:cNvPr>
          <p:cNvSpPr/>
          <p:nvPr/>
        </p:nvSpPr>
        <p:spPr>
          <a:xfrm>
            <a:off x="6756907" y="4306998"/>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F52C6D8E-7AB7-9E78-A3DA-02F49A5E6442}"/>
              </a:ext>
            </a:extLst>
          </p:cNvPr>
          <p:cNvSpPr/>
          <p:nvPr/>
        </p:nvSpPr>
        <p:spPr>
          <a:xfrm>
            <a:off x="8715140" y="4498847"/>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19" name="TextBox 18">
            <a:extLst>
              <a:ext uri="{FF2B5EF4-FFF2-40B4-BE49-F238E27FC236}">
                <a16:creationId xmlns:a16="http://schemas.microsoft.com/office/drawing/2014/main" id="{F9DE1217-9C68-CAF2-6B4B-E77D86FF224B}"/>
              </a:ext>
            </a:extLst>
          </p:cNvPr>
          <p:cNvSpPr txBox="1"/>
          <p:nvPr/>
        </p:nvSpPr>
        <p:spPr>
          <a:xfrm>
            <a:off x="1661531" y="3933648"/>
            <a:ext cx="471604" cy="369332"/>
          </a:xfrm>
          <a:prstGeom prst="rect">
            <a:avLst/>
          </a:prstGeom>
          <a:noFill/>
        </p:spPr>
        <p:txBody>
          <a:bodyPr wrap="none" rtlCol="0">
            <a:spAutoFit/>
          </a:bodyPr>
          <a:lstStyle/>
          <a:p>
            <a:r>
              <a:rPr lang="en-GB" dirty="0"/>
              <a:t>G1</a:t>
            </a:r>
          </a:p>
        </p:txBody>
      </p:sp>
      <p:sp>
        <p:nvSpPr>
          <p:cNvPr id="20" name="TextBox 19">
            <a:extLst>
              <a:ext uri="{FF2B5EF4-FFF2-40B4-BE49-F238E27FC236}">
                <a16:creationId xmlns:a16="http://schemas.microsoft.com/office/drawing/2014/main" id="{50CB9575-C94A-EE70-378D-01C589995F62}"/>
              </a:ext>
            </a:extLst>
          </p:cNvPr>
          <p:cNvSpPr txBox="1"/>
          <p:nvPr/>
        </p:nvSpPr>
        <p:spPr>
          <a:xfrm>
            <a:off x="3167428" y="4118314"/>
            <a:ext cx="471604" cy="369332"/>
          </a:xfrm>
          <a:prstGeom prst="rect">
            <a:avLst/>
          </a:prstGeom>
          <a:noFill/>
        </p:spPr>
        <p:txBody>
          <a:bodyPr wrap="none" rtlCol="0">
            <a:spAutoFit/>
          </a:bodyPr>
          <a:lstStyle/>
          <a:p>
            <a:r>
              <a:rPr lang="en-GB" dirty="0"/>
              <a:t>G2</a:t>
            </a:r>
          </a:p>
        </p:txBody>
      </p:sp>
      <p:sp>
        <p:nvSpPr>
          <p:cNvPr id="21" name="TextBox 20">
            <a:extLst>
              <a:ext uri="{FF2B5EF4-FFF2-40B4-BE49-F238E27FC236}">
                <a16:creationId xmlns:a16="http://schemas.microsoft.com/office/drawing/2014/main" id="{0844D44B-011F-C823-266B-A760740D6A20}"/>
              </a:ext>
            </a:extLst>
          </p:cNvPr>
          <p:cNvSpPr txBox="1"/>
          <p:nvPr/>
        </p:nvSpPr>
        <p:spPr>
          <a:xfrm>
            <a:off x="4686310" y="4265564"/>
            <a:ext cx="471604" cy="369332"/>
          </a:xfrm>
          <a:prstGeom prst="rect">
            <a:avLst/>
          </a:prstGeom>
          <a:noFill/>
        </p:spPr>
        <p:txBody>
          <a:bodyPr wrap="none" rtlCol="0">
            <a:spAutoFit/>
          </a:bodyPr>
          <a:lstStyle/>
          <a:p>
            <a:r>
              <a:rPr lang="en-GB" dirty="0"/>
              <a:t>G3</a:t>
            </a:r>
          </a:p>
        </p:txBody>
      </p:sp>
      <p:sp>
        <p:nvSpPr>
          <p:cNvPr id="22" name="TextBox 21">
            <a:extLst>
              <a:ext uri="{FF2B5EF4-FFF2-40B4-BE49-F238E27FC236}">
                <a16:creationId xmlns:a16="http://schemas.microsoft.com/office/drawing/2014/main" id="{9A9B48FE-CF1A-FA11-5C79-9D7EBA793ABE}"/>
              </a:ext>
            </a:extLst>
          </p:cNvPr>
          <p:cNvSpPr txBox="1"/>
          <p:nvPr/>
        </p:nvSpPr>
        <p:spPr>
          <a:xfrm>
            <a:off x="6402586" y="4449741"/>
            <a:ext cx="471604" cy="369332"/>
          </a:xfrm>
          <a:prstGeom prst="rect">
            <a:avLst/>
          </a:prstGeom>
          <a:noFill/>
        </p:spPr>
        <p:txBody>
          <a:bodyPr wrap="none" rtlCol="0">
            <a:spAutoFit/>
          </a:bodyPr>
          <a:lstStyle/>
          <a:p>
            <a:r>
              <a:rPr lang="en-GB" dirty="0"/>
              <a:t>G4</a:t>
            </a:r>
          </a:p>
        </p:txBody>
      </p:sp>
      <p:sp>
        <p:nvSpPr>
          <p:cNvPr id="24" name="TextBox 23">
            <a:extLst>
              <a:ext uri="{FF2B5EF4-FFF2-40B4-BE49-F238E27FC236}">
                <a16:creationId xmlns:a16="http://schemas.microsoft.com/office/drawing/2014/main" id="{9EC61A51-5DAA-FD78-7747-7088D3378D5B}"/>
              </a:ext>
            </a:extLst>
          </p:cNvPr>
          <p:cNvSpPr txBox="1"/>
          <p:nvPr/>
        </p:nvSpPr>
        <p:spPr>
          <a:xfrm>
            <a:off x="8357884" y="4634407"/>
            <a:ext cx="471604" cy="369332"/>
          </a:xfrm>
          <a:prstGeom prst="rect">
            <a:avLst/>
          </a:prstGeom>
          <a:noFill/>
        </p:spPr>
        <p:txBody>
          <a:bodyPr wrap="none" rtlCol="0">
            <a:spAutoFit/>
          </a:bodyPr>
          <a:lstStyle/>
          <a:p>
            <a:r>
              <a:rPr lang="en-GB" dirty="0"/>
              <a:t>G5</a:t>
            </a:r>
          </a:p>
        </p:txBody>
      </p:sp>
      <p:sp>
        <p:nvSpPr>
          <p:cNvPr id="25" name="TextBox 24">
            <a:extLst>
              <a:ext uri="{FF2B5EF4-FFF2-40B4-BE49-F238E27FC236}">
                <a16:creationId xmlns:a16="http://schemas.microsoft.com/office/drawing/2014/main" id="{267A9462-AB24-E981-AED3-CCCB86BE39D1}"/>
              </a:ext>
            </a:extLst>
          </p:cNvPr>
          <p:cNvSpPr txBox="1"/>
          <p:nvPr/>
        </p:nvSpPr>
        <p:spPr>
          <a:xfrm>
            <a:off x="1937029" y="1287459"/>
            <a:ext cx="466794" cy="369332"/>
          </a:xfrm>
          <a:prstGeom prst="rect">
            <a:avLst/>
          </a:prstGeom>
          <a:noFill/>
        </p:spPr>
        <p:txBody>
          <a:bodyPr wrap="none" rtlCol="0">
            <a:spAutoFit/>
          </a:bodyPr>
          <a:lstStyle/>
          <a:p>
            <a:r>
              <a:rPr lang="en-GB" dirty="0"/>
              <a:t>D1</a:t>
            </a:r>
          </a:p>
        </p:txBody>
      </p:sp>
      <p:sp>
        <p:nvSpPr>
          <p:cNvPr id="26" name="TextBox 25">
            <a:extLst>
              <a:ext uri="{FF2B5EF4-FFF2-40B4-BE49-F238E27FC236}">
                <a16:creationId xmlns:a16="http://schemas.microsoft.com/office/drawing/2014/main" id="{F14D7993-825B-9481-2F74-6908099385D6}"/>
              </a:ext>
            </a:extLst>
          </p:cNvPr>
          <p:cNvSpPr txBox="1"/>
          <p:nvPr/>
        </p:nvSpPr>
        <p:spPr>
          <a:xfrm>
            <a:off x="4735446" y="1296512"/>
            <a:ext cx="466794" cy="369332"/>
          </a:xfrm>
          <a:prstGeom prst="rect">
            <a:avLst/>
          </a:prstGeom>
          <a:noFill/>
        </p:spPr>
        <p:txBody>
          <a:bodyPr wrap="none" rtlCol="0">
            <a:spAutoFit/>
          </a:bodyPr>
          <a:lstStyle/>
          <a:p>
            <a:r>
              <a:rPr lang="en-GB" dirty="0"/>
              <a:t>D1</a:t>
            </a:r>
          </a:p>
        </p:txBody>
      </p:sp>
      <p:sp>
        <p:nvSpPr>
          <p:cNvPr id="27" name="TextBox 26">
            <a:extLst>
              <a:ext uri="{FF2B5EF4-FFF2-40B4-BE49-F238E27FC236}">
                <a16:creationId xmlns:a16="http://schemas.microsoft.com/office/drawing/2014/main" id="{859A52E0-02EC-C6FE-8303-28014BE73F0B}"/>
              </a:ext>
            </a:extLst>
          </p:cNvPr>
          <p:cNvSpPr txBox="1"/>
          <p:nvPr/>
        </p:nvSpPr>
        <p:spPr>
          <a:xfrm>
            <a:off x="7517546" y="1287459"/>
            <a:ext cx="466794" cy="369332"/>
          </a:xfrm>
          <a:prstGeom prst="rect">
            <a:avLst/>
          </a:prstGeom>
          <a:noFill/>
        </p:spPr>
        <p:txBody>
          <a:bodyPr wrap="none" rtlCol="0">
            <a:spAutoFit/>
          </a:bodyPr>
          <a:lstStyle/>
          <a:p>
            <a:r>
              <a:rPr lang="en-GB" dirty="0"/>
              <a:t>D1</a:t>
            </a:r>
          </a:p>
        </p:txBody>
      </p:sp>
      <p:sp>
        <p:nvSpPr>
          <p:cNvPr id="28" name="TextBox 27">
            <a:extLst>
              <a:ext uri="{FF2B5EF4-FFF2-40B4-BE49-F238E27FC236}">
                <a16:creationId xmlns:a16="http://schemas.microsoft.com/office/drawing/2014/main" id="{4305F755-5DB0-6FDB-4065-9C2D541171AB}"/>
              </a:ext>
            </a:extLst>
          </p:cNvPr>
          <p:cNvSpPr txBox="1"/>
          <p:nvPr/>
        </p:nvSpPr>
        <p:spPr>
          <a:xfrm>
            <a:off x="10159317" y="1365342"/>
            <a:ext cx="466794" cy="369332"/>
          </a:xfrm>
          <a:prstGeom prst="rect">
            <a:avLst/>
          </a:prstGeom>
          <a:noFill/>
        </p:spPr>
        <p:txBody>
          <a:bodyPr wrap="none" rtlCol="0">
            <a:spAutoFit/>
          </a:bodyPr>
          <a:lstStyle/>
          <a:p>
            <a:r>
              <a:rPr lang="en-GB" dirty="0"/>
              <a:t>D1</a:t>
            </a:r>
          </a:p>
        </p:txBody>
      </p:sp>
      <p:sp>
        <p:nvSpPr>
          <p:cNvPr id="29" name="TextBox 28">
            <a:extLst>
              <a:ext uri="{FF2B5EF4-FFF2-40B4-BE49-F238E27FC236}">
                <a16:creationId xmlns:a16="http://schemas.microsoft.com/office/drawing/2014/main" id="{2AF73D1B-C8D4-8E26-AA58-C64262C67B48}"/>
              </a:ext>
            </a:extLst>
          </p:cNvPr>
          <p:cNvSpPr txBox="1"/>
          <p:nvPr/>
        </p:nvSpPr>
        <p:spPr>
          <a:xfrm>
            <a:off x="34741" y="1665844"/>
            <a:ext cx="1857432" cy="307777"/>
          </a:xfrm>
          <a:prstGeom prst="rect">
            <a:avLst/>
          </a:prstGeom>
          <a:noFill/>
        </p:spPr>
        <p:txBody>
          <a:bodyPr wrap="none" rtlCol="0">
            <a:spAutoFit/>
          </a:bodyPr>
          <a:lstStyle/>
          <a:p>
            <a:r>
              <a:rPr lang="en-GB" sz="1400" dirty="0"/>
              <a:t>Drone Measurements</a:t>
            </a:r>
          </a:p>
        </p:txBody>
      </p:sp>
      <p:sp>
        <p:nvSpPr>
          <p:cNvPr id="30" name="TextBox 29">
            <a:extLst>
              <a:ext uri="{FF2B5EF4-FFF2-40B4-BE49-F238E27FC236}">
                <a16:creationId xmlns:a16="http://schemas.microsoft.com/office/drawing/2014/main" id="{A7F7F230-06AC-892D-B8D5-6143B99C2287}"/>
              </a:ext>
            </a:extLst>
          </p:cNvPr>
          <p:cNvSpPr txBox="1"/>
          <p:nvPr/>
        </p:nvSpPr>
        <p:spPr>
          <a:xfrm rot="359500">
            <a:off x="1862518" y="4265564"/>
            <a:ext cx="1288879" cy="307777"/>
          </a:xfrm>
          <a:prstGeom prst="rect">
            <a:avLst/>
          </a:prstGeom>
          <a:noFill/>
        </p:spPr>
        <p:txBody>
          <a:bodyPr wrap="none" rtlCol="0">
            <a:spAutoFit/>
          </a:bodyPr>
          <a:lstStyle/>
          <a:p>
            <a:r>
              <a:rPr lang="en-GB" sz="1400" dirty="0"/>
              <a:t>Ground Points</a:t>
            </a:r>
          </a:p>
        </p:txBody>
      </p:sp>
      <p:sp>
        <p:nvSpPr>
          <p:cNvPr id="31" name="Rectangle 30">
            <a:extLst>
              <a:ext uri="{FF2B5EF4-FFF2-40B4-BE49-F238E27FC236}">
                <a16:creationId xmlns:a16="http://schemas.microsoft.com/office/drawing/2014/main" id="{58121306-1F46-1E9B-E035-BC48088BB71D}"/>
              </a:ext>
            </a:extLst>
          </p:cNvPr>
          <p:cNvSpPr/>
          <p:nvPr/>
        </p:nvSpPr>
        <p:spPr>
          <a:xfrm>
            <a:off x="1348966" y="552261"/>
            <a:ext cx="1895652" cy="451768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706712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val 10">
            <a:extLst>
              <a:ext uri="{FF2B5EF4-FFF2-40B4-BE49-F238E27FC236}">
                <a16:creationId xmlns:a16="http://schemas.microsoft.com/office/drawing/2014/main" id="{2BF80FED-4B65-3847-DD97-FE6F8CF125F0}"/>
              </a:ext>
            </a:extLst>
          </p:cNvPr>
          <p:cNvSpPr/>
          <p:nvPr/>
        </p:nvSpPr>
        <p:spPr>
          <a:xfrm>
            <a:off x="-137160" y="3494631"/>
            <a:ext cx="3291840" cy="3889150"/>
          </a:xfrm>
          <a:prstGeom prst="ellipse">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Isosceles Triangle 9">
            <a:extLst>
              <a:ext uri="{FF2B5EF4-FFF2-40B4-BE49-F238E27FC236}">
                <a16:creationId xmlns:a16="http://schemas.microsoft.com/office/drawing/2014/main" id="{14EC494D-72BA-728E-7AC9-CF26B4648AF9}"/>
              </a:ext>
            </a:extLst>
          </p:cNvPr>
          <p:cNvSpPr/>
          <p:nvPr/>
        </p:nvSpPr>
        <p:spPr>
          <a:xfrm rot="10800000">
            <a:off x="1367332" y="3494631"/>
            <a:ext cx="280657" cy="1901163"/>
          </a:xfrm>
          <a:prstGeom prst="triangle">
            <a:avLst>
              <a:gd name="adj" fmla="val 49028"/>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2870CEBC-8B83-1E15-9265-5F7A72E77597}"/>
              </a:ext>
            </a:extLst>
          </p:cNvPr>
          <p:cNvSpPr/>
          <p:nvPr/>
        </p:nvSpPr>
        <p:spPr>
          <a:xfrm>
            <a:off x="1367333" y="3204929"/>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1F7CF621-9FB7-36F2-0663-CCCAAA0C1A08}"/>
              </a:ext>
            </a:extLst>
          </p:cNvPr>
          <p:cNvSpPr/>
          <p:nvPr/>
        </p:nvSpPr>
        <p:spPr>
          <a:xfrm>
            <a:off x="1389965" y="5277054"/>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39FE7208-410F-CF13-8A76-CE1659EB4516}"/>
              </a:ext>
            </a:extLst>
          </p:cNvPr>
          <p:cNvSpPr/>
          <p:nvPr/>
        </p:nvSpPr>
        <p:spPr>
          <a:xfrm>
            <a:off x="651849" y="1955548"/>
            <a:ext cx="1895652" cy="451768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a:extLst>
              <a:ext uri="{FF2B5EF4-FFF2-40B4-BE49-F238E27FC236}">
                <a16:creationId xmlns:a16="http://schemas.microsoft.com/office/drawing/2014/main" id="{1B0C38CE-67C1-851B-5B5F-523E715E573A}"/>
              </a:ext>
            </a:extLst>
          </p:cNvPr>
          <p:cNvSpPr>
            <a:spLocks noGrp="1"/>
          </p:cNvSpPr>
          <p:nvPr>
            <p:ph type="title"/>
          </p:nvPr>
        </p:nvSpPr>
        <p:spPr>
          <a:xfrm>
            <a:off x="838200" y="17904"/>
            <a:ext cx="10515600" cy="1325563"/>
          </a:xfrm>
        </p:spPr>
        <p:txBody>
          <a:bodyPr/>
          <a:lstStyle/>
          <a:p>
            <a:r>
              <a:rPr lang="en-GB" dirty="0"/>
              <a:t>Constituents of radiation transport:</a:t>
            </a:r>
            <a:br>
              <a:rPr lang="en-GB" dirty="0"/>
            </a:br>
            <a:r>
              <a:rPr lang="en-GB" dirty="0"/>
              <a:t>Geometrical Contributions </a:t>
            </a:r>
          </a:p>
        </p:txBody>
      </p:sp>
      <p:sp>
        <p:nvSpPr>
          <p:cNvPr id="12" name="TextBox 11">
            <a:extLst>
              <a:ext uri="{FF2B5EF4-FFF2-40B4-BE49-F238E27FC236}">
                <a16:creationId xmlns:a16="http://schemas.microsoft.com/office/drawing/2014/main" id="{73C56F0F-F919-6B9E-EC65-A9ACB4723774}"/>
              </a:ext>
            </a:extLst>
          </p:cNvPr>
          <p:cNvSpPr txBox="1"/>
          <p:nvPr/>
        </p:nvSpPr>
        <p:spPr>
          <a:xfrm>
            <a:off x="3848097" y="1328755"/>
            <a:ext cx="8143875" cy="2585323"/>
          </a:xfrm>
          <a:prstGeom prst="rect">
            <a:avLst/>
          </a:prstGeom>
          <a:noFill/>
        </p:spPr>
        <p:txBody>
          <a:bodyPr wrap="square" rtlCol="0">
            <a:spAutoFit/>
          </a:bodyPr>
          <a:lstStyle/>
          <a:p>
            <a:pPr marL="285750" indent="-285750">
              <a:buFont typeface="Arial" panose="020B0604020202020204" pitchFamily="34" charset="0"/>
              <a:buChar char="•"/>
            </a:pPr>
            <a:r>
              <a:rPr lang="en-GB" dirty="0"/>
              <a:t>Point sources emit radiation isotropically – meaning equally in all directions</a:t>
            </a:r>
          </a:p>
          <a:p>
            <a:pPr marL="285750" indent="-285750">
              <a:buFont typeface="Arial" panose="020B0604020202020204" pitchFamily="34" charset="0"/>
              <a:buChar char="•"/>
            </a:pPr>
            <a:r>
              <a:rPr lang="en-GB" dirty="0"/>
              <a:t>Source activity is measured in Bq, which is defined as one nuclear disintegration per second. </a:t>
            </a:r>
          </a:p>
          <a:p>
            <a:pPr marL="285750" indent="-285750">
              <a:buFont typeface="Arial" panose="020B0604020202020204" pitchFamily="34" charset="0"/>
              <a:buChar char="•"/>
            </a:pPr>
            <a:r>
              <a:rPr lang="en-GB" dirty="0"/>
              <a:t>1000 Bq = 1000 disintegrations per second</a:t>
            </a:r>
          </a:p>
          <a:p>
            <a:pPr marL="285750" indent="-285750">
              <a:buFont typeface="Arial" panose="020B0604020202020204" pitchFamily="34" charset="0"/>
              <a:buChar char="•"/>
            </a:pPr>
            <a:r>
              <a:rPr lang="en-GB" dirty="0"/>
              <a:t>We’re going to term the activity as A</a:t>
            </a:r>
            <a:r>
              <a:rPr lang="en-GB" baseline="-25000" dirty="0"/>
              <a:t>x</a:t>
            </a:r>
            <a:endParaRPr lang="en-GB" dirty="0"/>
          </a:p>
          <a:p>
            <a:pPr marL="285750" indent="-285750">
              <a:buFont typeface="Arial" panose="020B0604020202020204" pitchFamily="34" charset="0"/>
              <a:buChar char="•"/>
            </a:pPr>
            <a:r>
              <a:rPr lang="en-GB" dirty="0"/>
              <a:t>Not every disintegration of a nucleus emits a gamma ray. </a:t>
            </a:r>
          </a:p>
          <a:p>
            <a:pPr marL="285750" indent="-285750">
              <a:buFont typeface="Arial" panose="020B0604020202020204" pitchFamily="34" charset="0"/>
              <a:buChar char="•"/>
            </a:pPr>
            <a:r>
              <a:rPr lang="en-GB" dirty="0"/>
              <a:t>The gamma yield (Y) describes the percentage emitted per decay. </a:t>
            </a:r>
          </a:p>
          <a:p>
            <a:pPr marL="285750" indent="-285750">
              <a:buFont typeface="Arial" panose="020B0604020202020204" pitchFamily="34" charset="0"/>
              <a:buChar char="•"/>
            </a:pPr>
            <a:r>
              <a:rPr lang="en-GB" dirty="0"/>
              <a:t>Therefore, the number of gamma rays emitted is </a:t>
            </a:r>
            <a:r>
              <a:rPr lang="en-GB" dirty="0" err="1"/>
              <a:t>A</a:t>
            </a:r>
            <a:r>
              <a:rPr lang="en-GB" baseline="-25000" dirty="0" err="1"/>
              <a:t>x</a:t>
            </a:r>
            <a:r>
              <a:rPr lang="en-GB" dirty="0" err="1"/>
              <a:t>Y</a:t>
            </a:r>
            <a:r>
              <a:rPr lang="en-GB" dirty="0"/>
              <a:t> (the pink circle at a given distance). </a:t>
            </a:r>
          </a:p>
        </p:txBody>
      </p:sp>
      <p:sp>
        <p:nvSpPr>
          <p:cNvPr id="13" name="TextBox 12">
            <a:extLst>
              <a:ext uri="{FF2B5EF4-FFF2-40B4-BE49-F238E27FC236}">
                <a16:creationId xmlns:a16="http://schemas.microsoft.com/office/drawing/2014/main" id="{1B6CE1C8-B0B1-6DB9-C5A2-8A4FAE05C66F}"/>
              </a:ext>
            </a:extLst>
          </p:cNvPr>
          <p:cNvSpPr txBox="1"/>
          <p:nvPr/>
        </p:nvSpPr>
        <p:spPr>
          <a:xfrm>
            <a:off x="3848096" y="3908891"/>
            <a:ext cx="8143875" cy="2862322"/>
          </a:xfrm>
          <a:prstGeom prst="rect">
            <a:avLst/>
          </a:prstGeom>
          <a:noFill/>
        </p:spPr>
        <p:txBody>
          <a:bodyPr wrap="square" rtlCol="0">
            <a:spAutoFit/>
          </a:bodyPr>
          <a:lstStyle/>
          <a:p>
            <a:pPr marL="285750" indent="-285750">
              <a:buFont typeface="Arial" panose="020B0604020202020204" pitchFamily="34" charset="0"/>
              <a:buChar char="•"/>
            </a:pPr>
            <a:r>
              <a:rPr lang="en-GB" dirty="0"/>
              <a:t>Only a portion of emitted gamma rays are emitted towards the detector and only this portion can be detected by the detector and count towards our detector intensity. </a:t>
            </a:r>
          </a:p>
          <a:p>
            <a:pPr marL="285750" indent="-285750">
              <a:buFont typeface="Arial" panose="020B0604020202020204" pitchFamily="34" charset="0"/>
              <a:buChar char="•"/>
            </a:pPr>
            <a:r>
              <a:rPr lang="en-GB" dirty="0"/>
              <a:t>The portion emitted towards the detector is defined by the geometrical efficiency. We term this as </a:t>
            </a:r>
            <a:r>
              <a:rPr lang="el-GR" dirty="0"/>
              <a:t>Ω</a:t>
            </a:r>
            <a:r>
              <a:rPr lang="en-GB" dirty="0"/>
              <a:t>. </a:t>
            </a:r>
          </a:p>
          <a:p>
            <a:pPr marL="285750" indent="-285750">
              <a:buFont typeface="Arial" panose="020B0604020202020204" pitchFamily="34" charset="0"/>
              <a:buChar char="•"/>
            </a:pPr>
            <a:r>
              <a:rPr lang="en-GB" dirty="0"/>
              <a:t>For point sources, we can replace this with the detector surface area * inverse square law. </a:t>
            </a:r>
            <a:br>
              <a:rPr lang="en-GB" dirty="0"/>
            </a:br>
            <a:r>
              <a:rPr lang="en-GB" dirty="0" err="1"/>
              <a:t>s.a</a:t>
            </a:r>
            <a:r>
              <a:rPr lang="en-GB" dirty="0"/>
              <a:t> * 1/4</a:t>
            </a:r>
            <a:r>
              <a:rPr lang="el-GR" dirty="0"/>
              <a:t>π</a:t>
            </a:r>
            <a:r>
              <a:rPr lang="en-GB" dirty="0"/>
              <a:t>R</a:t>
            </a:r>
            <a:r>
              <a:rPr lang="en-GB" baseline="30000" dirty="0"/>
              <a:t>2</a:t>
            </a:r>
            <a:r>
              <a:rPr lang="en-GB" dirty="0"/>
              <a:t>, where R is the </a:t>
            </a:r>
            <a:r>
              <a:rPr lang="en-GB" dirty="0" err="1"/>
              <a:t>source:detector</a:t>
            </a:r>
            <a:r>
              <a:rPr lang="en-GB" dirty="0"/>
              <a:t> distance. </a:t>
            </a:r>
          </a:p>
          <a:p>
            <a:pPr marL="285750" indent="-285750">
              <a:buFont typeface="Arial" panose="020B0604020202020204" pitchFamily="34" charset="0"/>
              <a:buChar char="•"/>
            </a:pPr>
            <a:r>
              <a:rPr lang="en-GB" dirty="0"/>
              <a:t>Technically, we should scale this by the presented surface area of the detector to the source. Can omit this for this work</a:t>
            </a:r>
          </a:p>
        </p:txBody>
      </p:sp>
    </p:spTree>
    <p:extLst>
      <p:ext uri="{BB962C8B-B14F-4D97-AF65-F5344CB8AC3E}">
        <p14:creationId xmlns:p14="http://schemas.microsoft.com/office/powerpoint/2010/main" val="3200330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0" grpId="0" animBg="1"/>
      <p:bldP spid="12" grpId="0"/>
      <p:bldP spid="1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910A4-C3CF-2FC2-3BF6-E1E4C31B0640}"/>
            </a:ext>
          </a:extLst>
        </p:cNvPr>
        <p:cNvGrpSpPr/>
        <p:nvPr/>
      </p:nvGrpSpPr>
      <p:grpSpPr>
        <a:xfrm>
          <a:off x="0" y="0"/>
          <a:ext cx="0" cy="0"/>
          <a:chOff x="0" y="0"/>
          <a:chExt cx="0" cy="0"/>
        </a:xfrm>
      </p:grpSpPr>
      <p:sp>
        <p:nvSpPr>
          <p:cNvPr id="10" name="Isosceles Triangle 9">
            <a:extLst>
              <a:ext uri="{FF2B5EF4-FFF2-40B4-BE49-F238E27FC236}">
                <a16:creationId xmlns:a16="http://schemas.microsoft.com/office/drawing/2014/main" id="{3A614BB5-2E6F-9A46-CC66-28733070B91D}"/>
              </a:ext>
            </a:extLst>
          </p:cNvPr>
          <p:cNvSpPr/>
          <p:nvPr/>
        </p:nvSpPr>
        <p:spPr>
          <a:xfrm rot="10800000">
            <a:off x="1367332" y="3494631"/>
            <a:ext cx="280657" cy="1901163"/>
          </a:xfrm>
          <a:prstGeom prst="triangle">
            <a:avLst>
              <a:gd name="adj" fmla="val 49028"/>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Rectangle 3">
            <a:extLst>
              <a:ext uri="{FF2B5EF4-FFF2-40B4-BE49-F238E27FC236}">
                <a16:creationId xmlns:a16="http://schemas.microsoft.com/office/drawing/2014/main" id="{1EC3E945-E252-3D51-99F8-28403F1A6952}"/>
              </a:ext>
            </a:extLst>
          </p:cNvPr>
          <p:cNvSpPr/>
          <p:nvPr/>
        </p:nvSpPr>
        <p:spPr>
          <a:xfrm>
            <a:off x="1367333" y="3204929"/>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AC8590E1-CA54-41FA-024A-8B8810A17C23}"/>
              </a:ext>
            </a:extLst>
          </p:cNvPr>
          <p:cNvSpPr/>
          <p:nvPr/>
        </p:nvSpPr>
        <p:spPr>
          <a:xfrm>
            <a:off x="1389965" y="5277054"/>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60116263-AB41-E539-7508-224F7816EC1A}"/>
              </a:ext>
            </a:extLst>
          </p:cNvPr>
          <p:cNvSpPr/>
          <p:nvPr/>
        </p:nvSpPr>
        <p:spPr>
          <a:xfrm>
            <a:off x="651849" y="1955548"/>
            <a:ext cx="1895652" cy="451768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itle 6">
            <a:extLst>
              <a:ext uri="{FF2B5EF4-FFF2-40B4-BE49-F238E27FC236}">
                <a16:creationId xmlns:a16="http://schemas.microsoft.com/office/drawing/2014/main" id="{565C5C86-2944-557F-7A51-DEC6F0359BFE}"/>
              </a:ext>
            </a:extLst>
          </p:cNvPr>
          <p:cNvSpPr>
            <a:spLocks noGrp="1"/>
          </p:cNvSpPr>
          <p:nvPr>
            <p:ph type="title"/>
          </p:nvPr>
        </p:nvSpPr>
        <p:spPr>
          <a:xfrm>
            <a:off x="838200" y="17904"/>
            <a:ext cx="10515600" cy="1325563"/>
          </a:xfrm>
        </p:spPr>
        <p:txBody>
          <a:bodyPr/>
          <a:lstStyle/>
          <a:p>
            <a:r>
              <a:rPr lang="en-GB" dirty="0"/>
              <a:t>Constituents of radiation transport:</a:t>
            </a:r>
            <a:br>
              <a:rPr lang="en-GB" dirty="0"/>
            </a:br>
            <a:r>
              <a:rPr lang="en-GB" dirty="0"/>
              <a:t>Geometrical Contributions </a:t>
            </a: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A4A6D88-1164-7CED-5D4C-4145A3AC737C}"/>
                  </a:ext>
                </a:extLst>
              </p:cNvPr>
              <p:cNvSpPr txBox="1"/>
              <p:nvPr/>
            </p:nvSpPr>
            <p:spPr>
              <a:xfrm>
                <a:off x="3101755" y="1857375"/>
                <a:ext cx="9141798" cy="5300041"/>
              </a:xfrm>
              <a:prstGeom prst="rect">
                <a:avLst/>
              </a:prstGeom>
              <a:noFill/>
            </p:spPr>
            <p:txBody>
              <a:bodyPr wrap="none" rtlCol="0">
                <a:spAutoFit/>
              </a:bodyPr>
              <a:lstStyle/>
              <a:p>
                <a:pPr marL="285750" indent="-285750">
                  <a:buFont typeface="Arial" panose="020B0604020202020204" pitchFamily="34" charset="0"/>
                  <a:buChar char="•"/>
                </a:pPr>
                <a:r>
                  <a:rPr lang="en-GB" dirty="0"/>
                  <a:t>So, we now have a formula for the number of gamma rays emitted towards the detector</a:t>
                </a:r>
                <a:br>
                  <a:rPr lang="en-GB" dirty="0"/>
                </a:br>
                <a:r>
                  <a:rPr lang="en-GB" dirty="0"/>
                  <a:t>from a point source:</a:t>
                </a:r>
              </a:p>
              <a:p>
                <a:pPr lvl="1"/>
                <a:endParaRPr lang="en-GB" dirty="0"/>
              </a:p>
              <a:p>
                <a:pPr lvl="1"/>
                <a:endParaRPr lang="en-GB" dirty="0"/>
              </a:p>
              <a:p>
                <a:pPr lvl="1" algn="ctr"/>
                <a:r>
                  <a:rPr lang="en-GB" dirty="0" err="1"/>
                  <a:t>N</a:t>
                </a:r>
                <a:r>
                  <a:rPr lang="en-GB" baseline="-25000" dirty="0" err="1"/>
                  <a:t>to_detector</a:t>
                </a:r>
                <a:r>
                  <a:rPr lang="en-GB" baseline="-25000" dirty="0"/>
                  <a:t> </a:t>
                </a:r>
                <a:r>
                  <a:rPr lang="en-GB" dirty="0"/>
                  <a:t>= </a:t>
                </a:r>
                <a14:m>
                  <m:oMath xmlns:m="http://schemas.openxmlformats.org/officeDocument/2006/math">
                    <m:f>
                      <m:fPr>
                        <m:ctrlPr>
                          <a:rPr lang="en-GB" sz="2400" i="1" dirty="0" smtClean="0">
                            <a:latin typeface="Cambria Math" panose="02040503050406030204" pitchFamily="18" charset="0"/>
                          </a:rPr>
                        </m:ctrlPr>
                      </m:fPr>
                      <m:num>
                        <m:r>
                          <a:rPr lang="en-GB" sz="2400" i="1" dirty="0" smtClean="0">
                            <a:latin typeface="Cambria Math" panose="02040503050406030204" pitchFamily="18" charset="0"/>
                          </a:rPr>
                          <m:t>𝐴</m:t>
                        </m:r>
                        <m:r>
                          <a:rPr lang="en-GB" sz="2400" i="1" baseline="-25000" dirty="0" err="1" smtClean="0">
                            <a:latin typeface="Cambria Math" panose="02040503050406030204" pitchFamily="18" charset="0"/>
                          </a:rPr>
                          <m:t>𝑥</m:t>
                        </m:r>
                        <m:r>
                          <a:rPr lang="en-GB" sz="2400" i="1" dirty="0" err="1" smtClean="0">
                            <a:latin typeface="Cambria Math" panose="02040503050406030204" pitchFamily="18" charset="0"/>
                          </a:rPr>
                          <m:t>𝑌</m:t>
                        </m:r>
                        <m:r>
                          <a:rPr lang="en-GB" sz="2400" b="0" i="1" dirty="0" smtClean="0">
                            <a:latin typeface="Cambria Math" panose="02040503050406030204" pitchFamily="18" charset="0"/>
                          </a:rPr>
                          <m:t> </m:t>
                        </m:r>
                        <m:r>
                          <a:rPr lang="en-GB" sz="2400" i="1" dirty="0" err="1" smtClean="0">
                            <a:latin typeface="Cambria Math" panose="02040503050406030204" pitchFamily="18" charset="0"/>
                          </a:rPr>
                          <m:t>𝑠𝑎</m:t>
                        </m:r>
                      </m:num>
                      <m:den>
                        <m:r>
                          <a:rPr lang="en-GB" sz="2400" i="1" dirty="0" smtClean="0">
                            <a:latin typeface="Cambria Math" panose="02040503050406030204" pitchFamily="18" charset="0"/>
                          </a:rPr>
                          <m:t>4</m:t>
                        </m:r>
                        <m:r>
                          <a:rPr lang="en-GB" sz="2400" i="1" dirty="0" smtClean="0">
                            <a:latin typeface="Cambria Math" panose="02040503050406030204" pitchFamily="18" charset="0"/>
                          </a:rPr>
                          <m:t>𝜋</m:t>
                        </m:r>
                        <m:r>
                          <a:rPr lang="en-GB" sz="2400" i="1" dirty="0" smtClean="0">
                            <a:latin typeface="Cambria Math" panose="02040503050406030204" pitchFamily="18" charset="0"/>
                          </a:rPr>
                          <m:t>𝑅</m:t>
                        </m:r>
                        <m:r>
                          <a:rPr lang="en-GB" sz="2400" i="1" baseline="30000" dirty="0" smtClean="0">
                            <a:latin typeface="Cambria Math" panose="02040503050406030204" pitchFamily="18" charset="0"/>
                          </a:rPr>
                          <m:t>2</m:t>
                        </m:r>
                      </m:den>
                    </m:f>
                    <m:r>
                      <a:rPr lang="en-GB" sz="2400" i="1" dirty="0" smtClean="0">
                        <a:latin typeface="Cambria Math" panose="02040503050406030204" pitchFamily="18" charset="0"/>
                      </a:rPr>
                      <m:t> </m:t>
                    </m:r>
                  </m:oMath>
                </a14:m>
                <a:endParaRPr lang="en-GB" dirty="0"/>
              </a:p>
              <a:p>
                <a:pPr lvl="1" algn="ctr"/>
                <a:endParaRPr lang="en-GB" dirty="0"/>
              </a:p>
              <a:p>
                <a:pPr lvl="1" algn="ctr"/>
                <a:endParaRPr lang="en-GB" dirty="0"/>
              </a:p>
              <a:p>
                <a:pPr marL="285750" indent="-285750">
                  <a:buFont typeface="Arial" panose="020B0604020202020204" pitchFamily="34" charset="0"/>
                  <a:buChar char="•"/>
                </a:pPr>
                <a:r>
                  <a:rPr lang="en-GB" dirty="0"/>
                  <a:t>However, not all emitted towards the detector will reach the detector!</a:t>
                </a:r>
              </a:p>
              <a:p>
                <a:pPr marL="285750" indent="-285750">
                  <a:buFont typeface="Arial" panose="020B0604020202020204" pitchFamily="34" charset="0"/>
                  <a:buChar char="•"/>
                </a:pPr>
                <a:r>
                  <a:rPr lang="en-GB" dirty="0"/>
                  <a:t>This is due to the attenuation of the gamma rays by media between the source and </a:t>
                </a:r>
                <a:br>
                  <a:rPr lang="en-GB" dirty="0"/>
                </a:br>
                <a:r>
                  <a:rPr lang="en-GB" dirty="0"/>
                  <a:t>detector. </a:t>
                </a:r>
              </a:p>
              <a:p>
                <a:pPr marL="285750" indent="-285750">
                  <a:buFont typeface="Arial" panose="020B0604020202020204" pitchFamily="34" charset="0"/>
                  <a:buChar char="•"/>
                </a:pPr>
                <a:r>
                  <a:rPr lang="en-GB" dirty="0"/>
                  <a:t>Often, this is just air. The molecules within air interact with the gamma rays to deflect or </a:t>
                </a:r>
                <a:br>
                  <a:rPr lang="en-GB" dirty="0"/>
                </a:br>
                <a:r>
                  <a:rPr lang="en-GB" dirty="0"/>
                  <a:t>block them from reaching the detector. </a:t>
                </a:r>
              </a:p>
              <a:p>
                <a:pPr marL="285750" indent="-285750">
                  <a:buFont typeface="Arial" panose="020B0604020202020204" pitchFamily="34" charset="0"/>
                  <a:buChar char="•"/>
                </a:pPr>
                <a:r>
                  <a:rPr lang="en-GB" dirty="0"/>
                  <a:t>Our detectors also have a time component, the can measure for specific amounts of </a:t>
                </a:r>
                <a:br>
                  <a:rPr lang="en-GB" dirty="0"/>
                </a:br>
                <a:r>
                  <a:rPr lang="en-GB" dirty="0"/>
                  <a:t>time, although this is typically 1 second</a:t>
                </a:r>
              </a:p>
              <a:p>
                <a:pPr marL="285750" indent="-285750">
                  <a:buFont typeface="Arial" panose="020B0604020202020204" pitchFamily="34" charset="0"/>
                  <a:buChar char="•"/>
                </a:pPr>
                <a:endParaRPr lang="en-GB" dirty="0"/>
              </a:p>
              <a:p>
                <a:r>
                  <a:rPr lang="en-GB" dirty="0"/>
                  <a:t>				</a:t>
                </a:r>
                <a:r>
                  <a:rPr lang="en-GB" dirty="0" err="1"/>
                  <a:t>N</a:t>
                </a:r>
                <a:r>
                  <a:rPr lang="en-GB" baseline="-25000" dirty="0" err="1"/>
                  <a:t>to_detector</a:t>
                </a:r>
                <a:r>
                  <a:rPr lang="en-GB" baseline="-25000" dirty="0"/>
                  <a:t> </a:t>
                </a:r>
                <a:r>
                  <a:rPr lang="en-GB" dirty="0"/>
                  <a:t>= </a:t>
                </a:r>
                <a14:m>
                  <m:oMath xmlns:m="http://schemas.openxmlformats.org/officeDocument/2006/math">
                    <m:f>
                      <m:fPr>
                        <m:ctrlPr>
                          <a:rPr lang="en-GB" sz="2400" i="1" dirty="0">
                            <a:latin typeface="Cambria Math" panose="02040503050406030204" pitchFamily="18" charset="0"/>
                          </a:rPr>
                        </m:ctrlPr>
                      </m:fPr>
                      <m:num>
                        <m:r>
                          <a:rPr lang="en-GB" sz="2400" i="1" dirty="0">
                            <a:latin typeface="Cambria Math" panose="02040503050406030204" pitchFamily="18" charset="0"/>
                          </a:rPr>
                          <m:t>𝐴</m:t>
                        </m:r>
                        <m:r>
                          <a:rPr lang="en-GB" sz="2400" i="1" baseline="-25000" dirty="0" err="1">
                            <a:latin typeface="Cambria Math" panose="02040503050406030204" pitchFamily="18" charset="0"/>
                          </a:rPr>
                          <m:t>𝑥</m:t>
                        </m:r>
                        <m:r>
                          <a:rPr lang="en-GB" sz="2400" i="1" dirty="0" err="1">
                            <a:latin typeface="Cambria Math" panose="02040503050406030204" pitchFamily="18" charset="0"/>
                          </a:rPr>
                          <m:t>𝑌</m:t>
                        </m:r>
                        <m:r>
                          <a:rPr lang="en-GB" sz="2400" i="1" dirty="0">
                            <a:latin typeface="Cambria Math" panose="02040503050406030204" pitchFamily="18" charset="0"/>
                          </a:rPr>
                          <m:t> </m:t>
                        </m:r>
                        <m:r>
                          <a:rPr lang="en-GB" sz="2400" i="1" dirty="0" err="1">
                            <a:latin typeface="Cambria Math" panose="02040503050406030204" pitchFamily="18" charset="0"/>
                          </a:rPr>
                          <m:t>𝑠𝑎</m:t>
                        </m:r>
                      </m:num>
                      <m:den>
                        <m:r>
                          <a:rPr lang="en-GB" sz="2400" i="1" dirty="0">
                            <a:latin typeface="Cambria Math" panose="02040503050406030204" pitchFamily="18" charset="0"/>
                          </a:rPr>
                          <m:t>4</m:t>
                        </m:r>
                        <m:r>
                          <a:rPr lang="en-GB" sz="2400" i="1" dirty="0">
                            <a:latin typeface="Cambria Math" panose="02040503050406030204" pitchFamily="18" charset="0"/>
                          </a:rPr>
                          <m:t>𝜋</m:t>
                        </m:r>
                        <m:r>
                          <a:rPr lang="en-GB" sz="2400" i="1" dirty="0">
                            <a:latin typeface="Cambria Math" panose="02040503050406030204" pitchFamily="18" charset="0"/>
                          </a:rPr>
                          <m:t>𝑅</m:t>
                        </m:r>
                        <m:r>
                          <a:rPr lang="en-GB" sz="2400" i="1" baseline="30000" dirty="0">
                            <a:latin typeface="Cambria Math" panose="02040503050406030204" pitchFamily="18" charset="0"/>
                          </a:rPr>
                          <m:t>2</m:t>
                        </m:r>
                        <m:r>
                          <a:rPr lang="en-GB" sz="2400" b="0" i="1" dirty="0" smtClean="0">
                            <a:latin typeface="Cambria Math" panose="02040503050406030204" pitchFamily="18" charset="0"/>
                          </a:rPr>
                          <m:t>𝑇</m:t>
                        </m:r>
                      </m:den>
                    </m:f>
                    <m:r>
                      <a:rPr lang="en-GB" sz="2400" i="1" dirty="0">
                        <a:latin typeface="Cambria Math" panose="02040503050406030204" pitchFamily="18" charset="0"/>
                      </a:rPr>
                      <m:t> </m:t>
                    </m:r>
                  </m:oMath>
                </a14:m>
                <a:endParaRPr lang="en-GB" sz="2400" dirty="0"/>
              </a:p>
              <a:p>
                <a:pPr marL="285750" indent="-285750">
                  <a:buFont typeface="Arial" panose="020B0604020202020204" pitchFamily="34" charset="0"/>
                  <a:buChar char="•"/>
                </a:pPr>
                <a:endParaRPr lang="en-GB" dirty="0"/>
              </a:p>
            </p:txBody>
          </p:sp>
        </mc:Choice>
        <mc:Fallback>
          <p:sp>
            <p:nvSpPr>
              <p:cNvPr id="3" name="TextBox 2">
                <a:extLst>
                  <a:ext uri="{FF2B5EF4-FFF2-40B4-BE49-F238E27FC236}">
                    <a16:creationId xmlns:a16="http://schemas.microsoft.com/office/drawing/2014/main" id="{AA4A6D88-1164-7CED-5D4C-4145A3AC737C}"/>
                  </a:ext>
                </a:extLst>
              </p:cNvPr>
              <p:cNvSpPr txBox="1">
                <a:spLocks noRot="1" noChangeAspect="1" noMove="1" noResize="1" noEditPoints="1" noAdjustHandles="1" noChangeArrowheads="1" noChangeShapeType="1" noTextEdit="1"/>
              </p:cNvSpPr>
              <p:nvPr/>
            </p:nvSpPr>
            <p:spPr>
              <a:xfrm>
                <a:off x="3101755" y="1857375"/>
                <a:ext cx="9141798" cy="5300041"/>
              </a:xfrm>
              <a:prstGeom prst="rect">
                <a:avLst/>
              </a:prstGeom>
              <a:blipFill>
                <a:blip r:embed="rId2"/>
                <a:stretch>
                  <a:fillRect l="-467" t="-575"/>
                </a:stretch>
              </a:blipFill>
            </p:spPr>
            <p:txBody>
              <a:bodyPr/>
              <a:lstStyle/>
              <a:p>
                <a:r>
                  <a:rPr lang="en-GB">
                    <a:noFill/>
                  </a:rPr>
                  <a:t> </a:t>
                </a:r>
              </a:p>
            </p:txBody>
          </p:sp>
        </mc:Fallback>
      </mc:AlternateContent>
    </p:spTree>
    <p:extLst>
      <p:ext uri="{BB962C8B-B14F-4D97-AF65-F5344CB8AC3E}">
        <p14:creationId xmlns:p14="http://schemas.microsoft.com/office/powerpoint/2010/main" val="5576070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E679CE96-C096-BB94-8161-A07AADA45EC1}"/>
              </a:ext>
            </a:extLst>
          </p:cNvPr>
          <p:cNvSpPr/>
          <p:nvPr/>
        </p:nvSpPr>
        <p:spPr>
          <a:xfrm>
            <a:off x="1104900" y="2895600"/>
            <a:ext cx="914400" cy="24574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91D28AA1-E079-5BB6-E3D3-8E8DBE4968A0}"/>
              </a:ext>
            </a:extLst>
          </p:cNvPr>
          <p:cNvSpPr>
            <a:spLocks noGrp="1"/>
          </p:cNvSpPr>
          <p:nvPr>
            <p:ph type="title"/>
          </p:nvPr>
        </p:nvSpPr>
        <p:spPr/>
        <p:txBody>
          <a:bodyPr/>
          <a:lstStyle/>
          <a:p>
            <a:r>
              <a:rPr lang="en-GB" dirty="0"/>
              <a:t>Constituents of radiation transport:</a:t>
            </a:r>
            <a:br>
              <a:rPr lang="en-GB" dirty="0"/>
            </a:br>
            <a:r>
              <a:rPr lang="en-GB" dirty="0"/>
              <a:t>Attenuation</a:t>
            </a:r>
          </a:p>
        </p:txBody>
      </p:sp>
      <p:sp>
        <p:nvSpPr>
          <p:cNvPr id="4" name="Rectangle 3">
            <a:extLst>
              <a:ext uri="{FF2B5EF4-FFF2-40B4-BE49-F238E27FC236}">
                <a16:creationId xmlns:a16="http://schemas.microsoft.com/office/drawing/2014/main" id="{87B94208-D19B-9668-7B2F-73478A292711}"/>
              </a:ext>
            </a:extLst>
          </p:cNvPr>
          <p:cNvSpPr/>
          <p:nvPr/>
        </p:nvSpPr>
        <p:spPr>
          <a:xfrm>
            <a:off x="1367333" y="3204929"/>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C185B7BF-05A4-907B-7F11-A2DD6BA3AB4F}"/>
              </a:ext>
            </a:extLst>
          </p:cNvPr>
          <p:cNvSpPr/>
          <p:nvPr/>
        </p:nvSpPr>
        <p:spPr>
          <a:xfrm>
            <a:off x="1389965" y="5277054"/>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704EBCAA-7BB3-3360-A2CE-C1B5E250A882}"/>
              </a:ext>
            </a:extLst>
          </p:cNvPr>
          <p:cNvSpPr/>
          <p:nvPr/>
        </p:nvSpPr>
        <p:spPr>
          <a:xfrm>
            <a:off x="651849" y="1955548"/>
            <a:ext cx="1895652" cy="451768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8" name="Straight Arrow Connector 17">
            <a:extLst>
              <a:ext uri="{FF2B5EF4-FFF2-40B4-BE49-F238E27FC236}">
                <a16:creationId xmlns:a16="http://schemas.microsoft.com/office/drawing/2014/main" id="{F318993E-C805-873F-9276-6CF32D4C1EAC}"/>
              </a:ext>
            </a:extLst>
          </p:cNvPr>
          <p:cNvCxnSpPr>
            <a:stCxn id="7" idx="2"/>
            <a:endCxn id="4" idx="2"/>
          </p:cNvCxnSpPr>
          <p:nvPr/>
        </p:nvCxnSpPr>
        <p:spPr>
          <a:xfrm flipH="1" flipV="1">
            <a:off x="1507662" y="3494634"/>
            <a:ext cx="54438" cy="1858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B1896D0E-3FD1-3D67-D777-5D1FBDCA1079}"/>
              </a:ext>
            </a:extLst>
          </p:cNvPr>
          <p:cNvCxnSpPr>
            <a:stCxn id="5" idx="0"/>
          </p:cNvCxnSpPr>
          <p:nvPr/>
        </p:nvCxnSpPr>
        <p:spPr>
          <a:xfrm flipV="1">
            <a:off x="1507660" y="4124325"/>
            <a:ext cx="54440" cy="11527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31E7C6F-E22E-7AC4-BEFB-861B2787E66B}"/>
              </a:ext>
            </a:extLst>
          </p:cNvPr>
          <p:cNvCxnSpPr/>
          <p:nvPr/>
        </p:nvCxnSpPr>
        <p:spPr>
          <a:xfrm flipV="1">
            <a:off x="1562100" y="3686175"/>
            <a:ext cx="828675" cy="438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5385EDF-D33B-E691-92D8-F25C679CC9B8}"/>
              </a:ext>
            </a:extLst>
          </p:cNvPr>
          <p:cNvCxnSpPr>
            <a:stCxn id="5" idx="0"/>
          </p:cNvCxnSpPr>
          <p:nvPr/>
        </p:nvCxnSpPr>
        <p:spPr>
          <a:xfrm flipH="1" flipV="1">
            <a:off x="1389965" y="4286250"/>
            <a:ext cx="117695" cy="9908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4C16657F-6A3B-CE89-BEB1-733EE4404D33}"/>
              </a:ext>
            </a:extLst>
          </p:cNvPr>
          <p:cNvSpPr txBox="1"/>
          <p:nvPr/>
        </p:nvSpPr>
        <p:spPr>
          <a:xfrm>
            <a:off x="1710430" y="2895600"/>
            <a:ext cx="340158" cy="261610"/>
          </a:xfrm>
          <a:prstGeom prst="rect">
            <a:avLst/>
          </a:prstGeom>
          <a:noFill/>
        </p:spPr>
        <p:txBody>
          <a:bodyPr wrap="none" rtlCol="0">
            <a:spAutoFit/>
          </a:bodyPr>
          <a:lstStyle/>
          <a:p>
            <a:r>
              <a:rPr lang="en-GB" sz="1100" dirty="0"/>
              <a:t>air</a:t>
            </a:r>
          </a:p>
        </p:txBody>
      </p: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CE63636A-0455-E355-5005-724266F3BD99}"/>
                  </a:ext>
                </a:extLst>
              </p:cNvPr>
              <p:cNvSpPr txBox="1"/>
              <p:nvPr/>
            </p:nvSpPr>
            <p:spPr>
              <a:xfrm>
                <a:off x="3105150" y="1955548"/>
                <a:ext cx="9039334" cy="3693319"/>
              </a:xfrm>
              <a:prstGeom prst="rect">
                <a:avLst/>
              </a:prstGeom>
              <a:noFill/>
            </p:spPr>
            <p:txBody>
              <a:bodyPr wrap="none" rtlCol="0">
                <a:spAutoFit/>
              </a:bodyPr>
              <a:lstStyle/>
              <a:p>
                <a:pPr marL="285750" indent="-285750">
                  <a:buFont typeface="Arial" panose="020B0604020202020204" pitchFamily="34" charset="0"/>
                  <a:buChar char="•"/>
                </a:pPr>
                <a:r>
                  <a:rPr lang="en-GB" dirty="0"/>
                  <a:t>Gamma rays passing through a material interact with the electrons of atoms within the </a:t>
                </a:r>
                <a:br>
                  <a:rPr lang="en-GB" dirty="0"/>
                </a:br>
                <a:r>
                  <a:rPr lang="en-GB" dirty="0"/>
                  <a:t>material.</a:t>
                </a:r>
              </a:p>
              <a:p>
                <a:pPr marL="285750" indent="-285750">
                  <a:buFont typeface="Arial" panose="020B0604020202020204" pitchFamily="34" charset="0"/>
                  <a:buChar char="•"/>
                </a:pPr>
                <a:r>
                  <a:rPr lang="en-GB" dirty="0"/>
                  <a:t>This is controlled by Beer-Lamberts Law</a:t>
                </a:r>
              </a:p>
              <a:p>
                <a:pPr lvl="1"/>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0</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𝑚</m:t>
                              </m:r>
                            </m:sub>
                          </m:sSub>
                          <m:r>
                            <a:rPr lang="en-GB" b="0" i="1" smtClean="0">
                              <a:latin typeface="Cambria Math" panose="02040503050406030204" pitchFamily="18" charset="0"/>
                              <a:ea typeface="Cambria Math" panose="02040503050406030204" pitchFamily="18" charset="0"/>
                            </a:rPr>
                            <m:t>𝜌</m:t>
                          </m:r>
                          <m:r>
                            <a:rPr lang="en-GB" b="0" i="1" smtClean="0">
                              <a:latin typeface="Cambria Math" panose="02040503050406030204" pitchFamily="18" charset="0"/>
                              <a:ea typeface="Cambria Math" panose="02040503050406030204" pitchFamily="18" charset="0"/>
                            </a:rPr>
                            <m:t>𝑅</m:t>
                          </m:r>
                        </m:sup>
                      </m:sSup>
                    </m:oMath>
                  </m:oMathPara>
                </a14:m>
                <a:endParaRPr lang="en-GB" dirty="0"/>
              </a:p>
              <a:p>
                <a:pPr lvl="1"/>
                <a:r>
                  <a:rPr lang="en-GB" dirty="0"/>
                  <a:t>Where I = Intensity after travelling through medium</a:t>
                </a:r>
              </a:p>
              <a:p>
                <a:pPr lvl="1"/>
                <a:r>
                  <a:rPr lang="en-GB" dirty="0"/>
                  <a:t>	I</a:t>
                </a:r>
                <a:r>
                  <a:rPr lang="en-GB" baseline="-25000" dirty="0"/>
                  <a:t>0</a:t>
                </a:r>
                <a:r>
                  <a:rPr lang="en-GB" dirty="0"/>
                  <a:t> = Initial intensity</a:t>
                </a:r>
              </a:p>
              <a:p>
                <a:pPr lvl="1"/>
                <a:r>
                  <a:rPr lang="en-GB" dirty="0"/>
                  <a:t>	</a:t>
                </a:r>
                <a:r>
                  <a:rPr lang="en-GB" b="0" dirty="0"/>
                  <a: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rPr>
                          <m:t>𝑚</m:t>
                        </m:r>
                      </m:sub>
                    </m:sSub>
                  </m:oMath>
                </a14:m>
                <a:r>
                  <a:rPr lang="en-GB" dirty="0"/>
                  <a:t> = Mass attenuation coefficient</a:t>
                </a:r>
              </a:p>
              <a:p>
                <a:pPr lvl="1"/>
                <a:r>
                  <a:rPr lang="en-GB" dirty="0"/>
                  <a:t>	</a:t>
                </a:r>
                <a14:m>
                  <m:oMath xmlns:m="http://schemas.openxmlformats.org/officeDocument/2006/math">
                    <m:r>
                      <a:rPr lang="en-GB" b="0" i="1" smtClean="0">
                        <a:latin typeface="Cambria Math" panose="02040503050406030204" pitchFamily="18" charset="0"/>
                        <a:ea typeface="Cambria Math" panose="02040503050406030204" pitchFamily="18" charset="0"/>
                      </a:rPr>
                      <m:t>𝜌</m:t>
                    </m:r>
                  </m:oMath>
                </a14:m>
                <a:r>
                  <a:rPr lang="en-GB" dirty="0"/>
                  <a:t> = material density </a:t>
                </a:r>
              </a:p>
              <a:p>
                <a:pPr lvl="1"/>
                <a:r>
                  <a:rPr lang="en-GB" dirty="0"/>
                  <a:t>	R = distance</a:t>
                </a:r>
              </a:p>
              <a:p>
                <a:pPr lvl="1"/>
                <a:endParaRPr lang="en-GB" dirty="0"/>
              </a:p>
              <a:p>
                <a:pPr lvl="1"/>
                <a:endParaRPr lang="en-GB" dirty="0"/>
              </a:p>
              <a:p>
                <a:pPr lvl="1"/>
                <a:r>
                  <a:rPr lang="en-GB" dirty="0"/>
                  <a:t>This becomes:</a:t>
                </a:r>
              </a:p>
              <a:p>
                <a:pPr lvl="1"/>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𝐼</m:t>
                      </m:r>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𝐼</m:t>
                          </m:r>
                        </m:e>
                        <m:sub>
                          <m:r>
                            <a:rPr lang="en-GB" b="0" i="1" smtClean="0">
                              <a:latin typeface="Cambria Math" panose="02040503050406030204" pitchFamily="18" charset="0"/>
                            </a:rPr>
                            <m:t>0</m:t>
                          </m:r>
                        </m:sub>
                      </m:sSub>
                      <m:sSup>
                        <m:sSupPr>
                          <m:ctrlPr>
                            <a:rPr lang="en-GB" b="0" i="1" smtClean="0">
                              <a:latin typeface="Cambria Math" panose="02040503050406030204" pitchFamily="18" charset="0"/>
                            </a:rPr>
                          </m:ctrlPr>
                        </m:sSupPr>
                        <m:e>
                          <m:r>
                            <a:rPr lang="en-GB" b="0" i="1" smtClean="0">
                              <a:latin typeface="Cambria Math" panose="02040503050406030204" pitchFamily="18" charset="0"/>
                            </a:rPr>
                            <m:t>𝑒</m:t>
                          </m:r>
                        </m:e>
                        <m:sup>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ea typeface="Cambria Math" panose="02040503050406030204" pitchFamily="18" charset="0"/>
                                </a:rPr>
                                <m:t>𝜇</m:t>
                              </m:r>
                            </m:e>
                            <m:sub>
                              <m:r>
                                <a:rPr lang="en-GB" b="0" i="1" smtClean="0">
                                  <a:latin typeface="Cambria Math" panose="02040503050406030204" pitchFamily="18" charset="0"/>
                                  <a:ea typeface="Cambria Math" panose="02040503050406030204" pitchFamily="18" charset="0"/>
                                </a:rPr>
                                <m:t>𝐿</m:t>
                              </m:r>
                            </m:sub>
                          </m:sSub>
                          <m:r>
                            <a:rPr lang="en-GB" b="0" i="1" smtClean="0">
                              <a:latin typeface="Cambria Math" panose="02040503050406030204" pitchFamily="18" charset="0"/>
                              <a:ea typeface="Cambria Math" panose="02040503050406030204" pitchFamily="18" charset="0"/>
                            </a:rPr>
                            <m:t>𝑅</m:t>
                          </m:r>
                        </m:sup>
                      </m:sSup>
                    </m:oMath>
                  </m:oMathPara>
                </a14:m>
                <a:endParaRPr lang="en-GB" dirty="0"/>
              </a:p>
            </p:txBody>
          </p:sp>
        </mc:Choice>
        <mc:Fallback>
          <p:sp>
            <p:nvSpPr>
              <p:cNvPr id="26" name="TextBox 25">
                <a:extLst>
                  <a:ext uri="{FF2B5EF4-FFF2-40B4-BE49-F238E27FC236}">
                    <a16:creationId xmlns:a16="http://schemas.microsoft.com/office/drawing/2014/main" id="{CE63636A-0455-E355-5005-724266F3BD99}"/>
                  </a:ext>
                </a:extLst>
              </p:cNvPr>
              <p:cNvSpPr txBox="1">
                <a:spLocks noRot="1" noChangeAspect="1" noMove="1" noResize="1" noEditPoints="1" noAdjustHandles="1" noChangeArrowheads="1" noChangeShapeType="1" noTextEdit="1"/>
              </p:cNvSpPr>
              <p:nvPr/>
            </p:nvSpPr>
            <p:spPr>
              <a:xfrm>
                <a:off x="3105150" y="1955548"/>
                <a:ext cx="9039334" cy="3693319"/>
              </a:xfrm>
              <a:prstGeom prst="rect">
                <a:avLst/>
              </a:prstGeom>
              <a:blipFill>
                <a:blip r:embed="rId2"/>
                <a:stretch>
                  <a:fillRect l="-405" t="-825"/>
                </a:stretch>
              </a:blipFill>
            </p:spPr>
            <p:txBody>
              <a:bodyPr/>
              <a:lstStyle/>
              <a:p>
                <a:r>
                  <a:rPr lang="en-GB">
                    <a:noFill/>
                  </a:rPr>
                  <a:t> </a:t>
                </a:r>
              </a:p>
            </p:txBody>
          </p:sp>
        </mc:Fallback>
      </mc:AlternateContent>
      <p:sp>
        <p:nvSpPr>
          <p:cNvPr id="27" name="Right Brace 26">
            <a:extLst>
              <a:ext uri="{FF2B5EF4-FFF2-40B4-BE49-F238E27FC236}">
                <a16:creationId xmlns:a16="http://schemas.microsoft.com/office/drawing/2014/main" id="{048DABD1-42E2-0044-735D-D54EE135195D}"/>
              </a:ext>
            </a:extLst>
          </p:cNvPr>
          <p:cNvSpPr/>
          <p:nvPr/>
        </p:nvSpPr>
        <p:spPr>
          <a:xfrm>
            <a:off x="7791450" y="3686175"/>
            <a:ext cx="95250" cy="4381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70293A8-DB8E-A8C9-921C-FAAD99FF00B1}"/>
                  </a:ext>
                </a:extLst>
              </p:cNvPr>
              <p:cNvSpPr txBox="1"/>
              <p:nvPr/>
            </p:nvSpPr>
            <p:spPr>
              <a:xfrm>
                <a:off x="7886700" y="3568057"/>
                <a:ext cx="3864584" cy="646331"/>
              </a:xfrm>
              <a:prstGeom prst="rect">
                <a:avLst/>
              </a:prstGeom>
              <a:noFill/>
            </p:spPr>
            <p:txBody>
              <a:bodyPr wrap="none" rtlCol="0">
                <a:spAutoFit/>
              </a:bodyPr>
              <a:lstStyle/>
              <a:p>
                <a:r>
                  <a:rPr lang="en-GB" sz="1200" b="1" i="1" dirty="0"/>
                  <a:t>Product of these two define the </a:t>
                </a:r>
                <a:br>
                  <a:rPr lang="en-GB" sz="1200" b="1" i="1" dirty="0"/>
                </a:br>
                <a:r>
                  <a:rPr lang="en-GB" sz="1200" b="1" i="1" dirty="0"/>
                  <a:t>linear attenuation coefficient </a:t>
                </a:r>
                <a14:m>
                  <m:oMath xmlns:m="http://schemas.openxmlformats.org/officeDocument/2006/math">
                    <m:sSub>
                      <m:sSubPr>
                        <m:ctrlPr>
                          <a:rPr lang="en-GB" sz="1200" b="1" i="1" smtClean="0">
                            <a:latin typeface="Cambria Math" panose="02040503050406030204" pitchFamily="18" charset="0"/>
                          </a:rPr>
                        </m:ctrlPr>
                      </m:sSubPr>
                      <m:e>
                        <m:r>
                          <a:rPr lang="en-GB" sz="1200" b="1" i="1" smtClean="0">
                            <a:latin typeface="Cambria Math" panose="02040503050406030204" pitchFamily="18" charset="0"/>
                            <a:ea typeface="Cambria Math" panose="02040503050406030204" pitchFamily="18" charset="0"/>
                          </a:rPr>
                          <m:t>𝝁</m:t>
                        </m:r>
                      </m:e>
                      <m:sub>
                        <m:r>
                          <a:rPr lang="en-GB" sz="1200" b="1" i="1" smtClean="0">
                            <a:latin typeface="Cambria Math" panose="02040503050406030204" pitchFamily="18" charset="0"/>
                            <a:ea typeface="Cambria Math" panose="02040503050406030204" pitchFamily="18" charset="0"/>
                          </a:rPr>
                          <m:t>𝑳</m:t>
                        </m:r>
                      </m:sub>
                    </m:sSub>
                  </m:oMath>
                </a14:m>
                <a:r>
                  <a:rPr lang="en-GB" sz="1200" b="1" i="1" dirty="0"/>
                  <a:t> </a:t>
                </a:r>
                <a:br>
                  <a:rPr lang="en-GB" sz="1200" b="1" i="1" dirty="0"/>
                </a:br>
                <a:r>
                  <a:rPr lang="en-GB" sz="1200" b="1" i="1" dirty="0"/>
                  <a:t>which is what we normally include in the calculation </a:t>
                </a:r>
              </a:p>
            </p:txBody>
          </p:sp>
        </mc:Choice>
        <mc:Fallback>
          <p:sp>
            <p:nvSpPr>
              <p:cNvPr id="28" name="TextBox 27">
                <a:extLst>
                  <a:ext uri="{FF2B5EF4-FFF2-40B4-BE49-F238E27FC236}">
                    <a16:creationId xmlns:a16="http://schemas.microsoft.com/office/drawing/2014/main" id="{970293A8-DB8E-A8C9-921C-FAAD99FF00B1}"/>
                  </a:ext>
                </a:extLst>
              </p:cNvPr>
              <p:cNvSpPr txBox="1">
                <a:spLocks noRot="1" noChangeAspect="1" noMove="1" noResize="1" noEditPoints="1" noAdjustHandles="1" noChangeArrowheads="1" noChangeShapeType="1" noTextEdit="1"/>
              </p:cNvSpPr>
              <p:nvPr/>
            </p:nvSpPr>
            <p:spPr>
              <a:xfrm>
                <a:off x="7886700" y="3568057"/>
                <a:ext cx="3864584" cy="646331"/>
              </a:xfrm>
              <a:prstGeom prst="rect">
                <a:avLst/>
              </a:prstGeom>
              <a:blipFill>
                <a:blip r:embed="rId3"/>
                <a:stretch>
                  <a:fillRect l="-158" b="-6604"/>
                </a:stretch>
              </a:blipFill>
            </p:spPr>
            <p:txBody>
              <a:bodyPr/>
              <a:lstStyle/>
              <a:p>
                <a:r>
                  <a:rPr lang="en-GB">
                    <a:noFill/>
                  </a:rPr>
                  <a:t> </a:t>
                </a:r>
              </a:p>
            </p:txBody>
          </p:sp>
        </mc:Fallback>
      </mc:AlternateContent>
    </p:spTree>
    <p:extLst>
      <p:ext uri="{BB962C8B-B14F-4D97-AF65-F5344CB8AC3E}">
        <p14:creationId xmlns:p14="http://schemas.microsoft.com/office/powerpoint/2010/main" val="1737960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A6B5C450-9428-DD61-5390-D21028798072}"/>
              </a:ext>
            </a:extLst>
          </p:cNvPr>
          <p:cNvSpPr/>
          <p:nvPr/>
        </p:nvSpPr>
        <p:spPr>
          <a:xfrm>
            <a:off x="1104900" y="2895600"/>
            <a:ext cx="914400" cy="24574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85B763DF-85EA-BA99-D25E-3481346416EC}"/>
              </a:ext>
            </a:extLst>
          </p:cNvPr>
          <p:cNvSpPr/>
          <p:nvPr/>
        </p:nvSpPr>
        <p:spPr>
          <a:xfrm rot="10800000">
            <a:off x="1367332" y="3494631"/>
            <a:ext cx="280657" cy="1901163"/>
          </a:xfrm>
          <a:prstGeom prst="triangle">
            <a:avLst>
              <a:gd name="adj" fmla="val 49028"/>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11E23A3-AF6E-E245-9BCE-5589C1364517}"/>
              </a:ext>
            </a:extLst>
          </p:cNvPr>
          <p:cNvSpPr>
            <a:spLocks noGrp="1"/>
          </p:cNvSpPr>
          <p:nvPr>
            <p:ph type="title"/>
          </p:nvPr>
        </p:nvSpPr>
        <p:spPr/>
        <p:txBody>
          <a:bodyPr/>
          <a:lstStyle/>
          <a:p>
            <a:r>
              <a:rPr lang="en-GB" dirty="0"/>
              <a:t>Attenuation + Geometrical Considerations </a:t>
            </a:r>
          </a:p>
        </p:txBody>
      </p:sp>
      <p:sp>
        <p:nvSpPr>
          <p:cNvPr id="4" name="Rectangle 3">
            <a:extLst>
              <a:ext uri="{FF2B5EF4-FFF2-40B4-BE49-F238E27FC236}">
                <a16:creationId xmlns:a16="http://schemas.microsoft.com/office/drawing/2014/main" id="{83679A0D-816D-AD07-5FE4-8D0E187C3A31}"/>
              </a:ext>
            </a:extLst>
          </p:cNvPr>
          <p:cNvSpPr/>
          <p:nvPr/>
        </p:nvSpPr>
        <p:spPr>
          <a:xfrm>
            <a:off x="1367333" y="3204929"/>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C8909449-545D-EEC1-060A-3B43A72AE805}"/>
              </a:ext>
            </a:extLst>
          </p:cNvPr>
          <p:cNvSpPr/>
          <p:nvPr/>
        </p:nvSpPr>
        <p:spPr>
          <a:xfrm>
            <a:off x="651849" y="1955548"/>
            <a:ext cx="1895652" cy="451768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673588B2-9068-7247-4196-F3405C7855E1}"/>
              </a:ext>
            </a:extLst>
          </p:cNvPr>
          <p:cNvCxnSpPr>
            <a:stCxn id="3" idx="2"/>
            <a:endCxn id="4" idx="2"/>
          </p:cNvCxnSpPr>
          <p:nvPr/>
        </p:nvCxnSpPr>
        <p:spPr>
          <a:xfrm flipH="1" flipV="1">
            <a:off x="1507662" y="3494634"/>
            <a:ext cx="54438" cy="1858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41F18DBA-FE7A-69D0-71D9-2270B03E576D}"/>
              </a:ext>
            </a:extLst>
          </p:cNvPr>
          <p:cNvCxnSpPr>
            <a:stCxn id="5" idx="0"/>
          </p:cNvCxnSpPr>
          <p:nvPr/>
        </p:nvCxnSpPr>
        <p:spPr>
          <a:xfrm flipV="1">
            <a:off x="1507660" y="4124325"/>
            <a:ext cx="54440" cy="11527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A7CD07AA-7A73-0341-344A-A2BC818C02A7}"/>
              </a:ext>
            </a:extLst>
          </p:cNvPr>
          <p:cNvCxnSpPr/>
          <p:nvPr/>
        </p:nvCxnSpPr>
        <p:spPr>
          <a:xfrm flipV="1">
            <a:off x="1562100" y="3686175"/>
            <a:ext cx="828675" cy="438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1AA2BE3C-550E-3D18-2C81-F846FA741653}"/>
              </a:ext>
            </a:extLst>
          </p:cNvPr>
          <p:cNvCxnSpPr>
            <a:stCxn id="5" idx="0"/>
          </p:cNvCxnSpPr>
          <p:nvPr/>
        </p:nvCxnSpPr>
        <p:spPr>
          <a:xfrm flipH="1" flipV="1">
            <a:off x="1389965" y="4286250"/>
            <a:ext cx="117695" cy="9908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537E2B83-758A-B51F-ED7E-0EE2ADA15640}"/>
              </a:ext>
            </a:extLst>
          </p:cNvPr>
          <p:cNvSpPr txBox="1"/>
          <p:nvPr/>
        </p:nvSpPr>
        <p:spPr>
          <a:xfrm>
            <a:off x="1710430" y="2895600"/>
            <a:ext cx="340158" cy="261610"/>
          </a:xfrm>
          <a:prstGeom prst="rect">
            <a:avLst/>
          </a:prstGeom>
          <a:noFill/>
        </p:spPr>
        <p:txBody>
          <a:bodyPr wrap="none" rtlCol="0">
            <a:spAutoFit/>
          </a:bodyPr>
          <a:lstStyle/>
          <a:p>
            <a:r>
              <a:rPr lang="en-GB" sz="1100" dirty="0"/>
              <a:t>air</a:t>
            </a:r>
          </a:p>
        </p:txBody>
      </p:sp>
      <p:sp>
        <p:nvSpPr>
          <p:cNvPr id="5" name="Oval 4">
            <a:extLst>
              <a:ext uri="{FF2B5EF4-FFF2-40B4-BE49-F238E27FC236}">
                <a16:creationId xmlns:a16="http://schemas.microsoft.com/office/drawing/2014/main" id="{23782DC3-473E-5A54-DF36-577F5C202A90}"/>
              </a:ext>
            </a:extLst>
          </p:cNvPr>
          <p:cNvSpPr/>
          <p:nvPr/>
        </p:nvSpPr>
        <p:spPr>
          <a:xfrm>
            <a:off x="1389965" y="5277054"/>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FD3E96B9-BAEE-EAA4-FF53-96D6FC8706BF}"/>
                  </a:ext>
                </a:extLst>
              </p:cNvPr>
              <p:cNvSpPr txBox="1"/>
              <p:nvPr/>
            </p:nvSpPr>
            <p:spPr>
              <a:xfrm>
                <a:off x="2888056" y="1955548"/>
                <a:ext cx="8999144" cy="5062989"/>
              </a:xfrm>
              <a:prstGeom prst="rect">
                <a:avLst/>
              </a:prstGeom>
              <a:noFill/>
            </p:spPr>
            <p:txBody>
              <a:bodyPr wrap="square" rtlCol="0">
                <a:spAutoFit/>
              </a:bodyPr>
              <a:lstStyle/>
              <a:p>
                <a:r>
                  <a:rPr lang="en-GB" dirty="0"/>
                  <a:t>Putting the two considerations together:</a:t>
                </a:r>
              </a:p>
              <a:p>
                <a:endParaRPr lang="en-GB" dirty="0"/>
              </a:p>
              <a:p>
                <a:r>
                  <a:rPr lang="en-GB" sz="3200" dirty="0" err="1"/>
                  <a:t>N</a:t>
                </a:r>
                <a:r>
                  <a:rPr lang="en-GB" sz="3200" baseline="-25000" dirty="0" err="1"/>
                  <a:t>reach_detector</a:t>
                </a:r>
                <a:r>
                  <a:rPr lang="en-GB" sz="3200" baseline="-25000" dirty="0"/>
                  <a:t> </a:t>
                </a:r>
                <a:r>
                  <a:rPr lang="en-GB" sz="3200" dirty="0"/>
                  <a:t>= </a:t>
                </a:r>
                <a14:m>
                  <m:oMath xmlns:m="http://schemas.openxmlformats.org/officeDocument/2006/math">
                    <m:f>
                      <m:fPr>
                        <m:ctrlPr>
                          <a:rPr lang="en-GB" sz="4000" i="1" dirty="0">
                            <a:latin typeface="Cambria Math" panose="02040503050406030204" pitchFamily="18" charset="0"/>
                          </a:rPr>
                        </m:ctrlPr>
                      </m:fPr>
                      <m:num>
                        <m:r>
                          <a:rPr lang="en-GB" sz="4000" i="1" dirty="0">
                            <a:latin typeface="Cambria Math" panose="02040503050406030204" pitchFamily="18" charset="0"/>
                          </a:rPr>
                          <m:t>𝐴</m:t>
                        </m:r>
                        <m:r>
                          <a:rPr lang="en-GB" sz="4000" i="1" baseline="-25000" dirty="0" err="1">
                            <a:latin typeface="Cambria Math" panose="02040503050406030204" pitchFamily="18" charset="0"/>
                          </a:rPr>
                          <m:t>𝑥</m:t>
                        </m:r>
                        <m:r>
                          <a:rPr lang="en-GB" sz="4000" i="1" dirty="0" err="1">
                            <a:latin typeface="Cambria Math" panose="02040503050406030204" pitchFamily="18" charset="0"/>
                          </a:rPr>
                          <m:t>𝑌</m:t>
                        </m:r>
                        <m:r>
                          <a:rPr lang="en-GB" sz="4000" i="1" dirty="0">
                            <a:latin typeface="Cambria Math" panose="02040503050406030204" pitchFamily="18" charset="0"/>
                          </a:rPr>
                          <m:t> </m:t>
                        </m:r>
                        <m:r>
                          <a:rPr lang="en-GB" sz="4000" i="1" dirty="0" err="1">
                            <a:latin typeface="Cambria Math" panose="02040503050406030204" pitchFamily="18" charset="0"/>
                          </a:rPr>
                          <m:t>𝑠𝑎</m:t>
                        </m:r>
                      </m:num>
                      <m:den>
                        <m:r>
                          <a:rPr lang="en-GB" sz="4000" i="1" dirty="0">
                            <a:latin typeface="Cambria Math" panose="02040503050406030204" pitchFamily="18" charset="0"/>
                          </a:rPr>
                          <m:t>4</m:t>
                        </m:r>
                        <m:r>
                          <a:rPr lang="en-GB" sz="4000" i="1" dirty="0">
                            <a:latin typeface="Cambria Math" panose="02040503050406030204" pitchFamily="18" charset="0"/>
                          </a:rPr>
                          <m:t>𝜋</m:t>
                        </m:r>
                        <m:r>
                          <a:rPr lang="en-GB" sz="4000" i="1" dirty="0">
                            <a:latin typeface="Cambria Math" panose="02040503050406030204" pitchFamily="18" charset="0"/>
                          </a:rPr>
                          <m:t>𝑅</m:t>
                        </m:r>
                        <m:r>
                          <a:rPr lang="en-GB" sz="4000" i="1" baseline="30000" dirty="0">
                            <a:latin typeface="Cambria Math" panose="02040503050406030204" pitchFamily="18" charset="0"/>
                          </a:rPr>
                          <m:t>2</m:t>
                        </m:r>
                        <m:r>
                          <a:rPr lang="en-GB" sz="4000" b="0" i="1" dirty="0" smtClean="0">
                            <a:latin typeface="Cambria Math" panose="02040503050406030204" pitchFamily="18" charset="0"/>
                          </a:rPr>
                          <m:t>𝑇</m:t>
                        </m:r>
                      </m:den>
                    </m:f>
                    <m:r>
                      <a:rPr lang="en-GB" sz="4000" i="1" dirty="0">
                        <a:latin typeface="Cambria Math" panose="02040503050406030204" pitchFamily="18" charset="0"/>
                      </a:rPr>
                      <m:t> </m:t>
                    </m:r>
                  </m:oMath>
                </a14:m>
                <a:r>
                  <a:rPr lang="en-GB" sz="3200" dirty="0"/>
                  <a:t>exp(-µ</a:t>
                </a:r>
                <a:r>
                  <a:rPr lang="en-GB" sz="3200" baseline="-25000" dirty="0"/>
                  <a:t>L</a:t>
                </a:r>
                <a:r>
                  <a:rPr lang="en-GB" sz="3200" dirty="0"/>
                  <a:t>R)</a:t>
                </a:r>
              </a:p>
              <a:p>
                <a:endParaRPr lang="en-GB" sz="3200" dirty="0"/>
              </a:p>
              <a:p>
                <a:r>
                  <a:rPr lang="en-GB" dirty="0"/>
                  <a:t>What values do we use for µ</a:t>
                </a:r>
                <a:r>
                  <a:rPr lang="en-GB" baseline="-25000" dirty="0"/>
                  <a:t>L</a:t>
                </a:r>
                <a:r>
                  <a:rPr lang="en-GB" dirty="0"/>
                  <a:t>?</a:t>
                </a:r>
              </a:p>
              <a:p>
                <a:endParaRPr lang="en-GB" dirty="0"/>
              </a:p>
              <a:p>
                <a:pPr marL="285750" indent="-285750">
                  <a:buFont typeface="Arial" panose="020B0604020202020204" pitchFamily="34" charset="0"/>
                  <a:buChar char="•"/>
                </a:pPr>
                <a:r>
                  <a:rPr lang="en-GB" dirty="0"/>
                  <a:t>µ</a:t>
                </a:r>
                <a:r>
                  <a:rPr lang="en-GB" baseline="-25000" dirty="0"/>
                  <a:t>m</a:t>
                </a:r>
                <a:r>
                  <a:rPr lang="en-GB" dirty="0"/>
                  <a:t> values can be looked up from NIST (</a:t>
                </a:r>
                <a:r>
                  <a:rPr lang="en-GB" sz="1600" dirty="0">
                    <a:hlinkClick r:id="rId2"/>
                  </a:rPr>
                  <a:t>NIST: X-Ray Mass Attenuation Coefficients - Air, Dry</a:t>
                </a:r>
                <a:r>
                  <a:rPr lang="en-GB" dirty="0"/>
                  <a:t>)</a:t>
                </a:r>
              </a:p>
              <a:p>
                <a:pPr marL="285750" indent="-285750">
                  <a:buFont typeface="Arial" panose="020B0604020202020204" pitchFamily="34" charset="0"/>
                  <a:buChar char="•"/>
                </a:pPr>
                <a:r>
                  <a:rPr lang="en-GB" dirty="0"/>
                  <a:t>These are ordered by gamma energy as attenuation decreases with increasing gamma energy. You need to look up the correct gamma energy and read them off (sometimes by interpolating the tabled values). </a:t>
                </a:r>
              </a:p>
              <a:p>
                <a:pPr marL="285750" indent="-285750">
                  <a:buFont typeface="Arial" panose="020B0604020202020204" pitchFamily="34" charset="0"/>
                  <a:buChar char="•"/>
                </a:pPr>
                <a:r>
                  <a:rPr lang="en-GB" dirty="0"/>
                  <a:t>For Cs: we need 662 keV/0.662 MeV</a:t>
                </a:r>
              </a:p>
              <a:p>
                <a:pPr marL="285750" indent="-285750">
                  <a:buFont typeface="Arial" panose="020B0604020202020204" pitchFamily="34" charset="0"/>
                  <a:buChar char="•"/>
                </a:pPr>
                <a:r>
                  <a:rPr lang="en-GB" dirty="0"/>
                  <a:t>For Co: we need 1332 keV/1.332 MeV</a:t>
                </a:r>
              </a:p>
              <a:p>
                <a:pPr marL="285750" indent="-285750">
                  <a:buFont typeface="Arial" panose="020B0604020202020204" pitchFamily="34" charset="0"/>
                  <a:buChar char="•"/>
                </a:pPr>
                <a:r>
                  <a:rPr lang="en-GB" dirty="0"/>
                  <a:t>You then need to multiply by standard temperature and pressure air density (0.00125 g/cm</a:t>
                </a:r>
                <a:r>
                  <a:rPr lang="en-GB" baseline="30000" dirty="0"/>
                  <a:t>3</a:t>
                </a:r>
                <a:r>
                  <a:rPr lang="en-GB" dirty="0"/>
                  <a:t>)</a:t>
                </a:r>
              </a:p>
              <a:p>
                <a:endParaRPr lang="en-GB" dirty="0"/>
              </a:p>
            </p:txBody>
          </p:sp>
        </mc:Choice>
        <mc:Fallback>
          <p:sp>
            <p:nvSpPr>
              <p:cNvPr id="13" name="TextBox 12">
                <a:extLst>
                  <a:ext uri="{FF2B5EF4-FFF2-40B4-BE49-F238E27FC236}">
                    <a16:creationId xmlns:a16="http://schemas.microsoft.com/office/drawing/2014/main" id="{FD3E96B9-BAEE-EAA4-FF53-96D6FC8706BF}"/>
                  </a:ext>
                </a:extLst>
              </p:cNvPr>
              <p:cNvSpPr txBox="1">
                <a:spLocks noRot="1" noChangeAspect="1" noMove="1" noResize="1" noEditPoints="1" noAdjustHandles="1" noChangeArrowheads="1" noChangeShapeType="1" noTextEdit="1"/>
              </p:cNvSpPr>
              <p:nvPr/>
            </p:nvSpPr>
            <p:spPr>
              <a:xfrm>
                <a:off x="2888056" y="1955548"/>
                <a:ext cx="8999144" cy="5062989"/>
              </a:xfrm>
              <a:prstGeom prst="rect">
                <a:avLst/>
              </a:prstGeom>
              <a:blipFill>
                <a:blip r:embed="rId3"/>
                <a:stretch>
                  <a:fillRect l="-1762" t="-602"/>
                </a:stretch>
              </a:blipFill>
            </p:spPr>
            <p:txBody>
              <a:bodyPr/>
              <a:lstStyle/>
              <a:p>
                <a:r>
                  <a:rPr lang="en-GB">
                    <a:noFill/>
                  </a:rPr>
                  <a:t> </a:t>
                </a:r>
              </a:p>
            </p:txBody>
          </p:sp>
        </mc:Fallback>
      </mc:AlternateContent>
    </p:spTree>
    <p:extLst>
      <p:ext uri="{BB962C8B-B14F-4D97-AF65-F5344CB8AC3E}">
        <p14:creationId xmlns:p14="http://schemas.microsoft.com/office/powerpoint/2010/main" val="2216914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4052D-55DD-5570-F857-FCD4BDC8A00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4B44350-DAB6-1395-3306-3DE85CCE2600}"/>
              </a:ext>
            </a:extLst>
          </p:cNvPr>
          <p:cNvSpPr/>
          <p:nvPr/>
        </p:nvSpPr>
        <p:spPr>
          <a:xfrm>
            <a:off x="1053008" y="2792741"/>
            <a:ext cx="1337767"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E65E10CE-85E1-1AFE-ADB1-BAFFCF429544}"/>
              </a:ext>
            </a:extLst>
          </p:cNvPr>
          <p:cNvSpPr>
            <a:spLocks noGrp="1"/>
          </p:cNvSpPr>
          <p:nvPr>
            <p:ph type="title"/>
          </p:nvPr>
        </p:nvSpPr>
        <p:spPr/>
        <p:txBody>
          <a:bodyPr/>
          <a:lstStyle/>
          <a:p>
            <a:r>
              <a:rPr lang="en-GB" dirty="0"/>
              <a:t>Constituents of radiation transport:</a:t>
            </a:r>
            <a:br>
              <a:rPr lang="en-GB" dirty="0"/>
            </a:br>
            <a:r>
              <a:rPr lang="en-GB" dirty="0"/>
              <a:t>Detection Efficiency</a:t>
            </a:r>
          </a:p>
        </p:txBody>
      </p:sp>
      <p:cxnSp>
        <p:nvCxnSpPr>
          <p:cNvPr id="18" name="Straight Arrow Connector 17">
            <a:extLst>
              <a:ext uri="{FF2B5EF4-FFF2-40B4-BE49-F238E27FC236}">
                <a16:creationId xmlns:a16="http://schemas.microsoft.com/office/drawing/2014/main" id="{C95AEDF8-0C3D-67DD-150F-9FE8DA4F7D1E}"/>
              </a:ext>
            </a:extLst>
          </p:cNvPr>
          <p:cNvCxnSpPr>
            <a:cxnSpLocks/>
          </p:cNvCxnSpPr>
          <p:nvPr/>
        </p:nvCxnSpPr>
        <p:spPr>
          <a:xfrm flipV="1">
            <a:off x="1247775" y="2247454"/>
            <a:ext cx="314325" cy="269340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0" name="Straight Arrow Connector 19">
            <a:extLst>
              <a:ext uri="{FF2B5EF4-FFF2-40B4-BE49-F238E27FC236}">
                <a16:creationId xmlns:a16="http://schemas.microsoft.com/office/drawing/2014/main" id="{2CAFC02C-CCB8-4F7A-1BE4-9877BDAB0375}"/>
              </a:ext>
            </a:extLst>
          </p:cNvPr>
          <p:cNvCxnSpPr>
            <a:cxnSpLocks/>
          </p:cNvCxnSpPr>
          <p:nvPr/>
        </p:nvCxnSpPr>
        <p:spPr>
          <a:xfrm flipV="1">
            <a:off x="1880752" y="3692031"/>
            <a:ext cx="158861" cy="11224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FAC8A46B-F3A0-7AAD-D632-9D4E061BCA54}"/>
              </a:ext>
            </a:extLst>
          </p:cNvPr>
          <p:cNvCxnSpPr>
            <a:cxnSpLocks/>
          </p:cNvCxnSpPr>
          <p:nvPr/>
        </p:nvCxnSpPr>
        <p:spPr>
          <a:xfrm flipV="1">
            <a:off x="1088914" y="3594158"/>
            <a:ext cx="632977" cy="7940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DFAF5538-EB7B-AD53-186C-EDE5BE850C91}"/>
              </a:ext>
            </a:extLst>
          </p:cNvPr>
          <p:cNvCxnSpPr>
            <a:cxnSpLocks/>
          </p:cNvCxnSpPr>
          <p:nvPr/>
        </p:nvCxnSpPr>
        <p:spPr>
          <a:xfrm flipV="1">
            <a:off x="1822369" y="2324880"/>
            <a:ext cx="0" cy="29191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3" name="Straight Arrow Connector 12">
            <a:extLst>
              <a:ext uri="{FF2B5EF4-FFF2-40B4-BE49-F238E27FC236}">
                <a16:creationId xmlns:a16="http://schemas.microsoft.com/office/drawing/2014/main" id="{3AF54C6B-8240-8540-9243-D995FDD89D5A}"/>
              </a:ext>
            </a:extLst>
          </p:cNvPr>
          <p:cNvCxnSpPr>
            <a:cxnSpLocks/>
          </p:cNvCxnSpPr>
          <p:nvPr/>
        </p:nvCxnSpPr>
        <p:spPr>
          <a:xfrm flipV="1">
            <a:off x="2024679" y="3165969"/>
            <a:ext cx="617892" cy="16998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19" name="Straight Connector 18">
            <a:extLst>
              <a:ext uri="{FF2B5EF4-FFF2-40B4-BE49-F238E27FC236}">
                <a16:creationId xmlns:a16="http://schemas.microsoft.com/office/drawing/2014/main" id="{1BE4C7E0-34AF-9F18-D99A-DFAF1F516341}"/>
              </a:ext>
            </a:extLst>
          </p:cNvPr>
          <p:cNvCxnSpPr/>
          <p:nvPr/>
        </p:nvCxnSpPr>
        <p:spPr>
          <a:xfrm flipH="1" flipV="1">
            <a:off x="1721891" y="3455522"/>
            <a:ext cx="668884" cy="1485340"/>
          </a:xfrm>
          <a:prstGeom prst="line">
            <a:avLst/>
          </a:prstGeom>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410BF5E0-55FF-AA23-A93C-411889E6D4AC}"/>
              </a:ext>
            </a:extLst>
          </p:cNvPr>
          <p:cNvCxnSpPr>
            <a:cxnSpLocks/>
          </p:cNvCxnSpPr>
          <p:nvPr/>
        </p:nvCxnSpPr>
        <p:spPr>
          <a:xfrm flipH="1" flipV="1">
            <a:off x="801212" y="3401730"/>
            <a:ext cx="929152" cy="537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a:extLst>
              <a:ext uri="{FF2B5EF4-FFF2-40B4-BE49-F238E27FC236}">
                <a16:creationId xmlns:a16="http://schemas.microsoft.com/office/drawing/2014/main" id="{3C861077-3B48-7B28-A096-56BECD43F419}"/>
              </a:ext>
            </a:extLst>
          </p:cNvPr>
          <p:cNvCxnSpPr>
            <a:cxnSpLocks/>
          </p:cNvCxnSpPr>
          <p:nvPr/>
        </p:nvCxnSpPr>
        <p:spPr>
          <a:xfrm flipH="1" flipV="1">
            <a:off x="1265788" y="3114675"/>
            <a:ext cx="767364" cy="18522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32" name="TextBox 31">
            <a:extLst>
              <a:ext uri="{FF2B5EF4-FFF2-40B4-BE49-F238E27FC236}">
                <a16:creationId xmlns:a16="http://schemas.microsoft.com/office/drawing/2014/main" id="{BF88BA8C-1180-A3A2-F936-96DBBBE21BA9}"/>
              </a:ext>
            </a:extLst>
          </p:cNvPr>
          <p:cNvSpPr txBox="1"/>
          <p:nvPr/>
        </p:nvSpPr>
        <p:spPr>
          <a:xfrm>
            <a:off x="2783196" y="1939611"/>
            <a:ext cx="9248860" cy="3970318"/>
          </a:xfrm>
          <a:prstGeom prst="rect">
            <a:avLst/>
          </a:prstGeom>
          <a:noFill/>
        </p:spPr>
        <p:txBody>
          <a:bodyPr wrap="square">
            <a:spAutoFit/>
          </a:bodyPr>
          <a:lstStyle/>
          <a:p>
            <a:pPr marL="285750" indent="-285750">
              <a:buFont typeface="Arial" panose="020B0604020202020204" pitchFamily="34" charset="0"/>
              <a:buChar char="•"/>
            </a:pPr>
            <a:r>
              <a:rPr lang="en-GB" dirty="0"/>
              <a:t>Detectors do not necessarily record counts from every gamma ray that enters the detection volume. </a:t>
            </a:r>
          </a:p>
          <a:p>
            <a:pPr marL="285750" indent="-285750">
              <a:buFont typeface="Arial" panose="020B0604020202020204" pitchFamily="34" charset="0"/>
              <a:buChar char="•"/>
            </a:pPr>
            <a:r>
              <a:rPr lang="en-GB" dirty="0"/>
              <a:t>Some will be detected, some will pass straight through, and some will deflect without transferring energy to the detector. Energy transfer is the mechanism by which detections are recorded. </a:t>
            </a:r>
          </a:p>
          <a:p>
            <a:pPr marL="285750" indent="-285750">
              <a:buFont typeface="Arial" panose="020B0604020202020204" pitchFamily="34" charset="0"/>
              <a:buChar char="•"/>
            </a:pPr>
            <a:r>
              <a:rPr lang="en-GB" dirty="0"/>
              <a:t>It is a bit more complicated than the bullet above, but this is a decent overview. </a:t>
            </a:r>
          </a:p>
          <a:p>
            <a:pPr marL="285750" indent="-285750">
              <a:buFont typeface="Arial" panose="020B0604020202020204" pitchFamily="34" charset="0"/>
              <a:buChar char="•"/>
            </a:pPr>
            <a:r>
              <a:rPr lang="en-GB" dirty="0"/>
              <a:t>Detection efficiency is expressed as a percentage of the available gamma rays that are detected. </a:t>
            </a:r>
          </a:p>
          <a:p>
            <a:pPr marL="285750" indent="-285750">
              <a:buFont typeface="Arial" panose="020B0604020202020204" pitchFamily="34" charset="0"/>
              <a:buChar char="•"/>
            </a:pPr>
            <a:r>
              <a:rPr lang="en-GB" dirty="0"/>
              <a:t>We denote efficiency using </a:t>
            </a:r>
            <a:r>
              <a:rPr lang="el-GR" dirty="0"/>
              <a:t>ε</a:t>
            </a:r>
            <a:r>
              <a:rPr lang="en-GB" baseline="-25000" dirty="0"/>
              <a:t>x</a:t>
            </a:r>
            <a:r>
              <a:rPr lang="en-GB" dirty="0"/>
              <a:t> where x denotes the gamma energy (as with A</a:t>
            </a:r>
            <a:r>
              <a:rPr lang="en-GB" baseline="-25000" dirty="0"/>
              <a:t>x</a:t>
            </a:r>
            <a:r>
              <a:rPr lang="en-GB" dirty="0"/>
              <a:t> in the earlier slides). Detection efficiency, like attenuation, reduces as gamma energy increases. </a:t>
            </a:r>
          </a:p>
          <a:p>
            <a:pPr marL="285750" indent="-285750">
              <a:buFont typeface="Arial" panose="020B0604020202020204" pitchFamily="34" charset="0"/>
              <a:buChar char="•"/>
            </a:pPr>
            <a:r>
              <a:rPr lang="en-GB" dirty="0"/>
              <a:t>In fact, detections are just the recordings of a device that deliberately tries to attenuate a radiation field. They are constructed of materials that produce </a:t>
            </a:r>
            <a:r>
              <a:rPr lang="en-GB" dirty="0" err="1"/>
              <a:t>measuruable</a:t>
            </a:r>
            <a:r>
              <a:rPr lang="en-GB" dirty="0"/>
              <a:t> signals on contact with radiation fields and that have preferential properties to encourage attenuation to occur. </a:t>
            </a:r>
          </a:p>
        </p:txBody>
      </p:sp>
    </p:spTree>
    <p:extLst>
      <p:ext uri="{BB962C8B-B14F-4D97-AF65-F5344CB8AC3E}">
        <p14:creationId xmlns:p14="http://schemas.microsoft.com/office/powerpoint/2010/main" val="25027713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87A85-0D11-2906-2FD0-77D052FA81BA}"/>
            </a:ext>
          </a:extLst>
        </p:cNvPr>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C4EFA028-3132-71CF-E8BA-F3B137D0B7F5}"/>
              </a:ext>
            </a:extLst>
          </p:cNvPr>
          <p:cNvSpPr/>
          <p:nvPr/>
        </p:nvSpPr>
        <p:spPr>
          <a:xfrm>
            <a:off x="1104900" y="2895600"/>
            <a:ext cx="914400" cy="2457450"/>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GB"/>
          </a:p>
        </p:txBody>
      </p:sp>
      <p:sp>
        <p:nvSpPr>
          <p:cNvPr id="12" name="Isosceles Triangle 11">
            <a:extLst>
              <a:ext uri="{FF2B5EF4-FFF2-40B4-BE49-F238E27FC236}">
                <a16:creationId xmlns:a16="http://schemas.microsoft.com/office/drawing/2014/main" id="{BAE63645-F5E5-813F-5365-1E850EAF0DA3}"/>
              </a:ext>
            </a:extLst>
          </p:cNvPr>
          <p:cNvSpPr/>
          <p:nvPr/>
        </p:nvSpPr>
        <p:spPr>
          <a:xfrm rot="10800000">
            <a:off x="1367332" y="3494631"/>
            <a:ext cx="280657" cy="1901163"/>
          </a:xfrm>
          <a:prstGeom prst="triangle">
            <a:avLst>
              <a:gd name="adj" fmla="val 49028"/>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63BF7A4C-7672-1EA8-143A-1DC4FA7B7461}"/>
              </a:ext>
            </a:extLst>
          </p:cNvPr>
          <p:cNvSpPr>
            <a:spLocks noGrp="1"/>
          </p:cNvSpPr>
          <p:nvPr>
            <p:ph type="title"/>
          </p:nvPr>
        </p:nvSpPr>
        <p:spPr/>
        <p:txBody>
          <a:bodyPr/>
          <a:lstStyle/>
          <a:p>
            <a:r>
              <a:rPr lang="en-GB" dirty="0"/>
              <a:t>The whole radiation transport equation</a:t>
            </a:r>
          </a:p>
        </p:txBody>
      </p:sp>
      <p:sp>
        <p:nvSpPr>
          <p:cNvPr id="4" name="Rectangle 3">
            <a:extLst>
              <a:ext uri="{FF2B5EF4-FFF2-40B4-BE49-F238E27FC236}">
                <a16:creationId xmlns:a16="http://schemas.microsoft.com/office/drawing/2014/main" id="{EF3F68A7-5245-3BA6-6BE3-74DDE089676F}"/>
              </a:ext>
            </a:extLst>
          </p:cNvPr>
          <p:cNvSpPr/>
          <p:nvPr/>
        </p:nvSpPr>
        <p:spPr>
          <a:xfrm>
            <a:off x="1367333" y="3204929"/>
            <a:ext cx="280657" cy="2897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Rectangle 5">
            <a:extLst>
              <a:ext uri="{FF2B5EF4-FFF2-40B4-BE49-F238E27FC236}">
                <a16:creationId xmlns:a16="http://schemas.microsoft.com/office/drawing/2014/main" id="{852CA90F-169E-B474-A356-CB983666C5CD}"/>
              </a:ext>
            </a:extLst>
          </p:cNvPr>
          <p:cNvSpPr/>
          <p:nvPr/>
        </p:nvSpPr>
        <p:spPr>
          <a:xfrm>
            <a:off x="651849" y="1955548"/>
            <a:ext cx="1895652" cy="4517680"/>
          </a:xfrm>
          <a:prstGeom prst="rect">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7" name="Straight Arrow Connector 6">
            <a:extLst>
              <a:ext uri="{FF2B5EF4-FFF2-40B4-BE49-F238E27FC236}">
                <a16:creationId xmlns:a16="http://schemas.microsoft.com/office/drawing/2014/main" id="{760F602B-A7C1-1595-29BA-DB0FD844C203}"/>
              </a:ext>
            </a:extLst>
          </p:cNvPr>
          <p:cNvCxnSpPr>
            <a:cxnSpLocks/>
            <a:stCxn id="3" idx="2"/>
            <a:endCxn id="4" idx="2"/>
          </p:cNvCxnSpPr>
          <p:nvPr/>
        </p:nvCxnSpPr>
        <p:spPr>
          <a:xfrm flipH="1" flipV="1">
            <a:off x="1507662" y="3494634"/>
            <a:ext cx="54438" cy="18584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66799D5F-3FB0-17E5-4D97-54ED66B411F7}"/>
              </a:ext>
            </a:extLst>
          </p:cNvPr>
          <p:cNvCxnSpPr>
            <a:stCxn id="5" idx="0"/>
          </p:cNvCxnSpPr>
          <p:nvPr/>
        </p:nvCxnSpPr>
        <p:spPr>
          <a:xfrm flipV="1">
            <a:off x="1507660" y="4124325"/>
            <a:ext cx="54440" cy="11527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DA7250F9-BE0D-13CD-C766-24857FDFD7DF}"/>
              </a:ext>
            </a:extLst>
          </p:cNvPr>
          <p:cNvCxnSpPr/>
          <p:nvPr/>
        </p:nvCxnSpPr>
        <p:spPr>
          <a:xfrm flipV="1">
            <a:off x="1562100" y="3686175"/>
            <a:ext cx="828675" cy="4381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35CEDEAA-EE5E-1146-2045-8BC647B3A7C3}"/>
              </a:ext>
            </a:extLst>
          </p:cNvPr>
          <p:cNvCxnSpPr>
            <a:stCxn id="5" idx="0"/>
          </p:cNvCxnSpPr>
          <p:nvPr/>
        </p:nvCxnSpPr>
        <p:spPr>
          <a:xfrm flipH="1" flipV="1">
            <a:off x="1389965" y="4286250"/>
            <a:ext cx="117695" cy="9908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14CB7F81-7AFB-1FA5-6301-DD4A801D659A}"/>
              </a:ext>
            </a:extLst>
          </p:cNvPr>
          <p:cNvSpPr txBox="1"/>
          <p:nvPr/>
        </p:nvSpPr>
        <p:spPr>
          <a:xfrm>
            <a:off x="1710430" y="2895600"/>
            <a:ext cx="340158" cy="261610"/>
          </a:xfrm>
          <a:prstGeom prst="rect">
            <a:avLst/>
          </a:prstGeom>
          <a:noFill/>
        </p:spPr>
        <p:txBody>
          <a:bodyPr wrap="none" rtlCol="0">
            <a:spAutoFit/>
          </a:bodyPr>
          <a:lstStyle/>
          <a:p>
            <a:r>
              <a:rPr lang="en-GB" sz="1100" dirty="0"/>
              <a:t>air</a:t>
            </a:r>
          </a:p>
        </p:txBody>
      </p:sp>
      <p:sp>
        <p:nvSpPr>
          <p:cNvPr id="5" name="Oval 4">
            <a:extLst>
              <a:ext uri="{FF2B5EF4-FFF2-40B4-BE49-F238E27FC236}">
                <a16:creationId xmlns:a16="http://schemas.microsoft.com/office/drawing/2014/main" id="{1CAFE8CC-9BA6-CE6C-07BB-9EF63EEBFDEE}"/>
              </a:ext>
            </a:extLst>
          </p:cNvPr>
          <p:cNvSpPr/>
          <p:nvPr/>
        </p:nvSpPr>
        <p:spPr>
          <a:xfrm>
            <a:off x="1389965" y="5277054"/>
            <a:ext cx="235390" cy="237479"/>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a:p>
        </p:txBody>
      </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B87AD4D4-B3D5-C23F-BB64-D16A3B7E0BD0}"/>
                  </a:ext>
                </a:extLst>
              </p:cNvPr>
              <p:cNvSpPr txBox="1"/>
              <p:nvPr/>
            </p:nvSpPr>
            <p:spPr>
              <a:xfrm>
                <a:off x="3702867" y="1955548"/>
                <a:ext cx="7460056" cy="1712905"/>
              </a:xfrm>
              <a:prstGeom prst="rect">
                <a:avLst/>
              </a:prstGeom>
              <a:noFill/>
            </p:spPr>
            <p:txBody>
              <a:bodyPr wrap="square" rtlCol="0">
                <a:spAutoFit/>
              </a:bodyPr>
              <a:lstStyle/>
              <a:p>
                <a:r>
                  <a:rPr lang="en-GB" dirty="0"/>
                  <a:t>Putting all considerations together:</a:t>
                </a:r>
              </a:p>
              <a:p>
                <a:endParaRPr lang="en-GB" dirty="0"/>
              </a:p>
              <a:p>
                <a:r>
                  <a:rPr lang="en-GB" sz="3200" dirty="0" err="1"/>
                  <a:t>I</a:t>
                </a:r>
                <a:r>
                  <a:rPr lang="en-GB" sz="3200" baseline="-25000" dirty="0" err="1"/>
                  <a:t>detector</a:t>
                </a:r>
                <a:r>
                  <a:rPr lang="en-GB" sz="3200" dirty="0"/>
                  <a:t>= </a:t>
                </a:r>
                <a14:m>
                  <m:oMath xmlns:m="http://schemas.openxmlformats.org/officeDocument/2006/math">
                    <m:f>
                      <m:fPr>
                        <m:ctrlPr>
                          <a:rPr lang="en-GB" sz="3600" i="1" dirty="0">
                            <a:latin typeface="Cambria Math" panose="02040503050406030204" pitchFamily="18" charset="0"/>
                          </a:rPr>
                        </m:ctrlPr>
                      </m:fPr>
                      <m:num>
                        <m:r>
                          <a:rPr lang="en-GB" sz="3600" i="1" dirty="0">
                            <a:latin typeface="Cambria Math" panose="02040503050406030204" pitchFamily="18" charset="0"/>
                          </a:rPr>
                          <m:t>𝐴</m:t>
                        </m:r>
                        <m:r>
                          <a:rPr lang="en-GB" sz="3600" i="1" baseline="-25000" dirty="0" err="1">
                            <a:latin typeface="Cambria Math" panose="02040503050406030204" pitchFamily="18" charset="0"/>
                          </a:rPr>
                          <m:t>𝑥</m:t>
                        </m:r>
                        <m:r>
                          <a:rPr lang="en-GB" sz="3600" i="1" dirty="0" err="1">
                            <a:latin typeface="Cambria Math" panose="02040503050406030204" pitchFamily="18" charset="0"/>
                          </a:rPr>
                          <m:t>𝑌</m:t>
                        </m:r>
                        <m:sSub>
                          <m:sSubPr>
                            <m:ctrlPr>
                              <a:rPr lang="en-GB" sz="3600" i="1" dirty="0" smtClean="0">
                                <a:latin typeface="Cambria Math" panose="02040503050406030204" pitchFamily="18" charset="0"/>
                              </a:rPr>
                            </m:ctrlPr>
                          </m:sSubPr>
                          <m:e>
                            <m:r>
                              <a:rPr lang="en-GB" sz="3600" i="1" dirty="0" smtClean="0">
                                <a:latin typeface="Cambria Math" panose="02040503050406030204" pitchFamily="18" charset="0"/>
                                <a:ea typeface="Cambria Math" panose="02040503050406030204" pitchFamily="18" charset="0"/>
                              </a:rPr>
                              <m:t>𝜀</m:t>
                            </m:r>
                          </m:e>
                          <m:sub>
                            <m:r>
                              <a:rPr lang="en-GB" sz="3600" b="0" i="1" dirty="0" smtClean="0">
                                <a:latin typeface="Cambria Math" panose="02040503050406030204" pitchFamily="18" charset="0"/>
                              </a:rPr>
                              <m:t>𝑥</m:t>
                            </m:r>
                          </m:sub>
                        </m:sSub>
                        <m:r>
                          <a:rPr lang="en-GB" sz="3600" i="1" dirty="0" err="1">
                            <a:latin typeface="Cambria Math" panose="02040503050406030204" pitchFamily="18" charset="0"/>
                          </a:rPr>
                          <m:t>𝑠𝑎</m:t>
                        </m:r>
                      </m:num>
                      <m:den>
                        <m:r>
                          <a:rPr lang="en-GB" sz="3600" i="1" dirty="0">
                            <a:latin typeface="Cambria Math" panose="02040503050406030204" pitchFamily="18" charset="0"/>
                          </a:rPr>
                          <m:t>4</m:t>
                        </m:r>
                        <m:r>
                          <a:rPr lang="en-GB" sz="3600" i="1" dirty="0">
                            <a:latin typeface="Cambria Math" panose="02040503050406030204" pitchFamily="18" charset="0"/>
                          </a:rPr>
                          <m:t>𝜋</m:t>
                        </m:r>
                        <m:r>
                          <a:rPr lang="en-GB" sz="3600" i="1" dirty="0">
                            <a:latin typeface="Cambria Math" panose="02040503050406030204" pitchFamily="18" charset="0"/>
                          </a:rPr>
                          <m:t>𝑅</m:t>
                        </m:r>
                        <m:r>
                          <a:rPr lang="en-GB" sz="3600" i="1" baseline="30000" dirty="0">
                            <a:latin typeface="Cambria Math" panose="02040503050406030204" pitchFamily="18" charset="0"/>
                          </a:rPr>
                          <m:t>2</m:t>
                        </m:r>
                        <m:r>
                          <a:rPr lang="en-GB" sz="3600" b="0" i="1" dirty="0" smtClean="0">
                            <a:latin typeface="Cambria Math" panose="02040503050406030204" pitchFamily="18" charset="0"/>
                          </a:rPr>
                          <m:t>𝑇</m:t>
                        </m:r>
                      </m:den>
                    </m:f>
                    <m:r>
                      <a:rPr lang="en-GB" sz="3600" i="1" dirty="0">
                        <a:latin typeface="Cambria Math" panose="02040503050406030204" pitchFamily="18" charset="0"/>
                      </a:rPr>
                      <m:t> </m:t>
                    </m:r>
                  </m:oMath>
                </a14:m>
                <a:r>
                  <a:rPr lang="en-GB" sz="3200" dirty="0"/>
                  <a:t>exp(-µ</a:t>
                </a:r>
                <a:r>
                  <a:rPr lang="en-GB" sz="3200" baseline="-25000" dirty="0"/>
                  <a:t>L</a:t>
                </a:r>
                <a:r>
                  <a:rPr lang="en-GB" sz="3200" dirty="0"/>
                  <a:t>R)</a:t>
                </a:r>
              </a:p>
              <a:p>
                <a:endParaRPr lang="en-GB" dirty="0"/>
              </a:p>
            </p:txBody>
          </p:sp>
        </mc:Choice>
        <mc:Fallback>
          <p:sp>
            <p:nvSpPr>
              <p:cNvPr id="13" name="TextBox 12">
                <a:extLst>
                  <a:ext uri="{FF2B5EF4-FFF2-40B4-BE49-F238E27FC236}">
                    <a16:creationId xmlns:a16="http://schemas.microsoft.com/office/drawing/2014/main" id="{B87AD4D4-B3D5-C23F-BB64-D16A3B7E0BD0}"/>
                  </a:ext>
                </a:extLst>
              </p:cNvPr>
              <p:cNvSpPr txBox="1">
                <a:spLocks noRot="1" noChangeAspect="1" noMove="1" noResize="1" noEditPoints="1" noAdjustHandles="1" noChangeArrowheads="1" noChangeShapeType="1" noTextEdit="1"/>
              </p:cNvSpPr>
              <p:nvPr/>
            </p:nvSpPr>
            <p:spPr>
              <a:xfrm>
                <a:off x="3702867" y="1955548"/>
                <a:ext cx="7460056" cy="1712905"/>
              </a:xfrm>
              <a:prstGeom prst="rect">
                <a:avLst/>
              </a:prstGeom>
              <a:blipFill>
                <a:blip r:embed="rId2"/>
                <a:stretch>
                  <a:fillRect l="-2042" t="-1779"/>
                </a:stretch>
              </a:blipFill>
            </p:spPr>
            <p:txBody>
              <a:bodyPr/>
              <a:lstStyle/>
              <a:p>
                <a:r>
                  <a:rPr lang="en-GB">
                    <a:noFill/>
                  </a:rPr>
                  <a:t> </a:t>
                </a:r>
              </a:p>
            </p:txBody>
          </p:sp>
        </mc:Fallback>
      </mc:AlternateContent>
      <p:sp>
        <p:nvSpPr>
          <p:cNvPr id="19" name="Rectangle 18">
            <a:extLst>
              <a:ext uri="{FF2B5EF4-FFF2-40B4-BE49-F238E27FC236}">
                <a16:creationId xmlns:a16="http://schemas.microsoft.com/office/drawing/2014/main" id="{D7481BED-17B7-4275-FF2B-498D686011A1}"/>
              </a:ext>
            </a:extLst>
          </p:cNvPr>
          <p:cNvSpPr/>
          <p:nvPr/>
        </p:nvSpPr>
        <p:spPr>
          <a:xfrm>
            <a:off x="3212554" y="4349421"/>
            <a:ext cx="1337767" cy="132556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EDBB33D6-0A5D-4C06-0856-A4889EC523BE}"/>
              </a:ext>
            </a:extLst>
          </p:cNvPr>
          <p:cNvCxnSpPr>
            <a:cxnSpLocks/>
          </p:cNvCxnSpPr>
          <p:nvPr/>
        </p:nvCxnSpPr>
        <p:spPr>
          <a:xfrm flipV="1">
            <a:off x="3407321" y="3804134"/>
            <a:ext cx="314325" cy="2693408"/>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1" name="Straight Arrow Connector 20">
            <a:extLst>
              <a:ext uri="{FF2B5EF4-FFF2-40B4-BE49-F238E27FC236}">
                <a16:creationId xmlns:a16="http://schemas.microsoft.com/office/drawing/2014/main" id="{817D160E-B249-20A5-22A2-C24D9F0F136B}"/>
              </a:ext>
            </a:extLst>
          </p:cNvPr>
          <p:cNvCxnSpPr>
            <a:cxnSpLocks/>
          </p:cNvCxnSpPr>
          <p:nvPr/>
        </p:nvCxnSpPr>
        <p:spPr>
          <a:xfrm flipV="1">
            <a:off x="4040298" y="5248711"/>
            <a:ext cx="158861" cy="11224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2" name="Straight Arrow Connector 21">
            <a:extLst>
              <a:ext uri="{FF2B5EF4-FFF2-40B4-BE49-F238E27FC236}">
                <a16:creationId xmlns:a16="http://schemas.microsoft.com/office/drawing/2014/main" id="{498E6543-A9E8-13AD-27E3-B3AEB9F76EA6}"/>
              </a:ext>
            </a:extLst>
          </p:cNvPr>
          <p:cNvCxnSpPr>
            <a:cxnSpLocks/>
          </p:cNvCxnSpPr>
          <p:nvPr/>
        </p:nvCxnSpPr>
        <p:spPr>
          <a:xfrm flipV="1">
            <a:off x="3248460" y="5150838"/>
            <a:ext cx="632977" cy="79405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3" name="Straight Arrow Connector 22">
            <a:extLst>
              <a:ext uri="{FF2B5EF4-FFF2-40B4-BE49-F238E27FC236}">
                <a16:creationId xmlns:a16="http://schemas.microsoft.com/office/drawing/2014/main" id="{E9FD0379-129B-3824-69DE-35CD97793487}"/>
              </a:ext>
            </a:extLst>
          </p:cNvPr>
          <p:cNvCxnSpPr>
            <a:cxnSpLocks/>
          </p:cNvCxnSpPr>
          <p:nvPr/>
        </p:nvCxnSpPr>
        <p:spPr>
          <a:xfrm flipV="1">
            <a:off x="3981915" y="3881560"/>
            <a:ext cx="0" cy="291918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4" name="Straight Arrow Connector 23">
            <a:extLst>
              <a:ext uri="{FF2B5EF4-FFF2-40B4-BE49-F238E27FC236}">
                <a16:creationId xmlns:a16="http://schemas.microsoft.com/office/drawing/2014/main" id="{3FFF775C-5E0A-F164-3260-7E47D4D90E81}"/>
              </a:ext>
            </a:extLst>
          </p:cNvPr>
          <p:cNvCxnSpPr>
            <a:cxnSpLocks/>
          </p:cNvCxnSpPr>
          <p:nvPr/>
        </p:nvCxnSpPr>
        <p:spPr>
          <a:xfrm flipV="1">
            <a:off x="4184225" y="4722649"/>
            <a:ext cx="617892" cy="16998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5" name="Straight Connector 24">
            <a:extLst>
              <a:ext uri="{FF2B5EF4-FFF2-40B4-BE49-F238E27FC236}">
                <a16:creationId xmlns:a16="http://schemas.microsoft.com/office/drawing/2014/main" id="{8D62A8B4-D66A-178A-B9F7-A68BCE073324}"/>
              </a:ext>
            </a:extLst>
          </p:cNvPr>
          <p:cNvCxnSpPr/>
          <p:nvPr/>
        </p:nvCxnSpPr>
        <p:spPr>
          <a:xfrm flipH="1" flipV="1">
            <a:off x="3881437" y="5012202"/>
            <a:ext cx="668884" cy="1485340"/>
          </a:xfrm>
          <a:prstGeom prst="line">
            <a:avLst/>
          </a:prstGeom>
        </p:spPr>
        <p:style>
          <a:lnRef idx="2">
            <a:schemeClr val="accent4"/>
          </a:lnRef>
          <a:fillRef idx="0">
            <a:schemeClr val="accent4"/>
          </a:fillRef>
          <a:effectRef idx="1">
            <a:schemeClr val="accent4"/>
          </a:effectRef>
          <a:fontRef idx="minor">
            <a:schemeClr val="tx1"/>
          </a:fontRef>
        </p:style>
      </p:cxnSp>
      <p:cxnSp>
        <p:nvCxnSpPr>
          <p:cNvPr id="26" name="Straight Arrow Connector 25">
            <a:extLst>
              <a:ext uri="{FF2B5EF4-FFF2-40B4-BE49-F238E27FC236}">
                <a16:creationId xmlns:a16="http://schemas.microsoft.com/office/drawing/2014/main" id="{D840C43D-753E-B473-D0A6-D161E888EA5A}"/>
              </a:ext>
            </a:extLst>
          </p:cNvPr>
          <p:cNvCxnSpPr>
            <a:cxnSpLocks/>
          </p:cNvCxnSpPr>
          <p:nvPr/>
        </p:nvCxnSpPr>
        <p:spPr>
          <a:xfrm flipH="1" flipV="1">
            <a:off x="2960758" y="4958410"/>
            <a:ext cx="929152" cy="5379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7" name="Straight Arrow Connector 26">
            <a:extLst>
              <a:ext uri="{FF2B5EF4-FFF2-40B4-BE49-F238E27FC236}">
                <a16:creationId xmlns:a16="http://schemas.microsoft.com/office/drawing/2014/main" id="{DC232CAC-FB41-0D11-E671-4D44471B93BE}"/>
              </a:ext>
            </a:extLst>
          </p:cNvPr>
          <p:cNvCxnSpPr>
            <a:cxnSpLocks/>
          </p:cNvCxnSpPr>
          <p:nvPr/>
        </p:nvCxnSpPr>
        <p:spPr>
          <a:xfrm flipH="1" flipV="1">
            <a:off x="3425334" y="4671355"/>
            <a:ext cx="767364" cy="1852206"/>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28" name="TextBox 27">
            <a:extLst>
              <a:ext uri="{FF2B5EF4-FFF2-40B4-BE49-F238E27FC236}">
                <a16:creationId xmlns:a16="http://schemas.microsoft.com/office/drawing/2014/main" id="{90AB203E-3716-CC3D-AB05-FE4DA6ABD91D}"/>
              </a:ext>
            </a:extLst>
          </p:cNvPr>
          <p:cNvSpPr txBox="1"/>
          <p:nvPr/>
        </p:nvSpPr>
        <p:spPr>
          <a:xfrm>
            <a:off x="5151422" y="3929204"/>
            <a:ext cx="6202378" cy="1200329"/>
          </a:xfrm>
          <a:prstGeom prst="rect">
            <a:avLst/>
          </a:prstGeom>
          <a:noFill/>
        </p:spPr>
        <p:txBody>
          <a:bodyPr wrap="square" rtlCol="0">
            <a:spAutoFit/>
          </a:bodyPr>
          <a:lstStyle/>
          <a:p>
            <a:pPr marL="285750" indent="-285750">
              <a:buFont typeface="Arial" panose="020B0604020202020204" pitchFamily="34" charset="0"/>
              <a:buChar char="•"/>
            </a:pPr>
            <a:r>
              <a:rPr lang="en-GB" dirty="0"/>
              <a:t>This is our forward transport model that describes the expected detector intensity for a given measurement time.</a:t>
            </a:r>
          </a:p>
          <a:p>
            <a:pPr marL="285750" indent="-285750">
              <a:buFont typeface="Arial" panose="020B0604020202020204" pitchFamily="34" charset="0"/>
              <a:buChar char="•"/>
            </a:pPr>
            <a:r>
              <a:rPr lang="en-GB" dirty="0"/>
              <a:t>However, your results are already normalised for time, so we don’t need to consider it here.  </a:t>
            </a:r>
          </a:p>
        </p:txBody>
      </p:sp>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7451495-3EE6-94AC-273C-B5DFD7BA3584}"/>
                  </a:ext>
                </a:extLst>
              </p:cNvPr>
              <p:cNvSpPr txBox="1"/>
              <p:nvPr/>
            </p:nvSpPr>
            <p:spPr>
              <a:xfrm>
                <a:off x="5359651" y="5595042"/>
                <a:ext cx="5703228" cy="1334276"/>
              </a:xfrm>
              <a:prstGeom prst="rect">
                <a:avLst/>
              </a:prstGeom>
              <a:noFill/>
            </p:spPr>
            <p:txBody>
              <a:bodyPr wrap="none" rtlCol="0">
                <a:spAutoFit/>
              </a:bodyPr>
              <a:lstStyle/>
              <a:p>
                <a:r>
                  <a:rPr lang="en-GB" sz="4000" dirty="0"/>
                  <a:t>I</a:t>
                </a:r>
                <a:r>
                  <a:rPr lang="en-GB" sz="4000" baseline="-25000" dirty="0" err="1"/>
                  <a:t>detector</a:t>
                </a:r>
                <a:r>
                  <a:rPr lang="en-GB" sz="4000" dirty="0"/>
                  <a:t>= </a:t>
                </a:r>
                <a14:m>
                  <m:oMath xmlns:m="http://schemas.openxmlformats.org/officeDocument/2006/math">
                    <m:f>
                      <m:fPr>
                        <m:ctrlPr>
                          <a:rPr lang="en-GB" sz="4400" i="1" dirty="0">
                            <a:latin typeface="Cambria Math" panose="02040503050406030204" pitchFamily="18" charset="0"/>
                          </a:rPr>
                        </m:ctrlPr>
                      </m:fPr>
                      <m:num>
                        <m:r>
                          <a:rPr lang="en-GB" sz="4400" i="1" dirty="0">
                            <a:latin typeface="Cambria Math" panose="02040503050406030204" pitchFamily="18" charset="0"/>
                          </a:rPr>
                          <m:t>𝐴</m:t>
                        </m:r>
                        <m:r>
                          <a:rPr lang="en-GB" sz="4400" i="1" baseline="-25000" dirty="0" err="1">
                            <a:latin typeface="Cambria Math" panose="02040503050406030204" pitchFamily="18" charset="0"/>
                          </a:rPr>
                          <m:t>𝑥</m:t>
                        </m:r>
                        <m:r>
                          <a:rPr lang="en-GB" sz="4400" i="1" dirty="0" err="1">
                            <a:latin typeface="Cambria Math" panose="02040503050406030204" pitchFamily="18" charset="0"/>
                          </a:rPr>
                          <m:t>𝑌</m:t>
                        </m:r>
                        <m:sSub>
                          <m:sSubPr>
                            <m:ctrlPr>
                              <a:rPr lang="en-GB" sz="4400" i="1" dirty="0">
                                <a:latin typeface="Cambria Math" panose="02040503050406030204" pitchFamily="18" charset="0"/>
                              </a:rPr>
                            </m:ctrlPr>
                          </m:sSubPr>
                          <m:e>
                            <m:r>
                              <a:rPr lang="en-GB" sz="4400" i="1" dirty="0">
                                <a:latin typeface="Cambria Math" panose="02040503050406030204" pitchFamily="18" charset="0"/>
                                <a:ea typeface="Cambria Math" panose="02040503050406030204" pitchFamily="18" charset="0"/>
                              </a:rPr>
                              <m:t>𝜀</m:t>
                            </m:r>
                          </m:e>
                          <m:sub>
                            <m:r>
                              <a:rPr lang="en-GB" sz="4400" i="1" dirty="0">
                                <a:latin typeface="Cambria Math" panose="02040503050406030204" pitchFamily="18" charset="0"/>
                              </a:rPr>
                              <m:t>𝑥</m:t>
                            </m:r>
                          </m:sub>
                        </m:sSub>
                        <m:r>
                          <a:rPr lang="en-GB" sz="4400" i="1" dirty="0" err="1">
                            <a:latin typeface="Cambria Math" panose="02040503050406030204" pitchFamily="18" charset="0"/>
                          </a:rPr>
                          <m:t>𝑠𝑎</m:t>
                        </m:r>
                      </m:num>
                      <m:den>
                        <m:r>
                          <a:rPr lang="en-GB" sz="4400" i="1" dirty="0">
                            <a:latin typeface="Cambria Math" panose="02040503050406030204" pitchFamily="18" charset="0"/>
                          </a:rPr>
                          <m:t>4</m:t>
                        </m:r>
                        <m:r>
                          <a:rPr lang="en-GB" sz="4400" i="1" dirty="0">
                            <a:latin typeface="Cambria Math" panose="02040503050406030204" pitchFamily="18" charset="0"/>
                          </a:rPr>
                          <m:t>𝜋</m:t>
                        </m:r>
                        <m:r>
                          <a:rPr lang="en-GB" sz="4400" i="1" dirty="0">
                            <a:latin typeface="Cambria Math" panose="02040503050406030204" pitchFamily="18" charset="0"/>
                          </a:rPr>
                          <m:t>𝑅</m:t>
                        </m:r>
                        <m:r>
                          <a:rPr lang="en-GB" sz="4400" i="1" baseline="30000" dirty="0">
                            <a:latin typeface="Cambria Math" panose="02040503050406030204" pitchFamily="18" charset="0"/>
                          </a:rPr>
                          <m:t>2</m:t>
                        </m:r>
                      </m:den>
                    </m:f>
                    <m:r>
                      <a:rPr lang="en-GB" sz="4400" i="1" dirty="0">
                        <a:latin typeface="Cambria Math" panose="02040503050406030204" pitchFamily="18" charset="0"/>
                      </a:rPr>
                      <m:t> </m:t>
                    </m:r>
                  </m:oMath>
                </a14:m>
                <a:r>
                  <a:rPr lang="en-GB" sz="4000" dirty="0"/>
                  <a:t>exp(-µ</a:t>
                </a:r>
                <a:r>
                  <a:rPr lang="en-GB" sz="4000" baseline="-25000" dirty="0"/>
                  <a:t>L</a:t>
                </a:r>
                <a:r>
                  <a:rPr lang="en-GB" sz="4000" dirty="0"/>
                  <a:t>R)</a:t>
                </a:r>
              </a:p>
              <a:p>
                <a:endParaRPr lang="en-GB" dirty="0"/>
              </a:p>
            </p:txBody>
          </p:sp>
        </mc:Choice>
        <mc:Fallback>
          <p:sp>
            <p:nvSpPr>
              <p:cNvPr id="29" name="TextBox 28">
                <a:extLst>
                  <a:ext uri="{FF2B5EF4-FFF2-40B4-BE49-F238E27FC236}">
                    <a16:creationId xmlns:a16="http://schemas.microsoft.com/office/drawing/2014/main" id="{F7451495-3EE6-94AC-273C-B5DFD7BA3584}"/>
                  </a:ext>
                </a:extLst>
              </p:cNvPr>
              <p:cNvSpPr txBox="1">
                <a:spLocks noRot="1" noChangeAspect="1" noMove="1" noResize="1" noEditPoints="1" noAdjustHandles="1" noChangeArrowheads="1" noChangeShapeType="1" noTextEdit="1"/>
              </p:cNvSpPr>
              <p:nvPr/>
            </p:nvSpPr>
            <p:spPr>
              <a:xfrm>
                <a:off x="5359651" y="5595042"/>
                <a:ext cx="5703228" cy="1334276"/>
              </a:xfrm>
              <a:prstGeom prst="rect">
                <a:avLst/>
              </a:prstGeom>
              <a:blipFill>
                <a:blip r:embed="rId3"/>
                <a:stretch>
                  <a:fillRect l="-3739" r="-2671"/>
                </a:stretch>
              </a:blipFill>
            </p:spPr>
            <p:txBody>
              <a:bodyPr/>
              <a:lstStyle/>
              <a:p>
                <a:r>
                  <a:rPr lang="en-GB">
                    <a:noFill/>
                  </a:rPr>
                  <a:t> </a:t>
                </a:r>
              </a:p>
            </p:txBody>
          </p:sp>
        </mc:Fallback>
      </mc:AlternateContent>
    </p:spTree>
    <p:extLst>
      <p:ext uri="{BB962C8B-B14F-4D97-AF65-F5344CB8AC3E}">
        <p14:creationId xmlns:p14="http://schemas.microsoft.com/office/powerpoint/2010/main" val="2823668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9C190-A512-D83A-1D0B-D07C7E151E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5B4EBF-E5C5-1CB6-0124-2EF110A5131F}"/>
              </a:ext>
            </a:extLst>
          </p:cNvPr>
          <p:cNvSpPr>
            <a:spLocks noGrp="1"/>
          </p:cNvSpPr>
          <p:nvPr>
            <p:ph type="title"/>
          </p:nvPr>
        </p:nvSpPr>
        <p:spPr>
          <a:xfrm>
            <a:off x="430794" y="21522"/>
            <a:ext cx="10515600" cy="1325563"/>
          </a:xfrm>
        </p:spPr>
        <p:txBody>
          <a:bodyPr/>
          <a:lstStyle/>
          <a:p>
            <a:r>
              <a:rPr lang="en-GB" dirty="0"/>
              <a:t>Setting up the A-matrix</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C4CC94C1-33F4-3E1F-7A93-2D65B2D7AA84}"/>
                  </a:ext>
                </a:extLst>
              </p:cNvPr>
              <p:cNvSpPr txBox="1"/>
              <p:nvPr/>
            </p:nvSpPr>
            <p:spPr>
              <a:xfrm>
                <a:off x="562079" y="1029897"/>
                <a:ext cx="11525057" cy="3204403"/>
              </a:xfrm>
              <a:prstGeom prst="rect">
                <a:avLst/>
              </a:prstGeom>
              <a:noFill/>
            </p:spPr>
            <p:txBody>
              <a:bodyPr wrap="square" rtlCol="0">
                <a:spAutoFit/>
              </a:bodyPr>
              <a:lstStyle/>
              <a:p>
                <a:r>
                  <a:rPr lang="en-GB" dirty="0"/>
                  <a:t>Consider the D1 measurement, which in this case makes up the first row of the A matrix.</a:t>
                </a:r>
              </a:p>
              <a:p>
                <a:r>
                  <a:rPr lang="en-GB" dirty="0"/>
                  <a:t>Inputting the formula we derived, we would get this:</a:t>
                </a:r>
              </a:p>
              <a:p>
                <a:endParaRPr lang="en-GB" dirty="0"/>
              </a:p>
              <a:p>
                <a:r>
                  <a:rPr lang="en-GB" dirty="0"/>
                  <a:t>A</a:t>
                </a:r>
                <a:r>
                  <a:rPr lang="en-GB" baseline="-25000" dirty="0"/>
                  <a:t>1:</a:t>
                </a:r>
                <a:r>
                  <a:rPr lang="en-GB" dirty="0"/>
                  <a:t>= [</a:t>
                </a:r>
                <a14:m>
                  <m:oMath xmlns:m="http://schemas.openxmlformats.org/officeDocument/2006/math">
                    <m:f>
                      <m:fPr>
                        <m:ctrlPr>
                          <a:rPr lang="en-GB" i="1" dirty="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𝐴</m:t>
                        </m:r>
                        <m:r>
                          <a:rPr lang="en-GB" i="1" baseline="-25000" dirty="0" err="1">
                            <a:latin typeface="Cambria Math" panose="02040503050406030204" pitchFamily="18" charset="0"/>
                            <a:ea typeface="Cambria Math" panose="02040503050406030204" pitchFamily="18" charset="0"/>
                          </a:rPr>
                          <m:t>𝑥</m:t>
                        </m:r>
                        <m:r>
                          <a:rPr lang="en-GB" b="0" i="1" baseline="-25000" dirty="0" smtClean="0">
                            <a:latin typeface="Cambria Math" panose="02040503050406030204" pitchFamily="18" charset="0"/>
                            <a:ea typeface="Cambria Math" panose="02040503050406030204" pitchFamily="18" charset="0"/>
                          </a:rPr>
                          <m:t>𝐺</m:t>
                        </m:r>
                        <m:r>
                          <a:rPr lang="en-GB" b="0" i="1" baseline="-25000" dirty="0" smtClean="0">
                            <a:latin typeface="Cambria Math" panose="02040503050406030204" pitchFamily="18" charset="0"/>
                            <a:ea typeface="Cambria Math" panose="02040503050406030204" pitchFamily="18" charset="0"/>
                          </a:rPr>
                          <m:t>1</m:t>
                        </m:r>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1</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600" dirty="0">
                    <a:latin typeface="Cambria Math" panose="02040503050406030204" pitchFamily="18" charset="0"/>
                    <a:ea typeface="Cambria Math" panose="02040503050406030204" pitchFamily="18" charset="0"/>
                  </a:rPr>
                  <a:t>exp(-µ</a:t>
                </a:r>
                <a:r>
                  <a:rPr lang="en-GB" sz="1600" baseline="-25000" dirty="0">
                    <a:latin typeface="Cambria Math" panose="02040503050406030204" pitchFamily="18" charset="0"/>
                    <a:ea typeface="Cambria Math" panose="02040503050406030204" pitchFamily="18" charset="0"/>
                  </a:rPr>
                  <a:t>L</a:t>
                </a:r>
                <a:r>
                  <a:rPr lang="en-GB" sz="1600" dirty="0">
                    <a:latin typeface="Cambria Math" panose="02040503050406030204" pitchFamily="18" charset="0"/>
                    <a:ea typeface="Cambria Math" panose="02040503050406030204" pitchFamily="18" charset="0"/>
                  </a:rPr>
                  <a:t>R</a:t>
                </a:r>
                <a:r>
                  <a:rPr lang="en-GB" sz="1600" baseline="-25000" dirty="0">
                    <a:latin typeface="Cambria Math" panose="02040503050406030204" pitchFamily="18" charset="0"/>
                    <a:ea typeface="Cambria Math" panose="02040503050406030204" pitchFamily="18" charset="0"/>
                  </a:rPr>
                  <a:t>G1</a:t>
                </a:r>
                <a:r>
                  <a:rPr lang="en-GB" sz="16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𝐴</m:t>
                        </m:r>
                        <m:r>
                          <a:rPr lang="en-GB" i="1" baseline="-25000" dirty="0" err="1">
                            <a:latin typeface="Cambria Math" panose="02040503050406030204" pitchFamily="18" charset="0"/>
                            <a:ea typeface="Cambria Math" panose="02040503050406030204" pitchFamily="18" charset="0"/>
                          </a:rPr>
                          <m:t>𝑥</m:t>
                        </m:r>
                        <m:r>
                          <a:rPr lang="en-GB" b="0" i="1" baseline="-25000" dirty="0" smtClean="0">
                            <a:latin typeface="Cambria Math" panose="02040503050406030204" pitchFamily="18" charset="0"/>
                            <a:ea typeface="Cambria Math" panose="02040503050406030204" pitchFamily="18" charset="0"/>
                          </a:rPr>
                          <m:t>𝐺</m:t>
                        </m:r>
                        <m:r>
                          <a:rPr lang="en-GB" b="0" i="1" baseline="-25000" dirty="0" smtClean="0">
                            <a:latin typeface="Cambria Math" panose="02040503050406030204" pitchFamily="18" charset="0"/>
                            <a:ea typeface="Cambria Math" panose="02040503050406030204" pitchFamily="18" charset="0"/>
                          </a:rPr>
                          <m:t>2</m:t>
                        </m:r>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2</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600" dirty="0">
                    <a:latin typeface="Cambria Math" panose="02040503050406030204" pitchFamily="18" charset="0"/>
                    <a:ea typeface="Cambria Math" panose="02040503050406030204" pitchFamily="18" charset="0"/>
                  </a:rPr>
                  <a:t>exp(-µ</a:t>
                </a:r>
                <a:r>
                  <a:rPr lang="en-GB" sz="1600" baseline="-25000" dirty="0">
                    <a:latin typeface="Cambria Math" panose="02040503050406030204" pitchFamily="18" charset="0"/>
                    <a:ea typeface="Cambria Math" panose="02040503050406030204" pitchFamily="18" charset="0"/>
                  </a:rPr>
                  <a:t>L</a:t>
                </a:r>
                <a:r>
                  <a:rPr lang="en-GB" sz="1600" dirty="0">
                    <a:latin typeface="Cambria Math" panose="02040503050406030204" pitchFamily="18" charset="0"/>
                    <a:ea typeface="Cambria Math" panose="02040503050406030204" pitchFamily="18" charset="0"/>
                  </a:rPr>
                  <a:t>R</a:t>
                </a:r>
                <a:r>
                  <a:rPr lang="en-GB" sz="1600" baseline="-25000" dirty="0">
                    <a:latin typeface="Cambria Math" panose="02040503050406030204" pitchFamily="18" charset="0"/>
                    <a:ea typeface="Cambria Math" panose="02040503050406030204" pitchFamily="18" charset="0"/>
                  </a:rPr>
                  <a:t>G2</a:t>
                </a:r>
                <a:r>
                  <a:rPr lang="en-GB" sz="16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𝐴</m:t>
                        </m:r>
                        <m:r>
                          <a:rPr lang="en-GB" i="1" baseline="-25000" dirty="0" err="1">
                            <a:latin typeface="Cambria Math" panose="02040503050406030204" pitchFamily="18" charset="0"/>
                            <a:ea typeface="Cambria Math" panose="02040503050406030204" pitchFamily="18" charset="0"/>
                          </a:rPr>
                          <m:t>𝑥</m:t>
                        </m:r>
                        <m:r>
                          <a:rPr lang="en-GB" b="0" i="1" baseline="-25000" dirty="0" smtClean="0">
                            <a:latin typeface="Cambria Math" panose="02040503050406030204" pitchFamily="18" charset="0"/>
                            <a:ea typeface="Cambria Math" panose="02040503050406030204" pitchFamily="18" charset="0"/>
                          </a:rPr>
                          <m:t>𝐺</m:t>
                        </m:r>
                        <m:r>
                          <a:rPr lang="en-GB" b="0" i="1" baseline="-25000" dirty="0" smtClean="0">
                            <a:latin typeface="Cambria Math" panose="02040503050406030204" pitchFamily="18" charset="0"/>
                            <a:ea typeface="Cambria Math" panose="02040503050406030204" pitchFamily="18" charset="0"/>
                          </a:rPr>
                          <m:t>3</m:t>
                        </m:r>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3</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600" dirty="0">
                    <a:latin typeface="Cambria Math" panose="02040503050406030204" pitchFamily="18" charset="0"/>
                    <a:ea typeface="Cambria Math" panose="02040503050406030204" pitchFamily="18" charset="0"/>
                  </a:rPr>
                  <a:t>exp(-µ</a:t>
                </a:r>
                <a:r>
                  <a:rPr lang="en-GB" sz="1600" baseline="-25000" dirty="0">
                    <a:latin typeface="Cambria Math" panose="02040503050406030204" pitchFamily="18" charset="0"/>
                    <a:ea typeface="Cambria Math" panose="02040503050406030204" pitchFamily="18" charset="0"/>
                  </a:rPr>
                  <a:t>L</a:t>
                </a:r>
                <a:r>
                  <a:rPr lang="en-GB" sz="1600" dirty="0">
                    <a:latin typeface="Cambria Math" panose="02040503050406030204" pitchFamily="18" charset="0"/>
                    <a:ea typeface="Cambria Math" panose="02040503050406030204" pitchFamily="18" charset="0"/>
                  </a:rPr>
                  <a:t>R</a:t>
                </a:r>
                <a:r>
                  <a:rPr lang="en-GB" sz="1600" baseline="-25000" dirty="0">
                    <a:latin typeface="Cambria Math" panose="02040503050406030204" pitchFamily="18" charset="0"/>
                    <a:ea typeface="Cambria Math" panose="02040503050406030204" pitchFamily="18" charset="0"/>
                  </a:rPr>
                  <a:t>G3</a:t>
                </a:r>
                <a:r>
                  <a:rPr lang="en-GB" sz="16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𝐴</m:t>
                        </m:r>
                        <m:r>
                          <a:rPr lang="en-GB" i="1" baseline="-25000" dirty="0" err="1">
                            <a:latin typeface="Cambria Math" panose="02040503050406030204" pitchFamily="18" charset="0"/>
                            <a:ea typeface="Cambria Math" panose="02040503050406030204" pitchFamily="18" charset="0"/>
                          </a:rPr>
                          <m:t>𝑥</m:t>
                        </m:r>
                        <m:r>
                          <a:rPr lang="en-GB" b="0" i="1" baseline="-25000" dirty="0" smtClean="0">
                            <a:latin typeface="Cambria Math" panose="02040503050406030204" pitchFamily="18" charset="0"/>
                            <a:ea typeface="Cambria Math" panose="02040503050406030204" pitchFamily="18" charset="0"/>
                          </a:rPr>
                          <m:t>𝐺</m:t>
                        </m:r>
                        <m:r>
                          <a:rPr lang="en-GB" b="0" i="1" baseline="-25000" dirty="0" smtClean="0">
                            <a:latin typeface="Cambria Math" panose="02040503050406030204" pitchFamily="18" charset="0"/>
                            <a:ea typeface="Cambria Math" panose="02040503050406030204" pitchFamily="18" charset="0"/>
                          </a:rPr>
                          <m:t>4</m:t>
                        </m:r>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4</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600" dirty="0">
                    <a:latin typeface="Cambria Math" panose="02040503050406030204" pitchFamily="18" charset="0"/>
                    <a:ea typeface="Cambria Math" panose="02040503050406030204" pitchFamily="18" charset="0"/>
                  </a:rPr>
                  <a:t>exp(-µ</a:t>
                </a:r>
                <a:r>
                  <a:rPr lang="en-GB" sz="1600" baseline="-25000" dirty="0">
                    <a:latin typeface="Cambria Math" panose="02040503050406030204" pitchFamily="18" charset="0"/>
                    <a:ea typeface="Cambria Math" panose="02040503050406030204" pitchFamily="18" charset="0"/>
                  </a:rPr>
                  <a:t>L</a:t>
                </a:r>
                <a:r>
                  <a:rPr lang="en-GB" sz="1600" dirty="0">
                    <a:latin typeface="Cambria Math" panose="02040503050406030204" pitchFamily="18" charset="0"/>
                    <a:ea typeface="Cambria Math" panose="02040503050406030204" pitchFamily="18" charset="0"/>
                  </a:rPr>
                  <a:t>R</a:t>
                </a:r>
                <a:r>
                  <a:rPr lang="en-GB" sz="1600" baseline="-25000" dirty="0">
                    <a:latin typeface="Cambria Math" panose="02040503050406030204" pitchFamily="18" charset="0"/>
                    <a:ea typeface="Cambria Math" panose="02040503050406030204" pitchFamily="18" charset="0"/>
                  </a:rPr>
                  <a:t>G4</a:t>
                </a:r>
                <a:r>
                  <a:rPr lang="en-GB" sz="16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a:latin typeface="Cambria Math" panose="02040503050406030204" pitchFamily="18" charset="0"/>
                            <a:ea typeface="Cambria Math" panose="02040503050406030204" pitchFamily="18" charset="0"/>
                          </a:rPr>
                          <m:t>𝐴</m:t>
                        </m:r>
                        <m:r>
                          <a:rPr lang="en-GB" i="1" baseline="-25000" dirty="0" err="1">
                            <a:latin typeface="Cambria Math" panose="02040503050406030204" pitchFamily="18" charset="0"/>
                            <a:ea typeface="Cambria Math" panose="02040503050406030204" pitchFamily="18" charset="0"/>
                          </a:rPr>
                          <m:t>𝑥</m:t>
                        </m:r>
                        <m:r>
                          <a:rPr lang="en-GB" b="0" i="1" baseline="-25000" dirty="0" smtClean="0">
                            <a:latin typeface="Cambria Math" panose="02040503050406030204" pitchFamily="18" charset="0"/>
                            <a:ea typeface="Cambria Math" panose="02040503050406030204" pitchFamily="18" charset="0"/>
                          </a:rPr>
                          <m:t>𝐺</m:t>
                        </m:r>
                        <m:r>
                          <a:rPr lang="en-GB" b="0" i="1" baseline="-25000" dirty="0" smtClean="0">
                            <a:latin typeface="Cambria Math" panose="02040503050406030204" pitchFamily="18" charset="0"/>
                            <a:ea typeface="Cambria Math" panose="02040503050406030204" pitchFamily="18" charset="0"/>
                          </a:rPr>
                          <m:t>5</m:t>
                        </m:r>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5</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600" dirty="0">
                    <a:latin typeface="Cambria Math" panose="02040503050406030204" pitchFamily="18" charset="0"/>
                    <a:ea typeface="Cambria Math" panose="02040503050406030204" pitchFamily="18" charset="0"/>
                  </a:rPr>
                  <a:t>exp(-µ</a:t>
                </a:r>
                <a:r>
                  <a:rPr lang="en-GB" sz="1600" baseline="-25000" dirty="0">
                    <a:latin typeface="Cambria Math" panose="02040503050406030204" pitchFamily="18" charset="0"/>
                    <a:ea typeface="Cambria Math" panose="02040503050406030204" pitchFamily="18" charset="0"/>
                  </a:rPr>
                  <a:t>L</a:t>
                </a:r>
                <a:r>
                  <a:rPr lang="en-GB" sz="1600" dirty="0">
                    <a:latin typeface="Cambria Math" panose="02040503050406030204" pitchFamily="18" charset="0"/>
                    <a:ea typeface="Cambria Math" panose="02040503050406030204" pitchFamily="18" charset="0"/>
                  </a:rPr>
                  <a:t>R</a:t>
                </a:r>
                <a:r>
                  <a:rPr lang="en-GB" sz="1600" baseline="-25000" dirty="0">
                    <a:latin typeface="Cambria Math" panose="02040503050406030204" pitchFamily="18" charset="0"/>
                    <a:ea typeface="Cambria Math" panose="02040503050406030204" pitchFamily="18" charset="0"/>
                  </a:rPr>
                  <a:t>G5</a:t>
                </a:r>
                <a:r>
                  <a:rPr lang="en-GB" sz="1600" dirty="0">
                    <a:latin typeface="Cambria Math" panose="02040503050406030204" pitchFamily="18" charset="0"/>
                    <a:ea typeface="Cambria Math" panose="02040503050406030204" pitchFamily="18" charset="0"/>
                  </a:rPr>
                  <a:t>)]</a:t>
                </a:r>
              </a:p>
              <a:p>
                <a:endParaRPr lang="en-GB" sz="1100" dirty="0"/>
              </a:p>
              <a:p>
                <a:endParaRPr lang="en-GB" sz="1200" dirty="0"/>
              </a:p>
              <a:p>
                <a:r>
                  <a:rPr lang="en-GB" sz="1400" dirty="0"/>
                  <a:t>However, A</a:t>
                </a:r>
                <a:r>
                  <a:rPr lang="en-GB" sz="1400" baseline="-25000" dirty="0"/>
                  <a:t>xG1/G2…</a:t>
                </a:r>
                <a:r>
                  <a:rPr lang="en-GB" sz="1400" baseline="-25000" dirty="0" err="1"/>
                  <a:t>Gn</a:t>
                </a:r>
                <a:r>
                  <a:rPr lang="en-GB" sz="1400" baseline="-25000" dirty="0"/>
                  <a:t> </a:t>
                </a:r>
                <a:r>
                  <a:rPr lang="en-GB" sz="1400" dirty="0"/>
                  <a:t>make up our x matrix in Ax=b. So, we need to remove this from our formula that make up our entries in each cell of the A matrix:  </a:t>
                </a:r>
              </a:p>
              <a:p>
                <a:endParaRPr lang="en-GB" sz="1600" dirty="0"/>
              </a:p>
              <a:p>
                <a:r>
                  <a:rPr lang="en-GB" sz="1600" dirty="0"/>
                  <a:t>A</a:t>
                </a:r>
                <a:r>
                  <a:rPr lang="en-GB" sz="1600" baseline="-25000" dirty="0"/>
                  <a:t>1:</a:t>
                </a:r>
                <a:r>
                  <a:rPr lang="en-GB" sz="1600" dirty="0"/>
                  <a:t>= [</a:t>
                </a:r>
                <a14:m>
                  <m:oMath xmlns:m="http://schemas.openxmlformats.org/officeDocument/2006/math">
                    <m:f>
                      <m:fPr>
                        <m:ctrlPr>
                          <a:rPr lang="en-GB" i="1" dirty="0">
                            <a:latin typeface="Cambria Math" panose="02040503050406030204" pitchFamily="18" charset="0"/>
                            <a:ea typeface="Cambria Math" panose="02040503050406030204" pitchFamily="18" charset="0"/>
                          </a:rPr>
                        </m:ctrlPr>
                      </m:fPr>
                      <m:num>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1</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400" dirty="0">
                    <a:latin typeface="Cambria Math" panose="02040503050406030204" pitchFamily="18" charset="0"/>
                    <a:ea typeface="Cambria Math" panose="02040503050406030204" pitchFamily="18" charset="0"/>
                  </a:rPr>
                  <a:t>exp(-µ</a:t>
                </a:r>
                <a:r>
                  <a:rPr lang="en-GB" sz="1400" baseline="-25000" dirty="0">
                    <a:latin typeface="Cambria Math" panose="02040503050406030204" pitchFamily="18" charset="0"/>
                    <a:ea typeface="Cambria Math" panose="02040503050406030204" pitchFamily="18" charset="0"/>
                  </a:rPr>
                  <a:t>L</a:t>
                </a:r>
                <a:r>
                  <a:rPr lang="en-GB" sz="1400" dirty="0">
                    <a:latin typeface="Cambria Math" panose="02040503050406030204" pitchFamily="18" charset="0"/>
                    <a:ea typeface="Cambria Math" panose="02040503050406030204" pitchFamily="18" charset="0"/>
                  </a:rPr>
                  <a:t>R</a:t>
                </a:r>
                <a:r>
                  <a:rPr lang="en-GB" sz="1400" baseline="-25000" dirty="0">
                    <a:latin typeface="Cambria Math" panose="02040503050406030204" pitchFamily="18" charset="0"/>
                    <a:ea typeface="Cambria Math" panose="02040503050406030204" pitchFamily="18" charset="0"/>
                  </a:rPr>
                  <a:t>G1</a:t>
                </a:r>
                <a:r>
                  <a:rPr lang="en-GB" sz="14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2</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400" dirty="0">
                    <a:latin typeface="Cambria Math" panose="02040503050406030204" pitchFamily="18" charset="0"/>
                    <a:ea typeface="Cambria Math" panose="02040503050406030204" pitchFamily="18" charset="0"/>
                  </a:rPr>
                  <a:t>exp(-µ</a:t>
                </a:r>
                <a:r>
                  <a:rPr lang="en-GB" sz="1400" baseline="-25000" dirty="0">
                    <a:latin typeface="Cambria Math" panose="02040503050406030204" pitchFamily="18" charset="0"/>
                    <a:ea typeface="Cambria Math" panose="02040503050406030204" pitchFamily="18" charset="0"/>
                  </a:rPr>
                  <a:t>L</a:t>
                </a:r>
                <a:r>
                  <a:rPr lang="en-GB" sz="1400" dirty="0">
                    <a:latin typeface="Cambria Math" panose="02040503050406030204" pitchFamily="18" charset="0"/>
                    <a:ea typeface="Cambria Math" panose="02040503050406030204" pitchFamily="18" charset="0"/>
                  </a:rPr>
                  <a:t>R</a:t>
                </a:r>
                <a:r>
                  <a:rPr lang="en-GB" sz="1400" baseline="-25000" dirty="0">
                    <a:latin typeface="Cambria Math" panose="02040503050406030204" pitchFamily="18" charset="0"/>
                    <a:ea typeface="Cambria Math" panose="02040503050406030204" pitchFamily="18" charset="0"/>
                  </a:rPr>
                  <a:t>G2</a:t>
                </a:r>
                <a:r>
                  <a:rPr lang="en-GB" sz="1400" dirty="0">
                    <a:latin typeface="Cambria Math" panose="02040503050406030204" pitchFamily="18" charset="0"/>
                    <a:ea typeface="Cambria Math" panose="02040503050406030204" pitchFamily="18" charset="0"/>
                  </a:rPr>
                  <a:t>), </a:t>
                </a:r>
                <a:r>
                  <a:rPr lang="en-GB" sz="16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3</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400" dirty="0">
                    <a:latin typeface="Cambria Math" panose="02040503050406030204" pitchFamily="18" charset="0"/>
                    <a:ea typeface="Cambria Math" panose="02040503050406030204" pitchFamily="18" charset="0"/>
                  </a:rPr>
                  <a:t>exp(-µ</a:t>
                </a:r>
                <a:r>
                  <a:rPr lang="en-GB" sz="1400" baseline="-25000" dirty="0">
                    <a:latin typeface="Cambria Math" panose="02040503050406030204" pitchFamily="18" charset="0"/>
                    <a:ea typeface="Cambria Math" panose="02040503050406030204" pitchFamily="18" charset="0"/>
                  </a:rPr>
                  <a:t>L</a:t>
                </a:r>
                <a:r>
                  <a:rPr lang="en-GB" sz="1400" dirty="0">
                    <a:latin typeface="Cambria Math" panose="02040503050406030204" pitchFamily="18" charset="0"/>
                    <a:ea typeface="Cambria Math" panose="02040503050406030204" pitchFamily="18" charset="0"/>
                  </a:rPr>
                  <a:t>R</a:t>
                </a:r>
                <a:r>
                  <a:rPr lang="en-GB" sz="1400" baseline="-25000" dirty="0">
                    <a:latin typeface="Cambria Math" panose="02040503050406030204" pitchFamily="18" charset="0"/>
                    <a:ea typeface="Cambria Math" panose="02040503050406030204" pitchFamily="18" charset="0"/>
                  </a:rPr>
                  <a:t>G3</a:t>
                </a:r>
                <a:r>
                  <a:rPr lang="en-GB" sz="14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4</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400" dirty="0">
                    <a:latin typeface="Cambria Math" panose="02040503050406030204" pitchFamily="18" charset="0"/>
                    <a:ea typeface="Cambria Math" panose="02040503050406030204" pitchFamily="18" charset="0"/>
                  </a:rPr>
                  <a:t>exp(-µ</a:t>
                </a:r>
                <a:r>
                  <a:rPr lang="en-GB" sz="1400" baseline="-25000" dirty="0">
                    <a:latin typeface="Cambria Math" panose="02040503050406030204" pitchFamily="18" charset="0"/>
                    <a:ea typeface="Cambria Math" panose="02040503050406030204" pitchFamily="18" charset="0"/>
                  </a:rPr>
                  <a:t>L</a:t>
                </a:r>
                <a:r>
                  <a:rPr lang="en-GB" sz="1400" dirty="0">
                    <a:latin typeface="Cambria Math" panose="02040503050406030204" pitchFamily="18" charset="0"/>
                    <a:ea typeface="Cambria Math" panose="02040503050406030204" pitchFamily="18" charset="0"/>
                  </a:rPr>
                  <a:t>R</a:t>
                </a:r>
                <a:r>
                  <a:rPr lang="en-GB" sz="1400" baseline="-25000" dirty="0">
                    <a:latin typeface="Cambria Math" panose="02040503050406030204" pitchFamily="18" charset="0"/>
                    <a:ea typeface="Cambria Math" panose="02040503050406030204" pitchFamily="18" charset="0"/>
                  </a:rPr>
                  <a:t>G4</a:t>
                </a:r>
                <a:r>
                  <a:rPr lang="en-GB" sz="1400" dirty="0">
                    <a:latin typeface="Cambria Math" panose="02040503050406030204" pitchFamily="18" charset="0"/>
                    <a:ea typeface="Cambria Math" panose="02040503050406030204" pitchFamily="18" charset="0"/>
                  </a:rPr>
                  <a:t>), </a:t>
                </a:r>
                <a14:m>
                  <m:oMath xmlns:m="http://schemas.openxmlformats.org/officeDocument/2006/math">
                    <m:f>
                      <m:fPr>
                        <m:ctrlPr>
                          <a:rPr lang="en-GB" i="1" dirty="0" smtClean="0">
                            <a:latin typeface="Cambria Math" panose="02040503050406030204" pitchFamily="18" charset="0"/>
                            <a:ea typeface="Cambria Math" panose="02040503050406030204" pitchFamily="18" charset="0"/>
                          </a:rPr>
                        </m:ctrlPr>
                      </m:fPr>
                      <m:num>
                        <m:r>
                          <a:rPr lang="en-GB" i="1" dirty="0" err="1">
                            <a:latin typeface="Cambria Math" panose="02040503050406030204" pitchFamily="18" charset="0"/>
                            <a:ea typeface="Cambria Math" panose="02040503050406030204" pitchFamily="18" charset="0"/>
                          </a:rPr>
                          <m:t>𝑌</m:t>
                        </m:r>
                        <m:sSub>
                          <m:sSubPr>
                            <m:ctrlPr>
                              <a:rPr lang="en-GB" i="1" dirty="0">
                                <a:latin typeface="Cambria Math" panose="02040503050406030204" pitchFamily="18" charset="0"/>
                                <a:ea typeface="Cambria Math" panose="02040503050406030204" pitchFamily="18" charset="0"/>
                              </a:rPr>
                            </m:ctrlPr>
                          </m:sSubPr>
                          <m:e>
                            <m:r>
                              <a:rPr lang="en-GB" i="1" dirty="0">
                                <a:latin typeface="Cambria Math" panose="02040503050406030204" pitchFamily="18" charset="0"/>
                                <a:ea typeface="Cambria Math" panose="02040503050406030204" pitchFamily="18" charset="0"/>
                              </a:rPr>
                              <m:t>𝜀</m:t>
                            </m:r>
                          </m:e>
                          <m:sub>
                            <m:r>
                              <a:rPr lang="en-GB" i="1" dirty="0">
                                <a:latin typeface="Cambria Math" panose="02040503050406030204" pitchFamily="18" charset="0"/>
                                <a:ea typeface="Cambria Math" panose="02040503050406030204" pitchFamily="18" charset="0"/>
                              </a:rPr>
                              <m:t>𝑥</m:t>
                            </m:r>
                          </m:sub>
                        </m:sSub>
                        <m:r>
                          <a:rPr lang="en-GB" i="1" dirty="0" err="1">
                            <a:latin typeface="Cambria Math" panose="02040503050406030204" pitchFamily="18" charset="0"/>
                            <a:ea typeface="Cambria Math" panose="02040503050406030204" pitchFamily="18" charset="0"/>
                          </a:rPr>
                          <m:t>𝑠𝑎</m:t>
                        </m:r>
                      </m:num>
                      <m:den>
                        <m:r>
                          <a:rPr lang="en-GB" i="1" dirty="0">
                            <a:latin typeface="Cambria Math" panose="02040503050406030204" pitchFamily="18" charset="0"/>
                            <a:ea typeface="Cambria Math" panose="02040503050406030204" pitchFamily="18" charset="0"/>
                          </a:rPr>
                          <m:t>4</m:t>
                        </m:r>
                        <m:r>
                          <a:rPr lang="en-GB" i="1" dirty="0">
                            <a:latin typeface="Cambria Math" panose="02040503050406030204" pitchFamily="18" charset="0"/>
                            <a:ea typeface="Cambria Math" panose="02040503050406030204" pitchFamily="18" charset="0"/>
                          </a:rPr>
                          <m:t>𝜋</m:t>
                        </m:r>
                        <m:sSubSup>
                          <m:sSubSupPr>
                            <m:ctrlPr>
                              <a:rPr lang="en-GB" i="1" dirty="0" smtClean="0">
                                <a:latin typeface="Cambria Math" panose="02040503050406030204" pitchFamily="18" charset="0"/>
                                <a:ea typeface="Cambria Math" panose="02040503050406030204" pitchFamily="18" charset="0"/>
                              </a:rPr>
                            </m:ctrlPr>
                          </m:sSubSupPr>
                          <m:e>
                            <m:r>
                              <a:rPr lang="en-GB" b="0" i="1" dirty="0" smtClean="0">
                                <a:latin typeface="Cambria Math" panose="02040503050406030204" pitchFamily="18" charset="0"/>
                                <a:ea typeface="Cambria Math" panose="02040503050406030204" pitchFamily="18" charset="0"/>
                              </a:rPr>
                              <m:t>𝑅</m:t>
                            </m:r>
                          </m:e>
                          <m:sub>
                            <m:r>
                              <a:rPr lang="en-GB" b="0" i="1" dirty="0" smtClean="0">
                                <a:latin typeface="Cambria Math" panose="02040503050406030204" pitchFamily="18" charset="0"/>
                                <a:ea typeface="Cambria Math" panose="02040503050406030204" pitchFamily="18" charset="0"/>
                              </a:rPr>
                              <m:t>𝐺</m:t>
                            </m:r>
                            <m:r>
                              <a:rPr lang="en-GB" b="0" i="1" dirty="0" smtClean="0">
                                <a:latin typeface="Cambria Math" panose="02040503050406030204" pitchFamily="18" charset="0"/>
                                <a:ea typeface="Cambria Math" panose="02040503050406030204" pitchFamily="18" charset="0"/>
                              </a:rPr>
                              <m:t>5</m:t>
                            </m:r>
                          </m:sub>
                          <m:sup>
                            <m:r>
                              <a:rPr lang="en-GB" b="0" i="1" dirty="0" smtClean="0">
                                <a:latin typeface="Cambria Math" panose="02040503050406030204" pitchFamily="18" charset="0"/>
                                <a:ea typeface="Cambria Math" panose="02040503050406030204" pitchFamily="18" charset="0"/>
                              </a:rPr>
                              <m:t>2</m:t>
                            </m:r>
                          </m:sup>
                        </m:sSubSup>
                      </m:den>
                    </m:f>
                    <m:r>
                      <a:rPr lang="en-GB" i="1" dirty="0">
                        <a:latin typeface="Cambria Math" panose="02040503050406030204" pitchFamily="18" charset="0"/>
                        <a:ea typeface="Cambria Math" panose="02040503050406030204" pitchFamily="18" charset="0"/>
                      </a:rPr>
                      <m:t> </m:t>
                    </m:r>
                  </m:oMath>
                </a14:m>
                <a:r>
                  <a:rPr lang="en-GB" sz="1400" dirty="0">
                    <a:latin typeface="Cambria Math" panose="02040503050406030204" pitchFamily="18" charset="0"/>
                    <a:ea typeface="Cambria Math" panose="02040503050406030204" pitchFamily="18" charset="0"/>
                  </a:rPr>
                  <a:t>exp(-µ</a:t>
                </a:r>
                <a:r>
                  <a:rPr lang="en-GB" sz="1400" baseline="-25000" dirty="0">
                    <a:latin typeface="Cambria Math" panose="02040503050406030204" pitchFamily="18" charset="0"/>
                    <a:ea typeface="Cambria Math" panose="02040503050406030204" pitchFamily="18" charset="0"/>
                  </a:rPr>
                  <a:t>L</a:t>
                </a:r>
                <a:r>
                  <a:rPr lang="en-GB" sz="1400" dirty="0">
                    <a:latin typeface="Cambria Math" panose="02040503050406030204" pitchFamily="18" charset="0"/>
                    <a:ea typeface="Cambria Math" panose="02040503050406030204" pitchFamily="18" charset="0"/>
                  </a:rPr>
                  <a:t>R</a:t>
                </a:r>
                <a:r>
                  <a:rPr lang="en-GB" sz="1400" baseline="-25000" dirty="0">
                    <a:latin typeface="Cambria Math" panose="02040503050406030204" pitchFamily="18" charset="0"/>
                    <a:ea typeface="Cambria Math" panose="02040503050406030204" pitchFamily="18" charset="0"/>
                  </a:rPr>
                  <a:t>G5</a:t>
                </a:r>
                <a:r>
                  <a:rPr lang="en-GB" sz="1400" dirty="0">
                    <a:latin typeface="Cambria Math" panose="02040503050406030204" pitchFamily="18" charset="0"/>
                    <a:ea typeface="Cambria Math" panose="02040503050406030204" pitchFamily="18" charset="0"/>
                  </a:rPr>
                  <a:t>)]</a:t>
                </a:r>
              </a:p>
              <a:p>
                <a:endParaRPr lang="en-GB" sz="1600" dirty="0"/>
              </a:p>
              <a:p>
                <a:endParaRPr lang="en-GB" dirty="0"/>
              </a:p>
            </p:txBody>
          </p:sp>
        </mc:Choice>
        <mc:Fallback>
          <p:sp>
            <p:nvSpPr>
              <p:cNvPr id="5" name="TextBox 4">
                <a:extLst>
                  <a:ext uri="{FF2B5EF4-FFF2-40B4-BE49-F238E27FC236}">
                    <a16:creationId xmlns:a16="http://schemas.microsoft.com/office/drawing/2014/main" id="{C4CC94C1-33F4-3E1F-7A93-2D65B2D7AA84}"/>
                  </a:ext>
                </a:extLst>
              </p:cNvPr>
              <p:cNvSpPr txBox="1">
                <a:spLocks noRot="1" noChangeAspect="1" noMove="1" noResize="1" noEditPoints="1" noAdjustHandles="1" noChangeArrowheads="1" noChangeShapeType="1" noTextEdit="1"/>
              </p:cNvSpPr>
              <p:nvPr/>
            </p:nvSpPr>
            <p:spPr>
              <a:xfrm>
                <a:off x="562079" y="1029897"/>
                <a:ext cx="11525057" cy="3204403"/>
              </a:xfrm>
              <a:prstGeom prst="rect">
                <a:avLst/>
              </a:prstGeom>
              <a:blipFill>
                <a:blip r:embed="rId2"/>
                <a:stretch>
                  <a:fillRect l="-423" t="-951"/>
                </a:stretch>
              </a:blipFill>
            </p:spPr>
            <p:txBody>
              <a:bodyPr/>
              <a:lstStyle/>
              <a:p>
                <a:r>
                  <a:rPr lang="en-GB">
                    <a:noFill/>
                  </a:rPr>
                  <a:t> </a:t>
                </a:r>
              </a:p>
            </p:txBody>
          </p:sp>
        </mc:Fallback>
      </mc:AlternateContent>
      <p:grpSp>
        <p:nvGrpSpPr>
          <p:cNvPr id="46" name="Group 45">
            <a:extLst>
              <a:ext uri="{FF2B5EF4-FFF2-40B4-BE49-F238E27FC236}">
                <a16:creationId xmlns:a16="http://schemas.microsoft.com/office/drawing/2014/main" id="{305A62EA-C032-D60C-7793-B2F9712F2E2D}"/>
              </a:ext>
            </a:extLst>
          </p:cNvPr>
          <p:cNvGrpSpPr/>
          <p:nvPr/>
        </p:nvGrpSpPr>
        <p:grpSpPr>
          <a:xfrm>
            <a:off x="1747319" y="3647703"/>
            <a:ext cx="8103606" cy="3877037"/>
            <a:chOff x="1792586" y="2823838"/>
            <a:chExt cx="8103606" cy="3877037"/>
          </a:xfrm>
        </p:grpSpPr>
        <p:pic>
          <p:nvPicPr>
            <p:cNvPr id="3" name="Picture 2">
              <a:extLst>
                <a:ext uri="{FF2B5EF4-FFF2-40B4-BE49-F238E27FC236}">
                  <a16:creationId xmlns:a16="http://schemas.microsoft.com/office/drawing/2014/main" id="{5EF91CE7-6CDF-D68A-6E12-D9F502CEE51C}"/>
                </a:ext>
              </a:extLst>
            </p:cNvPr>
            <p:cNvPicPr>
              <a:picLocks noChangeAspect="1"/>
            </p:cNvPicPr>
            <p:nvPr/>
          </p:nvPicPr>
          <p:blipFill>
            <a:blip r:embed="rId3"/>
            <a:stretch>
              <a:fillRect/>
            </a:stretch>
          </p:blipFill>
          <p:spPr>
            <a:xfrm>
              <a:off x="1792586" y="2823838"/>
              <a:ext cx="8103606" cy="3877037"/>
            </a:xfrm>
            <a:prstGeom prst="rect">
              <a:avLst/>
            </a:prstGeom>
          </p:spPr>
        </p:pic>
        <p:sp>
          <p:nvSpPr>
            <p:cNvPr id="40" name="TextBox 39">
              <a:extLst>
                <a:ext uri="{FF2B5EF4-FFF2-40B4-BE49-F238E27FC236}">
                  <a16:creationId xmlns:a16="http://schemas.microsoft.com/office/drawing/2014/main" id="{D05D93E6-A7DF-FEBB-D042-4F470AFE87F3}"/>
                </a:ext>
              </a:extLst>
            </p:cNvPr>
            <p:cNvSpPr txBox="1"/>
            <p:nvPr/>
          </p:nvSpPr>
          <p:spPr>
            <a:xfrm>
              <a:off x="3051020" y="4312844"/>
              <a:ext cx="516042" cy="276999"/>
            </a:xfrm>
            <a:prstGeom prst="rect">
              <a:avLst/>
            </a:prstGeom>
            <a:noFill/>
          </p:spPr>
          <p:txBody>
            <a:bodyPr wrap="square">
              <a:spAutoFit/>
            </a:bodyPr>
            <a:lstStyle/>
            <a:p>
              <a:r>
                <a:rPr lang="en-GB" sz="1200" dirty="0">
                  <a:latin typeface="Cambria Math" panose="02040503050406030204" pitchFamily="18" charset="0"/>
                  <a:ea typeface="Cambria Math" panose="02040503050406030204" pitchFamily="18" charset="0"/>
                </a:rPr>
                <a:t>R</a:t>
              </a:r>
              <a:r>
                <a:rPr lang="en-GB" sz="1200" baseline="-25000" dirty="0">
                  <a:latin typeface="Cambria Math" panose="02040503050406030204" pitchFamily="18" charset="0"/>
                  <a:ea typeface="Cambria Math" panose="02040503050406030204" pitchFamily="18" charset="0"/>
                </a:rPr>
                <a:t>G1</a:t>
              </a:r>
              <a:endParaRPr lang="en-GB" sz="1200" dirty="0"/>
            </a:p>
          </p:txBody>
        </p:sp>
        <p:sp>
          <p:nvSpPr>
            <p:cNvPr id="41" name="TextBox 40">
              <a:extLst>
                <a:ext uri="{FF2B5EF4-FFF2-40B4-BE49-F238E27FC236}">
                  <a16:creationId xmlns:a16="http://schemas.microsoft.com/office/drawing/2014/main" id="{C98C71E1-4252-0D64-C687-18A7213C315F}"/>
                </a:ext>
              </a:extLst>
            </p:cNvPr>
            <p:cNvSpPr txBox="1"/>
            <p:nvPr/>
          </p:nvSpPr>
          <p:spPr>
            <a:xfrm>
              <a:off x="3847726" y="4355880"/>
              <a:ext cx="516042" cy="276999"/>
            </a:xfrm>
            <a:prstGeom prst="rect">
              <a:avLst/>
            </a:prstGeom>
            <a:noFill/>
          </p:spPr>
          <p:txBody>
            <a:bodyPr wrap="square">
              <a:spAutoFit/>
            </a:bodyPr>
            <a:lstStyle/>
            <a:p>
              <a:r>
                <a:rPr lang="en-GB" sz="1200" dirty="0">
                  <a:latin typeface="Cambria Math" panose="02040503050406030204" pitchFamily="18" charset="0"/>
                  <a:ea typeface="Cambria Math" panose="02040503050406030204" pitchFamily="18" charset="0"/>
                </a:rPr>
                <a:t>R</a:t>
              </a:r>
              <a:r>
                <a:rPr lang="en-GB" sz="1200" baseline="-25000" dirty="0">
                  <a:latin typeface="Cambria Math" panose="02040503050406030204" pitchFamily="18" charset="0"/>
                  <a:ea typeface="Cambria Math" panose="02040503050406030204" pitchFamily="18" charset="0"/>
                </a:rPr>
                <a:t>G2</a:t>
              </a:r>
              <a:endParaRPr lang="en-GB" sz="1200" dirty="0"/>
            </a:p>
          </p:txBody>
        </p:sp>
        <p:sp>
          <p:nvSpPr>
            <p:cNvPr id="42" name="TextBox 41">
              <a:extLst>
                <a:ext uri="{FF2B5EF4-FFF2-40B4-BE49-F238E27FC236}">
                  <a16:creationId xmlns:a16="http://schemas.microsoft.com/office/drawing/2014/main" id="{57FA17EA-4EAC-2D64-C545-DE9140AF58D6}"/>
                </a:ext>
              </a:extLst>
            </p:cNvPr>
            <p:cNvSpPr txBox="1"/>
            <p:nvPr/>
          </p:nvSpPr>
          <p:spPr>
            <a:xfrm>
              <a:off x="4544840" y="4389799"/>
              <a:ext cx="516042" cy="276999"/>
            </a:xfrm>
            <a:prstGeom prst="rect">
              <a:avLst/>
            </a:prstGeom>
            <a:noFill/>
          </p:spPr>
          <p:txBody>
            <a:bodyPr wrap="square">
              <a:spAutoFit/>
            </a:bodyPr>
            <a:lstStyle/>
            <a:p>
              <a:r>
                <a:rPr lang="en-GB" sz="1200" dirty="0">
                  <a:latin typeface="Cambria Math" panose="02040503050406030204" pitchFamily="18" charset="0"/>
                  <a:ea typeface="Cambria Math" panose="02040503050406030204" pitchFamily="18" charset="0"/>
                </a:rPr>
                <a:t>R</a:t>
              </a:r>
              <a:r>
                <a:rPr lang="en-GB" sz="1200" baseline="-25000" dirty="0">
                  <a:latin typeface="Cambria Math" panose="02040503050406030204" pitchFamily="18" charset="0"/>
                  <a:ea typeface="Cambria Math" panose="02040503050406030204" pitchFamily="18" charset="0"/>
                </a:rPr>
                <a:t>G3</a:t>
              </a:r>
              <a:endParaRPr lang="en-GB" sz="1200" dirty="0"/>
            </a:p>
          </p:txBody>
        </p:sp>
        <p:sp>
          <p:nvSpPr>
            <p:cNvPr id="43" name="TextBox 42">
              <a:extLst>
                <a:ext uri="{FF2B5EF4-FFF2-40B4-BE49-F238E27FC236}">
                  <a16:creationId xmlns:a16="http://schemas.microsoft.com/office/drawing/2014/main" id="{41334890-6B88-43DF-2376-181B9A049F11}"/>
                </a:ext>
              </a:extLst>
            </p:cNvPr>
            <p:cNvSpPr txBox="1"/>
            <p:nvPr/>
          </p:nvSpPr>
          <p:spPr>
            <a:xfrm>
              <a:off x="5328347" y="4460630"/>
              <a:ext cx="516042" cy="276999"/>
            </a:xfrm>
            <a:prstGeom prst="rect">
              <a:avLst/>
            </a:prstGeom>
            <a:noFill/>
          </p:spPr>
          <p:txBody>
            <a:bodyPr wrap="square">
              <a:spAutoFit/>
            </a:bodyPr>
            <a:lstStyle/>
            <a:p>
              <a:r>
                <a:rPr lang="en-GB" sz="1200" dirty="0">
                  <a:latin typeface="Cambria Math" panose="02040503050406030204" pitchFamily="18" charset="0"/>
                  <a:ea typeface="Cambria Math" panose="02040503050406030204" pitchFamily="18" charset="0"/>
                </a:rPr>
                <a:t>R</a:t>
              </a:r>
              <a:r>
                <a:rPr lang="en-GB" sz="1200" baseline="-25000" dirty="0">
                  <a:latin typeface="Cambria Math" panose="02040503050406030204" pitchFamily="18" charset="0"/>
                  <a:ea typeface="Cambria Math" panose="02040503050406030204" pitchFamily="18" charset="0"/>
                </a:rPr>
                <a:t>G4</a:t>
              </a:r>
              <a:endParaRPr lang="en-GB" sz="1200" dirty="0"/>
            </a:p>
          </p:txBody>
        </p:sp>
        <p:sp>
          <p:nvSpPr>
            <p:cNvPr id="44" name="TextBox 43">
              <a:extLst>
                <a:ext uri="{FF2B5EF4-FFF2-40B4-BE49-F238E27FC236}">
                  <a16:creationId xmlns:a16="http://schemas.microsoft.com/office/drawing/2014/main" id="{43310992-6E99-AB82-1E48-C2B7B3F89A2E}"/>
                </a:ext>
              </a:extLst>
            </p:cNvPr>
            <p:cNvSpPr txBox="1"/>
            <p:nvPr/>
          </p:nvSpPr>
          <p:spPr>
            <a:xfrm>
              <a:off x="6111854" y="4494644"/>
              <a:ext cx="516042" cy="276999"/>
            </a:xfrm>
            <a:prstGeom prst="rect">
              <a:avLst/>
            </a:prstGeom>
            <a:noFill/>
          </p:spPr>
          <p:txBody>
            <a:bodyPr wrap="square">
              <a:spAutoFit/>
            </a:bodyPr>
            <a:lstStyle/>
            <a:p>
              <a:r>
                <a:rPr lang="en-GB" sz="1200" dirty="0">
                  <a:latin typeface="Cambria Math" panose="02040503050406030204" pitchFamily="18" charset="0"/>
                  <a:ea typeface="Cambria Math" panose="02040503050406030204" pitchFamily="18" charset="0"/>
                </a:rPr>
                <a:t>R</a:t>
              </a:r>
              <a:r>
                <a:rPr lang="en-GB" sz="1200" baseline="-25000" dirty="0">
                  <a:latin typeface="Cambria Math" panose="02040503050406030204" pitchFamily="18" charset="0"/>
                  <a:ea typeface="Cambria Math" panose="02040503050406030204" pitchFamily="18" charset="0"/>
                </a:rPr>
                <a:t>G5</a:t>
              </a:r>
              <a:endParaRPr lang="en-GB" sz="1200" dirty="0"/>
            </a:p>
          </p:txBody>
        </p:sp>
        <p:cxnSp>
          <p:nvCxnSpPr>
            <p:cNvPr id="7" name="Straight Arrow Connector 6">
              <a:extLst>
                <a:ext uri="{FF2B5EF4-FFF2-40B4-BE49-F238E27FC236}">
                  <a16:creationId xmlns:a16="http://schemas.microsoft.com/office/drawing/2014/main" id="{2B9BE052-93E0-9F25-BD22-344559358933}"/>
                </a:ext>
              </a:extLst>
            </p:cNvPr>
            <p:cNvCxnSpPr/>
            <p:nvPr/>
          </p:nvCxnSpPr>
          <p:spPr>
            <a:xfrm flipV="1">
              <a:off x="3431263" y="3429000"/>
              <a:ext cx="0" cy="14417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BB09F8E1-5C08-715E-4BA4-DE8205674B6E}"/>
                </a:ext>
              </a:extLst>
            </p:cNvPr>
            <p:cNvCxnSpPr/>
            <p:nvPr/>
          </p:nvCxnSpPr>
          <p:spPr>
            <a:xfrm flipH="1" flipV="1">
              <a:off x="3431263" y="3429000"/>
              <a:ext cx="1113577" cy="15232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F999FBCC-80C5-BA37-63BF-34E23A750310}"/>
                </a:ext>
              </a:extLst>
            </p:cNvPr>
            <p:cNvCxnSpPr/>
            <p:nvPr/>
          </p:nvCxnSpPr>
          <p:spPr>
            <a:xfrm flipH="1" flipV="1">
              <a:off x="3431263" y="3429000"/>
              <a:ext cx="2209046" cy="1640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BDA70D88-2269-02C7-3795-8C63A8FC89E1}"/>
                </a:ext>
              </a:extLst>
            </p:cNvPr>
            <p:cNvCxnSpPr/>
            <p:nvPr/>
          </p:nvCxnSpPr>
          <p:spPr>
            <a:xfrm flipH="1" flipV="1">
              <a:off x="3431263" y="3429000"/>
              <a:ext cx="3558012" cy="176768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521552E6-5A0C-3E13-D0CC-9DF9765DB2A6}"/>
                </a:ext>
              </a:extLst>
            </p:cNvPr>
            <p:cNvCxnSpPr/>
            <p:nvPr/>
          </p:nvCxnSpPr>
          <p:spPr>
            <a:xfrm flipH="1" flipV="1">
              <a:off x="3431263" y="3429000"/>
              <a:ext cx="5015620" cy="192159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25875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381</TotalTime>
  <Words>928</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Cambria Math</vt:lpstr>
      <vt:lpstr>Office Theme</vt:lpstr>
      <vt:lpstr>Constructing the A-matrix</vt:lpstr>
      <vt:lpstr>PowerPoint Presentation</vt:lpstr>
      <vt:lpstr>Constituents of radiation transport: Geometrical Contributions </vt:lpstr>
      <vt:lpstr>Constituents of radiation transport: Geometrical Contributions </vt:lpstr>
      <vt:lpstr>Constituents of radiation transport: Attenuation</vt:lpstr>
      <vt:lpstr>Attenuation + Geometrical Considerations </vt:lpstr>
      <vt:lpstr>Constituents of radiation transport: Detection Efficiency</vt:lpstr>
      <vt:lpstr>The whole radiation transport equation</vt:lpstr>
      <vt:lpstr>Setting up the A-matrix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Dean Connor</dc:creator>
  <cp:lastModifiedBy>Dean Connor</cp:lastModifiedBy>
  <cp:revision>2</cp:revision>
  <dcterms:created xsi:type="dcterms:W3CDTF">2025-07-15T08:35:40Z</dcterms:created>
  <dcterms:modified xsi:type="dcterms:W3CDTF">2025-07-15T14:57:07Z</dcterms:modified>
</cp:coreProperties>
</file>