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329" r:id="rId6"/>
    <p:sldId id="518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32" r:id="rId15"/>
    <p:sldId id="531" r:id="rId16"/>
    <p:sldId id="529" r:id="rId17"/>
    <p:sldId id="533" r:id="rId18"/>
    <p:sldId id="530" r:id="rId19"/>
    <p:sldId id="534" r:id="rId20"/>
    <p:sldId id="535" r:id="rId21"/>
    <p:sldId id="537" r:id="rId22"/>
    <p:sldId id="538" r:id="rId23"/>
    <p:sldId id="539" r:id="rId24"/>
    <p:sldId id="540" r:id="rId25"/>
    <p:sldId id="422" r:id="rId26"/>
    <p:sldId id="258" r:id="rId2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222"/>
        <p:guide pos="2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想一次性把这个问题说明白，第一部分可以讲快一些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9BCBD-CDAD-44C0-8E0F-7A8E42C7E9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70F59-D812-47A0-A6DA-9D789E6F3D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91C9B-A551-4377-899B-C4E55A8406E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5F2B9-19A6-4442-9758-4FEEF21EF2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ECC21-B829-4F04-B6DB-F167941BFC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F6D74-D209-46BB-97F6-19D2AF7C81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8CA37-C1FB-4FBB-AAA3-EEE71E1F724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C13B-4F32-4F84-B75F-25D988C5B4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7D1E3-6DF1-44AF-B026-0B43E058CEF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B529-0BA7-4C74-B5BF-4945CE8CB4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E9745-CCE2-4911-92E3-86C9D5840A0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AB487-04F9-4AFF-82E9-911F37E557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B99B0-6696-453E-9429-6AAEDFD3F9E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D1BAC-1B57-4139-BCD2-EF6AB1E00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BA138-1518-4E34-9666-F260F104333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6EEC-53A5-445C-8D96-08F6940A48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C80E2-B43A-41AC-B7BA-35BE49E8919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3E822-5AD4-4B36-BED4-3704108F2F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AE59F-B8A4-456C-890D-87B897B6EE9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C631F-F799-41E6-9223-C2EEEDCF08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486B5C-B5A2-49E9-AB56-D805CB9954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7CCDD88-8295-4D75-BDD3-F5683FD70B8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564583"/>
            <a:ext cx="12198350" cy="14584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051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593372" y="4651375"/>
            <a:ext cx="5078413" cy="6350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贾中昊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52" name="文本框 3"/>
          <p:cNvSpPr txBox="1">
            <a:spLocks noChangeArrowheads="1"/>
          </p:cNvSpPr>
          <p:nvPr/>
        </p:nvSpPr>
        <p:spPr bwMode="auto">
          <a:xfrm>
            <a:off x="594754" y="5556250"/>
            <a:ext cx="11520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Lab of  Machine Learning and Data Mining</a:t>
            </a:r>
            <a:endParaRPr lang="en-US" altLang="zh-CN" sz="2400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South China University of Technology</a:t>
            </a:r>
            <a:endParaRPr lang="zh-CN" altLang="en-US" sz="2400" dirty="0"/>
          </a:p>
        </p:txBody>
      </p:sp>
      <p:pic>
        <p:nvPicPr>
          <p:cNvPr id="205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87338"/>
            <a:ext cx="54340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210050"/>
            <a:ext cx="25527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标题 1"/>
          <p:cNvSpPr>
            <a:spLocks noGrp="1" noChangeArrowheads="1"/>
          </p:cNvSpPr>
          <p:nvPr/>
        </p:nvSpPr>
        <p:spPr bwMode="auto">
          <a:xfrm>
            <a:off x="354647" y="2345409"/>
            <a:ext cx="11490325" cy="157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Partial sequence matching using an Unbounded Dynamic Time Warping algorithm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</a:t>
            </a:r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407035" y="1633855"/>
            <a:ext cx="11299190" cy="4538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ym typeface="+mn-ea"/>
              </a:rPr>
              <a:t>在此只介绍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Unbounded DTW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的解决问题的</a:t>
            </a:r>
            <a:r>
              <a:rPr lang="zh-CN" altLang="zh-CN" sz="2400" b="1">
                <a:sym typeface="+mn-ea"/>
              </a:rPr>
              <a:t>核心思想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（和原文不完全相同，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为了方便讲解</a:t>
            </a:r>
            <a:r>
              <a:rPr lang="zh-CN" altLang="zh-CN" sz="2400" b="1">
                <a:sym typeface="+mn-ea"/>
              </a:rPr>
              <a:t>，有改动</a:t>
            </a:r>
            <a:r>
              <a:rPr lang="zh-CN" altLang="zh-CN" sz="2400" b="1">
                <a:sym typeface="+mn-ea"/>
              </a:rPr>
              <a:t>）</a:t>
            </a:r>
            <a:endParaRPr lang="zh-CN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问题和</a:t>
            </a:r>
            <a:r>
              <a:rPr lang="zh-CN" altLang="en-US" sz="2400" b="1">
                <a:sym typeface="+mn-ea"/>
              </a:rPr>
              <a:t>目标：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① 起点和终点不确定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②有可能出现多条匹配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③速度要快</a:t>
            </a:r>
            <a:r>
              <a:rPr lang="en-US" altLang="zh-CN" sz="2400" b="1">
                <a:sym typeface="+mn-ea"/>
              </a:rPr>
              <a:t>,</a:t>
            </a:r>
            <a:r>
              <a:rPr lang="zh-CN" altLang="zh-CN" sz="2400" b="1">
                <a:sym typeface="+mn-ea"/>
              </a:rPr>
              <a:t>不能穷举</a:t>
            </a:r>
            <a:endParaRPr lang="zh-CN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9320" y="1633855"/>
            <a:ext cx="7475855" cy="4715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407035" y="1633855"/>
            <a:ext cx="11299190" cy="4169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ym typeface="+mn-ea"/>
              </a:rPr>
              <a:t>Unbounded DTW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核心思想</a:t>
            </a:r>
            <a:endParaRPr lang="zh-CN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① 定义关键点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synchronization points (SPs)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如果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红色路径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经过关键点，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那么它</a:t>
            </a:r>
            <a:r>
              <a:rPr lang="zh-CN" altLang="en-US" sz="2400" b="1">
                <a:sym typeface="+mn-ea"/>
              </a:rPr>
              <a:t>将被找到。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7615" y="1838960"/>
            <a:ext cx="6906895" cy="42945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620" y="1854200"/>
            <a:ext cx="731520" cy="683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732280"/>
            <a:ext cx="11299190" cy="4907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ym typeface="+mn-ea"/>
              </a:rPr>
              <a:t>Unbounded DTW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核心思想</a:t>
            </a:r>
            <a:endParaRPr lang="zh-CN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② 向前扩张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Forward Paths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扩张完之后，每个起点只保留最长的路径</a:t>
            </a:r>
            <a:endParaRPr lang="zh-CN" altLang="en-US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//</a:t>
            </a:r>
            <a:r>
              <a:rPr lang="zh-CN" altLang="en-US" sz="2400" b="1">
                <a:sym typeface="+mn-ea"/>
              </a:rPr>
              <a:t>点</a:t>
            </a:r>
            <a:r>
              <a:rPr lang="en-US" altLang="en-US" sz="2400" b="1">
                <a:sym typeface="+mn-ea"/>
              </a:rPr>
              <a:t>(i,j)</a:t>
            </a:r>
            <a:r>
              <a:rPr lang="zh-CN" altLang="en-US" sz="2400" b="1">
                <a:sym typeface="+mn-ea"/>
              </a:rPr>
              <a:t>是否</a:t>
            </a:r>
            <a:r>
              <a:rPr lang="zh-CN" altLang="zh-CN" sz="2400" b="1">
                <a:sym typeface="+mn-ea"/>
              </a:rPr>
              <a:t>扩张</a:t>
            </a:r>
            <a:r>
              <a:rPr lang="en-US" altLang="zh-CN" sz="2400" b="1">
                <a:sym typeface="+mn-ea"/>
              </a:rPr>
              <a:t>, </a:t>
            </a:r>
            <a:r>
              <a:rPr lang="zh-CN" altLang="zh-CN" sz="2400" b="1">
                <a:sym typeface="+mn-ea"/>
              </a:rPr>
              <a:t>可以取决于该路径的（惩罚加和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路径长度）</a:t>
            </a:r>
            <a:r>
              <a:rPr lang="zh-CN" altLang="zh-CN" sz="2400" b="1">
                <a:sym typeface="+mn-ea"/>
              </a:rPr>
              <a:t>小于某阈值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3980" y="1732280"/>
            <a:ext cx="5339080" cy="3469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732280"/>
            <a:ext cx="11299190" cy="4907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ym typeface="+mn-ea"/>
              </a:rPr>
              <a:t>Unbounded DTW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核心思想</a:t>
            </a:r>
            <a:endParaRPr lang="zh-CN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② 向前扩张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Forward Paths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for i </a:t>
            </a:r>
            <a:r>
              <a:rPr lang="zh-CN" altLang="en-US" sz="2400" b="1">
                <a:sym typeface="+mn-ea"/>
              </a:rPr>
              <a:t>从</a:t>
            </a:r>
            <a:r>
              <a:rPr lang="en-US" altLang="zh-CN" sz="2400" b="1">
                <a:sym typeface="+mn-ea"/>
              </a:rPr>
              <a:t>1 </a:t>
            </a:r>
            <a:r>
              <a:rPr lang="zh-CN" altLang="en-US" sz="2400" b="1">
                <a:sym typeface="+mn-ea"/>
              </a:rPr>
              <a:t>到 </a:t>
            </a:r>
            <a:r>
              <a:rPr lang="en-US" altLang="zh-CN" sz="2400" b="1">
                <a:sym typeface="+mn-ea"/>
              </a:rPr>
              <a:t>n {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    for j </a:t>
            </a:r>
            <a:r>
              <a:rPr lang="zh-CN" altLang="zh-CN" sz="2400" b="1">
                <a:sym typeface="+mn-ea"/>
              </a:rPr>
              <a:t>从</a:t>
            </a:r>
            <a:r>
              <a:rPr lang="en-US" altLang="zh-CN" sz="2400" b="1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到</a:t>
            </a:r>
            <a:r>
              <a:rPr lang="en-US" altLang="zh-CN" sz="2400" b="1">
                <a:sym typeface="+mn-ea"/>
              </a:rPr>
              <a:t>m {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        </a:t>
            </a:r>
            <a:r>
              <a:rPr lang="zh-CN" altLang="zh-CN" sz="2400" b="1">
                <a:sym typeface="+mn-ea"/>
              </a:rPr>
              <a:t>如果点</a:t>
            </a:r>
            <a:r>
              <a:rPr lang="en-US" altLang="zh-CN" sz="2400" b="1">
                <a:sym typeface="+mn-ea"/>
              </a:rPr>
              <a:t>(i,j)</a:t>
            </a:r>
            <a:r>
              <a:rPr lang="zh-CN" altLang="zh-CN" sz="2400" b="1">
                <a:sym typeface="+mn-ea"/>
              </a:rPr>
              <a:t>是关键点或激活点</a:t>
            </a:r>
            <a:r>
              <a:rPr lang="en-US" altLang="zh-CN" sz="2400" b="1">
                <a:sym typeface="+mn-ea"/>
              </a:rPr>
              <a:t>{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</a:t>
            </a:r>
            <a:r>
              <a:rPr lang="zh-CN" altLang="zh-CN" sz="2400" b="1">
                <a:sym typeface="+mn-ea"/>
              </a:rPr>
              <a:t>点</a:t>
            </a:r>
            <a:r>
              <a:rPr lang="en-US" altLang="zh-CN" sz="2400" b="1">
                <a:sym typeface="+mn-ea"/>
              </a:rPr>
              <a:t>(i,j)</a:t>
            </a:r>
            <a:r>
              <a:rPr lang="zh-CN" altLang="zh-CN" sz="2400" b="1">
                <a:sym typeface="+mn-ea"/>
              </a:rPr>
              <a:t>可以向前扩张，并激活扩张点</a:t>
            </a:r>
            <a:endParaRPr lang="zh-CN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}}}		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//</a:t>
            </a:r>
            <a:r>
              <a:rPr lang="zh-CN" altLang="en-US" sz="2400" b="1">
                <a:sym typeface="+mn-ea"/>
              </a:rPr>
              <a:t>点</a:t>
            </a:r>
            <a:r>
              <a:rPr lang="en-US" altLang="en-US" sz="2400" b="1">
                <a:sym typeface="+mn-ea"/>
              </a:rPr>
              <a:t>(i,j)</a:t>
            </a:r>
            <a:r>
              <a:rPr lang="zh-CN" altLang="en-US" sz="2400" b="1">
                <a:sym typeface="+mn-ea"/>
              </a:rPr>
              <a:t>是否向前</a:t>
            </a:r>
            <a:r>
              <a:rPr lang="zh-CN" altLang="zh-CN" sz="2400" b="1">
                <a:sym typeface="+mn-ea"/>
              </a:rPr>
              <a:t>扩张</a:t>
            </a:r>
            <a:r>
              <a:rPr lang="en-US" altLang="zh-CN" sz="2400" b="1">
                <a:sym typeface="+mn-ea"/>
              </a:rPr>
              <a:t>, </a:t>
            </a:r>
            <a:r>
              <a:rPr lang="zh-CN" altLang="zh-CN" sz="2400" b="1">
                <a:sym typeface="+mn-ea"/>
              </a:rPr>
              <a:t>可以取决于该路径的（惩罚加和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路径长度）</a:t>
            </a:r>
            <a:r>
              <a:rPr lang="zh-CN" altLang="zh-CN" sz="2400" b="1">
                <a:sym typeface="+mn-ea"/>
              </a:rPr>
              <a:t>小于某阈值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0" y="1838960"/>
            <a:ext cx="5556885" cy="3561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732280"/>
            <a:ext cx="11299190" cy="4907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ym typeface="+mn-ea"/>
              </a:rPr>
              <a:t>Unbounded DTW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核心思想</a:t>
            </a:r>
            <a:endParaRPr lang="zh-CN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② 向前扩张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Forward Paths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扩张完之后，每个起点只保留最长的路径</a:t>
            </a:r>
            <a:endParaRPr lang="zh-CN" altLang="en-US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//</a:t>
            </a:r>
            <a:r>
              <a:rPr lang="zh-CN" altLang="en-US" sz="2400" b="1">
                <a:sym typeface="+mn-ea"/>
              </a:rPr>
              <a:t>点</a:t>
            </a:r>
            <a:r>
              <a:rPr lang="en-US" altLang="en-US" sz="2400" b="1">
                <a:sym typeface="+mn-ea"/>
              </a:rPr>
              <a:t>(i,j)</a:t>
            </a:r>
            <a:r>
              <a:rPr lang="zh-CN" altLang="en-US" sz="2400" b="1">
                <a:sym typeface="+mn-ea"/>
              </a:rPr>
              <a:t>是否</a:t>
            </a:r>
            <a:r>
              <a:rPr lang="zh-CN" altLang="zh-CN" sz="2400" b="1">
                <a:sym typeface="+mn-ea"/>
              </a:rPr>
              <a:t>扩张</a:t>
            </a:r>
            <a:r>
              <a:rPr lang="en-US" altLang="zh-CN" sz="2400" b="1">
                <a:sym typeface="+mn-ea"/>
              </a:rPr>
              <a:t>, </a:t>
            </a:r>
            <a:r>
              <a:rPr lang="zh-CN" altLang="zh-CN" sz="2400" b="1">
                <a:sym typeface="+mn-ea"/>
              </a:rPr>
              <a:t>可以取决于</a:t>
            </a:r>
            <a:r>
              <a:rPr lang="zh-CN" altLang="zh-CN" sz="2400" b="1">
                <a:sym typeface="+mn-ea"/>
              </a:rPr>
              <a:t>该路径的（惩罚加和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路径长度）</a:t>
            </a:r>
            <a:r>
              <a:rPr lang="zh-CN" altLang="zh-CN" sz="2400" b="1">
                <a:sym typeface="+mn-ea"/>
              </a:rPr>
              <a:t>小于某阈值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5030" y="1578610"/>
            <a:ext cx="6057265" cy="3818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732280"/>
            <a:ext cx="11299190" cy="4907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ym typeface="+mn-ea"/>
              </a:rPr>
              <a:t>Unbounded DTW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核心思想</a:t>
            </a:r>
            <a:endParaRPr lang="zh-CN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② 向前扩张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Forward Paths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扩张完之后，每个起点只保留最长的路径</a:t>
            </a:r>
            <a:endParaRPr lang="zh-CN" altLang="en-US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//</a:t>
            </a:r>
            <a:r>
              <a:rPr lang="zh-CN" altLang="en-US" sz="2400" b="1">
                <a:sym typeface="+mn-ea"/>
              </a:rPr>
              <a:t>点</a:t>
            </a:r>
            <a:r>
              <a:rPr lang="en-US" altLang="en-US" sz="2400" b="1">
                <a:sym typeface="+mn-ea"/>
              </a:rPr>
              <a:t>(i,j)</a:t>
            </a:r>
            <a:r>
              <a:rPr lang="zh-CN" altLang="en-US" sz="2400" b="1">
                <a:sym typeface="+mn-ea"/>
              </a:rPr>
              <a:t>是否</a:t>
            </a:r>
            <a:r>
              <a:rPr lang="zh-CN" altLang="zh-CN" sz="2400" b="1">
                <a:sym typeface="+mn-ea"/>
              </a:rPr>
              <a:t>扩张</a:t>
            </a:r>
            <a:r>
              <a:rPr lang="en-US" altLang="zh-CN" sz="2400" b="1">
                <a:sym typeface="+mn-ea"/>
              </a:rPr>
              <a:t>, </a:t>
            </a:r>
            <a:r>
              <a:rPr lang="zh-CN" altLang="zh-CN" sz="2400" b="1">
                <a:sym typeface="+mn-ea"/>
              </a:rPr>
              <a:t>可以取决于该路径的（惩罚加和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路径长度）</a:t>
            </a:r>
            <a:r>
              <a:rPr lang="zh-CN" altLang="zh-CN" sz="2400" b="1">
                <a:sym typeface="+mn-ea"/>
              </a:rPr>
              <a:t>小于某阈值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9025" y="1732280"/>
            <a:ext cx="5706110" cy="3728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678305"/>
            <a:ext cx="11299190" cy="6015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ym typeface="+mn-ea"/>
              </a:rPr>
              <a:t>Unbounded DTW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核心思想</a:t>
            </a:r>
            <a:endParaRPr lang="zh-CN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③</a:t>
            </a:r>
            <a:r>
              <a:rPr lang="zh-CN" altLang="en-US" sz="2400" b="1">
                <a:sym typeface="+mn-ea"/>
              </a:rPr>
              <a:t>向后</a:t>
            </a:r>
            <a:r>
              <a:rPr lang="zh-CN" altLang="en-US" sz="2400" b="1">
                <a:sym typeface="+mn-ea"/>
              </a:rPr>
              <a:t>扩张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B</a:t>
            </a:r>
            <a:r>
              <a:rPr lang="zh-CN" altLang="en-US" sz="2400" b="1">
                <a:sym typeface="+mn-ea"/>
              </a:rPr>
              <a:t>ackward path</a:t>
            </a:r>
            <a:r>
              <a:rPr lang="en-US" altLang="zh-CN" sz="2400" b="1">
                <a:sym typeface="+mn-ea"/>
              </a:rPr>
              <a:t>S</a:t>
            </a:r>
            <a:endParaRPr lang="en-US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和向前扩张一样的算法，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只是方向变成向后。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//</a:t>
            </a:r>
            <a:r>
              <a:rPr lang="zh-CN" altLang="en-US" sz="2400" b="1">
                <a:sym typeface="+mn-ea"/>
              </a:rPr>
              <a:t>点</a:t>
            </a:r>
            <a:r>
              <a:rPr lang="en-US" altLang="en-US" sz="2400" b="1">
                <a:sym typeface="+mn-ea"/>
              </a:rPr>
              <a:t>(i,j)</a:t>
            </a:r>
            <a:r>
              <a:rPr lang="zh-CN" altLang="en-US" sz="2400" b="1">
                <a:sym typeface="+mn-ea"/>
              </a:rPr>
              <a:t>是否</a:t>
            </a:r>
            <a:r>
              <a:rPr lang="zh-CN" altLang="zh-CN" sz="2400" b="1">
                <a:sym typeface="+mn-ea"/>
              </a:rPr>
              <a:t>扩张</a:t>
            </a:r>
            <a:r>
              <a:rPr lang="en-US" altLang="zh-CN" sz="2400" b="1">
                <a:sym typeface="+mn-ea"/>
              </a:rPr>
              <a:t>, </a:t>
            </a:r>
            <a:r>
              <a:rPr lang="zh-CN" altLang="zh-CN" sz="2400" b="1">
                <a:sym typeface="+mn-ea"/>
              </a:rPr>
              <a:t>可以取决于该路径的（惩罚加和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路径长度）</a:t>
            </a:r>
            <a:r>
              <a:rPr lang="zh-CN" altLang="zh-CN" sz="2400" b="1">
                <a:sym typeface="+mn-ea"/>
              </a:rPr>
              <a:t>小于某阈值</a:t>
            </a:r>
            <a:endParaRPr lang="zh-CN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// </a:t>
            </a:r>
            <a:r>
              <a:rPr lang="zh-CN" altLang="en-US" sz="2400" b="1">
                <a:sym typeface="+mn-ea"/>
              </a:rPr>
              <a:t>或是 </a:t>
            </a:r>
            <a:r>
              <a:rPr lang="zh-CN" altLang="zh-CN" sz="2400" b="1">
                <a:sym typeface="+mn-ea"/>
              </a:rPr>
              <a:t>该路径扩张一个点之后 （惩罚加和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路径长度） 变得更小了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// </a:t>
            </a:r>
            <a:r>
              <a:rPr lang="zh-CN" altLang="en-US" sz="2400" b="1">
                <a:sym typeface="+mn-ea"/>
              </a:rPr>
              <a:t>前后扩张同理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4895" y="1600200"/>
            <a:ext cx="5978525" cy="4036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678305"/>
            <a:ext cx="11299190" cy="4538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sym typeface="+mn-ea"/>
              </a:rPr>
              <a:t>Unbounded DTW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核心思想</a:t>
            </a:r>
            <a:endParaRPr lang="zh-CN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③向后扩张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B</a:t>
            </a:r>
            <a:r>
              <a:rPr lang="zh-CN" altLang="en-US" sz="2400" b="1">
                <a:sym typeface="+mn-ea"/>
              </a:rPr>
              <a:t>ackward </a:t>
            </a:r>
            <a:r>
              <a:rPr lang="en-US" altLang="zh-CN" sz="2400" b="1">
                <a:sym typeface="+mn-ea"/>
              </a:rPr>
              <a:t>P</a:t>
            </a:r>
            <a:r>
              <a:rPr lang="zh-CN" altLang="en-US" sz="2400" b="1">
                <a:sym typeface="+mn-ea"/>
              </a:rPr>
              <a:t>ath</a:t>
            </a:r>
            <a:r>
              <a:rPr lang="en-US" altLang="zh-CN" sz="2400" b="1">
                <a:sym typeface="+mn-ea"/>
              </a:rPr>
              <a:t>s</a:t>
            </a:r>
            <a:endParaRPr lang="en-US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扩张完之后，每个起点只保留最长的路径</a:t>
            </a:r>
            <a:endParaRPr lang="zh-CN" altLang="en-US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如右图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8720" y="1678305"/>
            <a:ext cx="5646420" cy="3700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678305"/>
            <a:ext cx="11299190" cy="5646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于是，我们已经达到了我们的目的。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找到了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红色路径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，解决了</a:t>
            </a:r>
            <a:r>
              <a:rPr lang="en-US" altLang="zh-CN" sz="2400" b="1">
                <a:sym typeface="+mn-ea"/>
              </a:rPr>
              <a:t>“ I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have </a:t>
            </a:r>
            <a:r>
              <a:rPr lang="en-US" altLang="zh-CN" sz="2400" b="1">
                <a:sym typeface="+mn-ea"/>
              </a:rPr>
              <a:t>two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pens</a:t>
            </a:r>
            <a:r>
              <a:rPr lang="en-US" altLang="zh-CN" sz="2400" b="1">
                <a:sym typeface="+mn-ea"/>
              </a:rPr>
              <a:t>”“You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have </a:t>
            </a:r>
            <a:r>
              <a:rPr lang="en-US" altLang="zh-CN" sz="2400" b="1">
                <a:sym typeface="+mn-ea"/>
              </a:rPr>
              <a:t>many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pens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问题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即解决了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部分序列匹配问题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。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本来呢，这样就可以结束了。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Unbounded DTW 核心思想已经很清楚了：选关键点，向前扩张，向后扩张。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但怀着对原文作者的尊敬，还有必要提一下原文中其它</a:t>
            </a:r>
            <a:r>
              <a:rPr lang="zh-CN" altLang="en-US" sz="2400" b="1">
                <a:sym typeface="+mn-ea"/>
              </a:rPr>
              <a:t>有趣的</a:t>
            </a:r>
            <a:r>
              <a:rPr lang="zh-CN" altLang="en-US" sz="2400" b="1">
                <a:sym typeface="+mn-ea"/>
              </a:rPr>
              <a:t>细节。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3840" y="2490470"/>
            <a:ext cx="5375910" cy="3522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70" y="2849880"/>
            <a:ext cx="4378960" cy="28047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01285" y="3244850"/>
            <a:ext cx="1789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Unbounded DTW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678305"/>
            <a:ext cx="11299190" cy="5646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Unbounded DTW 细枝末节：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① 右图中表格里的所有点的值</a:t>
            </a:r>
            <a:r>
              <a:rPr lang="zh-CN" altLang="en-US" sz="2400" b="1">
                <a:sym typeface="+mn-ea"/>
              </a:rPr>
              <a:t>，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不是提前算好的，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而是用到时才会去计算。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（可以理解为懒加载模式</a:t>
            </a:r>
            <a:r>
              <a:rPr lang="zh-CN" altLang="en-US" sz="2400" b="1">
                <a:sym typeface="+mn-ea"/>
              </a:rPr>
              <a:t>）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比如图中两个蓝点，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在向前扩张的时候就没有用到，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就不用计算。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可以想象，当关键点间隔很大时，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有很多点都是不需要计算的。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zh-CN" sz="1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6375" y="1941195"/>
            <a:ext cx="6597015" cy="4297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Outline —— </a:t>
            </a:r>
            <a:r>
              <a:rPr lang="zh-CN" altLang="en-US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提出问题 </a:t>
            </a:r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&amp; </a:t>
            </a:r>
            <a:r>
              <a:rPr lang="zh-CN" altLang="en-US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解决问题</a:t>
            </a:r>
            <a:endParaRPr lang="zh-CN" altLang="en-US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94728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简单</a:t>
            </a:r>
            <a:r>
              <a:rPr lang="zh-CN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回顾时间序列的 </a:t>
            </a:r>
            <a:r>
              <a:rPr lang="en-US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</a:t>
            </a:r>
            <a:r>
              <a:rPr lang="zh-CN" altLang="en-US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DTW</a:t>
            </a:r>
            <a:r>
              <a:rPr lang="zh-CN" altLang="en-US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距离</a:t>
            </a: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auto">
              <a:defRPr/>
            </a:pP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r>
              <a:rPr lang="en-US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提出一个问题：两条时间序列无限制</a:t>
            </a:r>
            <a:r>
              <a:rPr lang="zh-CN" altLang="en-US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匹配</a:t>
            </a: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defRPr/>
            </a:pPr>
            <a:r>
              <a:rPr lang="en-US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介绍论文的方法 </a:t>
            </a:r>
            <a:r>
              <a:rPr lang="en-US" altLang="zh-CN" sz="2800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 </a:t>
            </a:r>
            <a:r>
              <a:rPr lang="zh-CN" altLang="en-US" dirty="0" smtClean="0">
                <a:sym typeface="+mn-ea"/>
              </a:rPr>
              <a:t>Unbounded </a:t>
            </a:r>
            <a:r>
              <a:rPr lang="en-US" altLang="zh-CN" dirty="0" smtClean="0">
                <a:sym typeface="+mn-ea"/>
              </a:rPr>
              <a:t>DTW.</a:t>
            </a:r>
            <a:endParaRPr lang="en-US" altLang="zh-CN" dirty="0" smtClean="0">
              <a:sym typeface="+mn-ea"/>
            </a:endParaRPr>
          </a:p>
          <a:p>
            <a:pPr fontAlgn="auto">
              <a:defRPr/>
            </a:pPr>
            <a:endParaRPr lang="zh-CN" altLang="en-US" sz="2800" dirty="0" smtClean="0">
              <a:solidFill>
                <a:schemeClr val="tx1"/>
              </a:solidFill>
              <a:sym typeface="+mn-ea"/>
            </a:endParaRPr>
          </a:p>
          <a:p>
            <a:pPr marL="0" indent="0" fontAlgn="auto"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Partial sequence matching </a:t>
            </a:r>
            <a:endParaRPr lang="zh-CN" altLang="en-US" sz="2800" dirty="0" smtClean="0">
              <a:solidFill>
                <a:schemeClr val="tx1"/>
              </a:solidFill>
              <a:sym typeface="+mn-ea"/>
            </a:endParaRPr>
          </a:p>
          <a:p>
            <a:pPr marL="0" indent="0" fontAlgn="auto"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using an Unbounded Dynamic Time Warping algorithm》</a:t>
            </a:r>
            <a:endParaRPr lang="zh-CN" altLang="en-US" sz="2800" dirty="0" smtClean="0">
              <a:solidFill>
                <a:schemeClr val="tx1"/>
              </a:solidFill>
              <a:sym typeface="+mn-ea"/>
            </a:endParaRPr>
          </a:p>
          <a:p>
            <a:pPr lvl="1" fontAlgn="auto">
              <a:defRPr/>
            </a:pPr>
            <a:endParaRPr lang="zh-CN" altLang="en-US" sz="2800" noProof="1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defRPr/>
            </a:pPr>
            <a:endParaRPr lang="zh-CN" altLang="en-US" sz="2800" noProof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678305"/>
            <a:ext cx="11299190" cy="2691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Unbounded DTW 细枝末节：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② 帧跳跃  如图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作者没有证明这样做的好处，但可以想象，计算量减少了（有可能丢失准确度</a:t>
            </a:r>
            <a:r>
              <a:rPr lang="zh-CN" altLang="en-US" sz="2400" b="1">
                <a:sym typeface="+mn-ea"/>
              </a:rPr>
              <a:t>）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而且对时间序列的拉伸、压缩容忍比例被限制在 </a:t>
            </a:r>
            <a:r>
              <a:rPr lang="en-US" altLang="en-US" sz="2400" b="1">
                <a:sym typeface="+mn-ea"/>
              </a:rPr>
              <a:t>[1/2 , 2 ]</a:t>
            </a:r>
            <a:endParaRPr lang="en-US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zh-CN" sz="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9485" y="3570605"/>
            <a:ext cx="4650740" cy="3018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5" y="3524250"/>
            <a:ext cx="4647565" cy="2894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678305"/>
            <a:ext cx="11299190" cy="6015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Unbounded DTW 细枝末节：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④扩张规则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点</a:t>
            </a:r>
            <a:r>
              <a:rPr lang="en-US" altLang="en-US" sz="2400" b="1">
                <a:sym typeface="+mn-ea"/>
              </a:rPr>
              <a:t>(i,j)</a:t>
            </a:r>
            <a:r>
              <a:rPr lang="zh-CN" altLang="en-US" sz="2400" b="1">
                <a:sym typeface="+mn-ea"/>
              </a:rPr>
              <a:t>是否</a:t>
            </a:r>
            <a:r>
              <a:rPr lang="zh-CN" altLang="zh-CN" sz="2400" b="1">
                <a:sym typeface="+mn-ea"/>
              </a:rPr>
              <a:t>扩张</a:t>
            </a:r>
            <a:r>
              <a:rPr lang="en-US" altLang="zh-CN" sz="2400" b="1">
                <a:sym typeface="+mn-ea"/>
              </a:rPr>
              <a:t>, </a:t>
            </a:r>
            <a:r>
              <a:rPr lang="zh-CN" altLang="zh-CN" sz="2400" b="1">
                <a:sym typeface="+mn-ea"/>
              </a:rPr>
              <a:t>可以取决于</a:t>
            </a:r>
            <a:endParaRPr lang="en-US" altLang="zh-CN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该路径的（</a:t>
            </a:r>
            <a:r>
              <a:rPr lang="zh-CN" altLang="zh-CN" sz="2400" b="1">
                <a:sym typeface="+mn-ea"/>
              </a:rPr>
              <a:t>惩罚加和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路径长度）是否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小于某阈值</a:t>
            </a:r>
            <a:endParaRPr lang="zh-CN" altLang="zh-CN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并且</a:t>
            </a:r>
            <a:endParaRPr lang="zh-CN" altLang="en-US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该路径扩张一个点之后 </a:t>
            </a:r>
            <a:r>
              <a:rPr lang="zh-CN" altLang="en-US" sz="2400" b="1">
                <a:sym typeface="+mn-ea"/>
              </a:rPr>
              <a:t>是否</a:t>
            </a:r>
            <a:endParaRPr lang="zh-CN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（惩罚加和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路径长度） 变得更小了</a:t>
            </a:r>
            <a:endParaRPr lang="zh-CN" altLang="en-US" sz="2400"/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注：文中是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得分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而不是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惩罚</a:t>
            </a:r>
            <a:r>
              <a:rPr lang="en-US" altLang="zh-CN" sz="2400" b="1">
                <a:sym typeface="+mn-ea"/>
              </a:rPr>
              <a:t>”</a:t>
            </a:r>
            <a:endParaRPr lang="en-US" altLang="zh-CN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所以大小于号是反地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zh-CN" sz="1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9085" y="54610"/>
            <a:ext cx="6735445" cy="6749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3.Unbounded DTW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154305" y="1678305"/>
            <a:ext cx="11299190" cy="3799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Unbounded DTW 细枝末节：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⑤结果展示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Light and dark grey areas 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indicate locations where the similarities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have been computed for the 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forward and backward step algorithms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respectively, in addition to the SP points.</a:t>
            </a:r>
            <a:endParaRPr lang="zh-CN" altLang="en-US" sz="2400" b="1">
              <a:sym typeface="+mn-ea"/>
            </a:endParaRPr>
          </a:p>
          <a:p>
            <a:endParaRPr lang="zh-CN" altLang="zh-CN" sz="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6410" y="1399540"/>
            <a:ext cx="6582410" cy="5482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4400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参考资料</a:t>
            </a:r>
            <a:endParaRPr lang="zh-CN" altLang="en-US" sz="4400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605" y="1761490"/>
            <a:ext cx="1219263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000"/>
              <a:t>[1]</a:t>
            </a:r>
            <a:r>
              <a:rPr altLang="en-US" sz="2000"/>
              <a:t>Anguera, Xavier &amp; Macrae, Robert &amp; Oliver, Nuria. (2010).</a:t>
            </a:r>
            <a:r>
              <a:rPr altLang="en-US" sz="2000">
                <a:solidFill>
                  <a:srgbClr val="FF0000"/>
                </a:solidFill>
              </a:rPr>
              <a:t> Partial sequence matching using an Unbounded Dynamic Time Warping algorithm</a:t>
            </a:r>
            <a:r>
              <a:rPr altLang="en-US" sz="2000"/>
              <a:t>. Proceedings of ICASSP. 3582 - 3585. 10.1109/ICASSP.2010.5495917. </a:t>
            </a:r>
            <a:endParaRPr altLang="en-US" sz="2000"/>
          </a:p>
          <a:p>
            <a:endParaRPr altLang="en-US" sz="2000"/>
          </a:p>
          <a:p>
            <a:endParaRPr altLang="en-US" sz="2000"/>
          </a:p>
          <a:p>
            <a:r>
              <a:rPr lang="zh-CN" sz="2000"/>
              <a:t>其他截图来自我之前的</a:t>
            </a:r>
            <a:r>
              <a:rPr lang="en-US" altLang="zh-CN" sz="2000"/>
              <a:t>ppt </a:t>
            </a:r>
            <a:r>
              <a:rPr lang="zh-CN" altLang="en-US" sz="2000"/>
              <a:t>或</a:t>
            </a:r>
            <a:r>
              <a:rPr lang="en-US" altLang="zh-CN" sz="2000"/>
              <a:t>python</a:t>
            </a:r>
            <a:r>
              <a:rPr lang="zh-CN" altLang="en-US" sz="2000"/>
              <a:t>绘图</a:t>
            </a:r>
            <a:r>
              <a:rPr lang="en-US" altLang="en-US" sz="2000"/>
              <a:t>.</a:t>
            </a:r>
            <a:endParaRPr lang="en-US" altLang="en-US" sz="2000"/>
          </a:p>
          <a:p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63" y="3190875"/>
            <a:ext cx="30972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-3175" y="1547813"/>
            <a:ext cx="12198350" cy="11350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7412" name="标题 1"/>
          <p:cNvSpPr>
            <a:spLocks noGrp="1" noChangeArrowheads="1"/>
          </p:cNvSpPr>
          <p:nvPr>
            <p:ph type="title"/>
          </p:nvPr>
        </p:nvSpPr>
        <p:spPr>
          <a:xfrm>
            <a:off x="933450" y="14890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Thanks for your listening ...</a:t>
            </a:r>
            <a:endParaRPr lang="en-US" altLang="zh-CN" i="1" smtClean="0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17413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311525"/>
            <a:ext cx="53213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87338"/>
            <a:ext cx="54340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</a:t>
            </a:r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简单回顾时间序列的 ED、DTW距离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35879" b="19783"/>
          <a:stretch>
            <a:fillRect/>
          </a:stretch>
        </p:blipFill>
        <p:spPr>
          <a:xfrm>
            <a:off x="372745" y="2320925"/>
            <a:ext cx="11446510" cy="2822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6805" y="1732280"/>
            <a:ext cx="6648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/>
              <a:t>时间序列的定义：</a:t>
            </a:r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5667375"/>
            <a:ext cx="5430520" cy="896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820" y="4744085"/>
            <a:ext cx="3133725" cy="212598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35890" y="5398135"/>
            <a:ext cx="82454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箭头 9"/>
          <p:cNvSpPr/>
          <p:nvPr/>
        </p:nvSpPr>
        <p:spPr>
          <a:xfrm>
            <a:off x="6489065" y="5899785"/>
            <a:ext cx="1892300" cy="403860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1.简单回顾时间序列的 ED、DTW距离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115" t="10081" r="51329"/>
          <a:stretch>
            <a:fillRect/>
          </a:stretch>
        </p:blipFill>
        <p:spPr>
          <a:xfrm>
            <a:off x="6745605" y="4848860"/>
            <a:ext cx="5318125" cy="19659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735330" y="1633855"/>
            <a:ext cx="10271125" cy="5061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假如我们有</a:t>
            </a:r>
            <a:r>
              <a:rPr lang="en-US" altLang="zh-CN" sz="2000" b="1"/>
              <a:t>10</a:t>
            </a:r>
            <a:r>
              <a:rPr lang="zh-CN" altLang="en-US" sz="2000" b="1"/>
              <a:t>条时间序列，比如</a:t>
            </a:r>
            <a:r>
              <a:rPr lang="en-US" altLang="zh-CN" sz="2000" b="1">
                <a:sym typeface="+mn-ea"/>
              </a:rPr>
              <a:t>10</a:t>
            </a:r>
            <a:r>
              <a:rPr lang="zh-CN" altLang="en-US" sz="2000" b="1">
                <a:sym typeface="+mn-ea"/>
              </a:rPr>
              <a:t>条心电图，</a:t>
            </a:r>
            <a:endParaRPr lang="zh-CN" altLang="en-US" sz="20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如何把它们分为两类呢，比如正常或异常？</a:t>
            </a:r>
            <a:endParaRPr lang="zh-CN" altLang="en-US" sz="2000" b="1">
              <a:sym typeface="+mn-ea"/>
            </a:endParaRPr>
          </a:p>
          <a:p>
            <a:endParaRPr lang="zh-CN" altLang="en-US" sz="18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遇到分类或聚类的问题，我们就要引入时间序列之间的相似度（称为距离）</a:t>
            </a:r>
            <a:endParaRPr lang="zh-CN" altLang="en-US" sz="20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两条时间序列</a:t>
            </a:r>
            <a:r>
              <a:rPr lang="en-US" altLang="en-US" sz="2000" b="1">
                <a:sym typeface="+mn-ea"/>
              </a:rPr>
              <a:t>(X,Y)</a:t>
            </a:r>
            <a:r>
              <a:rPr lang="zh-CN" altLang="en-US" sz="2000" b="1">
                <a:sym typeface="+mn-ea"/>
              </a:rPr>
              <a:t>之间的距离测算可以简单理解如下：</a:t>
            </a:r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下图</a:t>
            </a:r>
            <a:r>
              <a:rPr lang="zh-CN" altLang="en-US" sz="2000" b="1">
                <a:sym typeface="+mn-ea"/>
              </a:rPr>
              <a:t>为 欧式距离（</a:t>
            </a:r>
            <a:r>
              <a:rPr lang="en-US" altLang="zh-CN" sz="2000" b="1">
                <a:sym typeface="+mn-ea"/>
              </a:rPr>
              <a:t>ED</a:t>
            </a:r>
            <a:r>
              <a:rPr lang="zh-CN" altLang="en-US" sz="2000" b="1">
                <a:sym typeface="+mn-ea"/>
              </a:rPr>
              <a:t>），  </a:t>
            </a:r>
            <a:r>
              <a:rPr lang="en-US" altLang="zh-CN" sz="2000" b="1">
                <a:sym typeface="+mn-ea"/>
              </a:rPr>
              <a:t>distance(X,Y) = dis(X[1],Y[1]) + dis(X[2],Y[2]) + ... + dis(X[n],Y[n])</a:t>
            </a:r>
            <a:endParaRPr lang="en-US" altLang="zh-CN" sz="2000" b="1">
              <a:sym typeface="+mn-ea"/>
            </a:endParaRPr>
          </a:p>
          <a:p>
            <a:endParaRPr lang="en-US" altLang="zh-CN" sz="20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其中</a:t>
            </a:r>
            <a:r>
              <a:rPr lang="en-US" altLang="zh-CN" sz="2000" b="1">
                <a:sym typeface="+mn-ea"/>
              </a:rPr>
              <a:t>dis</a:t>
            </a:r>
            <a:r>
              <a:rPr lang="zh-CN" altLang="en-US" sz="2000" b="1">
                <a:sym typeface="+mn-ea"/>
              </a:rPr>
              <a:t>可以是标准差、方差、向量内积的倒数</a:t>
            </a:r>
            <a:r>
              <a:rPr lang="zh-CN" altLang="en-US" sz="2000" b="1">
                <a:sym typeface="+mn-ea"/>
              </a:rPr>
              <a:t>、向量</a:t>
            </a:r>
            <a:r>
              <a:rPr lang="en-US" altLang="zh-CN" sz="2000" b="1">
                <a:sym typeface="+mn-ea"/>
              </a:rPr>
              <a:t>cos</a:t>
            </a:r>
            <a:r>
              <a:rPr lang="zh-CN" altLang="en-US" sz="2000" b="1">
                <a:sym typeface="+mn-ea"/>
              </a:rPr>
              <a:t>、二范数、一范数</a:t>
            </a:r>
            <a:r>
              <a:rPr lang="en-US" altLang="zh-CN" sz="2000" b="1">
                <a:sym typeface="+mn-ea"/>
              </a:rPr>
              <a:t>......</a:t>
            </a:r>
            <a:endParaRPr lang="en-US" altLang="zh-CN" sz="2000" b="1">
              <a:sym typeface="+mn-ea"/>
            </a:endParaRPr>
          </a:p>
          <a:p>
            <a:r>
              <a:rPr lang="en-US" altLang="zh-CN" sz="2000" b="1">
                <a:sym typeface="+mn-ea"/>
              </a:rPr>
              <a:t>(</a:t>
            </a:r>
            <a:r>
              <a:rPr lang="zh-CN" altLang="en-US" sz="2000" b="1">
                <a:sym typeface="+mn-ea"/>
              </a:rPr>
              <a:t>任意可以表示相似度的函数）</a:t>
            </a:r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可以看到欧氏距离简单，但有局限性。</a:t>
            </a:r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它要求</a:t>
            </a:r>
            <a:r>
              <a:rPr lang="en-US" altLang="zh-CN" sz="2000" b="1">
                <a:sym typeface="+mn-ea"/>
              </a:rPr>
              <a:t>X</a:t>
            </a:r>
            <a:r>
              <a:rPr lang="zh-CN" altLang="en-US" sz="2000" b="1">
                <a:sym typeface="+mn-ea"/>
              </a:rPr>
              <a:t>、</a:t>
            </a:r>
            <a:r>
              <a:rPr lang="en-US" altLang="zh-CN" sz="2000" b="1">
                <a:sym typeface="+mn-ea"/>
              </a:rPr>
              <a:t>Y</a:t>
            </a:r>
            <a:r>
              <a:rPr lang="zh-CN" altLang="en-US" sz="2000" b="1">
                <a:sym typeface="+mn-ea"/>
              </a:rPr>
              <a:t>必须等长，且不容忍噪声。</a:t>
            </a:r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1.简单回顾时间序列的 ED、DTW距离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735330" y="1633855"/>
            <a:ext cx="10271125" cy="2691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问题转换：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计算两条时间序列之间相似度（距离）问题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可以等价转换为</a:t>
            </a:r>
            <a:endParaRPr lang="zh-CN" altLang="en-US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在惩罚矩阵</a:t>
            </a:r>
            <a:r>
              <a:rPr lang="en-US" altLang="zh-CN" sz="2400" b="1">
                <a:sym typeface="+mn-ea"/>
              </a:rPr>
              <a:t>D</a:t>
            </a:r>
            <a:r>
              <a:rPr lang="zh-CN" altLang="en-US" sz="2400" b="1">
                <a:sym typeface="+mn-ea"/>
              </a:rPr>
              <a:t>中找到一条路径，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使路径上的惩罚值 加和最短。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53067" r="-58"/>
          <a:stretch>
            <a:fillRect/>
          </a:stretch>
        </p:blipFill>
        <p:spPr>
          <a:xfrm>
            <a:off x="7527290" y="4884420"/>
            <a:ext cx="4585970" cy="1751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2115" t="10081" r="51329"/>
          <a:stretch>
            <a:fillRect/>
          </a:stretch>
        </p:blipFill>
        <p:spPr>
          <a:xfrm>
            <a:off x="7611110" y="2889885"/>
            <a:ext cx="4319905" cy="1597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45" y="3830320"/>
            <a:ext cx="4675505" cy="2645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1.简单回顾时间序列的 ED、DTW距离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735330" y="1633855"/>
            <a:ext cx="10271125" cy="2691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问题转换：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计算两条时间序列之间相似度（距离）问题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可以等价转换为</a:t>
            </a:r>
            <a:endParaRPr lang="zh-CN" altLang="en-US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在惩罚矩阵</a:t>
            </a:r>
            <a:r>
              <a:rPr lang="en-US" altLang="zh-CN" sz="2400" b="1">
                <a:sym typeface="+mn-ea"/>
              </a:rPr>
              <a:t>D</a:t>
            </a:r>
            <a:r>
              <a:rPr lang="zh-CN" altLang="en-US" sz="2400" b="1">
                <a:sym typeface="+mn-ea"/>
              </a:rPr>
              <a:t>中找到一条路径，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使路径上的惩罚值 加和最短。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53067" r="-58"/>
          <a:stretch>
            <a:fillRect/>
          </a:stretch>
        </p:blipFill>
        <p:spPr>
          <a:xfrm>
            <a:off x="7260590" y="1524000"/>
            <a:ext cx="4585970" cy="17519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85" y="3848735"/>
            <a:ext cx="4675505" cy="2645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620" y="3418840"/>
            <a:ext cx="4555490" cy="3075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2.</a:t>
            </a:r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.提出问题：两条时间序列无限制匹配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407035" y="1633855"/>
            <a:ext cx="11299190" cy="3799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提出问题</a:t>
            </a:r>
            <a:r>
              <a:rPr lang="zh-CN" altLang="en-US" sz="2400" b="1">
                <a:sym typeface="+mn-ea"/>
              </a:rPr>
              <a:t>：</a:t>
            </a:r>
            <a:endParaRPr lang="zh-CN" altLang="en-US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语音时间序列</a:t>
            </a:r>
            <a:r>
              <a:rPr lang="en-US" altLang="zh-CN" sz="2400" b="1">
                <a:sym typeface="+mn-ea"/>
              </a:rPr>
              <a:t>X</a:t>
            </a:r>
            <a:r>
              <a:rPr lang="zh-CN" altLang="zh-CN" sz="2400" b="1">
                <a:sym typeface="+mn-ea"/>
              </a:rPr>
              <a:t>： </a:t>
            </a:r>
            <a:r>
              <a:rPr lang="en-US" altLang="zh-CN" sz="2400" b="1">
                <a:sym typeface="+mn-ea"/>
              </a:rPr>
              <a:t>“ I have a pen”</a:t>
            </a:r>
            <a:endParaRPr lang="en-US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语音时间</a:t>
            </a:r>
            <a:r>
              <a:rPr lang="zh-CN" altLang="en-US" sz="2400" b="1">
                <a:sym typeface="+mn-ea"/>
              </a:rPr>
              <a:t>序列</a:t>
            </a:r>
            <a:r>
              <a:rPr lang="en-US" altLang="zh-CN" sz="2400" b="1">
                <a:sym typeface="+mn-ea"/>
              </a:rPr>
              <a:t>Y</a:t>
            </a:r>
            <a:r>
              <a:rPr lang="zh-CN" altLang="en-US" sz="2400" b="1">
                <a:sym typeface="+mn-ea"/>
              </a:rPr>
              <a:t>： </a:t>
            </a:r>
            <a:r>
              <a:rPr lang="en-US" altLang="zh-CN" sz="2400" b="1">
                <a:sym typeface="+mn-ea"/>
              </a:rPr>
              <a:t>“ You have </a:t>
            </a:r>
            <a:r>
              <a:rPr lang="en-US" altLang="zh-CN" sz="2400" b="1">
                <a:sym typeface="+mn-ea"/>
              </a:rPr>
              <a:t> an apple</a:t>
            </a:r>
            <a:r>
              <a:rPr lang="en-US" altLang="zh-CN" sz="2400" b="1">
                <a:sym typeface="+mn-ea"/>
              </a:rPr>
              <a:t>”</a:t>
            </a:r>
            <a:endParaRPr lang="en-US" altLang="zh-CN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两个序列都含有 </a:t>
            </a:r>
            <a:r>
              <a:rPr lang="en-US" altLang="zh-CN" sz="2400" b="1">
                <a:sym typeface="+mn-ea"/>
              </a:rPr>
              <a:t>have </a:t>
            </a:r>
            <a:r>
              <a:rPr lang="zh-CN" altLang="en-US" sz="2400" b="1">
                <a:sym typeface="+mn-ea"/>
              </a:rPr>
              <a:t>这个发音，这两个小</a:t>
            </a:r>
            <a:r>
              <a:rPr lang="zh-CN" altLang="en-US" sz="2400" b="1">
                <a:sym typeface="+mn-ea"/>
              </a:rPr>
              <a:t>片段应该是相似的，如何发现这一现象？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毕竟，</a:t>
            </a:r>
            <a:r>
              <a:rPr lang="en-US" altLang="zh-CN" sz="2400" b="1">
                <a:sym typeface="+mn-ea"/>
              </a:rPr>
              <a:t>X</a:t>
            </a:r>
            <a:r>
              <a:rPr lang="zh-CN" altLang="en-US" sz="2400" b="1">
                <a:sym typeface="+mn-ea"/>
              </a:rPr>
              <a:t>与</a:t>
            </a:r>
            <a:r>
              <a:rPr lang="en-US" altLang="zh-CN" sz="2400" b="1">
                <a:sym typeface="+mn-ea"/>
              </a:rPr>
              <a:t>Y</a:t>
            </a:r>
            <a:r>
              <a:rPr lang="zh-CN" altLang="en-US" sz="2400" b="1">
                <a:sym typeface="+mn-ea"/>
              </a:rPr>
              <a:t>的</a:t>
            </a:r>
            <a:r>
              <a:rPr lang="en-US" altLang="zh-CN" sz="2400" b="1">
                <a:sym typeface="+mn-ea"/>
              </a:rPr>
              <a:t>ED</a:t>
            </a:r>
            <a:r>
              <a:rPr lang="zh-CN" altLang="en-US" sz="2400" b="1">
                <a:sym typeface="+mn-ea"/>
              </a:rPr>
              <a:t>距离和</a:t>
            </a:r>
            <a:r>
              <a:rPr lang="en-US" altLang="zh-CN" sz="2400" b="1">
                <a:sym typeface="+mn-ea"/>
              </a:rPr>
              <a:t>DTW</a:t>
            </a:r>
            <a:r>
              <a:rPr lang="zh-CN" altLang="en-US" sz="2400" b="1">
                <a:sym typeface="+mn-ea"/>
              </a:rPr>
              <a:t>距离肯定都很大（说明</a:t>
            </a:r>
            <a:r>
              <a:rPr lang="en-US" altLang="zh-CN" sz="2400" b="1">
                <a:sym typeface="+mn-ea"/>
              </a:rPr>
              <a:t>X</a:t>
            </a:r>
            <a:r>
              <a:rPr lang="zh-CN" altLang="en-US" sz="2400" b="1">
                <a:sym typeface="+mn-ea"/>
              </a:rPr>
              <a:t>和</a:t>
            </a:r>
            <a:r>
              <a:rPr lang="en-US" altLang="zh-CN" sz="2400" b="1">
                <a:sym typeface="+mn-ea"/>
              </a:rPr>
              <a:t>Y</a:t>
            </a:r>
            <a:r>
              <a:rPr lang="zh-CN" altLang="en-US" sz="2400" b="1">
                <a:sym typeface="+mn-ea"/>
              </a:rPr>
              <a:t>整体上不相似</a:t>
            </a:r>
            <a:r>
              <a:rPr lang="zh-CN" altLang="en-US" sz="2400" b="1">
                <a:sym typeface="+mn-ea"/>
              </a:rPr>
              <a:t>）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	</a:t>
            </a:r>
            <a:r>
              <a:rPr lang="zh-CN" altLang="en-US" sz="2400" b="1">
                <a:sym typeface="+mn-ea"/>
              </a:rPr>
              <a:t>请思考两分钟</a:t>
            </a:r>
            <a:r>
              <a:rPr lang="en-US" altLang="en-US" sz="2400" b="1">
                <a:sym typeface="+mn-ea"/>
              </a:rPr>
              <a:t>...</a:t>
            </a:r>
            <a:endParaRPr lang="en-US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520" y="4016375"/>
            <a:ext cx="4675505" cy="2645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2..提出问题：两条时间序列无限制匹配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407035" y="1633855"/>
            <a:ext cx="11299190" cy="6015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问题转换：</a:t>
            </a:r>
            <a:endParaRPr lang="zh-CN" altLang="en-US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语音时间序列</a:t>
            </a:r>
            <a:r>
              <a:rPr lang="en-US" altLang="zh-CN" sz="2400" b="1">
                <a:sym typeface="+mn-ea"/>
              </a:rPr>
              <a:t>X</a:t>
            </a:r>
            <a:r>
              <a:rPr lang="zh-CN" altLang="zh-CN" sz="2400" b="1">
                <a:sym typeface="+mn-ea"/>
              </a:rPr>
              <a:t>： </a:t>
            </a:r>
            <a:endParaRPr lang="zh-CN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“ I have a pen”</a:t>
            </a:r>
            <a:endParaRPr lang="en-US" altLang="zh-CN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语音时间</a:t>
            </a:r>
            <a:r>
              <a:rPr lang="zh-CN" altLang="en-US" sz="2400" b="1">
                <a:sym typeface="+mn-ea"/>
              </a:rPr>
              <a:t>序列</a:t>
            </a:r>
            <a:r>
              <a:rPr lang="en-US" altLang="zh-CN" sz="2400" b="1">
                <a:sym typeface="+mn-ea"/>
              </a:rPr>
              <a:t>Y</a:t>
            </a:r>
            <a:r>
              <a:rPr lang="zh-CN" altLang="en-US" sz="2400" b="1">
                <a:sym typeface="+mn-ea"/>
              </a:rPr>
              <a:t>： 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“ You have  an apple”</a:t>
            </a:r>
            <a:endParaRPr lang="en-US" altLang="zh-CN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识别 </a:t>
            </a:r>
            <a:r>
              <a:rPr lang="en-US" altLang="zh-CN" sz="2400" b="1">
                <a:sym typeface="+mn-ea"/>
              </a:rPr>
              <a:t>have</a:t>
            </a:r>
            <a:r>
              <a:rPr lang="zh-CN" altLang="en-US" sz="2400" b="1">
                <a:sym typeface="+mn-ea"/>
              </a:rPr>
              <a:t>这个片段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zh-CN" sz="2400" b="1">
                <a:sym typeface="+mn-ea"/>
              </a:rPr>
              <a:t>问题称为</a:t>
            </a:r>
            <a:endParaRPr lang="zh-CN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部分序列匹配</a:t>
            </a:r>
            <a:r>
              <a:rPr lang="en-US" altLang="zh-CN" sz="2400" b="1">
                <a:sym typeface="+mn-ea"/>
              </a:rPr>
              <a:t>”</a:t>
            </a:r>
            <a:endParaRPr lang="en-US" altLang="zh-CN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问题可以等价转换为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olidFill>
                  <a:srgbClr val="FF0000"/>
                </a:solidFill>
                <a:sym typeface="+mn-ea"/>
              </a:rPr>
              <a:t>在矩阵中发现右图中红色路径</a:t>
            </a:r>
            <a:r>
              <a:rPr lang="zh-CN" altLang="en-US" sz="2400" b="1">
                <a:sym typeface="+mn-ea"/>
              </a:rPr>
              <a:t>。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1370" y="1838960"/>
            <a:ext cx="6728460" cy="428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2..提出问题：两条时间序列无限制匹配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：</a:t>
            </a:r>
            <a:endParaRPr lang="zh-CN" altLang="zh-CN" sz="100"/>
          </a:p>
        </p:txBody>
      </p:sp>
      <p:sp>
        <p:nvSpPr>
          <p:cNvPr id="9" name="文本框 8"/>
          <p:cNvSpPr txBox="1"/>
          <p:nvPr/>
        </p:nvSpPr>
        <p:spPr>
          <a:xfrm>
            <a:off x="1106805" y="1732280"/>
            <a:ext cx="6648450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"/>
              <a:t>是：</a:t>
            </a:r>
            <a:endParaRPr lang="zh-CN" altLang="zh-CN" sz="100"/>
          </a:p>
        </p:txBody>
      </p:sp>
      <p:sp>
        <p:nvSpPr>
          <p:cNvPr id="11" name="文本框 10"/>
          <p:cNvSpPr txBox="1"/>
          <p:nvPr/>
        </p:nvSpPr>
        <p:spPr>
          <a:xfrm>
            <a:off x="407035" y="1633855"/>
            <a:ext cx="11299190" cy="5277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红色路径有什么特点？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① 起点和终</a:t>
            </a:r>
            <a:r>
              <a:rPr lang="zh-CN" altLang="en-US" sz="2400" b="1">
                <a:sym typeface="+mn-ea"/>
              </a:rPr>
              <a:t>点不确定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②有可能出现多条匹配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（</a:t>
            </a:r>
            <a:r>
              <a:rPr lang="zh-CN" altLang="zh-CN" sz="2400" b="1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“ I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have </a:t>
            </a:r>
            <a:r>
              <a:rPr lang="en-US" altLang="zh-CN" sz="2400" b="1">
                <a:sym typeface="+mn-ea"/>
              </a:rPr>
              <a:t>two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pens</a:t>
            </a:r>
            <a:r>
              <a:rPr lang="en-US" altLang="zh-CN" sz="2400" b="1">
                <a:sym typeface="+mn-ea"/>
              </a:rPr>
              <a:t>”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 “You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have </a:t>
            </a:r>
            <a:r>
              <a:rPr lang="en-US" altLang="zh-CN" sz="2400" b="1">
                <a:sym typeface="+mn-ea"/>
              </a:rPr>
              <a:t>many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pens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）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如何发现右图中红色路径？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请思考</a:t>
            </a:r>
            <a:r>
              <a:rPr lang="en-US" altLang="en-US" sz="2400" b="1">
                <a:sym typeface="+mn-ea"/>
              </a:rPr>
              <a:t>......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请说出各自</a:t>
            </a:r>
            <a:r>
              <a:rPr lang="zh-CN" altLang="en-US" sz="2400" b="1">
                <a:sym typeface="+mn-ea"/>
              </a:rPr>
              <a:t>的想法。</a:t>
            </a:r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							</a:t>
            </a:r>
            <a:endParaRPr lang="zh-CN" altLang="en-US" sz="2400" b="1">
              <a:sym typeface="+mn-ea"/>
            </a:endParaRPr>
          </a:p>
          <a:p>
            <a:r>
              <a:rPr lang="zh-CN" altLang="zh-CN" sz="100"/>
              <a:t>：</a:t>
            </a:r>
            <a:endParaRPr lang="zh-CN" altLang="zh-CN" sz="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320" y="1838960"/>
            <a:ext cx="6944995" cy="4321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25" y="1870075"/>
            <a:ext cx="731520" cy="683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0528 Action Recogni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20160528 Action Recognition</Template>
  <TotalTime>0</TotalTime>
  <Words>3346</Words>
  <Application>WPS 演示</Application>
  <PresentationFormat>自定义</PresentationFormat>
  <Paragraphs>426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Calibri Light</vt:lpstr>
      <vt:lpstr>Times New Roman</vt:lpstr>
      <vt:lpstr>黑体</vt:lpstr>
      <vt:lpstr>微软雅黑</vt:lpstr>
      <vt:lpstr>Arial Unicode MS</vt:lpstr>
      <vt:lpstr>20160528 Action Recognition</vt:lpstr>
      <vt:lpstr>PowerPoint 演示文稿</vt:lpstr>
      <vt:lpstr>Outline</vt:lpstr>
      <vt:lpstr>1.时间序列问题 -- 什么是时间序列</vt:lpstr>
      <vt:lpstr>1.简单回顾时间序列的 ED、DTW距离</vt:lpstr>
      <vt:lpstr>1.简单回顾时间序列的 ED、DTW距离</vt:lpstr>
      <vt:lpstr>1.简单回顾时间序列的 ED、DTW距离</vt:lpstr>
      <vt:lpstr>1.简单回顾时间序列的 ED、DTW距离</vt:lpstr>
      <vt:lpstr>2..提出问题：两条时间序列无限制匹配</vt:lpstr>
      <vt:lpstr>2..提出问题：两条时间序列无限制匹配</vt:lpstr>
      <vt:lpstr>2..提出问题：两条时间序列无限制匹配</vt:lpstr>
      <vt:lpstr>3.Unbounded DTW</vt:lpstr>
      <vt:lpstr>3.Unbounded DTW</vt:lpstr>
      <vt:lpstr>3.Unbounded DTW</vt:lpstr>
      <vt:lpstr>3.Unbounded DTW</vt:lpstr>
      <vt:lpstr>3.Unbounded DTW</vt:lpstr>
      <vt:lpstr>3.Unbounded DTW</vt:lpstr>
      <vt:lpstr>3.Unbounded DTW</vt:lpstr>
      <vt:lpstr>3.Unbounded DTW</vt:lpstr>
      <vt:lpstr>3.Unbounded DTW</vt:lpstr>
      <vt:lpstr>3.Unbounded DTW</vt:lpstr>
      <vt:lpstr>3.Unbounded DTW</vt:lpstr>
      <vt:lpstr>3.Unbounded DTW</vt:lpstr>
      <vt:lpstr>参考资料</vt:lpstr>
      <vt:lpstr>Thanks for your listening ...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apple1</cp:lastModifiedBy>
  <cp:revision>593</cp:revision>
  <dcterms:created xsi:type="dcterms:W3CDTF">2016-08-18T11:03:00Z</dcterms:created>
  <dcterms:modified xsi:type="dcterms:W3CDTF">2017-12-07T05:23:10Z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