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559675" cy="10691495"/>
  <p:notesSz cx="6858000" cy="9144000"/>
  <p:defaultTextStyle>
    <a:defPPr>
      <a:defRPr lang="zh-CN"/>
    </a:defPPr>
    <a:lvl1pPr marL="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1pPr>
    <a:lvl2pPr marL="43624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2pPr>
    <a:lvl3pPr marL="87249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3pPr>
    <a:lvl4pPr marL="130873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4pPr>
    <a:lvl5pPr marL="174498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5pPr>
    <a:lvl6pPr marL="218122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6pPr>
    <a:lvl7pPr marL="261747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7pPr>
    <a:lvl8pPr marL="305371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8pPr>
    <a:lvl9pPr marL="348996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F8F8F8"/>
    <a:srgbClr val="323232"/>
    <a:srgbClr val="3A8ECC"/>
    <a:srgbClr val="666666"/>
    <a:srgbClr val="FBFBFB"/>
    <a:srgbClr val="EFEFEF"/>
    <a:srgbClr val="648BAA"/>
    <a:srgbClr val="545655"/>
    <a:srgbClr val="96A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1656" y="-1099"/>
      </p:cViewPr>
      <p:guideLst>
        <p:guide orient="horz" pos="1178"/>
        <p:guide pos="19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5650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7585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565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758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5650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89760" indent="0">
              <a:buNone/>
              <a:defRPr sz="1655"/>
            </a:lvl6pPr>
            <a:lvl7pPr marL="2267585" indent="0">
              <a:buNone/>
              <a:defRPr sz="1655"/>
            </a:lvl7pPr>
            <a:lvl8pPr marL="2646045" indent="0">
              <a:buNone/>
              <a:defRPr sz="1655"/>
            </a:lvl8pPr>
            <a:lvl9pPr marL="3023870" indent="0">
              <a:buNone/>
              <a:defRPr sz="165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55650" rtl="0" eaLnBrk="1" latinLnBrk="0" hangingPunct="1">
        <a:lnSpc>
          <a:spcPct val="90000"/>
        </a:lnSpc>
        <a:spcBef>
          <a:spcPct val="0"/>
        </a:spcBef>
        <a:buNone/>
        <a:defRPr sz="36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230" indent="-189230" algn="l" defTabSz="75565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5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488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3pPr>
      <a:lvl4pPr marL="132270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70116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207899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464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246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565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758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8589" y="797"/>
            <a:ext cx="2895011" cy="10701100"/>
            <a:chOff x="-21997" y="0"/>
            <a:chExt cx="2880000" cy="10692000"/>
          </a:xfrm>
        </p:grpSpPr>
        <p:sp>
          <p:nvSpPr>
            <p:cNvPr id="4" name="矩形 3"/>
            <p:cNvSpPr/>
            <p:nvPr/>
          </p:nvSpPr>
          <p:spPr>
            <a:xfrm>
              <a:off x="-21997" y="0"/>
              <a:ext cx="2880000" cy="10692000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-21997" y="9304990"/>
              <a:ext cx="2879954" cy="138693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282615" y="239846"/>
            <a:ext cx="1500337" cy="57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1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贾中昊</a:t>
            </a:r>
            <a:endParaRPr lang="zh-CN" altLang="zh-CN" sz="313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8083" y="890767"/>
            <a:ext cx="2718337" cy="337982"/>
            <a:chOff x="223925" y="1250576"/>
            <a:chExt cx="2656073" cy="486271"/>
          </a:xfrm>
        </p:grpSpPr>
        <p:grpSp>
          <p:nvGrpSpPr>
            <p:cNvPr id="8" name="组合 7"/>
            <p:cNvGrpSpPr/>
            <p:nvPr/>
          </p:nvGrpSpPr>
          <p:grpSpPr>
            <a:xfrm>
              <a:off x="223925" y="1250576"/>
              <a:ext cx="2656073" cy="430306"/>
              <a:chOff x="223925" y="1250576"/>
              <a:chExt cx="2656073" cy="4303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03860" y="1250576"/>
                <a:ext cx="2476138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745" dirty="0">
                  <a:solidFill>
                    <a:srgbClr val="3A8ECC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23925" y="1250576"/>
                <a:ext cx="80683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462371" y="1265896"/>
              <a:ext cx="2218764" cy="470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25" dirty="0">
                  <a:solidFill>
                    <a:srgbClr val="648BAA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求职意向</a:t>
              </a:r>
              <a:endParaRPr lang="zh-CN" altLang="en-US" sz="1525" dirty="0">
                <a:solidFill>
                  <a:srgbClr val="648BAA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55600" y="1352550"/>
            <a:ext cx="2464435" cy="326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后台开发工程师</a:t>
            </a:r>
            <a:endParaRPr lang="zh-CN" altLang="en-US" sz="152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76543" y="10208621"/>
            <a:ext cx="2524144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45"/>
              </a:lnSpc>
            </a:pPr>
            <a:r>
              <a:rPr lang="en-US" altLang="zh-CN" sz="114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iacjacj@qq.com</a:t>
            </a:r>
            <a:endParaRPr lang="en-US" altLang="zh-CN" sz="114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14147" y="350856"/>
            <a:ext cx="875241" cy="354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5" dirty="0">
                <a:solidFill>
                  <a:srgbClr val="96AABE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21</a:t>
            </a:r>
            <a:r>
              <a:rPr lang="zh-CN" altLang="en-US" sz="1705" dirty="0">
                <a:solidFill>
                  <a:srgbClr val="96AABE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岁</a:t>
            </a:r>
            <a:endParaRPr lang="zh-CN" altLang="en-US" sz="1705" dirty="0">
              <a:solidFill>
                <a:srgbClr val="96AABE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47" y="391246"/>
            <a:ext cx="238741" cy="238741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3069347" y="1869766"/>
            <a:ext cx="4518128" cy="335808"/>
            <a:chOff x="3038320" y="1421403"/>
            <a:chExt cx="4521355" cy="410042"/>
          </a:xfrm>
        </p:grpSpPr>
        <p:sp>
          <p:nvSpPr>
            <p:cNvPr id="53" name="矩形 52"/>
            <p:cNvSpPr/>
            <p:nvPr/>
          </p:nvSpPr>
          <p:spPr>
            <a:xfrm>
              <a:off x="3212210" y="1421403"/>
              <a:ext cx="4347465" cy="395342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038320" y="1421403"/>
              <a:ext cx="80683" cy="395343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275905" y="1432903"/>
              <a:ext cx="2218765" cy="3985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525" dirty="0" smtClean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在校经历</a:t>
              </a:r>
              <a:endParaRPr lang="zh-CN" altLang="en-US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52766" y="3660614"/>
            <a:ext cx="4538441" cy="1562096"/>
            <a:chOff x="3224861" y="2562998"/>
            <a:chExt cx="5206613" cy="1792074"/>
          </a:xfrm>
        </p:grpSpPr>
        <p:sp>
          <p:nvSpPr>
            <p:cNvPr id="56" name="文本框 55"/>
            <p:cNvSpPr txBox="1"/>
            <p:nvPr/>
          </p:nvSpPr>
          <p:spPr>
            <a:xfrm>
              <a:off x="3224861" y="2562998"/>
              <a:ext cx="5206613" cy="52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80010" algn="l"/>
                  <a:tab pos="511810" algn="l"/>
                  <a:tab pos="852805" algn="l"/>
                </a:tabLst>
              </a:pPr>
              <a:r>
                <a:rPr lang="zh-CN" altLang="en-US" sz="1400" dirty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机器学习与数据挖掘实验室 </a:t>
              </a:r>
              <a:r>
                <a: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2017.04  </a:t>
              </a:r>
              <a:r>
                <a:rPr lang="zh-CN" altLang="en-US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至今</a:t>
              </a:r>
              <a:endParaRPr lang="zh-CN" altLang="en-US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tabLst>
                  <a:tab pos="80010" algn="l"/>
                  <a:tab pos="511810" algn="l"/>
                  <a:tab pos="852805" algn="l"/>
                </a:tabLst>
              </a:pPr>
              <a:endParaRPr lang="zh-CN" altLang="en-US" sz="1000" dirty="0">
                <a:solidFill>
                  <a:srgbClr val="5456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320292" y="2860217"/>
              <a:ext cx="5074647" cy="1494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>
                <a:lnSpc>
                  <a:spcPct val="150000"/>
                </a:lnSpc>
                <a:buNone/>
              </a:pPr>
              <a:r>
                <a:rPr lang="zh-CN" altLang="x-none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进入华南理工大学机器学习与数据挖掘实验室并参与相关工作。</a:t>
              </a:r>
              <a:endPara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x-none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每周参与组会并进行论文分享，制作 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 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并展示。</a:t>
              </a: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掌握了阅读论文的能力并熟悉机器学习与深度学习的基础知识。</a:t>
              </a: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对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“</a:t>
              </a: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时间序列数据的分类、聚类（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DTW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距离</a:t>
              </a: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）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”</a:t>
              </a: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有深入研究。</a:t>
              </a:r>
              <a:endParaRPr lang="zh-CN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矩形 69"/>
          <p:cNvSpPr/>
          <p:nvPr/>
        </p:nvSpPr>
        <p:spPr>
          <a:xfrm>
            <a:off x="3316939" y="8670117"/>
            <a:ext cx="3577096" cy="239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960" dirty="0">
              <a:solidFill>
                <a:srgbClr val="545655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4834" y="1366428"/>
            <a:ext cx="45879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323232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华南理工大学 计算机科学与工程学院 </a:t>
            </a:r>
            <a:r>
              <a:rPr lang="zh-CN" altLang="en-US" sz="1400" dirty="0" smtClean="0">
                <a:solidFill>
                  <a:srgbClr val="323232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本科 </a:t>
            </a:r>
            <a:r>
              <a:rPr lang="en-US" altLang="zh-CN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2015.09  </a:t>
            </a:r>
            <a:r>
              <a:rPr lang="zh-CN" altLang="en-US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</a:t>
            </a:r>
            <a:endParaRPr lang="zh-CN" altLang="en-US" sz="10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658" y="9460145"/>
            <a:ext cx="2511119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100" dirty="0">
                <a:solidFill>
                  <a:srgbClr val="EDED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https://github.com/IACJ</a:t>
            </a:r>
            <a:endParaRPr lang="en-US" altLang="zh-CN" sz="1100" dirty="0">
              <a:solidFill>
                <a:srgbClr val="EDE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221328" y="9828426"/>
            <a:ext cx="3122015" cy="83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4" y="10282181"/>
            <a:ext cx="171810" cy="1718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9" y="10008585"/>
            <a:ext cx="171810" cy="1718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5" y="9502344"/>
            <a:ext cx="171810" cy="17181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63443" y="9936757"/>
            <a:ext cx="2043532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45"/>
              </a:lnSpc>
            </a:pPr>
            <a:r>
              <a:rPr lang="en-US" altLang="zh-CN" sz="114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13719463640</a:t>
            </a:r>
            <a:endParaRPr lang="en-US" altLang="zh-CN" sz="114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96417" y="5055482"/>
            <a:ext cx="4563258" cy="5251446"/>
            <a:chOff x="4719" y="7785"/>
            <a:chExt cx="7186" cy="8270"/>
          </a:xfrm>
        </p:grpSpPr>
        <p:grpSp>
          <p:nvGrpSpPr>
            <p:cNvPr id="15" name="组合 14"/>
            <p:cNvGrpSpPr/>
            <p:nvPr/>
          </p:nvGrpSpPr>
          <p:grpSpPr>
            <a:xfrm>
              <a:off x="4896" y="10582"/>
              <a:ext cx="6929" cy="2074"/>
              <a:chOff x="3184598" y="7154858"/>
              <a:chExt cx="5048044" cy="1510797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3184598" y="7154858"/>
                <a:ext cx="4980670" cy="351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1400" dirty="0">
                    <a:solidFill>
                      <a:srgbClr val="3232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数据结构在线模拟器 </a:t>
                </a:r>
                <a:r>
                  <a:rPr lang="en-US" altLang="zh-CN" sz="10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2017.03 -- 2017.06</a:t>
                </a:r>
                <a:endPara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185135" y="7418067"/>
                <a:ext cx="4103735" cy="382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50" dirty="0">
                    <a:solidFill>
                      <a:srgbClr val="3A8E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React / Javascript /  HTML / CSS</a:t>
                </a:r>
                <a:endParaRPr lang="en-US" altLang="zh-CN" sz="1050" dirty="0">
                  <a:solidFill>
                    <a:srgbClr val="3A8E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258629" y="7726633"/>
                <a:ext cx="4974013" cy="9390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 algn="just">
                  <a:lnSpc>
                    <a:spcPct val="150000"/>
                  </a:lnSpc>
                  <a:buNone/>
                </a:pPr>
                <a:r>
                  <a:rPr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一个基于 HTML 和 </a:t>
                </a:r>
                <a:r>
                  <a:rPr 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J</a:t>
                </a:r>
                <a:r>
                  <a:rPr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avascript 的在线“数据结构模拟器</a:t>
                </a:r>
                <a:r>
                  <a:rPr 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”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包括堆、栈、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BST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、二三树、队列等常见数据结构。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PC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端</a:t>
                </a:r>
                <a:r>
                  <a:rPr 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访问入口：</a:t>
                </a:r>
                <a:r>
                  <a:rPr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https://iacj.github.io/react-datastructer/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4719" y="12792"/>
              <a:ext cx="7130" cy="3263"/>
              <a:chOff x="3102705" y="5592091"/>
              <a:chExt cx="5194022" cy="2376634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3102705" y="5592091"/>
                <a:ext cx="5173716" cy="59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232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1400" dirty="0">
                    <a:solidFill>
                      <a:srgbClr val="3232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关于机器学习、深度学习的编程练习 </a:t>
                </a:r>
                <a:r>
                  <a:rPr lang="en-US" altLang="zh-CN" sz="10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2017.02 -- 2017.10</a:t>
                </a:r>
                <a:endPara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endParaRPr lang="zh-CN" altLang="en-US" sz="1400" dirty="0">
                  <a:solidFill>
                    <a:srgbClr val="3232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3217984" y="5929682"/>
                <a:ext cx="4103734" cy="289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rgbClr val="3A8E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Octave / Python / TensorFlow</a:t>
                </a:r>
                <a:endParaRPr lang="en-US" altLang="zh-CN" sz="1050" dirty="0">
                  <a:solidFill>
                    <a:srgbClr val="3A8E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287709" y="6195810"/>
                <a:ext cx="5009018" cy="1772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Andrew Ng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的</a:t>
                </a:r>
                <a:r>
                  <a:rPr lang="zh-CN" altLang="x-none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Machine Learning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DeepLearning.AI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系列课程。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CNN 实现 MNIST 手写体识别；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实现垃圾邮件分类；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PCA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实现人脸图像数据集降维；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K-means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实现图片有损压缩；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协同过滤算法实现电影推荐系统等等。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790" y="7785"/>
              <a:ext cx="7115" cy="530"/>
              <a:chOff x="3038320" y="1421403"/>
              <a:chExt cx="4521355" cy="410619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3212210" y="1421404"/>
                <a:ext cx="4347465" cy="395343"/>
              </a:xfrm>
              <a:prstGeom prst="rect">
                <a:avLst/>
              </a:prstGeom>
              <a:solidFill>
                <a:srgbClr val="648B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2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3038320" y="1421403"/>
                <a:ext cx="80683" cy="395343"/>
              </a:xfrm>
              <a:prstGeom prst="rect">
                <a:avLst/>
              </a:prstGeom>
              <a:solidFill>
                <a:srgbClr val="648B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2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3275905" y="1432327"/>
                <a:ext cx="2218765" cy="3996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1525" dirty="0">
                    <a:solidFill>
                      <a:schemeClr val="bg1"/>
                    </a:solidFill>
                    <a:latin typeface="黑体-简" panose="00000500000000000000" pitchFamily="2" charset="-122"/>
                    <a:ea typeface="黑体-简" panose="00000500000000000000" pitchFamily="2" charset="-122"/>
                  </a:rPr>
                  <a:t>项目经历</a:t>
                </a:r>
                <a:endParaRPr lang="zh-CN" altLang="en-US" sz="152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3041549" y="878830"/>
            <a:ext cx="4518127" cy="336280"/>
            <a:chOff x="3038320" y="1421403"/>
            <a:chExt cx="4521355" cy="410618"/>
          </a:xfrm>
        </p:grpSpPr>
        <p:sp>
          <p:nvSpPr>
            <p:cNvPr id="90" name="矩形 89"/>
            <p:cNvSpPr/>
            <p:nvPr/>
          </p:nvSpPr>
          <p:spPr>
            <a:xfrm>
              <a:off x="3212210" y="1421404"/>
              <a:ext cx="4347465" cy="395343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038320" y="1421403"/>
              <a:ext cx="80683" cy="395343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275905" y="1432327"/>
              <a:ext cx="2218765" cy="3996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52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教育经历</a:t>
              </a:r>
              <a:endParaRPr lang="zh-CN" altLang="en-US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170507" y="2133216"/>
            <a:ext cx="3981105" cy="31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zh-CN" sz="960" dirty="0">
              <a:solidFill>
                <a:srgbClr val="545655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3052453" y="2271763"/>
            <a:ext cx="4549140" cy="1385564"/>
            <a:chOff x="3314034" y="2569374"/>
            <a:chExt cx="5218887" cy="1589552"/>
          </a:xfrm>
        </p:grpSpPr>
        <p:sp>
          <p:nvSpPr>
            <p:cNvPr id="94" name="文本框 93"/>
            <p:cNvSpPr txBox="1"/>
            <p:nvPr/>
          </p:nvSpPr>
          <p:spPr>
            <a:xfrm>
              <a:off x="3314034" y="2569374"/>
              <a:ext cx="5218887" cy="351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871855"/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百步梯技术部 </a:t>
              </a:r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  <a:sym typeface="+mn-ea"/>
                </a:rPr>
                <a:t>阿里巴巴高校技术联盟技术部 </a:t>
              </a:r>
              <a:r>
                <a: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2015.09 至今</a:t>
              </a:r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  <a:sym typeface="+mn-ea"/>
                </a:rPr>
                <a:t> </a:t>
              </a:r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                        </a:t>
              </a:r>
              <a:r>
                <a: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426220" y="2942353"/>
              <a:ext cx="5022196" cy="12165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>
                <a:lnSpc>
                  <a:spcPct val="150000"/>
                </a:lnSpc>
                <a:buNone/>
              </a:pP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在百步梯技术部任职部长，其间参与负责了许多校级 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项目，包括报名表、创意市集、电影投票、光影盛典、毕业季活动等等，培养了与其他部门沟通合作的能力。</a:t>
              </a: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到阿里巴巴高校技术联盟技术部任职部长，开展技术培训工作。</a:t>
              </a:r>
              <a:endParaRPr lang="zh-CN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rot="0">
            <a:off x="187325" y="3195955"/>
            <a:ext cx="2718435" cy="342265"/>
            <a:chOff x="223925" y="1250576"/>
            <a:chExt cx="2656073" cy="432348"/>
          </a:xfrm>
        </p:grpSpPr>
        <p:grpSp>
          <p:nvGrpSpPr>
            <p:cNvPr id="26" name="组合 25"/>
            <p:cNvGrpSpPr/>
            <p:nvPr/>
          </p:nvGrpSpPr>
          <p:grpSpPr>
            <a:xfrm>
              <a:off x="223925" y="1250576"/>
              <a:ext cx="2656073" cy="430306"/>
              <a:chOff x="223925" y="1250576"/>
              <a:chExt cx="2656073" cy="43030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403860" y="1250576"/>
                <a:ext cx="2476138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745" dirty="0">
                  <a:solidFill>
                    <a:srgbClr val="3A8ECC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3925" y="1250576"/>
                <a:ext cx="80683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488334" y="1262588"/>
              <a:ext cx="2218765" cy="420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25" dirty="0">
                  <a:solidFill>
                    <a:srgbClr val="648BAA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个人能力</a:t>
              </a:r>
              <a:endParaRPr lang="zh-CN" altLang="en-US" sz="1525" dirty="0">
                <a:solidFill>
                  <a:srgbClr val="648BAA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rot="0">
            <a:off x="163195" y="4564383"/>
            <a:ext cx="2888615" cy="1119075"/>
            <a:chOff x="243" y="5758"/>
            <a:chExt cx="4549" cy="1762"/>
          </a:xfrm>
        </p:grpSpPr>
        <p:sp>
          <p:nvSpPr>
            <p:cNvPr id="96" name="文本框 95"/>
            <p:cNvSpPr txBox="1"/>
            <p:nvPr/>
          </p:nvSpPr>
          <p:spPr>
            <a:xfrm>
              <a:off x="243" y="5758"/>
              <a:ext cx="3046" cy="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Web应用开发</a:t>
              </a:r>
              <a:endPara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76" y="6226"/>
              <a:ext cx="4416" cy="1294"/>
              <a:chOff x="284257" y="3066187"/>
              <a:chExt cx="2938102" cy="861357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284257" y="3066187"/>
                <a:ext cx="2938102" cy="37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HTML / </a:t>
                </a:r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sym typeface="+mn-ea"/>
                  </a:rPr>
                  <a:t>JavaScript / PHP</a:t>
                </a:r>
                <a:endParaRPr lang="en-US" altLang="zh-CN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84257" y="3347873"/>
                <a:ext cx="2763700" cy="579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具有页面构建能力，能够开发出常见的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 rot="0">
            <a:off x="153670" y="6638290"/>
            <a:ext cx="2690495" cy="834648"/>
            <a:chOff x="272" y="6565"/>
            <a:chExt cx="4237" cy="1314"/>
          </a:xfrm>
        </p:grpSpPr>
        <p:sp>
          <p:nvSpPr>
            <p:cNvPr id="97" name="文本框 96"/>
            <p:cNvSpPr txBox="1"/>
            <p:nvPr/>
          </p:nvSpPr>
          <p:spPr>
            <a:xfrm>
              <a:off x="272" y="6565"/>
              <a:ext cx="3046" cy="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库和框架</a:t>
              </a:r>
              <a:endParaRPr lang="x-none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420" y="6958"/>
              <a:ext cx="4089" cy="921"/>
              <a:chOff x="508794" y="2253968"/>
              <a:chExt cx="2720597" cy="612940"/>
            </a:xfrm>
          </p:grpSpPr>
          <p:sp>
            <p:nvSpPr>
              <p:cNvPr id="105" name="文本框 104"/>
              <p:cNvSpPr txBox="1"/>
              <p:nvPr/>
            </p:nvSpPr>
            <p:spPr>
              <a:xfrm>
                <a:off x="508794" y="2253968"/>
                <a:ext cx="2720597" cy="372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Spring Boot / Mybatis</a:t>
                </a:r>
                <a:endParaRPr lang="en-US" altLang="zh-CN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539141" y="2610130"/>
                <a:ext cx="2292199" cy="25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可以构建出常见的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JavaWeb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 rot="0">
            <a:off x="149225" y="8087390"/>
            <a:ext cx="2670810" cy="846490"/>
            <a:chOff x="302" y="11692"/>
            <a:chExt cx="4206" cy="1333"/>
          </a:xfrm>
        </p:grpSpPr>
        <p:sp>
          <p:nvSpPr>
            <p:cNvPr id="117" name="文本框 116"/>
            <p:cNvSpPr txBox="1"/>
            <p:nvPr/>
          </p:nvSpPr>
          <p:spPr>
            <a:xfrm>
              <a:off x="302" y="11692"/>
              <a:ext cx="3046" cy="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工具</a:t>
              </a:r>
              <a:endParaRPr lang="x-none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419" y="12126"/>
              <a:ext cx="4089" cy="899"/>
              <a:chOff x="468600" y="3407910"/>
              <a:chExt cx="2720598" cy="598370"/>
            </a:xfrm>
          </p:grpSpPr>
          <p:sp>
            <p:nvSpPr>
              <p:cNvPr id="122" name="文本框 121"/>
              <p:cNvSpPr txBox="1"/>
              <p:nvPr/>
            </p:nvSpPr>
            <p:spPr>
              <a:xfrm>
                <a:off x="468601" y="3407910"/>
                <a:ext cx="2720597" cy="372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Git / GitHub</a:t>
                </a:r>
                <a:endParaRPr lang="zh-CN" altLang="en-US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468600" y="3749390"/>
                <a:ext cx="2292199" cy="25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会使用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Git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版本控制工具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 rot="0">
            <a:off x="154940" y="3715385"/>
            <a:ext cx="2905760" cy="818097"/>
            <a:chOff x="320" y="3718"/>
            <a:chExt cx="4576" cy="1288"/>
          </a:xfrm>
        </p:grpSpPr>
        <p:sp>
          <p:nvSpPr>
            <p:cNvPr id="2" name="文本框 1"/>
            <p:cNvSpPr txBox="1"/>
            <p:nvPr/>
          </p:nvSpPr>
          <p:spPr>
            <a:xfrm>
              <a:off x="320" y="3718"/>
              <a:ext cx="3046" cy="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x-none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编程语言</a:t>
              </a:r>
              <a:endParaRPr lang="zh-CN" altLang="x-none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80" y="4081"/>
              <a:ext cx="4416" cy="925"/>
              <a:chOff x="272947" y="3016285"/>
              <a:chExt cx="2938102" cy="615813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272947" y="3016285"/>
                <a:ext cx="2938102" cy="372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Java / Python </a:t>
                </a:r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sym typeface="+mn-ea"/>
                  </a:rPr>
                  <a:t>/ C++</a:t>
                </a:r>
                <a:endParaRPr lang="en-US" altLang="zh-CN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90910" y="3294660"/>
                <a:ext cx="2763700" cy="33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掌握多种语言，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熟悉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 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 rot="0">
            <a:off x="190500" y="1869440"/>
            <a:ext cx="2718435" cy="340648"/>
            <a:chOff x="223925" y="1250576"/>
            <a:chExt cx="2656073" cy="430306"/>
          </a:xfrm>
        </p:grpSpPr>
        <p:grpSp>
          <p:nvGrpSpPr>
            <p:cNvPr id="50" name="组合 49"/>
            <p:cNvGrpSpPr/>
            <p:nvPr/>
          </p:nvGrpSpPr>
          <p:grpSpPr>
            <a:xfrm>
              <a:off x="223925" y="1250576"/>
              <a:ext cx="2656073" cy="430306"/>
              <a:chOff x="223925" y="1250576"/>
              <a:chExt cx="2656073" cy="43030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403860" y="1250576"/>
                <a:ext cx="2476138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endParaRPr lang="zh-CN" altLang="en-US" sz="1745" dirty="0">
                  <a:solidFill>
                    <a:srgbClr val="3A8ECC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23925" y="1250576"/>
                <a:ext cx="80683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0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488334" y="1262588"/>
              <a:ext cx="2218765" cy="412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525" dirty="0">
                  <a:solidFill>
                    <a:srgbClr val="648BAA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获奖经历</a:t>
              </a:r>
              <a:endParaRPr lang="zh-CN" altLang="en-US" sz="1525" dirty="0">
                <a:solidFill>
                  <a:srgbClr val="648BAA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355600" y="2267585"/>
            <a:ext cx="242760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x-none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阿里巴巴高校技术联盟 </a:t>
            </a:r>
            <a:r>
              <a:rPr lang="en-US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Weex </a:t>
            </a:r>
            <a:r>
              <a: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竞赛 </a:t>
            </a:r>
            <a:r>
              <a:rPr lang="en-US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Demo </a:t>
            </a:r>
            <a:r>
              <a: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开发一等奖，</a:t>
            </a:r>
            <a:endParaRPr lang="zh-CN" altLang="en-US" sz="133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  <a:p>
            <a:pPr algn="l"/>
            <a:r>
              <a: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赴杭州参加 </a:t>
            </a:r>
            <a:r>
              <a:rPr lang="en-US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WeexConf 2017</a:t>
            </a:r>
            <a:endParaRPr lang="en-US" altLang="zh-CN" sz="133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165735" y="5715008"/>
            <a:ext cx="2888615" cy="846428"/>
            <a:chOff x="243" y="5786"/>
            <a:chExt cx="4549" cy="1333"/>
          </a:xfrm>
        </p:grpSpPr>
        <p:sp>
          <p:nvSpPr>
            <p:cNvPr id="13" name="文本框 12"/>
            <p:cNvSpPr txBox="1"/>
            <p:nvPr/>
          </p:nvSpPr>
          <p:spPr>
            <a:xfrm>
              <a:off x="243" y="5786"/>
              <a:ext cx="3046" cy="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移动应用开发</a:t>
              </a:r>
              <a:endPara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376" y="6198"/>
              <a:ext cx="4416" cy="921"/>
              <a:chOff x="284257" y="3047553"/>
              <a:chExt cx="2938102" cy="612875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284257" y="3047553"/>
                <a:ext cx="2938102" cy="372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sym typeface="+mn-ea"/>
                  </a:rPr>
                  <a:t>Android</a:t>
                </a:r>
                <a:endParaRPr lang="en-US" altLang="zh-CN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+mn-ea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84257" y="3323004"/>
                <a:ext cx="2763700" cy="337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熟悉安卓开发，具有项目经验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233045" y="7442198"/>
            <a:ext cx="2596800" cy="355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720" dirty="0">
                <a:solidFill>
                  <a:schemeClr val="bg1">
                    <a:lumMod val="8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Think PHP</a:t>
            </a:r>
            <a:endParaRPr lang="en-US" altLang="zh-CN" sz="1720" dirty="0">
              <a:solidFill>
                <a:schemeClr val="bg1">
                  <a:lumMod val="8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48060" y="7684847"/>
            <a:ext cx="26335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曾用 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 PHP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重构留言板等项目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103578" y="5478311"/>
            <a:ext cx="376141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rgbClr val="323232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数据库在线考试系统</a:t>
            </a:r>
            <a:r>
              <a:rPr lang="en-US" altLang="zh-CN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2017.11 -- 2018.01</a:t>
            </a:r>
            <a:endParaRPr lang="en-US" altLang="zh-CN" sz="10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09206" y="5681077"/>
            <a:ext cx="4098116" cy="333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3A8E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 / MySQL / Mybatis / HTML / JQuery</a:t>
            </a:r>
            <a:endParaRPr lang="en-US" altLang="zh-CN" sz="1050" dirty="0">
              <a:solidFill>
                <a:srgbClr val="3A8E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188109" y="5934496"/>
            <a:ext cx="4402463" cy="8185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 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 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为核心的 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项目。</a:t>
            </a:r>
            <a:endParaRPr lang="zh-CN" altLang="en-US" sz="105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包括考试、改卷、题库管理、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 </a:t>
            </a:r>
            <a:r>
              <a:rPr lang="zh-CN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在线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评测</a:t>
            </a:r>
            <a:r>
              <a: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等等功能。</a:t>
            </a:r>
            <a:endParaRPr lang="zh-CN" altLang="x-none" sz="105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学生可以根据题目要求写出相应的 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语句，进行在线测评。</a:t>
            </a:r>
            <a:endParaRPr lang="zh-CN" altLang="en-US" sz="105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1219</Words>
  <Application>WPS 演示</Application>
  <PresentationFormat>自定义</PresentationFormat>
  <Paragraphs>106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黑体-简</vt:lpstr>
      <vt:lpstr>微软雅黑</vt:lpstr>
      <vt:lpstr>Microsoft YaHei UI Light</vt:lpstr>
      <vt:lpstr>黑体</vt:lpstr>
      <vt:lpstr>Arial Unicode MS</vt:lpstr>
      <vt:lpstr>Calibri Light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songsong ruan</dc:creator>
  <cp:lastModifiedBy>apple1</cp:lastModifiedBy>
  <cp:revision>415</cp:revision>
  <dcterms:created xsi:type="dcterms:W3CDTF">2017-02-21T15:23:00Z</dcterms:created>
  <dcterms:modified xsi:type="dcterms:W3CDTF">2018-03-17T08:59:37Z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