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7" r:id="rId6"/>
    <p:sldId id="393" r:id="rId7"/>
    <p:sldId id="394" r:id="rId8"/>
    <p:sldId id="395" r:id="rId9"/>
    <p:sldId id="396" r:id="rId10"/>
    <p:sldId id="389" r:id="rId11"/>
    <p:sldId id="390" r:id="rId12"/>
    <p:sldId id="391" r:id="rId13"/>
    <p:sldId id="397" r:id="rId14"/>
    <p:sldId id="398" r:id="rId15"/>
    <p:sldId id="399" r:id="rId16"/>
    <p:sldId id="436" r:id="rId17"/>
    <p:sldId id="437" r:id="rId18"/>
    <p:sldId id="400" r:id="rId19"/>
    <p:sldId id="401" r:id="rId20"/>
    <p:sldId id="402" r:id="rId21"/>
    <p:sldId id="403" r:id="rId22"/>
    <p:sldId id="405" r:id="rId23"/>
    <p:sldId id="406" r:id="rId24"/>
    <p:sldId id="407" r:id="rId25"/>
    <p:sldId id="408" r:id="rId26"/>
    <p:sldId id="419" r:id="rId27"/>
    <p:sldId id="420" r:id="rId28"/>
    <p:sldId id="409" r:id="rId29"/>
    <p:sldId id="410" r:id="rId30"/>
    <p:sldId id="411" r:id="rId31"/>
    <p:sldId id="412" r:id="rId32"/>
    <p:sldId id="413" r:id="rId33"/>
    <p:sldId id="421" r:id="rId34"/>
    <p:sldId id="414" r:id="rId35"/>
    <p:sldId id="415" r:id="rId36"/>
    <p:sldId id="417" r:id="rId37"/>
    <p:sldId id="416" r:id="rId38"/>
    <p:sldId id="258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59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这样说可能会显得有些自大，万一被打脸也是特别的疼。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不过我想我已经想的够清楚了，错的不是我，而是世界（手动微笑）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（顶会论文会轻易出错吗？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作者、审论文的人、编辑人全部出错？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那么多博客的作者真的都没搞清楚吗？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或许我出错的几率更大？大的多？）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贾中昊</a:t>
            </a:r>
            <a:endParaRPr lang="zh-CN" altLang="en-US" sz="2800" i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9475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82587" y="223618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Iterative Deepening DTW for Time Series</a:t>
            </a:r>
            <a:r>
              <a:rPr lang="en-US" altLang="zh-CN" sz="1100" dirty="0" smtClean="0">
                <a:solidFill>
                  <a:schemeClr val="bg1"/>
                </a:solidFill>
              </a:rPr>
              <a:t>									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732280"/>
            <a:ext cx="9932035" cy="2762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4276725"/>
            <a:ext cx="2638425" cy="252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7395" y="1579880"/>
            <a:ext cx="2557780" cy="2446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4025900"/>
            <a:ext cx="11533505" cy="2444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" y="1962150"/>
            <a:ext cx="8686165" cy="1142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1630" y="3690620"/>
            <a:ext cx="5969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若将    写为    ，则有下面动态转移方程：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365"/>
          <a:stretch>
            <a:fillRect/>
          </a:stretch>
        </p:blipFill>
        <p:spPr>
          <a:xfrm>
            <a:off x="469265" y="2387600"/>
            <a:ext cx="3543300" cy="772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2567" r="29483"/>
          <a:stretch>
            <a:fillRect/>
          </a:stretch>
        </p:blipFill>
        <p:spPr>
          <a:xfrm>
            <a:off x="546100" y="3160395"/>
            <a:ext cx="5431155" cy="530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30995" t="17235"/>
          <a:stretch>
            <a:fillRect/>
          </a:stretch>
        </p:blipFill>
        <p:spPr>
          <a:xfrm>
            <a:off x="738505" y="4150995"/>
            <a:ext cx="4529455" cy="1136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85" y="1776095"/>
            <a:ext cx="5189855" cy="4904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215" y="3763010"/>
            <a:ext cx="179705" cy="3155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470" y="3763010"/>
            <a:ext cx="222885" cy="310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9265" y="5534025"/>
            <a:ext cx="5969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右图为一个例子</a:t>
            </a:r>
            <a:endParaRPr lang="zh-CN" altLang="en-US" sz="2400"/>
          </a:p>
          <a:p>
            <a:r>
              <a:rPr lang="zh-CN" altLang="en-US" sz="2400"/>
              <a:t>（粗体数字为</a:t>
            </a:r>
            <a:r>
              <a:rPr lang="en-US" altLang="zh-CN" sz="2400"/>
              <a:t>d</a:t>
            </a:r>
            <a:r>
              <a:rPr lang="zh-CN" altLang="en-US" sz="2400"/>
              <a:t>，细体数字为</a:t>
            </a:r>
            <a:r>
              <a:rPr lang="en-US" altLang="zh-CN" sz="2400"/>
              <a:t>g</a:t>
            </a:r>
            <a:r>
              <a:rPr lang="zh-CN" altLang="en-US" sz="2400"/>
              <a:t>，红色箭头表示转移方向）</a:t>
            </a:r>
            <a:endParaRPr lang="zh-CN" altLang="en-US" sz="2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rcRect t="3072"/>
          <a:stretch>
            <a:fillRect/>
          </a:stretch>
        </p:blipFill>
        <p:spPr>
          <a:xfrm>
            <a:off x="651510" y="1838325"/>
            <a:ext cx="2372995" cy="4006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3960" y="2481580"/>
            <a:ext cx="2431415" cy="573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140" y="1908810"/>
            <a:ext cx="771271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DTW</a:t>
            </a:r>
            <a:r>
              <a:rPr lang="zh-CN" altLang="en-US" sz="3200" b="1"/>
              <a:t>小结：</a:t>
            </a:r>
            <a:endParaRPr lang="zh-CN" altLang="en-US" sz="3200" b="1"/>
          </a:p>
          <a:p>
            <a:endParaRPr lang="zh-CN" altLang="en-US"/>
          </a:p>
          <a:p>
            <a:r>
              <a:rPr lang="zh-CN" altLang="en-US"/>
              <a:t>输入： </a:t>
            </a:r>
            <a:r>
              <a:rPr lang="en-US" altLang="zh-CN"/>
              <a:t>Q, C</a:t>
            </a:r>
            <a:r>
              <a:rPr lang="zh-CN" altLang="en-US"/>
              <a:t>两个时间序列。</a:t>
            </a:r>
            <a:endParaRPr lang="zh-CN" altLang="en-US"/>
          </a:p>
          <a:p>
            <a:r>
              <a:rPr lang="zh-CN" altLang="en-US"/>
              <a:t>输出： 两个时间序列的</a:t>
            </a:r>
            <a:r>
              <a:rPr lang="en-US" altLang="zh-CN"/>
              <a:t>DTW</a:t>
            </a:r>
            <a:r>
              <a:rPr lang="zh-CN" altLang="en-US"/>
              <a:t>距离。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过程： 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 sz="2000"/>
              <a:t>1. </a:t>
            </a:r>
            <a:r>
              <a:rPr lang="zh-CN" altLang="en-US" sz="2000"/>
              <a:t>计算</a:t>
            </a:r>
            <a:r>
              <a:rPr lang="en-US" altLang="zh-CN" sz="2000"/>
              <a:t>Q, C</a:t>
            </a:r>
            <a:r>
              <a:rPr lang="zh-CN" altLang="zh-CN" sz="2000"/>
              <a:t> 每两个时间点间的欧式距离，构成</a:t>
            </a:r>
            <a:r>
              <a:rPr lang="en-US" altLang="zh-CN" sz="2000"/>
              <a:t>D</a:t>
            </a:r>
            <a:r>
              <a:rPr lang="zh-CN" altLang="en-US" sz="2000"/>
              <a:t>矩阵</a:t>
            </a:r>
            <a:endParaRPr lang="zh-CN" altLang="en-US" sz="2000"/>
          </a:p>
          <a:p>
            <a:r>
              <a:rPr lang="en-US" altLang="zh-CN" sz="2000"/>
              <a:t>	2. </a:t>
            </a:r>
            <a:r>
              <a:rPr lang="zh-CN" altLang="en-US" sz="2000"/>
              <a:t>根据</a:t>
            </a:r>
            <a:r>
              <a:rPr lang="en-US" altLang="zh-CN" sz="2000"/>
              <a:t>D</a:t>
            </a:r>
            <a:r>
              <a:rPr lang="zh-CN" altLang="en-US" sz="2000"/>
              <a:t>矩阵，用动态规划的方法计算    矩阵</a:t>
            </a:r>
            <a:endParaRPr lang="zh-CN" altLang="en-US" sz="2000"/>
          </a:p>
          <a:p>
            <a:r>
              <a:rPr lang="en-US" altLang="zh-CN" sz="2000"/>
              <a:t>	3. 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zh-CN" sz="2000"/>
              <a:t>时间复杂度： </a:t>
            </a:r>
            <a:r>
              <a:rPr lang="en-US" altLang="zh-CN" sz="2000"/>
              <a:t>O</a:t>
            </a:r>
            <a:r>
              <a:rPr lang="zh-CN" altLang="en-US" sz="2000"/>
              <a:t>（</a:t>
            </a:r>
            <a:r>
              <a:rPr lang="en-US" altLang="en-US" sz="2000"/>
              <a:t>N * M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zh-CN" sz="2000"/>
              <a:t>与欧氏距离相比： </a:t>
            </a:r>
            <a:r>
              <a:rPr lang="en-US" altLang="zh-CN" sz="2000"/>
              <a:t>“</a:t>
            </a:r>
            <a:r>
              <a:rPr lang="zh-CN" altLang="en-US" sz="2000"/>
              <a:t>计算效果更好，计算代价更大</a:t>
            </a:r>
            <a:r>
              <a:rPr lang="en-US" altLang="zh-CN" sz="2000"/>
              <a:t>”</a:t>
            </a:r>
            <a:endParaRPr lang="en-US" altLang="zh-CN" sz="2000"/>
          </a:p>
        </p:txBody>
      </p:sp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7030" y="4112895"/>
            <a:ext cx="179705" cy="315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5365"/>
          <a:stretch>
            <a:fillRect/>
          </a:stretch>
        </p:blipFill>
        <p:spPr>
          <a:xfrm>
            <a:off x="6873875" y="4102100"/>
            <a:ext cx="3183255" cy="6946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t="2567" r="29483"/>
          <a:stretch>
            <a:fillRect/>
          </a:stretch>
        </p:blipFill>
        <p:spPr>
          <a:xfrm>
            <a:off x="7035800" y="4892040"/>
            <a:ext cx="5220335" cy="530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rcRect t="3072"/>
          <a:stretch>
            <a:fillRect/>
          </a:stretch>
        </p:blipFill>
        <p:spPr>
          <a:xfrm>
            <a:off x="7099300" y="3736340"/>
            <a:ext cx="2372995" cy="400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580" y="2618740"/>
            <a:ext cx="2476500" cy="783590"/>
          </a:xfrm>
          <a:prstGeom prst="rect">
            <a:avLst/>
          </a:prstGeom>
        </p:spPr>
      </p:pic>
      <p:pic>
        <p:nvPicPr>
          <p:cNvPr id="27" name="图片 26" descr="_E49X2C(~}A]4_HERD(S~O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670" y="4428490"/>
            <a:ext cx="2302510" cy="838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3760" y="4112895"/>
            <a:ext cx="2431415" cy="573405"/>
          </a:xfrm>
          <a:prstGeom prst="rect">
            <a:avLst/>
          </a:prstGeom>
        </p:spPr>
      </p:pic>
      <p:sp>
        <p:nvSpPr>
          <p:cNvPr id="2" name="剪去单角的矩形 1"/>
          <p:cNvSpPr/>
          <p:nvPr/>
        </p:nvSpPr>
        <p:spPr>
          <a:xfrm>
            <a:off x="7035800" y="2587625"/>
            <a:ext cx="5100320" cy="3040380"/>
          </a:xfrm>
          <a:prstGeom prst="snip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140" y="1896745"/>
            <a:ext cx="77127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另一种常见且不同的</a:t>
            </a:r>
            <a:r>
              <a:rPr lang="en-US" altLang="zh-CN" sz="3200" b="1"/>
              <a:t>DTW</a:t>
            </a:r>
            <a:r>
              <a:rPr lang="zh-CN" altLang="en-US" sz="3200" b="1"/>
              <a:t>距离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更改目标函数：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更改状态转移方程：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相同点：输入输出类型相同、时间复杂度相同，函数意义相同。</a:t>
            </a:r>
            <a:endParaRPr lang="zh-CN" altLang="en-US" sz="2000"/>
          </a:p>
          <a:p>
            <a:r>
              <a:rPr lang="zh-CN" altLang="en-US" sz="2000"/>
              <a:t>不同点：最优化目标函数不同，动态转移方程不同，</a:t>
            </a:r>
            <a:r>
              <a:rPr lang="zh-CN" altLang="zh-CN" sz="2000"/>
              <a:t>计算结果不同。</a:t>
            </a:r>
            <a:endParaRPr lang="zh-CN" altLang="zh-CN" sz="2000"/>
          </a:p>
        </p:txBody>
      </p:sp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365"/>
          <a:stretch>
            <a:fillRect/>
          </a:stretch>
        </p:blipFill>
        <p:spPr>
          <a:xfrm>
            <a:off x="6797675" y="4069715"/>
            <a:ext cx="3183255" cy="6946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t="2567" r="29483"/>
          <a:stretch>
            <a:fillRect/>
          </a:stretch>
        </p:blipFill>
        <p:spPr>
          <a:xfrm>
            <a:off x="6874510" y="4841875"/>
            <a:ext cx="5220335" cy="530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t="3072"/>
          <a:stretch>
            <a:fillRect/>
          </a:stretch>
        </p:blipFill>
        <p:spPr>
          <a:xfrm>
            <a:off x="6955790" y="3495675"/>
            <a:ext cx="2372995" cy="400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65070"/>
            <a:ext cx="2476500" cy="7835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150" y="4130040"/>
            <a:ext cx="2431415" cy="573405"/>
          </a:xfrm>
          <a:prstGeom prst="rect">
            <a:avLst/>
          </a:prstGeom>
        </p:spPr>
      </p:pic>
      <p:sp>
        <p:nvSpPr>
          <p:cNvPr id="2" name="剪去单角的矩形 1"/>
          <p:cNvSpPr/>
          <p:nvPr/>
        </p:nvSpPr>
        <p:spPr>
          <a:xfrm>
            <a:off x="6874510" y="2532380"/>
            <a:ext cx="5100320" cy="3040380"/>
          </a:xfrm>
          <a:prstGeom prst="snip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01980" y="3314700"/>
            <a:ext cx="4372610" cy="762000"/>
            <a:chOff x="498" y="6002"/>
            <a:chExt cx="6886" cy="12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" y="6002"/>
              <a:ext cx="4852" cy="12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85" y="6113"/>
              <a:ext cx="909" cy="97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rcRect l="22724" t="18946"/>
            <a:stretch>
              <a:fillRect/>
            </a:stretch>
          </p:blipFill>
          <p:spPr>
            <a:xfrm>
              <a:off x="6238" y="6223"/>
              <a:ext cx="1146" cy="646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4764405"/>
            <a:ext cx="5358765" cy="44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zh-CN" altLang="en-US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4795" y="1944370"/>
            <a:ext cx="11929745" cy="699135"/>
            <a:chOff x="417" y="3501"/>
            <a:chExt cx="18787" cy="11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rcRect t="2567" r="29483"/>
            <a:stretch>
              <a:fillRect/>
            </a:stretch>
          </p:blipFill>
          <p:spPr>
            <a:xfrm>
              <a:off x="10652" y="3501"/>
              <a:ext cx="8553" cy="83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t="5365"/>
            <a:stretch>
              <a:fillRect/>
            </a:stretch>
          </p:blipFill>
          <p:spPr>
            <a:xfrm>
              <a:off x="417" y="3508"/>
              <a:ext cx="5013" cy="109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" y="3535"/>
              <a:ext cx="3829" cy="903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9061" y="3508"/>
              <a:ext cx="14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/>
                <a:t>对应</a:t>
              </a:r>
              <a:endParaRPr lang="zh-CN" altLang="en-US" sz="28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85470" y="4064000"/>
            <a:ext cx="1077277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/>
              <a:t>上下两行的优化目标不一样，所以计算方法不一样，即</a:t>
            </a:r>
            <a:r>
              <a:rPr lang="zh-CN" altLang="zh-CN"/>
              <a:t>状态转移方程</a:t>
            </a:r>
            <a:r>
              <a:rPr lang="zh-CN" altLang="en-US"/>
              <a:t>不一样，不应混淆，不该混淆。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参考资料中Eamonn Keogh等人的两篇论文，使用了左上式子（左半部分</a:t>
            </a:r>
            <a:r>
              <a:rPr lang="zh-CN" altLang="en-US"/>
              <a:t>）</a:t>
            </a:r>
            <a:r>
              <a:rPr lang="zh-CN" altLang="en-US"/>
              <a:t>和右下式子的组合，是不恰当的</a:t>
            </a:r>
            <a:r>
              <a:rPr lang="en-US" altLang="zh-CN"/>
              <a:t>.</a:t>
            </a:r>
            <a:endParaRPr lang="en-US" altLang="zh-CN"/>
          </a:p>
          <a:p>
            <a:pPr algn="l"/>
            <a:r>
              <a:rPr lang="zh-CN" altLang="en-US"/>
              <a:t>参考资料中Using </a:t>
            </a:r>
            <a:r>
              <a:rPr lang="en-US" altLang="zh-CN"/>
              <a:t>DTW</a:t>
            </a:r>
            <a:r>
              <a:rPr lang="zh-CN" altLang="en-US"/>
              <a:t> to find patterns in time series 使用的下面的两条式子</a:t>
            </a:r>
            <a:endParaRPr lang="en-US" altLang="zh-CN"/>
          </a:p>
          <a:p>
            <a:pPr algn="l"/>
            <a:r>
              <a:rPr lang="zh-CN" altLang="en-US"/>
              <a:t>百度百科和维基百科中仅提到右下式子，以代码样例的方式。</a:t>
            </a:r>
            <a:endParaRPr lang="zh-CN" altLang="en-US"/>
          </a:p>
          <a:p>
            <a:pPr algn="l"/>
            <a:r>
              <a:rPr lang="zh-CN" altLang="en-US"/>
              <a:t>众多博客中，很少有人把上面两种不同的情况说清楚的。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（以我看过的这几篇来看，</a:t>
            </a:r>
            <a:r>
              <a:rPr lang="zh-CN" altLang="en-US">
                <a:sym typeface="+mn-ea"/>
              </a:rPr>
              <a:t>论文中</a:t>
            </a:r>
            <a:r>
              <a:rPr lang="zh-CN" altLang="en-US"/>
              <a:t>似乎有挺多小</a:t>
            </a:r>
            <a:r>
              <a:rPr lang="zh-CN" altLang="en-US"/>
              <a:t>错误的出现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85470" y="2755265"/>
            <a:ext cx="11230610" cy="762000"/>
            <a:chOff x="1221" y="5406"/>
            <a:chExt cx="17686" cy="1200"/>
          </a:xfrm>
        </p:grpSpPr>
        <p:sp>
          <p:nvSpPr>
            <p:cNvPr id="3" name="文本框 2"/>
            <p:cNvSpPr txBox="1"/>
            <p:nvPr/>
          </p:nvSpPr>
          <p:spPr>
            <a:xfrm>
              <a:off x="8973" y="5539"/>
              <a:ext cx="14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/>
                <a:t>对应</a:t>
              </a:r>
              <a:endParaRPr lang="zh-CN" altLang="en-US" sz="280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21" y="5406"/>
              <a:ext cx="6886" cy="1200"/>
              <a:chOff x="498" y="6002"/>
              <a:chExt cx="6886" cy="120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" y="6002"/>
                <a:ext cx="4852" cy="120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5" y="6113"/>
                <a:ext cx="909" cy="977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/>
              <a:srcRect l="22724" t="18946"/>
              <a:stretch>
                <a:fillRect/>
              </a:stretch>
            </p:blipFill>
            <p:spPr>
              <a:xfrm>
                <a:off x="6238" y="6223"/>
                <a:ext cx="1146" cy="646"/>
              </a:xfrm>
              <a:prstGeom prst="rect">
                <a:avLst/>
              </a:prstGeom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9" y="5661"/>
              <a:ext cx="8439" cy="7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140" y="1908810"/>
            <a:ext cx="771271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en-US" altLang="zh-CN" sz="2000"/>
          </a:p>
        </p:txBody>
      </p:sp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2.PDTW(Piecewise 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510" y="1840865"/>
            <a:ext cx="1054354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Piecewise Aggregate Approximation (PAA)：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 dimensionality reduction technique which approximates a time series by dividing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it into equal-length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segments</a:t>
            </a:r>
            <a:r>
              <a:rPr lang="zh-CN" altLang="en-US">
                <a:sym typeface="+mn-ea"/>
              </a:rPr>
              <a:t> and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recording the mean value of the data points</a:t>
            </a:r>
            <a:r>
              <a:rPr lang="zh-CN" altLang="en-US">
                <a:sym typeface="+mn-ea"/>
              </a:rPr>
              <a:t> that fall within each segment.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3542030"/>
            <a:ext cx="8712835" cy="280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62430" y="1933575"/>
            <a:ext cx="842645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/>
              <a:t>所谓 </a:t>
            </a:r>
            <a:r>
              <a:rPr lang="en-US" altLang="zh-CN" sz="2400"/>
              <a:t>PDTW</a:t>
            </a:r>
            <a:r>
              <a:rPr lang="zh-CN" altLang="en-US" sz="2400"/>
              <a:t>就是， 先对数据做</a:t>
            </a:r>
            <a:r>
              <a:rPr lang="en-US" altLang="zh-CN" sz="2400"/>
              <a:t>PAA</a:t>
            </a:r>
            <a:r>
              <a:rPr lang="zh-CN" altLang="en-US" sz="2400"/>
              <a:t>，再对</a:t>
            </a:r>
            <a:r>
              <a:rPr lang="en-US" altLang="zh-CN" sz="2400"/>
              <a:t>PAA</a:t>
            </a:r>
            <a:r>
              <a:rPr lang="zh-CN" altLang="en-US" sz="2400"/>
              <a:t>的结果做</a:t>
            </a:r>
            <a:r>
              <a:rPr lang="en-US" altLang="zh-CN" sz="2400"/>
              <a:t>DTW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即</a:t>
            </a:r>
            <a:r>
              <a:rPr lang="en-US" altLang="zh-CN" sz="2400"/>
              <a:t>PDTW = PAA + DTW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2.PDTW(Piecewise 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3916045"/>
            <a:ext cx="10377805" cy="247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5480" y="1898650"/>
            <a:ext cx="7712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PDTW = PAA + DTW</a:t>
            </a:r>
            <a:endParaRPr lang="en-US" altLang="zh-CN" sz="2000"/>
          </a:p>
        </p:txBody>
      </p:sp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2.PDTW(Piecewise 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715" y="2297430"/>
            <a:ext cx="7576185" cy="413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2.PDTW(Piecewise 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00" y="2100580"/>
            <a:ext cx="1120711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A drawback</a:t>
            </a:r>
            <a:r>
              <a:rPr lang="zh-CN" altLang="en-US" sz="2800"/>
              <a:t> of PDTW is that </a:t>
            </a:r>
            <a:endParaRPr lang="zh-CN" altLang="en-US" sz="2800"/>
          </a:p>
          <a:p>
            <a:r>
              <a:rPr lang="zh-CN" altLang="en-US" sz="2800"/>
              <a:t>it requires the user to choose a compression rate for the dimensionality reduction,and the algorithm is very sensitive to the value chosen.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A high compression rate means a coarser approximation, which leads to an increase in false dismissals.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A lower compression rate signifies a finer approximation, but slower in computational time.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1.DTW 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(Dynamic Time Warping)</a:t>
            </a:r>
            <a:endParaRPr lang="en-US" altLang="zh-CN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PDTW  (Piecewise  Dynamic Time Warping)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defRPr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3.IDDTPW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(Iterative Deepening Dynamic Time Warping)</a:t>
            </a:r>
            <a:endParaRPr lang="en-US" altLang="zh-CN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en-US" altLang="zh-CN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2.PDTW(Piecewise 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0" y="2146935"/>
            <a:ext cx="805815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关于</a:t>
            </a:r>
            <a:r>
              <a:rPr lang="en-US" altLang="zh-CN"/>
              <a:t>PDTW</a:t>
            </a:r>
            <a:r>
              <a:rPr lang="zh-CN" altLang="en-US"/>
              <a:t>的几点注意：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对于任意两条时间序列，我们可以用</a:t>
            </a:r>
            <a:r>
              <a:rPr lang="en-US" altLang="zh-CN"/>
              <a:t>PDTW</a:t>
            </a:r>
            <a:r>
              <a:rPr lang="zh-CN" altLang="en-US"/>
              <a:t>距离去估算</a:t>
            </a:r>
            <a:r>
              <a:rPr lang="en-US" altLang="zh-CN"/>
              <a:t>DTW</a:t>
            </a:r>
            <a:r>
              <a:rPr lang="zh-CN" altLang="en-US"/>
              <a:t>的距离。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PDTW</a:t>
            </a:r>
            <a:r>
              <a:rPr lang="zh-CN" altLang="zh-CN"/>
              <a:t>的分段数越少，计算出来的距离误差越大，计算代价越小；</a:t>
            </a:r>
            <a:endParaRPr lang="zh-CN" altLang="zh-CN"/>
          </a:p>
          <a:p>
            <a:r>
              <a:rPr lang="en-US" altLang="zh-CN"/>
              <a:t>    PDTW</a:t>
            </a:r>
            <a:r>
              <a:rPr lang="zh-CN" altLang="zh-CN"/>
              <a:t>的分段数越多，计算出来的距离误差越小，计算代价越大。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3. PDTW</a:t>
            </a:r>
            <a:r>
              <a:rPr lang="zh-CN" altLang="en-US"/>
              <a:t>的分段数等于时间序列长度时，计算出来的距离就是真正的</a:t>
            </a:r>
            <a:r>
              <a:rPr lang="en-US" altLang="zh-CN"/>
              <a:t>DTW</a:t>
            </a:r>
            <a:r>
              <a:rPr lang="zh-CN" altLang="en-US"/>
              <a:t>距离。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700" y="4925695"/>
            <a:ext cx="5646420" cy="1346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4495800"/>
            <a:ext cx="5993765" cy="193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715" y="1794510"/>
            <a:ext cx="1120711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/>
              <a:t>定义深度：</a:t>
            </a:r>
            <a:endParaRPr lang="zh-CN" altLang="zh-CN" sz="2800"/>
          </a:p>
          <a:p>
            <a:r>
              <a:rPr lang="zh-CN" altLang="zh-CN" sz="2000"/>
              <a:t>给定两个很长的时间序列，求其</a:t>
            </a:r>
            <a:r>
              <a:rPr lang="en-US" altLang="zh-CN" sz="2000"/>
              <a:t>DTW</a:t>
            </a:r>
            <a:r>
              <a:rPr lang="zh-CN" altLang="en-US" sz="2000"/>
              <a:t>距离。</a:t>
            </a:r>
            <a:endParaRPr lang="zh-CN" altLang="en-US" sz="2000"/>
          </a:p>
          <a:p>
            <a:endParaRPr lang="zh-CN" altLang="zh-CN" sz="2000"/>
          </a:p>
          <a:p>
            <a:r>
              <a:rPr lang="zh-CN" altLang="zh-CN" sz="2000"/>
              <a:t>可以用 </a:t>
            </a:r>
            <a:r>
              <a:rPr lang="en-US" altLang="zh-CN" sz="2000"/>
              <a:t>4 PDTW </a:t>
            </a:r>
            <a:r>
              <a:rPr lang="zh-CN" altLang="en-US" sz="2000"/>
              <a:t>估算其</a:t>
            </a:r>
            <a:r>
              <a:rPr lang="en-US" altLang="zh-CN" sz="2000"/>
              <a:t>DTW</a:t>
            </a:r>
            <a:r>
              <a:rPr lang="zh-CN" altLang="en-US" sz="2000"/>
              <a:t>距离，称为depth 1；</a:t>
            </a:r>
            <a:endParaRPr lang="zh-CN" altLang="en-US" sz="2000"/>
          </a:p>
          <a:p>
            <a:r>
              <a:rPr lang="zh-CN" altLang="zh-CN" sz="2000">
                <a:sym typeface="+mn-ea"/>
              </a:rPr>
              <a:t>可以用 </a:t>
            </a:r>
            <a:r>
              <a:rPr lang="en-US" altLang="zh-CN" sz="2000">
                <a:sym typeface="+mn-ea"/>
              </a:rPr>
              <a:t>8 PDTW </a:t>
            </a:r>
            <a:r>
              <a:rPr lang="zh-CN" altLang="en-US" sz="2000">
                <a:sym typeface="+mn-ea"/>
              </a:rPr>
              <a:t>估算其</a:t>
            </a:r>
            <a:r>
              <a:rPr lang="en-US" altLang="zh-CN" sz="2000">
                <a:sym typeface="+mn-ea"/>
              </a:rPr>
              <a:t>DTW</a:t>
            </a:r>
            <a:r>
              <a:rPr lang="zh-CN" altLang="en-US" sz="2000">
                <a:sym typeface="+mn-ea"/>
              </a:rPr>
              <a:t>距离，称为depth 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；</a:t>
            </a:r>
            <a:endParaRPr lang="zh-CN" altLang="en-US" sz="2000">
              <a:sym typeface="+mn-ea"/>
            </a:endParaRPr>
          </a:p>
          <a:p>
            <a:r>
              <a:rPr lang="zh-CN" altLang="zh-CN" sz="2000">
                <a:sym typeface="+mn-ea"/>
              </a:rPr>
              <a:t>可以用 </a:t>
            </a:r>
            <a:r>
              <a:rPr lang="en-US" altLang="zh-CN" sz="2000">
                <a:sym typeface="+mn-ea"/>
              </a:rPr>
              <a:t>16 PDTW </a:t>
            </a:r>
            <a:r>
              <a:rPr lang="zh-CN" altLang="en-US" sz="2000">
                <a:sym typeface="+mn-ea"/>
              </a:rPr>
              <a:t>估算其</a:t>
            </a:r>
            <a:r>
              <a:rPr lang="en-US" altLang="zh-CN" sz="2000">
                <a:sym typeface="+mn-ea"/>
              </a:rPr>
              <a:t>DTW</a:t>
            </a:r>
            <a:r>
              <a:rPr lang="zh-CN" altLang="en-US" sz="2000">
                <a:sym typeface="+mn-ea"/>
              </a:rPr>
              <a:t>距离，称为depth 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；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r>
              <a:rPr lang="en-US" altLang="en-US" sz="2000">
                <a:sym typeface="+mn-ea"/>
              </a:rPr>
              <a:t>.</a:t>
            </a:r>
            <a:endParaRPr lang="en-US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r>
              <a:rPr lang="zh-CN" altLang="zh-CN" sz="2000">
                <a:sym typeface="+mn-ea"/>
              </a:rPr>
              <a:t>可以用原始长度计算</a:t>
            </a:r>
            <a:r>
              <a:rPr lang="zh-CN" altLang="en-US" sz="2000">
                <a:sym typeface="+mn-ea"/>
              </a:rPr>
              <a:t>其真实</a:t>
            </a:r>
            <a:r>
              <a:rPr lang="en-US" altLang="zh-CN" sz="2000">
                <a:sym typeface="+mn-ea"/>
              </a:rPr>
              <a:t>DTW</a:t>
            </a:r>
            <a:r>
              <a:rPr lang="zh-CN" altLang="en-US" sz="2000">
                <a:sym typeface="+mn-ea"/>
              </a:rPr>
              <a:t>距离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随着深度加深，估算偏差越来越小，计算代价越来越大。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（由此可以引入提前淘汰机制）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0" y="1677035"/>
            <a:ext cx="4163695" cy="5066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00" y="2100580"/>
            <a:ext cx="1120711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来看一个简单问题：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给定时间序列</a:t>
            </a:r>
            <a:r>
              <a:rPr lang="en-US" altLang="zh-CN" sz="2800"/>
              <a:t>Q</a:t>
            </a:r>
            <a:r>
              <a:rPr lang="zh-CN" altLang="en-US" sz="2800"/>
              <a:t>，</a:t>
            </a:r>
            <a:endParaRPr lang="zh-CN" altLang="en-US" sz="2800"/>
          </a:p>
          <a:p>
            <a:r>
              <a:rPr lang="zh-CN" altLang="en-US" sz="2800"/>
              <a:t>给定时间序列列表</a:t>
            </a:r>
            <a:r>
              <a:rPr lang="en-US" altLang="zh-CN" sz="2800"/>
              <a:t>C={C1</a:t>
            </a:r>
            <a:r>
              <a:rPr lang="zh-CN" altLang="en-US" sz="2800"/>
              <a:t>，</a:t>
            </a:r>
            <a:r>
              <a:rPr lang="en-US" altLang="zh-CN" sz="2800"/>
              <a:t>C2</a:t>
            </a:r>
            <a:r>
              <a:rPr lang="zh-CN" altLang="en-US" sz="2800"/>
              <a:t>，</a:t>
            </a:r>
            <a:r>
              <a:rPr lang="en-US" altLang="zh-CN" sz="2800"/>
              <a:t>C3</a:t>
            </a:r>
            <a:r>
              <a:rPr lang="zh-CN" altLang="en-US" sz="2800"/>
              <a:t>，</a:t>
            </a:r>
            <a:r>
              <a:rPr lang="en-US" altLang="zh-CN" sz="2800"/>
              <a:t>C4</a:t>
            </a:r>
            <a:r>
              <a:rPr lang="zh-CN" altLang="en-US" sz="2800"/>
              <a:t>，</a:t>
            </a:r>
            <a:r>
              <a:rPr lang="en-US" altLang="zh-CN" sz="2800"/>
              <a:t>C5}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求列表</a:t>
            </a:r>
            <a:r>
              <a:rPr lang="en-US" altLang="zh-CN" sz="2800"/>
              <a:t>C</a:t>
            </a:r>
            <a:r>
              <a:rPr lang="zh-CN" altLang="en-US" sz="2800"/>
              <a:t>中与序列</a:t>
            </a:r>
            <a:r>
              <a:rPr lang="en-US" altLang="zh-CN" sz="2800"/>
              <a:t>Q</a:t>
            </a:r>
            <a:r>
              <a:rPr lang="zh-CN" altLang="en-US" sz="2800"/>
              <a:t>最近的一条时间序列是哪一条（</a:t>
            </a:r>
            <a:r>
              <a:rPr lang="en-US" altLang="zh-CN" sz="2800"/>
              <a:t>DTW</a:t>
            </a:r>
            <a:r>
              <a:rPr lang="zh-CN" altLang="en-US" sz="2800"/>
              <a:t>距离）？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（即</a:t>
            </a:r>
            <a:r>
              <a:rPr lang="en-US" altLang="zh-CN" sz="2800"/>
              <a:t>K-NN</a:t>
            </a:r>
            <a:r>
              <a:rPr lang="zh-CN" altLang="en-US" sz="2800"/>
              <a:t>问题，当</a:t>
            </a:r>
            <a:r>
              <a:rPr lang="en-US" altLang="zh-CN" sz="2800"/>
              <a:t>K=1</a:t>
            </a:r>
            <a:r>
              <a:rPr lang="zh-CN" altLang="en-US" sz="2800"/>
              <a:t>）</a:t>
            </a:r>
            <a:endParaRPr lang="zh-CN" altLang="en-US" sz="2800"/>
          </a:p>
          <a:p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100" y="1691005"/>
            <a:ext cx="112071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给定时间序列</a:t>
            </a:r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给定时间序列列表</a:t>
            </a:r>
            <a:r>
              <a:rPr lang="en-US" altLang="zh-CN" sz="2000">
                <a:sym typeface="+mn-ea"/>
              </a:rPr>
              <a:t>C={C1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C2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C3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C4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C5}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求列表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中与序列</a:t>
            </a:r>
            <a:r>
              <a:rPr lang="en-US" altLang="zh-CN" sz="2000">
                <a:sym typeface="+mn-ea"/>
              </a:rPr>
              <a:t>Q</a:t>
            </a:r>
            <a:r>
              <a:rPr lang="zh-CN" altLang="zh-CN" sz="2000">
                <a:sym typeface="+mn-ea"/>
              </a:rPr>
              <a:t>距离</a:t>
            </a:r>
            <a:r>
              <a:rPr lang="zh-CN" altLang="en-US" sz="2000">
                <a:sym typeface="+mn-ea"/>
              </a:rPr>
              <a:t>最近的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一条时间序列是哪一条（</a:t>
            </a:r>
            <a:r>
              <a:rPr lang="en-US" altLang="zh-CN" sz="2000">
                <a:sym typeface="+mn-ea"/>
              </a:rPr>
              <a:t>DTW</a:t>
            </a:r>
            <a:r>
              <a:rPr lang="zh-CN" altLang="en-US" sz="2000">
                <a:sym typeface="+mn-ea"/>
              </a:rPr>
              <a:t>距离）？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不使用</a:t>
            </a:r>
            <a:r>
              <a:rPr lang="zh-CN" altLang="en-US" sz="2000">
                <a:sym typeface="+mn-ea"/>
              </a:rPr>
              <a:t>IDDTW的解法（对照组）如右图：</a:t>
            </a:r>
            <a:endParaRPr lang="zh-CN" altLang="en-US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1732280"/>
            <a:ext cx="653351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100" y="1691005"/>
            <a:ext cx="1120711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ym typeface="+mn-ea"/>
              </a:rPr>
              <a:t>缺点：</a:t>
            </a:r>
            <a:endParaRPr lang="zh-CN" altLang="en-US" sz="2000" b="1">
              <a:sym typeface="+mn-ea"/>
            </a:endParaRPr>
          </a:p>
          <a:p>
            <a:r>
              <a:rPr lang="zh-CN" altLang="en-US" sz="2000">
                <a:sym typeface="+mn-ea"/>
              </a:rPr>
              <a:t>对于 </a:t>
            </a:r>
            <a:r>
              <a:rPr lang="en-US" altLang="zh-CN" sz="2000">
                <a:sym typeface="+mn-ea"/>
              </a:rPr>
              <a:t>1-NN </a:t>
            </a:r>
            <a:r>
              <a:rPr lang="zh-CN" altLang="en-US" sz="2000">
                <a:sym typeface="+mn-ea"/>
              </a:rPr>
              <a:t>问题，我们至少计算了</a:t>
            </a:r>
            <a:r>
              <a:rPr lang="en-US" altLang="zh-CN" sz="2000">
                <a:sym typeface="+mn-ea"/>
              </a:rPr>
              <a:t>K</a:t>
            </a:r>
            <a:r>
              <a:rPr lang="zh-CN" altLang="en-US" sz="2000">
                <a:sym typeface="+mn-ea"/>
              </a:rPr>
              <a:t>次</a:t>
            </a:r>
            <a:r>
              <a:rPr lang="en-US" altLang="zh-CN" sz="2000">
                <a:sym typeface="+mn-ea"/>
              </a:rPr>
              <a:t>DTW</a:t>
            </a:r>
            <a:r>
              <a:rPr lang="zh-CN" altLang="zh-CN" sz="2000">
                <a:sym typeface="+mn-ea"/>
              </a:rPr>
              <a:t>。</a:t>
            </a:r>
            <a:endParaRPr lang="zh-CN" altLang="zh-CN" sz="2000">
              <a:sym typeface="+mn-ea"/>
            </a:endParaRPr>
          </a:p>
          <a:p>
            <a:r>
              <a:rPr lang="zh-CN" altLang="zh-CN" sz="2000">
                <a:sym typeface="+mn-ea"/>
              </a:rPr>
              <a:t>计算代价太大。</a:t>
            </a:r>
            <a:endParaRPr lang="zh-CN" altLang="zh-CN" sz="2000">
              <a:sym typeface="+mn-ea"/>
            </a:endParaRPr>
          </a:p>
          <a:p>
            <a:endParaRPr lang="zh-CN" altLang="zh-CN" sz="2000">
              <a:sym typeface="+mn-ea"/>
            </a:endParaRPr>
          </a:p>
          <a:p>
            <a:r>
              <a:rPr lang="zh-CN" altLang="zh-CN" sz="2000" b="1">
                <a:sym typeface="+mn-ea"/>
              </a:rPr>
              <a:t>改进措施：（引入提前淘汰机制）</a:t>
            </a:r>
            <a:endParaRPr lang="zh-CN" altLang="zh-CN" sz="2000" b="1">
              <a:sym typeface="+mn-ea"/>
            </a:endParaRPr>
          </a:p>
          <a:p>
            <a:r>
              <a:rPr lang="zh-CN" altLang="zh-CN" sz="2000">
                <a:sym typeface="+mn-ea"/>
              </a:rPr>
              <a:t>只改动</a:t>
            </a:r>
            <a:r>
              <a:rPr lang="en-US" altLang="zh-CN" sz="2000">
                <a:sym typeface="+mn-ea"/>
              </a:rPr>
              <a:t>part 2</a:t>
            </a:r>
            <a:r>
              <a:rPr lang="zh-CN" altLang="en-US" sz="2000">
                <a:sym typeface="+mn-ea"/>
              </a:rPr>
              <a:t>部分，</a:t>
            </a:r>
            <a:endParaRPr lang="zh-CN" altLang="en-US" sz="2000">
              <a:sym typeface="+mn-ea"/>
            </a:endParaRPr>
          </a:p>
          <a:p>
            <a:r>
              <a:rPr lang="zh-CN" altLang="zh-CN" sz="2000">
                <a:sym typeface="+mn-ea"/>
              </a:rPr>
              <a:t>采用 </a:t>
            </a:r>
            <a:r>
              <a:rPr lang="en-US" altLang="zh-CN" sz="2000">
                <a:sym typeface="+mn-ea"/>
              </a:rPr>
              <a:t>IDDTW</a:t>
            </a:r>
            <a:r>
              <a:rPr lang="zh-CN" altLang="en-US" sz="2000">
                <a:sym typeface="+mn-ea"/>
              </a:rPr>
              <a:t>，对于每一个候选序列，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先做深度为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的估算，分两种情况：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估算结果较差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能超越当前最优解的概率不高</a:t>
            </a:r>
            <a:r>
              <a:rPr lang="en-US" altLang="en-US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   则提前淘汰。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估算结果较好，继续做深度为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的估算</a:t>
            </a:r>
            <a:r>
              <a:rPr lang="en-US" altLang="en-US" sz="2000">
                <a:sym typeface="+mn-ea"/>
              </a:rPr>
              <a:t>...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还没淘汰就继续做深度为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的估算</a:t>
            </a:r>
            <a:r>
              <a:rPr lang="en-US" altLang="en-US" sz="2000">
                <a:sym typeface="+mn-ea"/>
              </a:rPr>
              <a:t>...</a:t>
            </a:r>
            <a:endParaRPr lang="en-US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   直到算出真实</a:t>
            </a:r>
            <a:r>
              <a:rPr lang="en-US" altLang="zh-CN" sz="2000">
                <a:sym typeface="+mn-ea"/>
              </a:rPr>
              <a:t>DTW</a:t>
            </a:r>
            <a:r>
              <a:rPr lang="zh-CN" altLang="en-US" sz="2000">
                <a:sym typeface="+mn-ea"/>
              </a:rPr>
              <a:t>值为止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若优于</a:t>
            </a:r>
            <a:r>
              <a:rPr lang="en-US" altLang="zh-CN" sz="2000">
                <a:sym typeface="+mn-ea"/>
              </a:rPr>
              <a:t>best_so_far</a:t>
            </a:r>
            <a:r>
              <a:rPr lang="zh-CN" altLang="zh-CN" sz="2000">
                <a:sym typeface="+mn-ea"/>
              </a:rPr>
              <a:t>，</a:t>
            </a:r>
            <a:endParaRPr lang="zh-CN" altLang="zh-CN" sz="2000">
              <a:sym typeface="+mn-ea"/>
            </a:endParaRPr>
          </a:p>
          <a:p>
            <a:r>
              <a:rPr lang="zh-CN" altLang="zh-CN" sz="2000">
                <a:sym typeface="+mn-ea"/>
              </a:rPr>
              <a:t>   则取代</a:t>
            </a:r>
            <a:r>
              <a:rPr lang="en-US" altLang="zh-CN" sz="2000">
                <a:sym typeface="+mn-ea"/>
              </a:rPr>
              <a:t>best_so_far</a:t>
            </a:r>
            <a:r>
              <a:rPr lang="zh-CN" altLang="zh-CN" sz="2000">
                <a:sym typeface="+mn-ea"/>
              </a:rPr>
              <a:t>，成为当前最优解。</a:t>
            </a:r>
            <a:endParaRPr lang="zh-CN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115" y="2532380"/>
            <a:ext cx="541972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100" y="1691005"/>
            <a:ext cx="1120711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 b="1">
                <a:sym typeface="+mn-ea"/>
              </a:rPr>
              <a:t>改进措施：（引入提前淘汰机制）</a:t>
            </a:r>
            <a:endParaRPr lang="zh-CN" altLang="zh-CN" sz="2000" b="1">
              <a:sym typeface="+mn-ea"/>
            </a:endParaRPr>
          </a:p>
          <a:p>
            <a:r>
              <a:rPr lang="zh-CN" altLang="zh-CN" sz="2000">
                <a:sym typeface="+mn-ea"/>
              </a:rPr>
              <a:t>只改动</a:t>
            </a:r>
            <a:r>
              <a:rPr lang="en-US" altLang="zh-CN" sz="2000">
                <a:sym typeface="+mn-ea"/>
              </a:rPr>
              <a:t>part 2</a:t>
            </a:r>
            <a:r>
              <a:rPr lang="zh-CN" altLang="en-US" sz="2000">
                <a:sym typeface="+mn-ea"/>
              </a:rPr>
              <a:t>部分，</a:t>
            </a:r>
            <a:endParaRPr lang="zh-CN" altLang="en-US" sz="2000">
              <a:sym typeface="+mn-ea"/>
            </a:endParaRPr>
          </a:p>
          <a:p>
            <a:r>
              <a:rPr lang="zh-CN" altLang="zh-CN" sz="2000">
                <a:sym typeface="+mn-ea"/>
              </a:rPr>
              <a:t>采用 </a:t>
            </a:r>
            <a:r>
              <a:rPr lang="en-US" altLang="zh-CN" sz="2000">
                <a:sym typeface="+mn-ea"/>
              </a:rPr>
              <a:t>IDDTW</a:t>
            </a:r>
            <a:r>
              <a:rPr lang="zh-CN" altLang="en-US" sz="2000">
                <a:sym typeface="+mn-ea"/>
              </a:rPr>
              <a:t>，对于每一个候选序列，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先做深度为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的估算，分两种情况：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估算结果较差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能超越当前最优解的概率不高</a:t>
            </a:r>
            <a:r>
              <a:rPr lang="en-US" altLang="en-US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   则提前淘汰。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估算结果较好，继续做深度为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的估算</a:t>
            </a:r>
            <a:r>
              <a:rPr lang="en-US" altLang="en-US" sz="2000">
                <a:sym typeface="+mn-ea"/>
              </a:rPr>
              <a:t>...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还没淘汰就继续做深度为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的估算</a:t>
            </a:r>
            <a:r>
              <a:rPr lang="en-US" altLang="en-US" sz="2000">
                <a:sym typeface="+mn-ea"/>
              </a:rPr>
              <a:t>...</a:t>
            </a:r>
            <a:endParaRPr lang="en-US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   直到算出真实</a:t>
            </a:r>
            <a:r>
              <a:rPr lang="en-US" altLang="zh-CN" sz="2000">
                <a:sym typeface="+mn-ea"/>
              </a:rPr>
              <a:t>DTW</a:t>
            </a:r>
            <a:r>
              <a:rPr lang="zh-CN" altLang="en-US" sz="2000">
                <a:sym typeface="+mn-ea"/>
              </a:rPr>
              <a:t>值为止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若优于</a:t>
            </a:r>
            <a:r>
              <a:rPr lang="en-US" altLang="zh-CN" sz="2000">
                <a:sym typeface="+mn-ea"/>
              </a:rPr>
              <a:t>best_so_far</a:t>
            </a:r>
            <a:r>
              <a:rPr lang="zh-CN" altLang="zh-CN" sz="2000">
                <a:sym typeface="+mn-ea"/>
              </a:rPr>
              <a:t>，</a:t>
            </a:r>
            <a:endParaRPr lang="zh-CN" altLang="zh-CN" sz="2000">
              <a:sym typeface="+mn-ea"/>
            </a:endParaRPr>
          </a:p>
          <a:p>
            <a:r>
              <a:rPr lang="zh-CN" altLang="zh-CN" sz="2000">
                <a:sym typeface="+mn-ea"/>
              </a:rPr>
              <a:t>   则取代</a:t>
            </a:r>
            <a:r>
              <a:rPr lang="en-US" altLang="zh-CN" sz="2000">
                <a:sym typeface="+mn-ea"/>
              </a:rPr>
              <a:t>best_so_far</a:t>
            </a:r>
            <a:r>
              <a:rPr lang="zh-CN" altLang="zh-CN" sz="2000">
                <a:sym typeface="+mn-ea"/>
              </a:rPr>
              <a:t>，成为当前最优解。</a:t>
            </a:r>
            <a:endParaRPr lang="zh-CN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考虑两个问题：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 最坏情况下，会比对照组多做多少运算？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： 如何判断一个时间序列应该被提前淘汰（如何估算一个时间序列能超越当前最优解的概率）？</a:t>
            </a:r>
            <a:endParaRPr lang="zh-CN" altLang="en-US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9405" y="1732280"/>
            <a:ext cx="541972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760" y="1877060"/>
            <a:ext cx="112071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： 最坏情况下，会比对照组多做多少运算？ </a:t>
            </a:r>
            <a:r>
              <a:rPr lang="en-US" altLang="zh-CN" sz="2800">
                <a:sym typeface="+mn-ea"/>
              </a:rPr>
              <a:t>——</a:t>
            </a:r>
            <a:r>
              <a:rPr lang="zh-CN" altLang="en-US" sz="2800">
                <a:sym typeface="+mn-ea"/>
              </a:rPr>
              <a:t>三分之一。</a:t>
            </a:r>
            <a:endParaRPr lang="zh-CN" altLang="en-US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438"/>
          <a:stretch>
            <a:fillRect/>
          </a:stretch>
        </p:blipFill>
        <p:spPr>
          <a:xfrm>
            <a:off x="608330" y="2581910"/>
            <a:ext cx="10480040" cy="348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" y="1629410"/>
            <a:ext cx="112071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： 如何判断一个时间序列应该被提前淘汰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（如何估算一个时间序列能超越当前最优解的概率）？</a:t>
            </a:r>
            <a:endParaRPr lang="zh-CN" altLang="en-US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--</a:t>
            </a:r>
            <a:r>
              <a:rPr lang="zh-CN" altLang="zh-CN" sz="2800">
                <a:sym typeface="+mn-ea"/>
              </a:rPr>
              <a:t>采样、</a:t>
            </a:r>
            <a:endParaRPr lang="zh-CN" altLang="zh-CN" sz="2800">
              <a:sym typeface="+mn-ea"/>
            </a:endParaRPr>
          </a:p>
          <a:p>
            <a:r>
              <a:rPr lang="zh-CN" altLang="zh-CN" sz="2800">
                <a:sym typeface="+mn-ea"/>
              </a:rPr>
              <a:t>求标准差</a:t>
            </a:r>
            <a:endParaRPr lang="zh-CN" altLang="zh-CN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565" y="2652395"/>
            <a:ext cx="9214485" cy="406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175" y="1894840"/>
            <a:ext cx="1120711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B</a:t>
            </a:r>
            <a:r>
              <a:rPr lang="zh-CN" altLang="en-US" sz="2800"/>
              <a:t>是</a:t>
            </a:r>
            <a:r>
              <a:rPr lang="en-US" altLang="zh-CN" sz="2800"/>
              <a:t>best_so_far.</a:t>
            </a:r>
            <a:endParaRPr lang="en-US" altLang="zh-CN" sz="2800"/>
          </a:p>
          <a:p>
            <a:endParaRPr lang="zh-CN" altLang="zh-CN" sz="2800"/>
          </a:p>
          <a:p>
            <a:r>
              <a:rPr lang="en-US" altLang="zh-CN" sz="2800"/>
              <a:t>A</a:t>
            </a:r>
            <a:r>
              <a:rPr lang="zh-CN" altLang="en-US" sz="2800"/>
              <a:t>是本次估算值</a:t>
            </a:r>
            <a:r>
              <a:rPr lang="en-US" altLang="zh-CN" sz="2800"/>
              <a:t>.</a:t>
            </a:r>
            <a:endParaRPr lang="en-US" altLang="zh-CN" sz="2800"/>
          </a:p>
          <a:p>
            <a:endParaRPr lang="zh-CN" altLang="en-US" sz="2800"/>
          </a:p>
          <a:p>
            <a:r>
              <a:rPr lang="zh-CN" altLang="en-US" sz="2400"/>
              <a:t>阴影部分是</a:t>
            </a:r>
            <a:r>
              <a:rPr lang="en-US" altLang="zh-CN" sz="2400"/>
              <a:t>A</a:t>
            </a:r>
            <a:r>
              <a:rPr lang="zh-CN" altLang="en-US" sz="2400"/>
              <a:t>比</a:t>
            </a:r>
            <a:r>
              <a:rPr lang="en-US" altLang="zh-CN" sz="2400"/>
              <a:t>B</a:t>
            </a:r>
            <a:r>
              <a:rPr lang="zh-CN" altLang="en-US" sz="2400"/>
              <a:t>更优的概率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zh-CN" sz="2400"/>
              <a:t>当阴影部分小于某阈值时，</a:t>
            </a:r>
            <a:endParaRPr lang="zh-CN" altLang="zh-CN" sz="2400"/>
          </a:p>
          <a:p>
            <a:r>
              <a:rPr lang="zh-CN" altLang="zh-CN" sz="2400"/>
              <a:t>该时间序列被提前淘汰。</a:t>
            </a:r>
            <a:endParaRPr lang="zh-CN" altLang="zh-CN" sz="2400"/>
          </a:p>
          <a:p>
            <a:endParaRPr lang="zh-CN" altLang="zh-CN" sz="2400"/>
          </a:p>
          <a:p>
            <a:r>
              <a:rPr lang="zh-CN" altLang="zh-CN" sz="2400"/>
              <a:t>阈值称为</a:t>
            </a:r>
            <a:r>
              <a:rPr lang="en-US" altLang="zh-CN" sz="2400"/>
              <a:t>“tolerance”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767"/>
          <a:stretch>
            <a:fillRect/>
          </a:stretch>
        </p:blipFill>
        <p:spPr>
          <a:xfrm>
            <a:off x="4045585" y="1576705"/>
            <a:ext cx="8054975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00" y="2100580"/>
            <a:ext cx="112071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从</a:t>
            </a:r>
            <a:r>
              <a:rPr lang="en-US" altLang="zh-CN" sz="2800"/>
              <a:t>1-NN</a:t>
            </a:r>
            <a:r>
              <a:rPr lang="zh-CN" altLang="en-US" sz="2800"/>
              <a:t>问题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拓展到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K-NN</a:t>
            </a:r>
            <a:r>
              <a:rPr lang="zh-CN" altLang="en-US" sz="2800"/>
              <a:t>问题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9605" y="43815"/>
            <a:ext cx="9005570" cy="6771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" y="16764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如何度量两条时间序列之间的距离？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474345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965" y="2214880"/>
            <a:ext cx="6076950" cy="327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660" y="1678305"/>
            <a:ext cx="112071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/>
              <a:t>实验结果</a:t>
            </a:r>
            <a:r>
              <a:rPr lang="en-US" altLang="zh-CN" sz="2800"/>
              <a:t>1</a:t>
            </a:r>
            <a:r>
              <a:rPr lang="zh-CN" altLang="en-US" sz="2800"/>
              <a:t>：准确度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200275"/>
            <a:ext cx="10149840" cy="4462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660" y="1678305"/>
            <a:ext cx="112071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/>
              <a:t>实验结果</a:t>
            </a:r>
            <a:r>
              <a:rPr lang="en-US" altLang="zh-CN" sz="2800"/>
              <a:t>2</a:t>
            </a:r>
            <a:r>
              <a:rPr lang="zh-CN" altLang="en-US" sz="2800"/>
              <a:t>：</a:t>
            </a:r>
            <a:endParaRPr lang="zh-CN" altLang="en-US" sz="2800"/>
          </a:p>
          <a:p>
            <a:r>
              <a:rPr lang="zh-CN" altLang="en-US" sz="2800"/>
              <a:t>计算速度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1320" y="284480"/>
            <a:ext cx="9179560" cy="628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00" y="2100580"/>
            <a:ext cx="112071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1732280"/>
            <a:ext cx="10600055" cy="4499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3.IDDTW(Iterative Deepening DTW)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00" y="2100580"/>
            <a:ext cx="1120711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/>
                </a:solidFill>
                <a:uFillTx/>
                <a:sym typeface="+mn-ea"/>
              </a:rPr>
              <a:t>IDDTW</a:t>
            </a:r>
            <a:r>
              <a:rPr lang="zh-CN" altLang="en-US" sz="2000" b="1">
                <a:solidFill>
                  <a:schemeClr val="tx1"/>
                </a:solidFill>
                <a:uFillTx/>
                <a:sym typeface="+mn-ea"/>
              </a:rPr>
              <a:t>小结：</a:t>
            </a:r>
            <a:endParaRPr lang="zh-CN" altLang="en-US" sz="2000" b="1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 sz="2000" b="1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一句话描述： 使用迭代加深思想，引入提前淘汰机制，加速了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DTW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的计算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.</a:t>
            </a:r>
            <a:endParaRPr lang="en-US" altLang="zh-CN" sz="2000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适用范围：算法只关心最近的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/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最远的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M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个时间序列的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DTW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距离，如 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K-means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K-NN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等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.</a:t>
            </a:r>
            <a:endParaRPr lang="en-US" altLang="zh-CN" sz="2000">
              <a:solidFill>
                <a:schemeClr val="tx1"/>
              </a:solidFill>
              <a:uFillTx/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需要考虑的调参：仅需调整</a:t>
            </a:r>
            <a:r>
              <a:rPr lang="en-US" altLang="zh-CN" sz="2000">
                <a:sym typeface="+mn-ea"/>
              </a:rPr>
              <a:t>tolerance.</a:t>
            </a:r>
            <a:endParaRPr lang="en-US" altLang="zh-CN" sz="2000"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加速程度：如右图</a:t>
            </a:r>
            <a:r>
              <a:rPr lang="en-US" altLang="en-US" sz="2000">
                <a:solidFill>
                  <a:schemeClr val="tx1"/>
                </a:solidFill>
                <a:uFillTx/>
                <a:sym typeface="+mn-ea"/>
              </a:rPr>
              <a:t>.</a:t>
            </a:r>
            <a:endParaRPr lang="en-US" altLang="en-US" sz="2000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可用在其它算法上的思想：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“</a:t>
            </a:r>
            <a:r>
              <a:rPr lang="zh-CN" altLang="en-US" sz="2000">
                <a:solidFill>
                  <a:schemeClr val="tx1"/>
                </a:solidFill>
                <a:uFillTx/>
                <a:sym typeface="+mn-ea"/>
              </a:rPr>
              <a:t>迭代加深，提前淘汰</a:t>
            </a:r>
            <a:r>
              <a:rPr lang="en-US" altLang="zh-CN" sz="2000">
                <a:solidFill>
                  <a:schemeClr val="tx1"/>
                </a:solidFill>
                <a:uFillTx/>
                <a:sym typeface="+mn-ea"/>
              </a:rPr>
              <a:t>”.</a:t>
            </a:r>
            <a:endParaRPr lang="en-US" altLang="zh-CN" sz="20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735" y="3711575"/>
            <a:ext cx="3122295" cy="30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总结 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关键词回顾</a:t>
            </a:r>
            <a:endParaRPr lang="zh-CN" altLang="en-US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00" y="2100580"/>
            <a:ext cx="112071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800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1.DTW  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比欧氏距离好、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动态规划、时间复杂度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O(N*M).</a:t>
            </a:r>
            <a:endParaRPr lang="en-US" altLang="zh-CN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PDTW  </a:t>
            </a:r>
            <a:r>
              <a:rPr lang="zh-CN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PAA</a:t>
            </a:r>
            <a:r>
              <a:rPr lang="zh-CN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、估算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DTW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、参数敏感、难调参</a:t>
            </a:r>
            <a:r>
              <a:rPr lang="en-US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3.IDDTPW 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：深度、迭代加深、提前淘汰、误差分布、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tolerance、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最坏情况、加速曲线、适用范围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参考资料</a:t>
            </a:r>
            <a:endParaRPr lang="zh-CN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00" y="2100580"/>
            <a:ext cx="1120711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2015 SDM Iterative Deepening Dynamic Time Warping for Time Series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KDD '00 Scaling up Dynamic Time Warping for Datamining Application 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3. </a:t>
            </a:r>
            <a:r>
              <a:rPr lang="zh-CN" altLang="zh-CN" sz="2800"/>
              <a:t>博客 http://www.cnblogs.com/Daringoo/p/4095508.html</a:t>
            </a:r>
            <a:endParaRPr lang="zh-CN" altLang="zh-CN" sz="2800"/>
          </a:p>
          <a:p>
            <a:endParaRPr lang="zh-CN" altLang="zh-CN" sz="2800"/>
          </a:p>
          <a:p>
            <a:r>
              <a:rPr lang="en-US" altLang="zh-CN" sz="2800"/>
              <a:t>4.  </a:t>
            </a:r>
            <a:r>
              <a:rPr lang="en-US" altLang="zh-CN" sz="2800">
                <a:sym typeface="+mn-ea"/>
              </a:rPr>
              <a:t>AAAI-94 </a:t>
            </a:r>
            <a:r>
              <a:rPr lang="en-US" altLang="zh-CN" sz="2800"/>
              <a:t>Using dynamic time warping to find patterns in time series.  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" y="16764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如何度量两条时间序列之间的距离？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想法</a:t>
            </a:r>
            <a:r>
              <a:rPr lang="en-US" altLang="zh-CN"/>
              <a:t>1</a:t>
            </a:r>
            <a:r>
              <a:rPr lang="zh-CN" altLang="en-US"/>
              <a:t>： 欧式距离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474345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1825625"/>
            <a:ext cx="5650230" cy="1816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3784600"/>
            <a:ext cx="10194925" cy="2661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" y="1676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欧氏距离，缺点：</a:t>
            </a:r>
            <a:endParaRPr lang="zh-CN" altLang="en-US"/>
          </a:p>
          <a:p>
            <a:r>
              <a:rPr lang="zh-CN" altLang="en-US"/>
              <a:t>it is very </a:t>
            </a:r>
            <a:r>
              <a:rPr lang="zh-CN" altLang="en-US">
                <a:solidFill>
                  <a:srgbClr val="FF0000"/>
                </a:solidFill>
              </a:rPr>
              <a:t>sensitive to small distortions</a:t>
            </a:r>
            <a:r>
              <a:rPr lang="zh-CN" altLang="en-US"/>
              <a:t> in the time axis</a:t>
            </a:r>
            <a:r>
              <a:rPr lang="en-US" altLang="en-US"/>
              <a:t>.</a:t>
            </a:r>
            <a:endParaRPr lang="en-US" altLang="en-US"/>
          </a:p>
          <a:p>
            <a:r>
              <a:rPr lang="en-US" altLang="en-US"/>
              <a:t>Consider Figure A, the two sequences have approximately the same overall shape, but the shapes are not aligned in the time axis.</a:t>
            </a:r>
            <a:endParaRPr lang="en-US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315" y="4174490"/>
            <a:ext cx="5650230" cy="181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" y="16764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altLang="en-US"/>
              <a:t>The nonlinear alignment shown in Fig 1.B would allow a more intuitive distance measure to be calculated</a:t>
            </a:r>
            <a:r>
              <a:rPr lang="en-US"/>
              <a:t>.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3348355"/>
            <a:ext cx="11566525" cy="317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" y="1676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The Dynamic Time Warping</a:t>
            </a:r>
            <a:r>
              <a:rPr lang="en-US" altLang="zh-CN"/>
              <a:t>(DTW)</a:t>
            </a:r>
            <a:r>
              <a:rPr lang="zh-CN" altLang="en-US"/>
              <a:t> Algorithm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2324100"/>
            <a:ext cx="11087100" cy="1360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4151630"/>
            <a:ext cx="11616055" cy="151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73533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1825625"/>
            <a:ext cx="11616055" cy="1510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0" y="3611245"/>
            <a:ext cx="7414895" cy="298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1.DTW(Dynamic Time Warping)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73533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4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664970"/>
            <a:ext cx="8550910" cy="1153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2945130"/>
            <a:ext cx="7179945" cy="944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635" y="2714625"/>
            <a:ext cx="4268470" cy="4081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6715" y="3927475"/>
            <a:ext cx="75768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我们的目标已明确： 在</a:t>
            </a:r>
            <a:r>
              <a:rPr lang="en-US" altLang="zh-CN"/>
              <a:t>D</a:t>
            </a:r>
            <a:r>
              <a:rPr lang="zh-CN" altLang="en-US"/>
              <a:t>矩阵中</a:t>
            </a:r>
            <a:r>
              <a:rPr lang="zh-CN" altLang="zh-CN"/>
              <a:t>找到一条路径，使其逐点加和除以</a:t>
            </a:r>
            <a:r>
              <a:rPr lang="en-US" altLang="zh-CN"/>
              <a:t>K</a:t>
            </a:r>
            <a:r>
              <a:rPr lang="zh-CN" altLang="zh-CN"/>
              <a:t>最小。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接下来关注两个问题：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1. </a:t>
            </a:r>
            <a:r>
              <a:rPr lang="zh-CN" altLang="en-US"/>
              <a:t>这条路径是有什么条件？（三条限制）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如何找到这条路径？（动态规划）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4575</Words>
  <Application>WPS 演示</Application>
  <PresentationFormat>自定义</PresentationFormat>
  <Paragraphs>365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20160528 Action Recognition</vt:lpstr>
      <vt:lpstr>PowerPoint 演示文稿</vt:lpstr>
      <vt:lpstr>Outline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1.DTW(Dynamic Time Warping)</vt:lpstr>
      <vt:lpstr>纠错  - 关于DTW的理解</vt:lpstr>
      <vt:lpstr>2.PDTW(Piecewise Dynamic Time Warping)</vt:lpstr>
      <vt:lpstr>2.PDTW(Piecewise Dynamic Time Warping)</vt:lpstr>
      <vt:lpstr>2.PDTW(Piecewise Dynamic Time Warping)</vt:lpstr>
      <vt:lpstr>2.PDTW(Piecewise Dynamic Time Warping)</vt:lpstr>
      <vt:lpstr>3.IDDTW(Iterative Deepening DTW)</vt:lpstr>
      <vt:lpstr>3.IDDTW(Iterative Deepening DTW)</vt:lpstr>
      <vt:lpstr>3.IDDTW(Iterative Deepening DTW)</vt:lpstr>
      <vt:lpstr>3.IDDTW(Iterative Deepening DTW)</vt:lpstr>
      <vt:lpstr>3.IDDTW(Iterative Deepening DTW)</vt:lpstr>
      <vt:lpstr>3.IDDTW(Iterative Deepening DTW)</vt:lpstr>
      <vt:lpstr>3.IDDTW(Iterative Deepening DTW)</vt:lpstr>
      <vt:lpstr>3.IDDTW(Iterative Deepening DTW)</vt:lpstr>
      <vt:lpstr>3.IDDTW(Iterative Deepening DTW)</vt:lpstr>
      <vt:lpstr>3.IDDTW</vt:lpstr>
      <vt:lpstr>3.IDDTW(Iterative Deepening DTW)</vt:lpstr>
      <vt:lpstr>3.IDDTW</vt:lpstr>
      <vt:lpstr>3.IDDTW(Iterative Deepening DTW)</vt:lpstr>
      <vt:lpstr>3.IDDTW(Iterative Deepening DTW)</vt:lpstr>
      <vt:lpstr>总结 ——关键词回顾</vt:lpstr>
      <vt:lpstr>参考资料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apple1</cp:lastModifiedBy>
  <cp:revision>541</cp:revision>
  <dcterms:created xsi:type="dcterms:W3CDTF">2016-08-18T11:03:00Z</dcterms:created>
  <dcterms:modified xsi:type="dcterms:W3CDTF">2017-09-06T16:13:19Z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