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65" r:id="rId18"/>
    <p:sldId id="266" r:id="rId19"/>
    <p:sldId id="268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49.968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61,'25'0,"-25"0,50 0,-25 0,49-24,-24 24,-1-25,1 25,-25 0,24 0,26 0,-26 0,26 0,-26 0,26 0,-26 0,26 0,-26 0,26 0,-26 0,1 0,0 0,-1 0,1 0,-25 0,24 0,1 0,-1 0,1 0,0 0,24 0,1 0,-1 0,-24 0,-1 0,1 0,-25 0,-1 0,1 0,0 0,0 0,0 0,24 0,-24 0,0 0,24 0,-49 0,50 0,-50 0,25 0,-25 0,25 0,-25 0,24 0,1 0,0 0,25 0,-26 0,1 0,25 0,-25 0,-1 0,1 0,-25 0,50 0,-50 0,25 0,24 0,1 0,0 0,-26 0,1 0,0 0,0 0,-25 0,25 0,-25 0,24 0,-24 0,50 0,-50 0,50 0,-50 0,24 0,-24 0,25 0,-25 0,25 0,-25 0,25 0,0 0,-1 0,-24 0,25 0,0 0,-25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35.156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9,'0'0,"24"0,26 0,24 0,1 0,-1 0,-24 0,-1 0,1 0,-25 0,0 0,49 0,-24 0,-1 0,1 0,-1 0,-24 0,25 0,-50 0,49 0,-49 0,25 0,0 0,0 0,24 0,-24 0,50 0,-26 0,-24 0,25 0,-25 0,24 0,-24 0,0 0,0 0,-1 0,1 0,25 0,-1 0,-24 0,25 0,24 24,1-24,24 0,-50 25,26-25,-1 0,-24 0,0 0,-1 0,1 0,-25 0,-1 0,26 0,0 0,-26 0,1 0,50 0,-51 0,-24 0,50 0,-25 0,0 0,-1 0,26 0,-25 0,0 0,24 0,-24 0,0 0,0 0,-25 0,24 0,1 0,0 0,-25 0,25 0,0 0,-25 0,49 0,-49 0,25 0,-25 0,25 0,0 0,-25 0,25 0,-1 0,-24 0,25 0,0 0,-25 0,25 0,-25 0,25 0,-25 0,24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37.640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0,'0'0,"24"0,26 0,0 0,-1 0,1 0,-1 0,26 0,-26 0,26 0,-26 0,1 0,24 0,-24 0,24 0,-24 0,1 0,-27 0,26 0,0 0,-26 0,1 0,25 0,-25 0,-25 0,49 0,1 0,-25 0,0 0,24 0,26 0,-26 0,-24 0,25 0,-26 0,51 0,-49 0,-2 0,26 0,0 0,-26 0,1 0,25 0,-25 0,24 0,1 0,-1 0,26 0,-50 0,24 0,-24 0,0 0,0 0,0 0,-25 0,24 0,1 0,0 0,0 0,-25 0,25 0,-1 0,-24 0,25 0,-25 0,25 0,26 0,-51 0,24 0,-24 0,25 0,0 0,-25 0,25 0,-25 0,25 0,-25 0,49 0,-24 0,-25 0,25 0,0 0,-25 0,24 0,-24 0,25 0,-25 0,25 0,0 0,-25 0,25 0,-25 0,24 0,-24 0,0 0,25 0,-25 0,25 0,-25 0,25 0,-25 0,25 0,-1 0,-24 0,25 0,-25 0,25 0,-25 0,25 0,0 0,-25 0,25 0,-1 0,1 0,0 0,-25 0,25 0,-25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40.687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15,'25'0,"-25"0,25 0,24 0,26 0,24 0,25 0,-25 0,0 0,0 0,-24 0,24 25,-25 0,1 0,-1-25,-24 0,24 0,-49 0,25 0,-1 0,1 0,-25 0,24 0,1 0,24 24,1-24,-26 0,1 0,0 0,-26 0,26 0,-25 0,0 0,-25 0,24 0,-24 0,25 0,25 0,-25 0,24 0,-24 0,25 0,-25 0,-1 0,1 0,-25 0,25 0,0 0,-25 0,25 0,-1 0,1 0,0 0,25 0,-26 0,1 0,25 0,-1 0,-49 0,25 0,-25 0,25 0,0 0,0 0,-25 0,49 0,-24 0,0 0,0 0,-1 0,1 0,0 0,0 0,0 0,-25 0,24 0,-24-24,25 24,0 0,0 0,-25 0,25-25,-25 25,24 0,-24 0,25 0,0 0,-25-25,0 25,25 0,-25 0,25 0,-25 0,25 0,-25 0,24 0,1 0,-25 0,25 0,-25 0,25 0,-25 0,25 0,-1 0,-24 0,25 0,-25 0,25 0,-25 0,25 0,0 0,-25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43.437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0,'0'0,"25"0,24 0,26 0,-1 0,1 0,-1 0,0 0,1 0,-1 0,-24 0,-1 0,1 0,0 0,-1 0,26 0,-26 0,26 0,-1 0,1 0,-26 0,26 0,-26 0,1 0,-25 0,24 0,1 0,-25 0,-1 0,1 0,25 0,-26 0,0 0,2 0,-1 0,0 0,0 0,-25 0,49 0,-24 0,0 0,0 0,-1 0,1 0,0 0,-25 0,25 0,-25 0,25 0,-1 0,-24 0,25 0,0 0,-25 0,25 0,0 0,-25 0,25 0,24 0,-24 0,0 0,0 0,-25 0,24 0,-24 0,25 0,0 0,0 0,-25 0,49 0,-24 0,0 0,0 0,0 0,-1 0,26 0,-50 0,25 0,24 0,-24 0,0 0,25 0,-50 0,24 0,1 0,0 0,0 0,-25 0,25 0,-1 0,-24 0,25 0,0 0,-25 0,50 0,-50 0,24 0,-24 0,25 0,0 0,-25 0,25 0,-25 0,25 0,-25 0,25 0,-1 0,-24 0,25 0,-25 0,25 0,-25 0,25 0,0 0,-25 0,24 0,-24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46.281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4,'0'0,"25"0,0 0,49 0,1 0,24 0,25 0,25 0,-50 0,0 0,-25 0,26 0,-51 0,26 0,-26 0,1 0,24 25,1-25,-50 0,24 0,1 25,-1-25,26 0,-26 0,-24 0,0 0,25 0,-1 0,1 0,-25 0,25 0,0 0,-1 0,-24 0,0 0,25 0,-26 0,1 0,50 0,-50 0,24 0,-24 25,49-25,-24 0,-25 0,0 0,24 0,-49 0,25 0,0 0,0 0,-25 0,24 0,-24 0,0 0,25 0,-25 0,25 0,25 0,-1 0,-49 0,50 0,-1 0,-24 0,0 0,25 0,-26 0,-24 0,50 0,-50 0,25 0,-25 0,49 0,-24 0,0 0,25 0,-25 0,-1 0,1 0,-25 0,25 0,-25 0,25 0,0 0,24 0,1 0,-25 0,-1 0,1 0,-25 0,25 0,-25 0,25 0,0 0,-25 0,24 0,-24 0,25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51.984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75,'0'0,"25"0,49 0,-49-25,49 25,-24 0,-1-25,26 25,-1 0,1-25,24 25,25 0,-25 0,0 0,25 0,-24 0,-1 0,-25 0,1 0,-1 0,0 0,-24 0,0 0,-1 0,-24 0,25 0,-25 0,-1 0,1 0,25 0,-25 0,-1 0,26 0,-50 0,25 0,0 0,-1 0,1 0,0 0,25 0,-26 0,26 0,0 0,-1 0,-24 0,0 0,-25 0,25 0,-25 0,24 0,1 0,0 0,-25 0,25 0,0 0,-1 0,-24 0,25 0,-25 0,25 0,-25 0,25 0,0 0,0 0,-25 0,49 0,-49 0,25 0,-25 0,50 0,-50 0,24 0,-24 0,25 0,0 0,0 0,0 0,-25 0,24 0,1 0,0 0,-25 0,25 0,0 0,-1 0,-24 0,25 0,-25 0,25 0,0 0,-25 0,25 0,-25 0,24 0,-24 0,0 0,0 0,25 0,-25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54.109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0 203,'25'0,"-25"0,25 0,-25 0,25-25,-25 25,25 0,-1-25,1 25,-25-25,50 25,-50 0,49 0,-24-25,25 25,-1 0,1-24,-25 24,0 0,-1-25,1 25,0 0,0 0,0 0,0 0,-1 0,26 0,24 0,-24 0,0 0,-26 0,26 0,0 0,-26 0,1 0,0 0,-25 0,25 0,-25 0,25 0,-1 0,1 0,0 0,0 0,0 0,-1 0,1 0,25 0,-1 0,-24 0,0 0,25 0,24 0,-24 0,-2 0,-23 0,0 0,49 0,-49 0,0 0,25 0,-26 0,1 0,0 0,0 0,0 0,24 0,-24 0,-25 0,50 0,-26 0,1 0,0 0,0 0,0 0,-1 0,1 0,0 0,0 0,-25 0,25 0,-1 0,-24 0,0 0,25 0,-25 0,25 0,-25 0,25 0,-25 0,49 0,-24 0,0 0,0 0,0 0,0 0,-1 0,1 0,0 0,0 0,0 0,24 0,-24 0,25 0,-26 0,1 0,0 0,0 0,-25 0,25 0,-25 0,24 0,-24 0,50 0,-25 0,-25 0,25 0,-1 0,-24 0,25 0,-25 0,25 0,-25 0,25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57.140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0,'0'0,"25"0,-25 0,24 0,-24 0,25 0,0 0,0 0,-25 0,25 0,-25 0,24 0,1 0,0 0,-25 0,25 0,-25 0,25 0,-1 0,-24 0,25 0,25 0,-1 0,-24 0,0 0,0 0,0 0,-1 0,-24 0,25 0,0 0,0 0,0 0,0 0,-1 0,26 0,0 0,-26 0,1 0,25 0,0 0,-25 0,0 0,25 0,-1 0,-24 0,0 0,24 0,1 0,0 0,-26 0,26 0,0 0,-26 0,1 0,0 0,25 0,-26 0,1 0,25 0,-1 0,1 0,0 0,-25 0,48 0,-48 0,0 0,-1 0,26 0,0 0,-26 0,26 0,0 0,-1 0,1 0,-25 0,24 0,1 0,-1 0,-24 0,25 0,-25 0,-25 0,24 0,1 0,0 0,0 0,0 0,-1 0,26 0,-25 0,0 0,1 0,-2 0,26 0,-50 0,25 0,0 0,-25 0,24 0,1 0,25 0,-50 0,25 0,-1 0,1 0,0 0,-25 0,25 0,-25 0,25 0,-25 0,24 0,1 0,-25 0,0 0,0 0,25 0,-25 0,25 0,-25 0,25 0,-25 0,24 0,1 0,-25 0,25 0,-25 0,25 0,-25 0,25 0,-1 0,-24 0,25 0,-25 0,25 0,-25 0,25 0,0 0,-25 0,24 0,-24 0,25 0,-25 0,25 0,0 0,-25 0,25 0,-25 0,24 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1:10.0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2,'0'0,"25"0,-25 0,25 0,-25 0,49 0,-24 0,0 0,0 0,24 0,-24 0,0 0,25 0,-50 0,24 0,-24 0,25 0,0 0,-25 0,25 0,-25 0,25 0,-25 0,24 0,1 0,-25 0,25 0,-25 0,25 0,-25 0,25 0,-25 0,25 0,0 0,-25 0,50 0,-25 0,24 0,-24 0,0 0,25 0,-1 0,-24 0,25 0,24 0,-24 0,24 0,-24 0,-1 0,26 13,-26-13,26 0,-26 0,26 0,-2 0,-48 0,25 0,-1 0,-24 0,26 0,-51 0,24 0,1 0,0 0,-25 0,25 0,0 0,-1 0,1 0,0 0,-25 0,25 0,0 0,-25 0,24 0,1 0,0 0,0 0,0 0,-1 0,-24 0,50 0,-50 0,25 0,0 0,-1 0,1 0,-25 0,25 0,25 0,-26 0,1 0,0 0,0 0,24 0,-49 0,25 0,-25 0,25 0,-25 0,25 0,-25 0,50 0,-50 0,49 0,-24 0,0 0,0 0,-25 0,24 0,-24 0,25 0,0 0,-25 0,25 0,0 0,0 0,0 0,-25 0,25 0,-25 0,25 0,0 0,-25 0,24 0,1 0,-25 0,25 0,0 0,-25 0,25 0,-25 0,24 0,-24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1:13.2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0 178,'0'0,"25"0,25 0,49-25,-25 0,1 25,24-25,-49 25,-1 0,26-24,-51 24,1 0,25-25,24 25,1 0,-26 0,26-25,-26 25,1 0,-1 0,1 0,0 0,-1 0,-24 0,0 0,24 0,-24 0,25 0,-25 0,-1 0,51 0,-50 0,0 0,-1 0,26 0,0 0,-26 0,26 0,0 0,-26 0,26 0,0 0,-26 0,1 0,25 0,-25 0,-1 0,1 0,-25 0,25 0,25 0,-50 0,49 0,-49 0,50 0,-25 0,-1 0,-24 0,50 0,-25 0,-25 0,49 0,-49 0,25 0,-25 0,25 0,0 0,-25 0,25 0,24 0,-49 0,25 0,25 0,-25 0,-1 0,1 0,-25 0,25 0,-25 0,25 0,0 0,24 0,-24 0,0 0,24 0,-49 0,25 0,-25 0,25 0,25 0,-1 0,-24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1:15.89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0 210,'0'0,"49"-25,1 25,-1-24,26 24,-1-25,1 0,-1 25,-24-25,24 25,-24-25,24 25,1-25,-26 25,1 0,24 0,1 0,-1 0,0 0,1 0,-26 0,26 0,-26 0,-49 0,25 0,0 0,0 0,0 0,-1 0,1 0,50 0,-50 0,-1 0,0 0,1 0,-25 0,50 0,-50 0,24 0,-24 0,50 0,0 0,-26 0,26 0,-25 0,24 0,1 0,-25 0,24 0,1 0,-25 0,0 0,24 0,1 0,-25 0,-1 0,26 0,-25 0,0 0,24 0,-24 0,-25 0,25 0,-25 0,50 0,-50 0,49 0,-24 0,0 0,0 0,-1 0,-24 0,50 0,-50 0,25 0,-25 0,25 0,-1 0,1 0,0 0,-25 0,25 0,0 0,-25 0,24 0,-24 0,50 0,-50 0,25 0,24 0,-24 0,0 0,-25 0,25 0,-25 0,25 0,-25 0,24 0,1 0,-25 0,25 0,0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28.453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71,'0'0,"25"0,24 0,1 0,-25 0,0 0,-25 0,24 0,-24 0,25 0,-25 0,25 0,0 0,-25 0,25 0,-1 0,-24 0,25 0,0 0,-25 0,25 0,0 0,-25 0,24 0,1 0,-25 0,25 0,-25 0,25 0,-25 0,25 0,-1 0,-24 0,25 0,-25 0,26 0,-26 0,25 0,0 0,-25 0,24 0,1 0,0 0,-25 0,25 0,-25 0,25 0,-25 0,24 0,-24 0,25 0,0 0,-25 0,25 0,-25 0,25 0,-1 0,1 0,25 0,-25 0,-1 0,1 0,-25 0,25 0,0 0,-25 0,25 0,0 0,-1 0,1 0,25 0,-50 0,25 0,-1 0,1 0,-25 0,25 0,-25 0,25 0,-25 0,25 0,-1-8,1 8,-25 0,25 0,0 0,-25 0,25 0,-1 0,1 0,0 0,49 0,-49 0,0 0,0 0,1 0,-2 0,1 0,-25 0,50 0,-50 0,25 0,-1 0,26 0,-50 0,50 0,-50 0,24 0,-24 0,25 0,-25 0,25 0,0 0,-25 0,25 0,-25 0,25 0,-25 0,24 0,1 0,0 0,-25 0,50 0,-26 0,1 0,0 0,0 0,0 0,-25 0,24 0,-24 0,25 0,-25 0,25 0,0 0,-25 0,25 0,24 0,-49 0,25 0,0 0,0 0,-25 0,24 0,-24 0,25 0,-25 0,50 0,-50 0,25 0,-25 0,24 0,-24 0,25 0,0 0,-25 0,25 0,0 0,-25 0,24 0,2 0,-1 0,-25 0,25 0,0 0,-25 0,24 0,-24 0,25 0,0 0,0 0,0 0,-25 0,25 0,-25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12-17T12:20:32.312"/>
    </inkml:context>
    <inkml:brush xml:id="br0">
      <inkml:brushProperty name="width" value="0.09701" units="cm"/>
      <inkml:brushProperty name="height" value="0.09701" units="cm"/>
      <inkml:brushProperty name="color" value="#00CC99"/>
      <inkml:brushProperty name="fitToCurve" value="1"/>
    </inkml:brush>
  </inkml:definitions>
  <inkml:trace contextRef="#ctx0" brushRef="#br0">0 0,'0'0,"24"0,26 0,0 0,-1 0,1 0,0 0,-26 0,26 0,-25 0,24 0,-24 0,25 0,24 0,1 0,-1 0,-24 0,23 0,1 0,-24 0,-25 0,24 0,-24 0,-25 0,25 0,0 0,-25 0,25 0,24 0,-24 0,25 0,-25 0,24 0,-24 0,0 0,24 0,1 0,-25 0,24 0,-24 0,25 0,-1 0,0 0,1 0,-26 0,51 0,-26 0,-24 0,25 0,-1 0,-24 0,25 0,-25 0,24 0,1 0,-25 0,0 0,49 0,-24 0,-26 0,1 0,49 0,-50 0,-24 0,25 0,0 0,-25 0,25 0,-25 0,49 0,-24 0,0 0,25 0,-1 0,26 0,-51 0,1 0,0 0,-25 0,25 0,0 0,-25 0,24 0,-24 0,25 0,0 0,0 0,-25 0,25 0,-25 0,24 0,-24 0,25 0,0 0,-25 0,25 0,-25 0,25 0,-25 0,25 0,-1 0,-24 0,25 0,-25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B54F7-BC87-49AA-8DF3-EF87A55528C3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5CB0E-FFD7-4DE0-BA49-340F4AAE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9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CB0E-FFD7-4DE0-BA49-340F4AAED25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0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22CE-0577-4883-86EA-4A7DAC64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48796-8160-4244-8C90-C9234576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6DC83-0583-4B0F-9A8C-1EE37E06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0E579-998E-4FC9-9058-B94158B5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4947A-66CC-483E-8969-ADACF461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0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9557-CE3B-41B1-91A2-0BF90B8C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4C93C-395E-46C8-86D3-C146094A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77536-301F-4B70-9769-927383A6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FF4E0-4DCD-4A73-997F-612FA000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556AD-3B5D-4B31-90A0-D2828567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DC2B70-18E0-43CF-8D34-B220B33F2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7940B-D1FE-47F7-B44B-CB15E86F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2C732-6C59-426A-BC45-7D915441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6A29B-2154-4721-A6B5-A6AD3F6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0EA46-57A7-4C7E-843A-54EBAB87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6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81A01-0196-4F34-B612-4826972F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BB94B-DDD0-4781-A518-0AE4FC60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0FFCC-16C9-4143-A52D-683BC062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6601A-5593-458C-A872-FB80B883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32562-53A6-4C65-8869-38A23CBE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1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60C67-9E63-4181-8E19-030BE1B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3B55B-9A37-4BC8-8282-EC7CB2B4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BEAA8-4ED0-49C5-A05A-2DDF3F7B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1D0C6-F24C-422E-8BE7-12761BE8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9703B-BF66-4AD9-91F9-21182431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37AA7-F7A6-4FD0-8B62-DFD3E7C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C724A-E482-4886-BBC1-1C97234C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F24CF-67D2-451B-9A1E-289EDC37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EBB5A-D120-46D1-830B-5DD1DFD2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DA093-E2EE-468A-BAF8-A8C27D98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4FD19-5C01-43EF-B7E0-18888839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588E3-ACEF-4A84-8640-59936C9D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4626D-62B3-4F17-9E57-045ABC22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85900-0785-4FAE-9F22-806638146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C1D5B-2570-4D11-874C-CE23E0BC7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8F8598-2A18-4043-BCD5-17A11850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66E255-86F8-4308-9EFB-30621C7F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607992-C864-4B65-9E53-6831305F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0A0F7B-A1FA-4766-9767-BA356959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3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03F80-E44F-4AE8-9EB7-8A7349D1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F5EB65-6AD2-4837-8E84-DCDC3EFB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23C80-5185-4075-8705-AE634C86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2BD22-AFE6-4D49-B98A-1F36A15D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0CABD-59F9-4C97-A522-F99BC2BF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56B4F-649C-42F8-A75D-2A44ED86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0035B-D435-4453-B5FD-B6CA5EA5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3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94777-F90C-4F87-A78D-16A22E6D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F582A-C6B8-411F-9F31-3ACDF4095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A15775-D1DB-45FC-9E5F-459B7891A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22163-47B5-4B56-93DC-2BC0145D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CF49D-40E4-4FA3-AB9B-ED67DF8F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B4274-194B-4D7A-A57C-4E0629BD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5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1402-A3E7-403F-8AF6-9A071F13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7C343-DA49-4029-8AD0-55A1EB4F7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13C4D-58FE-47EE-BDE4-F4C1F2F5A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ED501-A823-4CD0-9F84-6D7AB7E4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23BD8-CF97-4381-BFC6-BA95AB7B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2D1BB-5F5E-4ABF-A891-02E54563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8E053-8357-4E0B-92A3-212BD255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98507-E0CD-4677-AA0D-B22FF5E3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61183-DD1F-4CDF-A5D2-0F107C8FC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9194-A093-48BA-8D1D-FA4D3362906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64C7F-6385-46CB-A2A6-E42B48409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18EBF-D926-4724-87E5-1984D879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F3D2-1F6E-447F-B034-A5B0EA3C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hy123s@fox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6.xml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2.jpeg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customXml" Target="../ink/ink5.xml"/><Relationship Id="rId24" Type="http://schemas.openxmlformats.org/officeDocument/2006/relationships/image" Target="../media/image2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5.emf"/><Relationship Id="rId10" Type="http://schemas.openxmlformats.org/officeDocument/2006/relationships/image" Target="../media/image16.emf"/><Relationship Id="rId19" Type="http://schemas.openxmlformats.org/officeDocument/2006/relationships/customXml" Target="../ink/ink9.xml"/><Relationship Id="rId4" Type="http://schemas.openxmlformats.org/officeDocument/2006/relationships/image" Target="../media/image13.emf"/><Relationship Id="rId9" Type="http://schemas.openxmlformats.org/officeDocument/2006/relationships/customXml" Target="../ink/ink4.xml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customXml" Target="../ink/ink13.xml"/><Relationship Id="rId30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AC281F6-2FBC-4B50-93B4-242B8F2DE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7772400" cy="11430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2051" name="内容占位符 2">
            <a:extLst>
              <a:ext uri="{FF2B5EF4-FFF2-40B4-BE49-F238E27FC236}">
                <a16:creationId xmlns:a16="http://schemas.microsoft.com/office/drawing/2014/main" id="{F1E01C69-5D62-4BD5-882F-F1362C715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2776" y="1258889"/>
            <a:ext cx="8424863" cy="561657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数字调制：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FSK/ASK</a:t>
            </a:r>
          </a:p>
          <a:p>
            <a:pPr marL="514350" indent="-514350">
              <a:buFontTx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Tx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Tx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信源编码：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 coding</a:t>
            </a:r>
          </a:p>
          <a:p>
            <a:pPr marL="514350" indent="-514350">
              <a:buFontTx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Tx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Next?</a:t>
            </a:r>
          </a:p>
        </p:txBody>
      </p:sp>
    </p:spTree>
    <p:extLst>
      <p:ext uri="{BB962C8B-B14F-4D97-AF65-F5344CB8AC3E}">
        <p14:creationId xmlns:p14="http://schemas.microsoft.com/office/powerpoint/2010/main" val="135573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D1260C25-DDB2-4910-A1B8-28EF1497A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631" y="1000258"/>
            <a:ext cx="60676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由汉明界得出，（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）可以纠正一个错误</a:t>
            </a:r>
            <a:endParaRPr lang="en-US" altLang="zh-CN" dirty="0"/>
          </a:p>
          <a:p>
            <a:pPr eaLnBrk="1" hangingPunct="1"/>
            <a:r>
              <a:rPr lang="zh-CN" altLang="en-US" dirty="0"/>
              <a:t>设码字为</a:t>
            </a:r>
            <a:r>
              <a:rPr kumimoji="1" lang="en-US" altLang="zh-CN" b="0" dirty="0"/>
              <a:t>a</a:t>
            </a:r>
            <a:r>
              <a:rPr kumimoji="1" lang="en-US" altLang="zh-CN" b="0" baseline="-25000" dirty="0"/>
              <a:t>6</a:t>
            </a:r>
            <a:r>
              <a:rPr kumimoji="1" lang="en-US" altLang="zh-CN" b="0" dirty="0"/>
              <a:t> a</a:t>
            </a:r>
            <a:r>
              <a:rPr kumimoji="1" lang="en-US" altLang="zh-CN" b="0" baseline="-25000" dirty="0"/>
              <a:t>5</a:t>
            </a:r>
            <a:r>
              <a:rPr kumimoji="1" lang="en-US" altLang="zh-CN" b="0" dirty="0"/>
              <a:t> a</a:t>
            </a:r>
            <a:r>
              <a:rPr kumimoji="1" lang="en-US" altLang="zh-CN" b="0" baseline="-25000" dirty="0"/>
              <a:t>4</a:t>
            </a:r>
            <a:r>
              <a:rPr kumimoji="1" lang="en-US" altLang="zh-CN" b="0" dirty="0"/>
              <a:t>a</a:t>
            </a:r>
            <a:r>
              <a:rPr kumimoji="1" lang="en-US" altLang="zh-CN" b="0" baseline="-25000" dirty="0"/>
              <a:t>3</a:t>
            </a:r>
            <a:r>
              <a:rPr kumimoji="1" lang="en-US" altLang="zh-CN" b="0" dirty="0"/>
              <a:t> a</a:t>
            </a:r>
            <a:r>
              <a:rPr kumimoji="1" lang="en-US" altLang="zh-CN" b="0" baseline="-25000" dirty="0"/>
              <a:t>2</a:t>
            </a:r>
            <a:r>
              <a:rPr kumimoji="1" lang="en-US" altLang="zh-CN" b="0" dirty="0"/>
              <a:t> a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 a</a:t>
            </a:r>
            <a:r>
              <a:rPr kumimoji="1" lang="en-US" altLang="zh-CN" b="0" baseline="-25000" dirty="0"/>
              <a:t>0</a:t>
            </a:r>
            <a:r>
              <a:rPr kumimoji="1" lang="zh-CN" altLang="en-US" b="0" baseline="-25000" dirty="0"/>
              <a:t>，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C10C887-E03D-4E70-B76A-7A161E538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506" y="1922030"/>
            <a:ext cx="75549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CC0066"/>
              </a:buClr>
              <a:buSzPct val="85000"/>
              <a:buFont typeface="Wingdings" panose="05000000000000000000" pitchFamily="2" charset="2"/>
              <a:buChar char="u"/>
            </a:pPr>
            <a:r>
              <a:rPr kumimoji="1" lang="zh-CN" altLang="zh-CN"/>
              <a:t>信息码元</a:t>
            </a:r>
            <a:r>
              <a:rPr kumimoji="1" lang="en-US" altLang="zh-CN"/>
              <a:t>a</a:t>
            </a:r>
            <a:r>
              <a:rPr kumimoji="1" lang="en-US" altLang="zh-CN" baseline="-25000"/>
              <a:t>6</a:t>
            </a:r>
            <a:r>
              <a:rPr kumimoji="1" lang="en-US" altLang="zh-CN"/>
              <a:t> </a:t>
            </a:r>
            <a:r>
              <a:rPr kumimoji="1" lang="zh-CN" altLang="en-US"/>
              <a:t>、</a:t>
            </a:r>
            <a:r>
              <a:rPr kumimoji="1" lang="en-US" altLang="zh-CN"/>
              <a:t>a</a:t>
            </a:r>
            <a:r>
              <a:rPr kumimoji="1" lang="en-US" altLang="zh-CN" baseline="-25000"/>
              <a:t>5</a:t>
            </a:r>
            <a:r>
              <a:rPr kumimoji="1" lang="en-US" altLang="zh-CN"/>
              <a:t> </a:t>
            </a:r>
            <a:r>
              <a:rPr kumimoji="1" lang="zh-CN" altLang="en-US"/>
              <a:t>、</a:t>
            </a:r>
            <a:r>
              <a:rPr kumimoji="1" lang="en-US" altLang="zh-CN"/>
              <a:t>a</a:t>
            </a:r>
            <a:r>
              <a:rPr kumimoji="1" lang="en-US" altLang="zh-CN" baseline="-25000"/>
              <a:t>4</a:t>
            </a:r>
            <a:r>
              <a:rPr kumimoji="1" lang="zh-CN" altLang="en-US"/>
              <a:t>、</a:t>
            </a:r>
            <a:r>
              <a:rPr kumimoji="1" lang="en-US" altLang="zh-CN"/>
              <a:t>a</a:t>
            </a:r>
            <a:r>
              <a:rPr kumimoji="1" lang="en-US" altLang="zh-CN" baseline="-25000"/>
              <a:t>3</a:t>
            </a:r>
            <a:r>
              <a:rPr kumimoji="1" lang="zh-CN" altLang="en-US"/>
              <a:t>来源于待编码的信息序列；</a:t>
            </a:r>
          </a:p>
          <a:p>
            <a:pPr eaLnBrk="1" hangingPunct="1">
              <a:buClr>
                <a:srgbClr val="CC0066"/>
              </a:buClr>
              <a:buSzPct val="85000"/>
              <a:buFont typeface="Wingdings" panose="05000000000000000000" pitchFamily="2" charset="2"/>
              <a:buChar char="u"/>
            </a:pPr>
            <a:r>
              <a:rPr kumimoji="1" lang="zh-CN" altLang="zh-CN"/>
              <a:t>监督码元 </a:t>
            </a:r>
            <a:r>
              <a:rPr kumimoji="1" lang="en-US" altLang="zh-CN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 </a:t>
            </a:r>
            <a:r>
              <a:rPr kumimoji="1" lang="zh-CN" altLang="en-US"/>
              <a:t>、</a:t>
            </a:r>
            <a:r>
              <a:rPr kumimoji="1" lang="en-US" altLang="zh-CN"/>
              <a:t>a</a:t>
            </a:r>
            <a:r>
              <a:rPr kumimoji="1" lang="en-US" altLang="zh-CN" baseline="-25000"/>
              <a:t>1</a:t>
            </a:r>
            <a:r>
              <a:rPr kumimoji="1" lang="zh-CN" altLang="en-US"/>
              <a:t>、 </a:t>
            </a:r>
            <a:r>
              <a:rPr kumimoji="1" lang="en-US" altLang="zh-CN"/>
              <a:t>a</a:t>
            </a:r>
            <a:r>
              <a:rPr kumimoji="1" lang="en-US" altLang="zh-CN" baseline="-25000"/>
              <a:t>0</a:t>
            </a:r>
            <a:r>
              <a:rPr kumimoji="1" lang="zh-CN" altLang="en-US"/>
              <a:t>的取值应</a:t>
            </a:r>
            <a:r>
              <a:rPr kumimoji="1" lang="zh-CN" altLang="zh-CN"/>
              <a:t>根据信息码元按监督</a:t>
            </a:r>
            <a:endParaRPr kumimoji="1" lang="zh-CN" altLang="en-US"/>
          </a:p>
          <a:p>
            <a:pPr eaLnBrk="1" hangingPunct="1">
              <a:buClr>
                <a:srgbClr val="000099"/>
              </a:buClr>
              <a:buSzPct val="85000"/>
              <a:buFont typeface="Wingdings" panose="05000000000000000000" pitchFamily="2" charset="2"/>
              <a:buNone/>
            </a:pPr>
            <a:r>
              <a:rPr kumimoji="1" lang="zh-CN" altLang="en-US"/>
              <a:t>   </a:t>
            </a:r>
            <a:r>
              <a:rPr kumimoji="1" lang="zh-CN" altLang="zh-CN"/>
              <a:t>关系式来决定</a:t>
            </a:r>
            <a:endParaRPr kumimoji="1" lang="zh-CN" altLang="en-US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BFAB26E-A2E3-4753-A793-200C7594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631" y="3434918"/>
            <a:ext cx="3048000" cy="18018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381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=0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=0</a:t>
            </a:r>
            <a:endParaRPr lang="en-US" altLang="zh-CN" sz="2800" baseline="-25000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62FF32AC-47EE-4CEF-A654-FCA9F0E7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693" y="4154055"/>
            <a:ext cx="649288" cy="288925"/>
          </a:xfrm>
          <a:prstGeom prst="rightArrow">
            <a:avLst>
              <a:gd name="adj1" fmla="val 50000"/>
              <a:gd name="adj2" fmla="val 5618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4AA0551-550D-46BF-8C9F-2F625D72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856" y="3434918"/>
            <a:ext cx="3124200" cy="18018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381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= 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= 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FD2F223-6471-4E8D-823D-A03D065AE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7772400" cy="1143000"/>
          </a:xfrm>
        </p:spPr>
        <p:txBody>
          <a:bodyPr/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7,4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）线性分组码</a:t>
            </a:r>
          </a:p>
        </p:txBody>
      </p:sp>
    </p:spTree>
    <p:extLst>
      <p:ext uri="{BB962C8B-B14F-4D97-AF65-F5344CB8AC3E}">
        <p14:creationId xmlns:p14="http://schemas.microsoft.com/office/powerpoint/2010/main" val="305951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B2A9C30-6B24-482C-AFC3-69EA030AD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882601"/>
              </p:ext>
            </p:extLst>
          </p:nvPr>
        </p:nvGraphicFramePr>
        <p:xfrm>
          <a:off x="3253221" y="2027959"/>
          <a:ext cx="6072188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2752963" imgH="2848213" progId="Excel.Sheet.8">
                  <p:embed/>
                </p:oleObj>
              </mc:Choice>
              <mc:Fallback>
                <p:oleObj name="Worksheet" r:id="rId3" imgW="2752963" imgH="2848213" progId="Excel.Sheet.8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18CCD454-E28B-4B15-97BE-96F0AD3925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221" y="2027959"/>
                        <a:ext cx="6072188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3555ACFD-72A6-4186-9EEB-5B006F5CE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386" y="655204"/>
            <a:ext cx="7772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CC0066"/>
              </a:buClr>
              <a:buSzPct val="85000"/>
              <a:buFont typeface="Wingdings" panose="05000000000000000000" pitchFamily="2" charset="2"/>
              <a:buChar char="u"/>
            </a:pPr>
            <a:r>
              <a:rPr kumimoji="1" lang="zh-CN" altLang="en-US">
                <a:latin typeface="楷体_GB2312" pitchFamily="49" charset="-122"/>
              </a:rPr>
              <a:t>给定信息位后，根据上式算出各监督位，该编码的所有码组如下表</a:t>
            </a:r>
          </a:p>
        </p:txBody>
      </p:sp>
    </p:spTree>
    <p:extLst>
      <p:ext uri="{BB962C8B-B14F-4D97-AF65-F5344CB8AC3E}">
        <p14:creationId xmlns:p14="http://schemas.microsoft.com/office/powerpoint/2010/main" val="149628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54BBEB22-5995-4108-A91C-3BEE8A67E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681"/>
            <a:ext cx="3124200" cy="39338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381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= 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= 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a</a:t>
            </a:r>
            <a:r>
              <a:rPr lang="en-US" altLang="zh-CN" sz="2800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</a:rPr>
              <a:t>2 </a:t>
            </a:r>
            <a:r>
              <a:rPr lang="en-US" altLang="zh-CN" dirty="0">
                <a:solidFill>
                  <a:srgbClr val="000099"/>
                </a:solidFill>
              </a:rPr>
              <a:t>= a</a:t>
            </a:r>
            <a:r>
              <a:rPr lang="en-US" altLang="zh-CN" baseline="-25000" dirty="0">
                <a:solidFill>
                  <a:srgbClr val="000099"/>
                </a:solidFill>
              </a:rPr>
              <a:t>4</a:t>
            </a:r>
            <a:r>
              <a:rPr lang="en-US" altLang="zh-CN" dirty="0">
                <a:solidFill>
                  <a:srgbClr val="000099"/>
                </a:solidFill>
              </a:rPr>
              <a:t>+a</a:t>
            </a:r>
            <a:r>
              <a:rPr lang="en-US" altLang="zh-CN" baseline="-25000" dirty="0">
                <a:solidFill>
                  <a:srgbClr val="000099"/>
                </a:solidFill>
              </a:rPr>
              <a:t>5</a:t>
            </a:r>
            <a:r>
              <a:rPr lang="en-US" altLang="zh-CN" dirty="0">
                <a:solidFill>
                  <a:srgbClr val="000099"/>
                </a:solidFill>
              </a:rPr>
              <a:t>+a</a:t>
            </a:r>
            <a:r>
              <a:rPr lang="en-US" altLang="zh-CN" baseline="-25000" dirty="0">
                <a:solidFill>
                  <a:srgbClr val="000099"/>
                </a:solidFill>
              </a:rPr>
              <a:t>6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</a:rPr>
              <a:t>1</a:t>
            </a:r>
            <a:r>
              <a:rPr lang="en-US" altLang="zh-CN" dirty="0">
                <a:solidFill>
                  <a:srgbClr val="000099"/>
                </a:solidFill>
              </a:rPr>
              <a:t> = a</a:t>
            </a:r>
            <a:r>
              <a:rPr lang="en-US" altLang="zh-CN" baseline="-25000" dirty="0">
                <a:solidFill>
                  <a:srgbClr val="000099"/>
                </a:solidFill>
              </a:rPr>
              <a:t>3</a:t>
            </a:r>
            <a:r>
              <a:rPr lang="en-US" altLang="zh-CN" dirty="0">
                <a:solidFill>
                  <a:srgbClr val="000099"/>
                </a:solidFill>
              </a:rPr>
              <a:t>+a</a:t>
            </a:r>
            <a:r>
              <a:rPr lang="en-US" altLang="zh-CN" baseline="-25000" dirty="0">
                <a:solidFill>
                  <a:srgbClr val="000099"/>
                </a:solidFill>
              </a:rPr>
              <a:t>5</a:t>
            </a:r>
            <a:r>
              <a:rPr lang="en-US" altLang="zh-CN" dirty="0">
                <a:solidFill>
                  <a:srgbClr val="000099"/>
                </a:solidFill>
              </a:rPr>
              <a:t>+a</a:t>
            </a:r>
            <a:r>
              <a:rPr lang="en-US" altLang="zh-CN" baseline="-25000" dirty="0">
                <a:solidFill>
                  <a:srgbClr val="000099"/>
                </a:solidFill>
              </a:rPr>
              <a:t>6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F"/>
            </a:pP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en-US" altLang="zh-CN" baseline="-25000" dirty="0">
                <a:solidFill>
                  <a:srgbClr val="000099"/>
                </a:solidFill>
              </a:rPr>
              <a:t>0</a:t>
            </a:r>
            <a:r>
              <a:rPr lang="en-US" altLang="zh-CN" dirty="0">
                <a:solidFill>
                  <a:srgbClr val="000099"/>
                </a:solidFill>
              </a:rPr>
              <a:t> = a</a:t>
            </a:r>
            <a:r>
              <a:rPr lang="en-US" altLang="zh-CN" baseline="-25000" dirty="0">
                <a:solidFill>
                  <a:srgbClr val="000099"/>
                </a:solidFill>
              </a:rPr>
              <a:t>3</a:t>
            </a:r>
            <a:r>
              <a:rPr lang="en-US" altLang="zh-CN" dirty="0">
                <a:solidFill>
                  <a:srgbClr val="000099"/>
                </a:solidFill>
              </a:rPr>
              <a:t>+a</a:t>
            </a:r>
            <a:r>
              <a:rPr lang="en-US" altLang="zh-CN" baseline="-25000" dirty="0">
                <a:solidFill>
                  <a:srgbClr val="000099"/>
                </a:solidFill>
              </a:rPr>
              <a:t>4</a:t>
            </a:r>
            <a:r>
              <a:rPr lang="en-US" altLang="zh-CN" dirty="0">
                <a:solidFill>
                  <a:srgbClr val="000099"/>
                </a:solidFill>
              </a:rPr>
              <a:t>+a</a:t>
            </a:r>
            <a:r>
              <a:rPr lang="en-US" altLang="zh-CN" baseline="-25000" dirty="0">
                <a:solidFill>
                  <a:srgbClr val="000099"/>
                </a:solidFill>
              </a:rPr>
              <a:t>6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363062-FDD3-49F0-8A7B-9AA3F0EAB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20852"/>
              </p:ext>
            </p:extLst>
          </p:nvPr>
        </p:nvGraphicFramePr>
        <p:xfrm>
          <a:off x="4127500" y="1346559"/>
          <a:ext cx="80645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3" imgW="4686120" imgH="914400" progId="Equation.3">
                  <p:embed/>
                </p:oleObj>
              </mc:Choice>
              <mc:Fallback>
                <p:oleObj name="公式" r:id="rId3" imgW="4686120" imgH="914400" progId="Equation.3">
                  <p:embed/>
                  <p:pic>
                    <p:nvPicPr>
                      <p:cNvPr id="12290" name="Object 4">
                        <a:extLst>
                          <a:ext uri="{FF2B5EF4-FFF2-40B4-BE49-F238E27FC236}">
                            <a16:creationId xmlns:a16="http://schemas.microsoft.com/office/drawing/2014/main" id="{FA9C3042-9BC5-41B2-94C9-6F9CDDE60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346559"/>
                        <a:ext cx="8064500" cy="2087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9">
            <a:extLst>
              <a:ext uri="{FF2B5EF4-FFF2-40B4-BE49-F238E27FC236}">
                <a16:creationId xmlns:a16="http://schemas.microsoft.com/office/drawing/2014/main" id="{C7929230-2F2D-4C5A-B64C-627FD821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195" y="2339107"/>
            <a:ext cx="637309" cy="102466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C047E50A-97F4-4257-A7FF-ECFE493D994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69686" y="3916218"/>
            <a:ext cx="637309" cy="79519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F06D423-AD4B-4F97-B339-87F1998C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900" y="485089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30000"/>
              </a:spcAft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latin typeface="楷体_GB2312" pitchFamily="49" charset="-122"/>
              </a:rPr>
              <a:t>k ×n</a:t>
            </a:r>
            <a:r>
              <a:rPr lang="zh-CN" altLang="zh-CN" dirty="0">
                <a:latin typeface="楷体_GB2312" pitchFamily="49" charset="-122"/>
              </a:rPr>
              <a:t>阶矩阵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编码方法完全由生成矩阵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确定</a:t>
            </a:r>
          </a:p>
          <a:p>
            <a:pPr eaLnBrk="1" hangingPunct="1">
              <a:spcBef>
                <a:spcPct val="20000"/>
              </a:spcBef>
              <a:spcAft>
                <a:spcPct val="30000"/>
              </a:spcAft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latin typeface="楷体_GB2312" pitchFamily="49" charset="-122"/>
              </a:rPr>
              <a:t>V</a:t>
            </a:r>
            <a:r>
              <a:rPr lang="zh-CN" altLang="en-US" dirty="0">
                <a:latin typeface="楷体_GB2312" pitchFamily="49" charset="-122"/>
              </a:rPr>
              <a:t>可看成是</a:t>
            </a:r>
            <a:r>
              <a:rPr lang="en-US" altLang="zh-CN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矩阵的各行的线性组合，为保证不同的信息分组对应不同的码字，</a:t>
            </a:r>
            <a:r>
              <a:rPr lang="en-US" altLang="zh-CN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矩阵各行应线性无关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F38AE7B-7853-4AE7-8F69-B9F83E840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100" y="4274632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生成矩阵特点：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5CF7B7E0-E61B-40A3-9CB5-5F3D1F4FEE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741837"/>
              </p:ext>
            </p:extLst>
          </p:nvPr>
        </p:nvGraphicFramePr>
        <p:xfrm>
          <a:off x="7057087" y="3637323"/>
          <a:ext cx="42894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1041120" imgH="215640" progId="Equation.DSMT4">
                  <p:embed/>
                </p:oleObj>
              </mc:Choice>
              <mc:Fallback>
                <p:oleObj name="Equation" r:id="rId5" imgW="1041120" imgH="215640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47FEB014-6061-4AF2-8C9D-8D69AB947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7087" y="3637323"/>
                        <a:ext cx="4289425" cy="5508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38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C7454C7-CAEE-4272-88F5-FEF49982A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49792"/>
              </p:ext>
            </p:extLst>
          </p:nvPr>
        </p:nvGraphicFramePr>
        <p:xfrm>
          <a:off x="3034579" y="4069050"/>
          <a:ext cx="6056312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019240" imgH="596880" progId="Equation.DSMT4">
                  <p:embed/>
                </p:oleObj>
              </mc:Choice>
              <mc:Fallback>
                <p:oleObj name="Equation" r:id="rId3" imgW="2019240" imgH="59688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D7AFD71-9C03-4205-B023-2BED7C015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579" y="4069050"/>
                        <a:ext cx="6056312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F42E028F-3417-4B38-B982-29454018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4" y="3020722"/>
            <a:ext cx="36274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381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H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称为线性码监督矩阵，可以由生成矩阵推出。</a:t>
            </a:r>
            <a:endParaRPr lang="zh-CN" altLang="en-US" baseline="30000" dirty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104D233A-0393-46CD-9315-8F475782C2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5268" y="3299617"/>
            <a:ext cx="637309" cy="79519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71964D1C-4551-4B4E-9833-C13C03C2A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65825"/>
              </p:ext>
            </p:extLst>
          </p:nvPr>
        </p:nvGraphicFramePr>
        <p:xfrm>
          <a:off x="1497013" y="720578"/>
          <a:ext cx="740251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2577960" imgH="774360" progId="Equation.DSMT4">
                  <p:embed/>
                </p:oleObj>
              </mc:Choice>
              <mc:Fallback>
                <p:oleObj name="Equation" r:id="rId5" imgW="2577960" imgH="774360" progId="Equation.DSMT4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93E87923-E211-457D-AC16-BA5813C09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720578"/>
                        <a:ext cx="7402512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760032FE-42D4-4B06-A16A-380BC407B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435" y="5744729"/>
            <a:ext cx="7086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3810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/>
              <a:t>监督关系式   </a:t>
            </a:r>
            <a:r>
              <a:rPr lang="en-US" altLang="zh-CN" dirty="0"/>
              <a:t>H·V</a:t>
            </a:r>
            <a:r>
              <a:rPr lang="en-US" altLang="zh-CN" baseline="30000" dirty="0"/>
              <a:t>T</a:t>
            </a:r>
            <a:r>
              <a:rPr lang="en-US" altLang="zh-CN" dirty="0"/>
              <a:t>=0</a:t>
            </a:r>
            <a:r>
              <a:rPr lang="en-US" altLang="zh-CN" baseline="30000" dirty="0"/>
              <a:t>T  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/>
              <a:t>V·H</a:t>
            </a:r>
            <a:r>
              <a:rPr lang="en-US" altLang="zh-CN" baseline="30000" dirty="0"/>
              <a:t>T</a:t>
            </a:r>
            <a:r>
              <a:rPr lang="en-US" altLang="zh-CN" dirty="0"/>
              <a:t>=0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03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E2A2AE19-CA54-4528-81A1-31226B013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579" y="886745"/>
            <a:ext cx="6539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码字是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矩阵所确定的线性方程组的解，所以可以由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矩阵来检验接收的序列是否为码字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1A90C21-0CCF-4900-8CCC-12E676BD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604" y="2311256"/>
            <a:ext cx="719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若接收到码字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R=V+E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错误矢量（或错误图样）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1A3CAAB-197F-436C-AB1E-63DC38F19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604" y="2816081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5727C96-E0C1-4880-A666-24455D5A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029" y="3176443"/>
            <a:ext cx="4679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</a:t>
            </a:r>
            <a:r>
              <a:rPr lang="en-US" altLang="zh-CN" b="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=(V+E)H</a:t>
            </a:r>
            <a:r>
              <a:rPr lang="en-US" altLang="zh-CN" b="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=VH</a:t>
            </a:r>
            <a:r>
              <a:rPr lang="en-US" altLang="zh-CN" b="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+EH</a:t>
            </a:r>
            <a:r>
              <a:rPr lang="en-US" altLang="zh-CN" b="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=EH</a:t>
            </a:r>
            <a:r>
              <a:rPr lang="en-US" altLang="zh-CN" b="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056EC82-870E-460C-B44A-D96547B2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579" y="4078878"/>
            <a:ext cx="931697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表明可能没错，此时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可能＝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；否则，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，表明有错，</a:t>
            </a:r>
          </a:p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也不为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仿真时候可以假设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已知，而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则可以通过求得的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，和收到的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来恢复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4B312F3-AC64-47E4-A791-BFE1C2F9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554" y="3247881"/>
            <a:ext cx="356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称为校验子（伴随式）</a:t>
            </a:r>
          </a:p>
        </p:txBody>
      </p:sp>
    </p:spTree>
    <p:extLst>
      <p:ext uri="{BB962C8B-B14F-4D97-AF65-F5344CB8AC3E}">
        <p14:creationId xmlns:p14="http://schemas.microsoft.com/office/powerpoint/2010/main" val="123220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38D98A4-F16D-44B0-A735-754EE8100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AFA420F-C663-4B35-90A3-EFCF90F46ECE}" type="slidenum">
              <a:rPr lang="en-US" altLang="zh-CN" sz="1200" b="0">
                <a:latin typeface="Arial Black" panose="020B0A04020102020204" pitchFamily="34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200" b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55AC08E2-543A-47DF-8AD3-51CC424F0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2349500"/>
          <a:ext cx="2819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3" imgW="1549080" imgH="914400" progId="Equation.3">
                  <p:embed/>
                </p:oleObj>
              </mc:Choice>
              <mc:Fallback>
                <p:oleObj name="公式" r:id="rId3" imgW="1549080" imgH="914400" progId="Equation.3">
                  <p:embed/>
                  <p:pic>
                    <p:nvPicPr>
                      <p:cNvPr id="15362" name="Object 4">
                        <a:extLst>
                          <a:ext uri="{FF2B5EF4-FFF2-40B4-BE49-F238E27FC236}">
                            <a16:creationId xmlns:a16="http://schemas.microsoft.com/office/drawing/2014/main" id="{55AC08E2-543A-47DF-8AD3-51CC424F0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349500"/>
                        <a:ext cx="28194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5">
            <a:extLst>
              <a:ext uri="{FF2B5EF4-FFF2-40B4-BE49-F238E27FC236}">
                <a16:creationId xmlns:a16="http://schemas.microsoft.com/office/drawing/2014/main" id="{24FE1731-F997-4D81-9E69-48E6E22D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628775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latin typeface="楷体_GB2312" pitchFamily="49" charset="-122"/>
              </a:rPr>
              <a:t>设（</a:t>
            </a:r>
            <a:r>
              <a:rPr lang="en-US" altLang="zh-CN" sz="3200">
                <a:latin typeface="楷体_GB2312" pitchFamily="49" charset="-122"/>
              </a:rPr>
              <a:t>7,4</a:t>
            </a:r>
            <a:r>
              <a:rPr lang="zh-CN" altLang="en-US" sz="3200">
                <a:latin typeface="楷体_GB2312" pitchFamily="49" charset="-122"/>
              </a:rPr>
              <a:t>）线性码的生成矩阵</a:t>
            </a:r>
            <a:r>
              <a:rPr lang="en-US" altLang="zh-CN" sz="3200">
                <a:latin typeface="楷体_GB2312" pitchFamily="49" charset="-122"/>
              </a:rPr>
              <a:t>G</a:t>
            </a:r>
            <a:r>
              <a:rPr lang="zh-CN" altLang="en-US" sz="3200">
                <a:latin typeface="楷体_GB2312" pitchFamily="49" charset="-122"/>
              </a:rPr>
              <a:t>为：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1A4DAF32-B8D3-4E76-B67B-51B6EA15C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4117976"/>
            <a:ext cx="8001000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latin typeface="楷体_GB2312" pitchFamily="49" charset="-122"/>
              </a:rPr>
              <a:t>当信息位为</a:t>
            </a:r>
            <a:r>
              <a:rPr lang="en-US" altLang="zh-CN" sz="3200">
                <a:latin typeface="楷体_GB2312" pitchFamily="49" charset="-122"/>
              </a:rPr>
              <a:t>0001</a:t>
            </a:r>
            <a:r>
              <a:rPr lang="zh-CN" altLang="en-US" sz="3200">
                <a:latin typeface="楷体_GB2312" pitchFamily="49" charset="-122"/>
              </a:rPr>
              <a:t>时，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latin typeface="楷体_GB2312" pitchFamily="49" charset="-122"/>
              </a:rPr>
              <a:t>（</a:t>
            </a:r>
            <a:r>
              <a:rPr lang="en-US" altLang="zh-CN" sz="3200">
                <a:latin typeface="楷体_GB2312" pitchFamily="49" charset="-122"/>
              </a:rPr>
              <a:t>1</a:t>
            </a:r>
            <a:r>
              <a:rPr lang="zh-CN" altLang="en-US" sz="3200">
                <a:latin typeface="楷体_GB2312" pitchFamily="49" charset="-122"/>
              </a:rPr>
              <a:t>）试求其后的监督位。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latin typeface="楷体_GB2312" pitchFamily="49" charset="-122"/>
              </a:rPr>
              <a:t>（</a:t>
            </a:r>
            <a:r>
              <a:rPr lang="en-US" altLang="zh-CN" sz="3200">
                <a:latin typeface="楷体_GB2312" pitchFamily="49" charset="-122"/>
              </a:rPr>
              <a:t>2</a:t>
            </a:r>
            <a:r>
              <a:rPr lang="zh-CN" altLang="en-US" sz="3200">
                <a:latin typeface="楷体_GB2312" pitchFamily="49" charset="-122"/>
              </a:rPr>
              <a:t>）监督矩阵</a:t>
            </a:r>
            <a:r>
              <a:rPr lang="en-US" altLang="zh-CN" sz="3200" b="0">
                <a:latin typeface="楷体_GB2312" pitchFamily="49" charset="-122"/>
              </a:rPr>
              <a:t>H</a:t>
            </a:r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158A27D3-2AF5-4B49-81A3-AC29580B8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588" y="251777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7" name="Picture 8" descr="lianxiti">
            <a:extLst>
              <a:ext uri="{FF2B5EF4-FFF2-40B4-BE49-F238E27FC236}">
                <a16:creationId xmlns:a16="http://schemas.microsoft.com/office/drawing/2014/main" id="{4AD87569-99D9-45D7-A972-199C8B7C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836614"/>
            <a:ext cx="17526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71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E16FE005-1C41-45E0-9AD9-49AEC6974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4649"/>
              </p:ext>
            </p:extLst>
          </p:nvPr>
        </p:nvGraphicFramePr>
        <p:xfrm>
          <a:off x="3564660" y="789278"/>
          <a:ext cx="40163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1130040" imgH="266400" progId="Equation.DSMT4">
                  <p:embed/>
                </p:oleObj>
              </mc:Choice>
              <mc:Fallback>
                <p:oleObj name="Equation" r:id="rId3" imgW="1130040" imgH="266400" progId="Equation.DSMT4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E16FE005-1C41-45E0-9AD9-49AEC6974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660" y="789278"/>
                        <a:ext cx="401637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4F3D51A1-BB58-4AF8-B18F-3D8B7CFF8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059" y="179677"/>
            <a:ext cx="11430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kumimoji="1"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6390" name="Group 10">
            <a:extLst>
              <a:ext uri="{FF2B5EF4-FFF2-40B4-BE49-F238E27FC236}">
                <a16:creationId xmlns:a16="http://schemas.microsoft.com/office/drawing/2014/main" id="{72EF6405-74D5-4B50-A9AF-BEC0F32BDC21}"/>
              </a:ext>
            </a:extLst>
          </p:cNvPr>
          <p:cNvGrpSpPr>
            <a:grpSpLocks/>
          </p:cNvGrpSpPr>
          <p:nvPr/>
        </p:nvGrpSpPr>
        <p:grpSpPr bwMode="auto">
          <a:xfrm>
            <a:off x="3204297" y="2086264"/>
            <a:ext cx="6781800" cy="2057400"/>
            <a:chOff x="703" y="2795"/>
            <a:chExt cx="4272" cy="1296"/>
          </a:xfrm>
        </p:grpSpPr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BCFE2E1E-3DE7-4C8F-9FEA-8F50B914E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0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2" name="Group 9">
              <a:extLst>
                <a:ext uri="{FF2B5EF4-FFF2-40B4-BE49-F238E27FC236}">
                  <a16:creationId xmlns:a16="http://schemas.microsoft.com/office/drawing/2014/main" id="{7815A9CC-0934-4ECD-900D-5ECCA3CCC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795"/>
              <a:ext cx="4272" cy="1296"/>
              <a:chOff x="839" y="1752"/>
              <a:chExt cx="4272" cy="1296"/>
            </a:xfrm>
          </p:grpSpPr>
          <p:graphicFrame>
            <p:nvGraphicFramePr>
              <p:cNvPr id="16387" name="Object 6">
                <a:extLst>
                  <a:ext uri="{FF2B5EF4-FFF2-40B4-BE49-F238E27FC236}">
                    <a16:creationId xmlns:a16="http://schemas.microsoft.com/office/drawing/2014/main" id="{AB4A53B3-E51E-4D42-88E0-ECB10BC625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9" y="1752"/>
              <a:ext cx="4272" cy="1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8" name="Equation" r:id="rId5" imgW="2895480" imgH="774360" progId="Equation.DSMT4">
                      <p:embed/>
                    </p:oleObj>
                  </mc:Choice>
                  <mc:Fallback>
                    <p:oleObj name="Equation" r:id="rId5" imgW="2895480" imgH="774360" progId="Equation.DSMT4">
                      <p:embed/>
                      <p:pic>
                        <p:nvPicPr>
                          <p:cNvPr id="16387" name="Object 6">
                            <a:extLst>
                              <a:ext uri="{FF2B5EF4-FFF2-40B4-BE49-F238E27FC236}">
                                <a16:creationId xmlns:a16="http://schemas.microsoft.com/office/drawing/2014/main" id="{AB4A53B3-E51E-4D42-88E0-ECB10BC62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1752"/>
                            <a:ext cx="4272" cy="1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3" name="Line 8">
                <a:extLst>
                  <a:ext uri="{FF2B5EF4-FFF2-40B4-BE49-F238E27FC236}">
                    <a16:creationId xmlns:a16="http://schemas.microsoft.com/office/drawing/2014/main" id="{412A34B0-D3CA-484A-8761-DEC0C15C6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1752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B4633FEE-4CD2-4602-9BE5-8B1EF5BC8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95" y="3697432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1905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）监督矩阵</a:t>
            </a:r>
            <a:r>
              <a:rPr lang="en-US" altLang="zh-CN" dirty="0">
                <a:latin typeface="楷体_GB2312" pitchFamily="49" charset="-122"/>
              </a:rPr>
              <a:t>H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</a:rPr>
              <a:t>根据生成矩阵和监督矩阵的关系：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C73FB4E9-1C7D-4EA2-8F35-5A07B104B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361249"/>
              </p:ext>
            </p:extLst>
          </p:nvPr>
        </p:nvGraphicFramePr>
        <p:xfrm>
          <a:off x="3398189" y="4916632"/>
          <a:ext cx="52562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7" imgW="1523880" imgH="711000" progId="Equation.DSMT4">
                  <p:embed/>
                </p:oleObj>
              </mc:Choice>
              <mc:Fallback>
                <p:oleObj name="Equation" r:id="rId7" imgW="1523880" imgH="711000" progId="Equation.DSMT4">
                  <p:embed/>
                  <p:pic>
                    <p:nvPicPr>
                      <p:cNvPr id="17410" name="Object 5">
                        <a:extLst>
                          <a:ext uri="{FF2B5EF4-FFF2-40B4-BE49-F238E27FC236}">
                            <a16:creationId xmlns:a16="http://schemas.microsoft.com/office/drawing/2014/main" id="{30C6E758-B2DB-419B-AC0F-54A20A0C9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189" y="4916632"/>
                        <a:ext cx="5256212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6">
            <a:extLst>
              <a:ext uri="{FF2B5EF4-FFF2-40B4-BE49-F238E27FC236}">
                <a16:creationId xmlns:a16="http://schemas.microsoft.com/office/drawing/2014/main" id="{3EFEA4B8-E759-4372-88FB-B68ECE837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319" y="4800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9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722110C0-215C-47D0-A237-B18DABD0A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7772400" cy="1143000"/>
          </a:xfrm>
        </p:spPr>
        <p:txBody>
          <a:bodyPr/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卷积码</a:t>
            </a:r>
          </a:p>
        </p:txBody>
      </p:sp>
      <p:grpSp>
        <p:nvGrpSpPr>
          <p:cNvPr id="11267" name="Group 4">
            <a:extLst>
              <a:ext uri="{FF2B5EF4-FFF2-40B4-BE49-F238E27FC236}">
                <a16:creationId xmlns:a16="http://schemas.microsoft.com/office/drawing/2014/main" id="{9CA908FC-4EB7-499D-A954-DA57D702EFD5}"/>
              </a:ext>
            </a:extLst>
          </p:cNvPr>
          <p:cNvGrpSpPr>
            <a:grpSpLocks/>
          </p:cNvGrpSpPr>
          <p:nvPr/>
        </p:nvGrpSpPr>
        <p:grpSpPr bwMode="auto">
          <a:xfrm>
            <a:off x="2711451" y="1125539"/>
            <a:ext cx="6911975" cy="3455987"/>
            <a:chOff x="1633" y="2075"/>
            <a:chExt cx="2948" cy="1576"/>
          </a:xfrm>
        </p:grpSpPr>
        <p:sp>
          <p:nvSpPr>
            <p:cNvPr id="11269" name="Rectangle 5">
              <a:extLst>
                <a:ext uri="{FF2B5EF4-FFF2-40B4-BE49-F238E27FC236}">
                  <a16:creationId xmlns:a16="http://schemas.microsoft.com/office/drawing/2014/main" id="{FD82341A-DD5A-42A4-965D-E7D85B827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075"/>
              <a:ext cx="2948" cy="1559"/>
            </a:xfrm>
            <a:prstGeom prst="rect">
              <a:avLst/>
            </a:prstGeom>
            <a:solidFill>
              <a:srgbClr val="FFCCFF">
                <a:alpha val="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  <a:buSzPct val="90000"/>
                <a:buFont typeface="Times New Roman" panose="02020603050405020304" pitchFamily="18" charset="0"/>
                <a:buNone/>
              </a:pP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70" name="Group 6">
              <a:extLst>
                <a:ext uri="{FF2B5EF4-FFF2-40B4-BE49-F238E27FC236}">
                  <a16:creationId xmlns:a16="http://schemas.microsoft.com/office/drawing/2014/main" id="{762AE372-8A60-4B5D-BD3E-14C7A7770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2" y="2075"/>
              <a:ext cx="2860" cy="1576"/>
              <a:chOff x="2601" y="1902"/>
              <a:chExt cx="7149" cy="3939"/>
            </a:xfrm>
          </p:grpSpPr>
          <p:sp>
            <p:nvSpPr>
              <p:cNvPr id="11271" name="Text Box 7">
                <a:extLst>
                  <a:ext uri="{FF2B5EF4-FFF2-40B4-BE49-F238E27FC236}">
                    <a16:creationId xmlns:a16="http://schemas.microsoft.com/office/drawing/2014/main" id="{04A183B4-F864-4CB4-B715-B7CB2F870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0" y="5361"/>
                <a:ext cx="1200" cy="480"/>
              </a:xfrm>
              <a:prstGeom prst="rect">
                <a:avLst/>
              </a:prstGeom>
              <a:solidFill>
                <a:srgbClr val="FFCC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编码输出</a:t>
                </a:r>
                <a:endParaRPr kumimoji="0"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272" name="Group 8">
                <a:extLst>
                  <a:ext uri="{FF2B5EF4-FFF2-40B4-BE49-F238E27FC236}">
                    <a16:creationId xmlns:a16="http://schemas.microsoft.com/office/drawing/2014/main" id="{834CF0CE-8CCF-4312-A65D-67241E0B2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1" y="1902"/>
                <a:ext cx="7077" cy="3699"/>
                <a:chOff x="2601" y="1902"/>
                <a:chExt cx="7077" cy="3699"/>
              </a:xfrm>
            </p:grpSpPr>
            <p:grpSp>
              <p:nvGrpSpPr>
                <p:cNvPr id="11274" name="Group 9">
                  <a:extLst>
                    <a:ext uri="{FF2B5EF4-FFF2-40B4-BE49-F238E27FC236}">
                      <a16:creationId xmlns:a16="http://schemas.microsoft.com/office/drawing/2014/main" id="{BE358B28-1BE1-47F8-A3E5-52CDE6E2FE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01" y="1902"/>
                  <a:ext cx="7077" cy="3699"/>
                  <a:chOff x="2601" y="1902"/>
                  <a:chExt cx="7077" cy="3699"/>
                </a:xfrm>
              </p:grpSpPr>
              <p:sp>
                <p:nvSpPr>
                  <p:cNvPr id="11276" name="Text Box 10">
                    <a:extLst>
                      <a:ext uri="{FF2B5EF4-FFF2-40B4-BE49-F238E27FC236}">
                        <a16:creationId xmlns:a16="http://schemas.microsoft.com/office/drawing/2014/main" id="{EEF48116-C54A-4B95-8167-664ADDF17FD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01" y="2100"/>
                    <a:ext cx="1014" cy="606"/>
                  </a:xfrm>
                  <a:prstGeom prst="rect">
                    <a:avLst/>
                  </a:prstGeom>
                  <a:solidFill>
                    <a:srgbClr val="FFCCFF">
                      <a:alpha val="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96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每次输入</a:t>
                    </a:r>
                  </a:p>
                  <a:p>
                    <a:pPr algn="ctr">
                      <a:lnSpc>
                        <a:spcPct val="96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k</a:t>
                    </a:r>
                    <a:r>
                      <a:rPr kumimoji="0"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比特</a:t>
                    </a:r>
                    <a:endParaRPr kumimoji="0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1277" name="Group 11">
                    <a:extLst>
                      <a:ext uri="{FF2B5EF4-FFF2-40B4-BE49-F238E27FC236}">
                        <a16:creationId xmlns:a16="http://schemas.microsoft.com/office/drawing/2014/main" id="{EA776044-8C69-405D-911B-23655CFA28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39" y="1902"/>
                    <a:ext cx="5553" cy="3699"/>
                    <a:chOff x="2661" y="1863"/>
                    <a:chExt cx="5553" cy="3699"/>
                  </a:xfrm>
                </p:grpSpPr>
                <p:grpSp>
                  <p:nvGrpSpPr>
                    <p:cNvPr id="11281" name="Group 12">
                      <a:extLst>
                        <a:ext uri="{FF2B5EF4-FFF2-40B4-BE49-F238E27FC236}">
                          <a16:creationId xmlns:a16="http://schemas.microsoft.com/office/drawing/2014/main" id="{7BDEA2E6-2C8B-444D-A35F-82A21AFE69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02" y="1863"/>
                      <a:ext cx="5112" cy="3699"/>
                      <a:chOff x="3102" y="1863"/>
                      <a:chExt cx="5112" cy="3699"/>
                    </a:xfrm>
                  </p:grpSpPr>
                  <p:grpSp>
                    <p:nvGrpSpPr>
                      <p:cNvPr id="11283" name="Group 13">
                        <a:extLst>
                          <a:ext uri="{FF2B5EF4-FFF2-40B4-BE49-F238E27FC236}">
                            <a16:creationId xmlns:a16="http://schemas.microsoft.com/office/drawing/2014/main" id="{B32CA347-18AD-432D-8AFF-1D3DFC0A19A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02" y="1863"/>
                        <a:ext cx="5112" cy="3699"/>
                        <a:chOff x="3102" y="1953"/>
                        <a:chExt cx="5112" cy="3699"/>
                      </a:xfrm>
                    </p:grpSpPr>
                    <p:grpSp>
                      <p:nvGrpSpPr>
                        <p:cNvPr id="11288" name="Group 14">
                          <a:extLst>
                            <a:ext uri="{FF2B5EF4-FFF2-40B4-BE49-F238E27FC236}">
                              <a16:creationId xmlns:a16="http://schemas.microsoft.com/office/drawing/2014/main" id="{50A809B2-2BBC-4080-92C3-B15E8AC07E7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02" y="1953"/>
                          <a:ext cx="5112" cy="723"/>
                          <a:chOff x="3102" y="1953"/>
                          <a:chExt cx="5112" cy="723"/>
                        </a:xfrm>
                      </p:grpSpPr>
                      <p:grpSp>
                        <p:nvGrpSpPr>
                          <p:cNvPr id="11322" name="Group 15">
                            <a:extLst>
                              <a:ext uri="{FF2B5EF4-FFF2-40B4-BE49-F238E27FC236}">
                                <a16:creationId xmlns:a16="http://schemas.microsoft.com/office/drawing/2014/main" id="{7CA093E1-FAA2-43E6-BE4A-1D7307E34FD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02" y="2235"/>
                            <a:ext cx="4980" cy="441"/>
                            <a:chOff x="3102" y="2235"/>
                            <a:chExt cx="4980" cy="441"/>
                          </a:xfrm>
                        </p:grpSpPr>
                        <p:grpSp>
                          <p:nvGrpSpPr>
                            <p:cNvPr id="11334" name="Group 16">
                              <a:extLst>
                                <a:ext uri="{FF2B5EF4-FFF2-40B4-BE49-F238E27FC236}">
                                  <a16:creationId xmlns:a16="http://schemas.microsoft.com/office/drawing/2014/main" id="{3CC7FDAB-C90E-454B-978C-D7B97BAEB3A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8" y="2279"/>
                              <a:ext cx="4884" cy="364"/>
                              <a:chOff x="3168" y="2279"/>
                              <a:chExt cx="4884" cy="364"/>
                            </a:xfrm>
                          </p:grpSpPr>
                          <p:grpSp>
                            <p:nvGrpSpPr>
                              <p:cNvPr id="11353" name="Group 17">
                                <a:extLst>
                                  <a:ext uri="{FF2B5EF4-FFF2-40B4-BE49-F238E27FC236}">
                                    <a16:creationId xmlns:a16="http://schemas.microsoft.com/office/drawing/2014/main" id="{B4DAC3D4-37B6-4367-B1C1-1EB9CC40C37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168" y="2280"/>
                                <a:ext cx="804" cy="363"/>
                                <a:chOff x="2478" y="963"/>
                                <a:chExt cx="804" cy="363"/>
                              </a:xfrm>
                            </p:grpSpPr>
                            <p:sp>
                              <p:nvSpPr>
                                <p:cNvPr id="11370" name="Rectangle 18">
                                  <a:extLst>
                                    <a:ext uri="{FF2B5EF4-FFF2-40B4-BE49-F238E27FC236}">
                                      <a16:creationId xmlns:a16="http://schemas.microsoft.com/office/drawing/2014/main" id="{7FE5EB98-7F50-447D-B559-9A228DC7CF8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78" y="969"/>
                                  <a:ext cx="804" cy="35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1371" name="Group 19">
                                  <a:extLst>
                                    <a:ext uri="{FF2B5EF4-FFF2-40B4-BE49-F238E27FC236}">
                                      <a16:creationId xmlns:a16="http://schemas.microsoft.com/office/drawing/2014/main" id="{DFCA7987-2065-4DC7-8685-BB4EB85B6071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730" y="963"/>
                                  <a:ext cx="270" cy="363"/>
                                  <a:chOff x="2730" y="963"/>
                                  <a:chExt cx="270" cy="363"/>
                                </a:xfrm>
                              </p:grpSpPr>
                              <p:sp>
                                <p:nvSpPr>
                                  <p:cNvPr id="11372" name="Line 20">
                                    <a:extLst>
                                      <a:ext uri="{FF2B5EF4-FFF2-40B4-BE49-F238E27FC236}">
                                        <a16:creationId xmlns:a16="http://schemas.microsoft.com/office/drawing/2014/main" id="{4E9BD506-2171-4E63-B996-1DA306420479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730" y="963"/>
                                    <a:ext cx="0" cy="36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prstDash val="dash"/>
                                    <a:round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73" name="Line 21">
                                    <a:extLst>
                                      <a:ext uri="{FF2B5EF4-FFF2-40B4-BE49-F238E27FC236}">
                                        <a16:creationId xmlns:a16="http://schemas.microsoft.com/office/drawing/2014/main" id="{0D408005-CE1E-41B3-9D24-33A94895E5D8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000" y="963"/>
                                    <a:ext cx="0" cy="36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prstDash val="dash"/>
                                    <a:round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4" name="Group 22">
                                <a:extLst>
                                  <a:ext uri="{FF2B5EF4-FFF2-40B4-BE49-F238E27FC236}">
                                    <a16:creationId xmlns:a16="http://schemas.microsoft.com/office/drawing/2014/main" id="{38C8E479-F105-4105-B5E2-FFF10CA1805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78" y="2280"/>
                                <a:ext cx="804" cy="363"/>
                                <a:chOff x="2478" y="963"/>
                                <a:chExt cx="804" cy="363"/>
                              </a:xfrm>
                            </p:grpSpPr>
                            <p:sp>
                              <p:nvSpPr>
                                <p:cNvPr id="11366" name="Rectangle 23">
                                  <a:extLst>
                                    <a:ext uri="{FF2B5EF4-FFF2-40B4-BE49-F238E27FC236}">
                                      <a16:creationId xmlns:a16="http://schemas.microsoft.com/office/drawing/2014/main" id="{A613C3B4-E4FE-43F2-9529-46FE4F0C1ED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78" y="969"/>
                                  <a:ext cx="804" cy="35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1367" name="Group 24">
                                  <a:extLst>
                                    <a:ext uri="{FF2B5EF4-FFF2-40B4-BE49-F238E27FC236}">
                                      <a16:creationId xmlns:a16="http://schemas.microsoft.com/office/drawing/2014/main" id="{90F886B4-2358-405D-8391-77D980C25B4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730" y="963"/>
                                  <a:ext cx="270" cy="363"/>
                                  <a:chOff x="2730" y="963"/>
                                  <a:chExt cx="270" cy="363"/>
                                </a:xfrm>
                              </p:grpSpPr>
                              <p:sp>
                                <p:nvSpPr>
                                  <p:cNvPr id="11368" name="Line 25">
                                    <a:extLst>
                                      <a:ext uri="{FF2B5EF4-FFF2-40B4-BE49-F238E27FC236}">
                                        <a16:creationId xmlns:a16="http://schemas.microsoft.com/office/drawing/2014/main" id="{B7DF0A08-36D8-4B88-A82C-317DCAE753E9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730" y="963"/>
                                    <a:ext cx="0" cy="36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prstDash val="dash"/>
                                    <a:round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69" name="Line 26">
                                    <a:extLst>
                                      <a:ext uri="{FF2B5EF4-FFF2-40B4-BE49-F238E27FC236}">
                                        <a16:creationId xmlns:a16="http://schemas.microsoft.com/office/drawing/2014/main" id="{2050979F-4433-4BFB-9886-BBE4F945191A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000" y="963"/>
                                    <a:ext cx="0" cy="36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prstDash val="dash"/>
                                    <a:round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5" name="Group 27">
                                <a:extLst>
                                  <a:ext uri="{FF2B5EF4-FFF2-40B4-BE49-F238E27FC236}">
                                    <a16:creationId xmlns:a16="http://schemas.microsoft.com/office/drawing/2014/main" id="{81DA5229-E542-49C0-99B6-7ADD66ADE5F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4788" y="2280"/>
                                <a:ext cx="804" cy="363"/>
                                <a:chOff x="2478" y="963"/>
                                <a:chExt cx="804" cy="363"/>
                              </a:xfrm>
                            </p:grpSpPr>
                            <p:sp>
                              <p:nvSpPr>
                                <p:cNvPr id="11362" name="Rectangle 28">
                                  <a:extLst>
                                    <a:ext uri="{FF2B5EF4-FFF2-40B4-BE49-F238E27FC236}">
                                      <a16:creationId xmlns:a16="http://schemas.microsoft.com/office/drawing/2014/main" id="{9036E626-B915-4A1E-A37C-91D3BFB97C6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78" y="969"/>
                                  <a:ext cx="804" cy="35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1363" name="Group 29">
                                  <a:extLst>
                                    <a:ext uri="{FF2B5EF4-FFF2-40B4-BE49-F238E27FC236}">
                                      <a16:creationId xmlns:a16="http://schemas.microsoft.com/office/drawing/2014/main" id="{3C62BF65-1780-43DB-9456-5BA86E136DD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730" y="963"/>
                                  <a:ext cx="270" cy="363"/>
                                  <a:chOff x="2730" y="963"/>
                                  <a:chExt cx="270" cy="363"/>
                                </a:xfrm>
                              </p:grpSpPr>
                              <p:sp>
                                <p:nvSpPr>
                                  <p:cNvPr id="11364" name="Line 30">
                                    <a:extLst>
                                      <a:ext uri="{FF2B5EF4-FFF2-40B4-BE49-F238E27FC236}">
                                        <a16:creationId xmlns:a16="http://schemas.microsoft.com/office/drawing/2014/main" id="{4D5CE0F3-63DA-4A74-A965-9039AE9C8E65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730" y="963"/>
                                    <a:ext cx="0" cy="36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prstDash val="dash"/>
                                    <a:round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65" name="Line 31">
                                    <a:extLst>
                                      <a:ext uri="{FF2B5EF4-FFF2-40B4-BE49-F238E27FC236}">
                                        <a16:creationId xmlns:a16="http://schemas.microsoft.com/office/drawing/2014/main" id="{988B18D9-B836-4529-A70B-2EF07ED6C6D3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000" y="963"/>
                                    <a:ext cx="0" cy="36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prstDash val="dash"/>
                                    <a:round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1356" name="Rectangle 32">
                                <a:extLst>
                                  <a:ext uri="{FF2B5EF4-FFF2-40B4-BE49-F238E27FC236}">
                                    <a16:creationId xmlns:a16="http://schemas.microsoft.com/office/drawing/2014/main" id="{2E697F9D-6441-47CB-AD12-5775B14CC04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598" y="2285"/>
                                <a:ext cx="1644" cy="357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>
                                  <a:buClr>
                                    <a:schemeClr val="bg1"/>
                                  </a:buClr>
                                  <a:buSzPct val="90000"/>
                                  <a:buFont typeface="Times New Roman" panose="02020603050405020304" pitchFamily="18" charset="0"/>
                                  <a:buNone/>
                                </a:pPr>
                                <a:endParaRPr lang="zh-CN" altLang="en-US" sz="2800" b="1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1357" name="Group 33">
                                <a:extLst>
                                  <a:ext uri="{FF2B5EF4-FFF2-40B4-BE49-F238E27FC236}">
                                    <a16:creationId xmlns:a16="http://schemas.microsoft.com/office/drawing/2014/main" id="{1458E8FE-3E5D-460D-8060-57423E67918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7248" y="2279"/>
                                <a:ext cx="804" cy="363"/>
                                <a:chOff x="2478" y="963"/>
                                <a:chExt cx="804" cy="363"/>
                              </a:xfrm>
                            </p:grpSpPr>
                            <p:sp>
                              <p:nvSpPr>
                                <p:cNvPr id="11358" name="Rectangle 34">
                                  <a:extLst>
                                    <a:ext uri="{FF2B5EF4-FFF2-40B4-BE49-F238E27FC236}">
                                      <a16:creationId xmlns:a16="http://schemas.microsoft.com/office/drawing/2014/main" id="{1943A896-18B3-4C05-B7BE-4A17B22953D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78" y="969"/>
                                  <a:ext cx="804" cy="35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1359" name="Group 35">
                                  <a:extLst>
                                    <a:ext uri="{FF2B5EF4-FFF2-40B4-BE49-F238E27FC236}">
                                      <a16:creationId xmlns:a16="http://schemas.microsoft.com/office/drawing/2014/main" id="{D9A90FF3-CF29-493C-9A1B-B4A62BAA0748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730" y="963"/>
                                  <a:ext cx="270" cy="363"/>
                                  <a:chOff x="2730" y="963"/>
                                  <a:chExt cx="270" cy="363"/>
                                </a:xfrm>
                              </p:grpSpPr>
                              <p:sp>
                                <p:nvSpPr>
                                  <p:cNvPr id="11360" name="Line 36">
                                    <a:extLst>
                                      <a:ext uri="{FF2B5EF4-FFF2-40B4-BE49-F238E27FC236}">
                                        <a16:creationId xmlns:a16="http://schemas.microsoft.com/office/drawing/2014/main" id="{1D83636F-F0B5-42A5-8653-75B5483F81A6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730" y="963"/>
                                    <a:ext cx="0" cy="36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prstDash val="dash"/>
                                    <a:round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61" name="Line 37">
                                    <a:extLst>
                                      <a:ext uri="{FF2B5EF4-FFF2-40B4-BE49-F238E27FC236}">
                                        <a16:creationId xmlns:a16="http://schemas.microsoft.com/office/drawing/2014/main" id="{4970C209-749A-4C10-B704-E2CA5B5C117D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000" y="963"/>
                                    <a:ext cx="0" cy="363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prstDash val="dash"/>
                                    <a:round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35" name="Group 38">
                              <a:extLst>
                                <a:ext uri="{FF2B5EF4-FFF2-40B4-BE49-F238E27FC236}">
                                  <a16:creationId xmlns:a16="http://schemas.microsoft.com/office/drawing/2014/main" id="{763B8D7C-394E-4599-8206-CD8CAE1F707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02" y="2235"/>
                              <a:ext cx="4980" cy="441"/>
                              <a:chOff x="3102" y="2235"/>
                              <a:chExt cx="4980" cy="441"/>
                            </a:xfrm>
                          </p:grpSpPr>
                          <p:grpSp>
                            <p:nvGrpSpPr>
                              <p:cNvPr id="11336" name="Group 39">
                                <a:extLst>
                                  <a:ext uri="{FF2B5EF4-FFF2-40B4-BE49-F238E27FC236}">
                                    <a16:creationId xmlns:a16="http://schemas.microsoft.com/office/drawing/2014/main" id="{407096D6-C64A-486F-AC84-F6D845F2046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102" y="2235"/>
                                <a:ext cx="2532" cy="441"/>
                                <a:chOff x="3102" y="2235"/>
                                <a:chExt cx="2532" cy="441"/>
                              </a:xfrm>
                            </p:grpSpPr>
                            <p:grpSp>
                              <p:nvGrpSpPr>
                                <p:cNvPr id="11341" name="Group 40">
                                  <a:extLst>
                                    <a:ext uri="{FF2B5EF4-FFF2-40B4-BE49-F238E27FC236}">
                                      <a16:creationId xmlns:a16="http://schemas.microsoft.com/office/drawing/2014/main" id="{E851EC56-7E0F-4435-865B-52704DC4C9CA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3102" y="2235"/>
                                  <a:ext cx="909" cy="441"/>
                                  <a:chOff x="3102" y="2235"/>
                                  <a:chExt cx="909" cy="441"/>
                                </a:xfrm>
                              </p:grpSpPr>
                              <p:sp>
                                <p:nvSpPr>
                                  <p:cNvPr id="11350" name="Text Box 41">
                                    <a:extLst>
                                      <a:ext uri="{FF2B5EF4-FFF2-40B4-BE49-F238E27FC236}">
                                        <a16:creationId xmlns:a16="http://schemas.microsoft.com/office/drawing/2014/main" id="{C1A39946-41D4-49A4-AE8C-89BFFEE92AF3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102" y="2235"/>
                                    <a:ext cx="369" cy="44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1</a:t>
                                    </a:r>
                                    <a:endParaRPr kumimoji="0" lang="en-US" altLang="zh-CN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51" name="Text Box 42">
                                    <a:extLst>
                                      <a:ext uri="{FF2B5EF4-FFF2-40B4-BE49-F238E27FC236}">
                                        <a16:creationId xmlns:a16="http://schemas.microsoft.com/office/drawing/2014/main" id="{16248346-61CA-41F2-969B-67DAE2771B3D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642" y="2235"/>
                                    <a:ext cx="369" cy="44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 i="1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k</a:t>
                                    </a:r>
                                    <a:endParaRPr kumimoji="0" lang="en-US" altLang="zh-CN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52" name="Text Box 43">
                                    <a:extLst>
                                      <a:ext uri="{FF2B5EF4-FFF2-40B4-BE49-F238E27FC236}">
                                        <a16:creationId xmlns:a16="http://schemas.microsoft.com/office/drawing/2014/main" id="{68113093-71C4-4E4D-9E78-CD10D3A73CC5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327" y="2262"/>
                                    <a:ext cx="429" cy="39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…</a:t>
                                    </a:r>
                                    <a:endParaRPr kumimoji="0" lang="en-US" altLang="zh-CN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2" name="Group 44">
                                  <a:extLst>
                                    <a:ext uri="{FF2B5EF4-FFF2-40B4-BE49-F238E27FC236}">
                                      <a16:creationId xmlns:a16="http://schemas.microsoft.com/office/drawing/2014/main" id="{9FCB2746-093C-4AA2-B46A-140C23DB801E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3933" y="2235"/>
                                  <a:ext cx="909" cy="441"/>
                                  <a:chOff x="3102" y="2235"/>
                                  <a:chExt cx="909" cy="441"/>
                                </a:xfrm>
                              </p:grpSpPr>
                              <p:sp>
                                <p:nvSpPr>
                                  <p:cNvPr id="11347" name="Text Box 45">
                                    <a:extLst>
                                      <a:ext uri="{FF2B5EF4-FFF2-40B4-BE49-F238E27FC236}">
                                        <a16:creationId xmlns:a16="http://schemas.microsoft.com/office/drawing/2014/main" id="{ED22EE7F-F98B-4D64-8339-93A5CF1C5B97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102" y="2235"/>
                                    <a:ext cx="369" cy="44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1</a:t>
                                    </a:r>
                                    <a:endParaRPr kumimoji="0" lang="en-US" altLang="zh-CN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48" name="Text Box 46">
                                    <a:extLst>
                                      <a:ext uri="{FF2B5EF4-FFF2-40B4-BE49-F238E27FC236}">
                                        <a16:creationId xmlns:a16="http://schemas.microsoft.com/office/drawing/2014/main" id="{273DED2B-00E6-400F-AAE9-586F12CA5B8B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642" y="2235"/>
                                    <a:ext cx="369" cy="44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 i="1">
                                        <a:solidFill>
                                          <a:schemeClr val="bg2"/>
                                        </a:solidFill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k</a:t>
                                    </a:r>
                                    <a:endParaRPr kumimoji="0" lang="en-US" altLang="zh-CN">
                                      <a:solidFill>
                                        <a:schemeClr val="bg2"/>
                                      </a:solidFill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49" name="Text Box 47">
                                    <a:extLst>
                                      <a:ext uri="{FF2B5EF4-FFF2-40B4-BE49-F238E27FC236}">
                                        <a16:creationId xmlns:a16="http://schemas.microsoft.com/office/drawing/2014/main" id="{9C596026-BBF7-438F-935F-6D097B4F28B5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327" y="2262"/>
                                    <a:ext cx="429" cy="39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…</a:t>
                                    </a:r>
                                    <a:endParaRPr kumimoji="0" lang="en-US" altLang="zh-CN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3" name="Group 48">
                                  <a:extLst>
                                    <a:ext uri="{FF2B5EF4-FFF2-40B4-BE49-F238E27FC236}">
                                      <a16:creationId xmlns:a16="http://schemas.microsoft.com/office/drawing/2014/main" id="{D2723FB7-C5C0-4B0A-9214-F6C4412D49D7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4725" y="2235"/>
                                  <a:ext cx="909" cy="441"/>
                                  <a:chOff x="3102" y="2235"/>
                                  <a:chExt cx="909" cy="441"/>
                                </a:xfrm>
                              </p:grpSpPr>
                              <p:sp>
                                <p:nvSpPr>
                                  <p:cNvPr id="11344" name="Text Box 49">
                                    <a:extLst>
                                      <a:ext uri="{FF2B5EF4-FFF2-40B4-BE49-F238E27FC236}">
                                        <a16:creationId xmlns:a16="http://schemas.microsoft.com/office/drawing/2014/main" id="{7ACBE648-F6A9-499B-91CE-E954C13BFC51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102" y="2235"/>
                                    <a:ext cx="369" cy="44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1</a:t>
                                    </a:r>
                                    <a:endParaRPr kumimoji="0" lang="en-US" altLang="zh-CN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45" name="Text Box 50">
                                    <a:extLst>
                                      <a:ext uri="{FF2B5EF4-FFF2-40B4-BE49-F238E27FC236}">
                                        <a16:creationId xmlns:a16="http://schemas.microsoft.com/office/drawing/2014/main" id="{A4B76CDA-D07B-4810-A458-855633089192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642" y="2235"/>
                                    <a:ext cx="369" cy="44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 i="1">
                                        <a:solidFill>
                                          <a:schemeClr val="bg2"/>
                                        </a:solidFill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k</a:t>
                                    </a:r>
                                    <a:endParaRPr kumimoji="0" lang="en-US" altLang="zh-CN">
                                      <a:solidFill>
                                        <a:schemeClr val="bg2"/>
                                      </a:solidFill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346" name="Text Box 51">
                                    <a:extLst>
                                      <a:ext uri="{FF2B5EF4-FFF2-40B4-BE49-F238E27FC236}">
                                        <a16:creationId xmlns:a16="http://schemas.microsoft.com/office/drawing/2014/main" id="{33FA9769-5877-46C2-B67E-97489ABC426D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3327" y="2262"/>
                                    <a:ext cx="429" cy="39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CCFF">
                                      <a:alpha val="0"/>
                                    </a:srgbClr>
                                  </a:solidFill>
                                  <a:ln>
                                    <a:noFill/>
                                  </a:ln>
                                  <a:extLs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/>
                                  <a:lstStyle>
                                    <a:lvl1pPr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32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indent="-28575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8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indent="-228600">
                                      <a:spcBef>
                                        <a:spcPct val="20000"/>
                                      </a:spcBef>
                                      <a:buChar char="•"/>
                                      <a:defRPr kumimoji="1" sz="24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indent="-228600">
                                      <a:spcBef>
                                        <a:spcPct val="20000"/>
                                      </a:spcBef>
                                      <a:buChar char="–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indent="-228600">
                                      <a:spcBef>
                                        <a:spcPct val="20000"/>
                                      </a:spcBef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indent="-228600" eaLnBrk="0" fontAlgn="base" hangingPunct="0">
                                      <a:spcBef>
                                        <a:spcPct val="20000"/>
                                      </a:spcBef>
                                      <a:spcAft>
                                        <a:spcPct val="0"/>
                                      </a:spcAft>
                                      <a:buChar char="»"/>
                                      <a:defRPr kumimoji="1" sz="200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algn="just">
                                      <a:spcBef>
                                        <a:spcPct val="0"/>
                                      </a:spcBef>
                                      <a:buFontTx/>
                                      <a:buNone/>
                                    </a:pPr>
                                    <a:r>
                                      <a:rPr kumimoji="0" lang="en-US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  <a:t>…</a:t>
                                    </a:r>
                                    <a:endParaRPr kumimoji="0" lang="en-US" altLang="zh-CN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1337" name="Text Box 52">
                                <a:extLst>
                                  <a:ext uri="{FF2B5EF4-FFF2-40B4-BE49-F238E27FC236}">
                                    <a16:creationId xmlns:a16="http://schemas.microsoft.com/office/drawing/2014/main" id="{F649701B-5595-4A8A-93E1-63F5BE44D699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173" y="2235"/>
                                <a:ext cx="369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1</a:t>
                                </a:r>
                                <a:endParaRPr kumimoji="0" lang="en-US" altLang="zh-CN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38" name="Text Box 53">
                                <a:extLst>
                                  <a:ext uri="{FF2B5EF4-FFF2-40B4-BE49-F238E27FC236}">
                                    <a16:creationId xmlns:a16="http://schemas.microsoft.com/office/drawing/2014/main" id="{6C58A9F7-D1D1-4193-B7D5-2FFA4C2C8608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713" y="2235"/>
                                <a:ext cx="369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 i="1">
                                    <a:solidFill>
                                      <a:schemeClr val="bg2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k</a:t>
                                </a:r>
                                <a:endParaRPr kumimoji="0" lang="en-US" altLang="zh-CN">
                                  <a:solidFill>
                                    <a:schemeClr val="bg2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39" name="Text Box 54">
                                <a:extLst>
                                  <a:ext uri="{FF2B5EF4-FFF2-40B4-BE49-F238E27FC236}">
                                    <a16:creationId xmlns:a16="http://schemas.microsoft.com/office/drawing/2014/main" id="{0B776B12-384D-4594-AFCA-2A7FB8C031C6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377" y="2262"/>
                                <a:ext cx="429" cy="3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…</a:t>
                                </a:r>
                                <a:endParaRPr kumimoji="0" lang="en-US" altLang="zh-CN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40" name="Text Box 55">
                                <a:extLst>
                                  <a:ext uri="{FF2B5EF4-FFF2-40B4-BE49-F238E27FC236}">
                                    <a16:creationId xmlns:a16="http://schemas.microsoft.com/office/drawing/2014/main" id="{C8826004-462B-4637-9F2F-972FFC47CAD9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928" y="2253"/>
                                <a:ext cx="1128" cy="3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solidFill>
                                      <a:schemeClr val="bg2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… … …</a:t>
                                </a:r>
                              </a:p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kumimoji="0" lang="en-US" altLang="zh-CN" sz="1600">
                                  <a:solidFill>
                                    <a:schemeClr val="bg2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solidFill>
                                      <a:schemeClr val="bg2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 </a:t>
                                </a:r>
                                <a:endParaRPr kumimoji="0" lang="en-US" altLang="zh-CN">
                                  <a:solidFill>
                                    <a:schemeClr val="bg2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323" name="Group 56">
                            <a:extLst>
                              <a:ext uri="{FF2B5EF4-FFF2-40B4-BE49-F238E27FC236}">
                                <a16:creationId xmlns:a16="http://schemas.microsoft.com/office/drawing/2014/main" id="{29E85D63-7515-43D9-B34D-AA3E2C77C35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11" y="1953"/>
                            <a:ext cx="5103" cy="441"/>
                            <a:chOff x="3111" y="1953"/>
                            <a:chExt cx="5103" cy="441"/>
                          </a:xfrm>
                        </p:grpSpPr>
                        <p:grpSp>
                          <p:nvGrpSpPr>
                            <p:cNvPr id="11324" name="Group 57">
                              <a:extLst>
                                <a:ext uri="{FF2B5EF4-FFF2-40B4-BE49-F238E27FC236}">
                                  <a16:creationId xmlns:a16="http://schemas.microsoft.com/office/drawing/2014/main" id="{C63D5C00-7F3F-4AA6-91DC-1CA5E05E2E2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1" y="1953"/>
                              <a:ext cx="5103" cy="441"/>
                              <a:chOff x="3111" y="1953"/>
                              <a:chExt cx="5103" cy="441"/>
                            </a:xfrm>
                          </p:grpSpPr>
                          <p:sp>
                            <p:nvSpPr>
                              <p:cNvPr id="11326" name="Text Box 58">
                                <a:extLst>
                                  <a:ext uri="{FF2B5EF4-FFF2-40B4-BE49-F238E27FC236}">
                                    <a16:creationId xmlns:a16="http://schemas.microsoft.com/office/drawing/2014/main" id="{5653B40E-EB55-40C7-B201-276B069879C8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111" y="1953"/>
                                <a:ext cx="369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1</a:t>
                                </a:r>
                                <a:endParaRPr kumimoji="0" lang="en-US" altLang="zh-CN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27" name="Text Box 59">
                                <a:extLst>
                                  <a:ext uri="{FF2B5EF4-FFF2-40B4-BE49-F238E27FC236}">
                                    <a16:creationId xmlns:a16="http://schemas.microsoft.com/office/drawing/2014/main" id="{A10971CA-D3BA-4616-8317-61E96947B16F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315" y="1953"/>
                                <a:ext cx="411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…</a:t>
                                </a:r>
                              </a:p>
                              <a:p>
                                <a:pPr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kumimoji="0" lang="en-US" altLang="zh-CN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28" name="Text Box 60">
                                <a:extLst>
                                  <a:ext uri="{FF2B5EF4-FFF2-40B4-BE49-F238E27FC236}">
                                    <a16:creationId xmlns:a16="http://schemas.microsoft.com/office/drawing/2014/main" id="{8F8170FD-9C1C-4F38-8265-4BE84178A044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642" y="1953"/>
                                <a:ext cx="369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 i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k</a:t>
                                </a:r>
                                <a:endParaRPr kumimoji="0" lang="en-US" altLang="zh-CN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29" name="Text Box 61">
                                <a:extLst>
                                  <a:ext uri="{FF2B5EF4-FFF2-40B4-BE49-F238E27FC236}">
                                    <a16:creationId xmlns:a16="http://schemas.microsoft.com/office/drawing/2014/main" id="{E29FBA4D-9EBD-4DB7-9590-7D917BF78E5D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96" y="1953"/>
                                <a:ext cx="411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…</a:t>
                                </a:r>
                              </a:p>
                              <a:p>
                                <a:pPr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kumimoji="0" lang="en-US" altLang="zh-CN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30" name="Text Box 62">
                                <a:extLst>
                                  <a:ext uri="{FF2B5EF4-FFF2-40B4-BE49-F238E27FC236}">
                                    <a16:creationId xmlns:a16="http://schemas.microsoft.com/office/drawing/2014/main" id="{34FD5772-40B5-4812-8EB3-CE36B1BB61E9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425" y="1953"/>
                                <a:ext cx="570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2</a:t>
                                </a:r>
                                <a:r>
                                  <a:rPr kumimoji="0" lang="en-US" altLang="zh-CN" sz="1600" i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k</a:t>
                                </a:r>
                                <a:endParaRPr kumimoji="0" lang="en-US" altLang="zh-CN" sz="16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  <a:p>
                                <a:pPr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kumimoji="0" lang="en-US" altLang="zh-CN">
                                  <a:solidFill>
                                    <a:schemeClr val="bg2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31" name="Text Box 63">
                                <a:extLst>
                                  <a:ext uri="{FF2B5EF4-FFF2-40B4-BE49-F238E27FC236}">
                                    <a16:creationId xmlns:a16="http://schemas.microsoft.com/office/drawing/2014/main" id="{C0B44B80-26D3-4730-A35D-94652C5652AD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205" y="1953"/>
                                <a:ext cx="570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3</a:t>
                                </a:r>
                                <a:r>
                                  <a:rPr kumimoji="0" lang="en-US" altLang="zh-CN" sz="1600" i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k</a:t>
                                </a:r>
                                <a:endParaRPr kumimoji="0" lang="en-US" altLang="zh-CN" sz="16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  <a:p>
                                <a:pPr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kumimoji="0" lang="en-US" altLang="zh-CN">
                                  <a:solidFill>
                                    <a:schemeClr val="bg2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32" name="Text Box 64">
                                <a:extLst>
                                  <a:ext uri="{FF2B5EF4-FFF2-40B4-BE49-F238E27FC236}">
                                    <a16:creationId xmlns:a16="http://schemas.microsoft.com/office/drawing/2014/main" id="{72C5EE38-55E8-4A46-9396-3D4BCCA1755B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644" y="1953"/>
                                <a:ext cx="570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 i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Nk</a:t>
                                </a:r>
                                <a:endParaRPr kumimoji="0" lang="en-US" altLang="zh-CN" sz="16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  <a:p>
                                <a:pPr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kumimoji="0" lang="en-US" altLang="zh-CN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33" name="Text Box 65">
                                <a:extLst>
                                  <a:ext uri="{FF2B5EF4-FFF2-40B4-BE49-F238E27FC236}">
                                    <a16:creationId xmlns:a16="http://schemas.microsoft.com/office/drawing/2014/main" id="{1E00DB54-7053-4D84-A48A-026EC9D2DDB6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836" y="1953"/>
                                <a:ext cx="411" cy="441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1pPr>
                                <a:lvl2pPr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2pPr>
                                <a:lvl3pPr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3pPr>
                                <a:lvl4pPr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4pPr>
                                <a:lvl5pPr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5pPr>
                                <a:lvl6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6pPr>
                                <a:lvl7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7pPr>
                                <a:lvl8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8pPr>
                                <a:lvl9pPr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algn="just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a:t>…</a:t>
                                </a:r>
                                <a:endParaRPr kumimoji="0" lang="en-US" altLang="zh-CN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1325" name="Text Box 66">
                              <a:extLst>
                                <a:ext uri="{FF2B5EF4-FFF2-40B4-BE49-F238E27FC236}">
                                  <a16:creationId xmlns:a16="http://schemas.microsoft.com/office/drawing/2014/main" id="{827C1795-860F-430F-B5B5-5AF40212BBB7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26" y="1953"/>
                              <a:ext cx="1422" cy="441"/>
                            </a:xfrm>
                            <a:prstGeom prst="rect">
                              <a:avLst/>
                            </a:prstGeom>
                            <a:solidFill>
                              <a:srgbClr val="FFCCFF">
                                <a:alpha val="0"/>
                              </a:srgbClr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1pPr>
                              <a:lvl2pPr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2pPr>
                              <a:lvl3pPr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3pPr>
                              <a:lvl4pPr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4pPr>
                              <a:lvl5pPr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5pPr>
                              <a:lvl6pPr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6pPr>
                              <a:lvl7pPr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7pPr>
                              <a:lvl8pPr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8pPr>
                              <a:lvl9pPr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algn="just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kumimoji="0" lang="en-US" altLang="zh-CN" sz="16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… … … …</a:t>
                              </a:r>
                            </a:p>
                            <a:p>
                              <a:pPr algn="just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kumimoji="0" lang="en-US" altLang="zh-CN" sz="16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  <a:p>
                              <a:pPr algn="just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kumimoji="0" lang="en-US" altLang="zh-CN" sz="160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  <a:p>
                              <a:pPr algn="just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kumimoji="0" lang="en-US" altLang="zh-CN" sz="1600">
                                  <a:solidFill>
                                    <a:schemeClr val="bg2"/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a:t> </a:t>
                              </a:r>
                            </a:p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kumimoji="0" lang="en-US" altLang="zh-CN">
                                <a:solidFill>
                                  <a:schemeClr val="bg2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1289" name="Group 67">
                          <a:extLst>
                            <a:ext uri="{FF2B5EF4-FFF2-40B4-BE49-F238E27FC236}">
                              <a16:creationId xmlns:a16="http://schemas.microsoft.com/office/drawing/2014/main" id="{68469AE8-1DF2-4C04-AF2D-81F12B28ADD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91" y="2640"/>
                          <a:ext cx="4650" cy="3012"/>
                          <a:chOff x="3291" y="2640"/>
                          <a:chExt cx="4650" cy="3012"/>
                        </a:xfrm>
                      </p:grpSpPr>
                      <p:grpSp>
                        <p:nvGrpSpPr>
                          <p:cNvPr id="11290" name="Group 68">
                            <a:extLst>
                              <a:ext uri="{FF2B5EF4-FFF2-40B4-BE49-F238E27FC236}">
                                <a16:creationId xmlns:a16="http://schemas.microsoft.com/office/drawing/2014/main" id="{D6D20F52-78C6-4424-A407-CC48263F94A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91" y="2640"/>
                            <a:ext cx="4629" cy="1020"/>
                            <a:chOff x="3291" y="2640"/>
                            <a:chExt cx="4629" cy="1020"/>
                          </a:xfrm>
                        </p:grpSpPr>
                        <p:sp>
                          <p:nvSpPr>
                            <p:cNvPr id="11314" name="Line 69">
                              <a:extLst>
                                <a:ext uri="{FF2B5EF4-FFF2-40B4-BE49-F238E27FC236}">
                                  <a16:creationId xmlns:a16="http://schemas.microsoft.com/office/drawing/2014/main" id="{E9A95EAA-49DE-4F7C-ADE3-4040621947F6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91" y="2649"/>
                              <a:ext cx="279" cy="99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1315" name="Line 70">
                              <a:extLst>
                                <a:ext uri="{FF2B5EF4-FFF2-40B4-BE49-F238E27FC236}">
                                  <a16:creationId xmlns:a16="http://schemas.microsoft.com/office/drawing/2014/main" id="{C26F1F04-D696-4B17-AB41-261D5C46371E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570" y="2649"/>
                              <a:ext cx="99" cy="942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prstDash val="dash"/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1316" name="Line 71">
                              <a:extLst>
                                <a:ext uri="{FF2B5EF4-FFF2-40B4-BE49-F238E27FC236}">
                                  <a16:creationId xmlns:a16="http://schemas.microsoft.com/office/drawing/2014/main" id="{06A89E75-CB41-4FF9-A9D4-8C3B35E05E05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3831" y="2640"/>
                              <a:ext cx="4089" cy="1011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1317" name="Line 72">
                              <a:extLst>
                                <a:ext uri="{FF2B5EF4-FFF2-40B4-BE49-F238E27FC236}">
                                  <a16:creationId xmlns:a16="http://schemas.microsoft.com/office/drawing/2014/main" id="{DC6AC29F-89F6-4519-8B2D-36F34C4E499E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91" y="2661"/>
                              <a:ext cx="1170" cy="969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1318" name="Line 73">
                              <a:extLst>
                                <a:ext uri="{FF2B5EF4-FFF2-40B4-BE49-F238E27FC236}">
                                  <a16:creationId xmlns:a16="http://schemas.microsoft.com/office/drawing/2014/main" id="{8173F88E-59A7-4C78-883A-64D42C489283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4581" y="2640"/>
                              <a:ext cx="78" cy="96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1319" name="Line 74">
                              <a:extLst>
                                <a:ext uri="{FF2B5EF4-FFF2-40B4-BE49-F238E27FC236}">
                                  <a16:creationId xmlns:a16="http://schemas.microsoft.com/office/drawing/2014/main" id="{4CDA7EFD-AB14-4989-9F91-C2EEFFF4A06B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659" y="2640"/>
                              <a:ext cx="2391" cy="102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1320" name="Line 75">
                              <a:extLst>
                                <a:ext uri="{FF2B5EF4-FFF2-40B4-BE49-F238E27FC236}">
                                  <a16:creationId xmlns:a16="http://schemas.microsoft.com/office/drawing/2014/main" id="{767634B0-EA7E-4889-9A24-6E47F4FD272C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7260" y="2661"/>
                              <a:ext cx="651" cy="939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1321" name="Line 76">
                              <a:extLst>
                                <a:ext uri="{FF2B5EF4-FFF2-40B4-BE49-F238E27FC236}">
                                  <a16:creationId xmlns:a16="http://schemas.microsoft.com/office/drawing/2014/main" id="{016791E2-B5F1-49D0-881A-785BE3437BD3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6561" y="2640"/>
                              <a:ext cx="609" cy="96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prstDash val="dash"/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1291" name="Group 77">
                            <a:extLst>
                              <a:ext uri="{FF2B5EF4-FFF2-40B4-BE49-F238E27FC236}">
                                <a16:creationId xmlns:a16="http://schemas.microsoft.com/office/drawing/2014/main" id="{BAB2361D-32A7-4A75-924F-CB63A835A87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92" y="3600"/>
                            <a:ext cx="4449" cy="2052"/>
                            <a:chOff x="3492" y="3600"/>
                            <a:chExt cx="4449" cy="2052"/>
                          </a:xfrm>
                        </p:grpSpPr>
                        <p:grpSp>
                          <p:nvGrpSpPr>
                            <p:cNvPr id="11292" name="Group 78">
                              <a:extLst>
                                <a:ext uri="{FF2B5EF4-FFF2-40B4-BE49-F238E27FC236}">
                                  <a16:creationId xmlns:a16="http://schemas.microsoft.com/office/drawing/2014/main" id="{52A1EB80-CE53-4600-B482-766A9EB1EC6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492" y="3600"/>
                              <a:ext cx="3927" cy="1401"/>
                              <a:chOff x="3492" y="3600"/>
                              <a:chExt cx="3927" cy="1401"/>
                            </a:xfrm>
                          </p:grpSpPr>
                          <p:grpSp>
                            <p:nvGrpSpPr>
                              <p:cNvPr id="11306" name="Group 79">
                                <a:extLst>
                                  <a:ext uri="{FF2B5EF4-FFF2-40B4-BE49-F238E27FC236}">
                                    <a16:creationId xmlns:a16="http://schemas.microsoft.com/office/drawing/2014/main" id="{7DC66E6B-D586-44A5-A013-3AD15465648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492" y="3600"/>
                                <a:ext cx="3927" cy="441"/>
                                <a:chOff x="3492" y="3600"/>
                                <a:chExt cx="3927" cy="441"/>
                              </a:xfrm>
                            </p:grpSpPr>
                            <p:sp>
                              <p:nvSpPr>
                                <p:cNvPr id="11310" name="Text Box 80">
                                  <a:extLst>
                                    <a:ext uri="{FF2B5EF4-FFF2-40B4-BE49-F238E27FC236}">
                                      <a16:creationId xmlns:a16="http://schemas.microsoft.com/office/drawing/2014/main" id="{663D2247-7C3F-48B4-979A-A7607B788D84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96" y="3600"/>
                                  <a:ext cx="1422" cy="441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 algn="just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r>
                                    <a:rPr kumimoji="0" lang="en-US" altLang="zh-CN" sz="1600"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rPr>
                                    <a:t>… … … …</a:t>
                                  </a:r>
                                </a:p>
                                <a:p>
                                  <a:pPr algn="just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endParaRPr kumimoji="0" lang="en-US" altLang="zh-CN" sz="1600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  <a:p>
                                  <a:pPr algn="just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endParaRPr kumimoji="0" lang="en-US" altLang="zh-CN" sz="1600">
                                    <a:solidFill>
                                      <a:schemeClr val="bg2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  <a:p>
                                  <a:pPr algn="just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r>
                                    <a:rPr kumimoji="0" lang="en-US" altLang="zh-CN" sz="1600">
                                      <a:solidFill>
                                        <a:schemeClr val="bg2"/>
                                      </a:solidFill>
                                      <a:latin typeface="微软雅黑" panose="020B0503020204020204" pitchFamily="34" charset="-122"/>
                                      <a:ea typeface="微软雅黑" panose="020B0503020204020204" pitchFamily="34" charset="-122"/>
                                    </a:rPr>
                                    <a:t> </a:t>
                                  </a:r>
                                </a:p>
                                <a:p>
                                  <a:pPr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endParaRPr kumimoji="0" lang="en-US" altLang="zh-CN">
                                    <a:solidFill>
                                      <a:schemeClr val="bg2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11" name="AutoShape 81">
                                  <a:extLst>
                                    <a:ext uri="{FF2B5EF4-FFF2-40B4-BE49-F238E27FC236}">
                                      <a16:creationId xmlns:a16="http://schemas.microsoft.com/office/drawing/2014/main" id="{DD60E7FB-0C65-4039-862E-47EE744FC41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492" y="3600"/>
                                  <a:ext cx="429" cy="420"/>
                                </a:xfrm>
                                <a:prstGeom prst="flowChartOr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12" name="AutoShape 82">
                                  <a:extLst>
                                    <a:ext uri="{FF2B5EF4-FFF2-40B4-BE49-F238E27FC236}">
                                      <a16:creationId xmlns:a16="http://schemas.microsoft.com/office/drawing/2014/main" id="{10069920-8F8B-4CD9-8509-B810C0174D6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990" y="3600"/>
                                  <a:ext cx="429" cy="420"/>
                                </a:xfrm>
                                <a:prstGeom prst="flowChartOr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endParaRPr kumimoji="0" lang="zh-CN" altLang="zh-CN">
                                    <a:solidFill>
                                      <a:schemeClr val="bg2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13" name="AutoShape 83">
                                  <a:extLst>
                                    <a:ext uri="{FF2B5EF4-FFF2-40B4-BE49-F238E27FC236}">
                                      <a16:creationId xmlns:a16="http://schemas.microsoft.com/office/drawing/2014/main" id="{4248AB33-0617-46E8-BA82-89A930796C3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371" y="3600"/>
                                  <a:ext cx="429" cy="420"/>
                                </a:xfrm>
                                <a:prstGeom prst="flowChartOr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1307" name="Line 84">
                                <a:extLst>
                                  <a:ext uri="{FF2B5EF4-FFF2-40B4-BE49-F238E27FC236}">
                                    <a16:creationId xmlns:a16="http://schemas.microsoft.com/office/drawing/2014/main" id="{2C5F1D94-5D37-4C19-BA1C-216041427E8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99" y="4020"/>
                                <a:ext cx="1362" cy="981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08" name="Line 85">
                                <a:extLst>
                                  <a:ext uri="{FF2B5EF4-FFF2-40B4-BE49-F238E27FC236}">
                                    <a16:creationId xmlns:a16="http://schemas.microsoft.com/office/drawing/2014/main" id="{54B3F0CB-984F-4213-A701-3B04E8BEC2AC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581" y="4029"/>
                                <a:ext cx="648" cy="72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309" name="Line 86">
                                <a:extLst>
                                  <a:ext uri="{FF2B5EF4-FFF2-40B4-BE49-F238E27FC236}">
                                    <a16:creationId xmlns:a16="http://schemas.microsoft.com/office/drawing/2014/main" id="{B3C623A3-3F8F-4A9C-9587-771A752E7014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6339" y="4029"/>
                                <a:ext cx="861" cy="972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1293" name="Group 87">
                              <a:extLst>
                                <a:ext uri="{FF2B5EF4-FFF2-40B4-BE49-F238E27FC236}">
                                  <a16:creationId xmlns:a16="http://schemas.microsoft.com/office/drawing/2014/main" id="{C2DD47CB-1E4F-4A8E-B000-A2F3C800F6D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045" y="4602"/>
                              <a:ext cx="2896" cy="1050"/>
                              <a:chOff x="5045" y="4602"/>
                              <a:chExt cx="2896" cy="1050"/>
                            </a:xfrm>
                          </p:grpSpPr>
                          <p:grpSp>
                            <p:nvGrpSpPr>
                              <p:cNvPr id="11294" name="Group 88">
                                <a:extLst>
                                  <a:ext uri="{FF2B5EF4-FFF2-40B4-BE49-F238E27FC236}">
                                    <a16:creationId xmlns:a16="http://schemas.microsoft.com/office/drawing/2014/main" id="{000D6DC3-A6B8-414F-8C64-EC5C183C1E7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045" y="4602"/>
                                <a:ext cx="1321" cy="482"/>
                                <a:chOff x="5045" y="4602"/>
                                <a:chExt cx="1321" cy="482"/>
                              </a:xfrm>
                            </p:grpSpPr>
                            <p:sp>
                              <p:nvSpPr>
                                <p:cNvPr id="11301" name="Oval 89">
                                  <a:extLst>
                                    <a:ext uri="{FF2B5EF4-FFF2-40B4-BE49-F238E27FC236}">
                                      <a16:creationId xmlns:a16="http://schemas.microsoft.com/office/drawing/2014/main" id="{2FB5BC8F-3ECB-427E-B6AE-7604FEF648D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 rot="-656884">
                                  <a:off x="5045" y="4994"/>
                                  <a:ext cx="99" cy="9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02" name="Oval 90">
                                  <a:extLst>
                                    <a:ext uri="{FF2B5EF4-FFF2-40B4-BE49-F238E27FC236}">
                                      <a16:creationId xmlns:a16="http://schemas.microsoft.com/office/drawing/2014/main" id="{6829E739-736D-460D-AB38-7C4DD885F91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 rot="-656884">
                                  <a:off x="5203" y="4749"/>
                                  <a:ext cx="99" cy="9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03" name="Oval 91">
                                  <a:extLst>
                                    <a:ext uri="{FF2B5EF4-FFF2-40B4-BE49-F238E27FC236}">
                                      <a16:creationId xmlns:a16="http://schemas.microsoft.com/office/drawing/2014/main" id="{21D552FD-0069-48F8-B4D3-6A8C08CD433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 rot="-656884">
                                  <a:off x="5489" y="4602"/>
                                  <a:ext cx="99" cy="9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04" name="Oval 92">
                                  <a:extLst>
                                    <a:ext uri="{FF2B5EF4-FFF2-40B4-BE49-F238E27FC236}">
                                      <a16:creationId xmlns:a16="http://schemas.microsoft.com/office/drawing/2014/main" id="{22CF25BC-CC9C-481E-9DCE-EF6C76D6140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 rot="-656884">
                                  <a:off x="6125" y="4733"/>
                                  <a:ext cx="99" cy="9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05" name="Oval 93">
                                  <a:extLst>
                                    <a:ext uri="{FF2B5EF4-FFF2-40B4-BE49-F238E27FC236}">
                                      <a16:creationId xmlns:a16="http://schemas.microsoft.com/office/drawing/2014/main" id="{9360CB7A-7CE5-4FC7-98BC-BCC690FDE53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 rot="-656884">
                                  <a:off x="6267" y="4990"/>
                                  <a:ext cx="99" cy="9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1295" name="Freeform 94">
                                <a:extLst>
                                  <a:ext uri="{FF2B5EF4-FFF2-40B4-BE49-F238E27FC236}">
                                    <a16:creationId xmlns:a16="http://schemas.microsoft.com/office/drawing/2014/main" id="{17D9C4DD-1995-4ABF-8FFA-751B68D91FC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-9795481">
                                <a:off x="5689" y="4654"/>
                                <a:ext cx="353" cy="19"/>
                              </a:xfrm>
                              <a:custGeom>
                                <a:avLst/>
                                <a:gdLst>
                                  <a:gd name="T0" fmla="*/ 0 w 651"/>
                                  <a:gd name="T1" fmla="*/ 6 h 167"/>
                                  <a:gd name="T2" fmla="*/ 223 w 651"/>
                                  <a:gd name="T3" fmla="*/ 18 h 167"/>
                                  <a:gd name="T4" fmla="*/ 353 w 651"/>
                                  <a:gd name="T5" fmla="*/ 0 h 167"/>
                                  <a:gd name="T6" fmla="*/ 0 60000 65536"/>
                                  <a:gd name="T7" fmla="*/ 0 60000 65536"/>
                                  <a:gd name="T8" fmla="*/ 0 60000 65536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651" h="167">
                                    <a:moveTo>
                                      <a:pt x="0" y="51"/>
                                    </a:moveTo>
                                    <a:cubicBezTo>
                                      <a:pt x="151" y="109"/>
                                      <a:pt x="303" y="167"/>
                                      <a:pt x="411" y="159"/>
                                    </a:cubicBezTo>
                                    <a:cubicBezTo>
                                      <a:pt x="519" y="151"/>
                                      <a:pt x="608" y="31"/>
                                      <a:pt x="651" y="0"/>
                                    </a:cubicBezTo>
                                  </a:path>
                                </a:pathLst>
                              </a:custGeom>
                              <a:solidFill>
                                <a:srgbClr val="FFCCFF">
                                  <a:alpha val="0"/>
                                </a:srgbClr>
                              </a:solidFill>
                              <a:ln w="9525" cap="flat">
                                <a:solidFill>
                                  <a:srgbClr val="000000"/>
                                </a:solidFill>
                                <a:prstDash val="dash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1296" name="Group 95">
                                <a:extLst>
                                  <a:ext uri="{FF2B5EF4-FFF2-40B4-BE49-F238E27FC236}">
                                    <a16:creationId xmlns:a16="http://schemas.microsoft.com/office/drawing/2014/main" id="{AF8D9358-8787-43E9-B4D9-6EAA1C2C2869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169" y="5079"/>
                                <a:ext cx="2772" cy="573"/>
                                <a:chOff x="5169" y="5079"/>
                                <a:chExt cx="2772" cy="573"/>
                              </a:xfrm>
                            </p:grpSpPr>
                            <p:sp>
                              <p:nvSpPr>
                                <p:cNvPr id="11297" name="Oval 96">
                                  <a:extLst>
                                    <a:ext uri="{FF2B5EF4-FFF2-40B4-BE49-F238E27FC236}">
                                      <a16:creationId xmlns:a16="http://schemas.microsoft.com/office/drawing/2014/main" id="{8E7FEBB9-1754-4319-BB86-391FB394E58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649" y="5319"/>
                                  <a:ext cx="99" cy="9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CCFF">
                                    <a:alpha val="0"/>
                                  </a:srgbClr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32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indent="-28575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8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indent="-228600">
                                    <a:spcBef>
                                      <a:spcPct val="20000"/>
                                    </a:spcBef>
                                    <a:buChar char="•"/>
                                    <a:defRPr kumimoji="1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indent="-228600">
                                    <a:spcBef>
                                      <a:spcPct val="20000"/>
                                    </a:spcBef>
                                    <a:buChar char="–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indent="-228600">
                                    <a:spcBef>
                                      <a:spcPct val="20000"/>
                                    </a:spcBef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kumimoji="1" sz="20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buClr>
                                      <a:schemeClr val="bg1"/>
                                    </a:buClr>
                                    <a:buSzPct val="90000"/>
                                    <a:buFont typeface="Times New Roman" panose="02020603050405020304" pitchFamily="18" charset="0"/>
                                    <a:buNone/>
                                  </a:pPr>
                                  <a:endParaRPr lang="zh-CN" altLang="en-US" sz="2800" b="1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298" name="Line 97">
                                  <a:extLst>
                                    <a:ext uri="{FF2B5EF4-FFF2-40B4-BE49-F238E27FC236}">
                                      <a16:creationId xmlns:a16="http://schemas.microsoft.com/office/drawing/2014/main" id="{6D575589-572E-442F-AD1B-A1181384B403}"/>
                                    </a:ext>
                                  </a:extLst>
                                </p:cNvPr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H="1" flipV="1">
                                  <a:off x="5169" y="5079"/>
                                  <a:ext cx="480" cy="261"/>
                                </a:xfrm>
                                <a:prstGeom prst="line">
                                  <a:avLst/>
                                </a:prstGeom>
                                <a:noFill/>
                                <a:ln w="2857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 type="triangle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299" name="Line 98">
                                  <a:extLst>
                                    <a:ext uri="{FF2B5EF4-FFF2-40B4-BE49-F238E27FC236}">
                                      <a16:creationId xmlns:a16="http://schemas.microsoft.com/office/drawing/2014/main" id="{D304C692-A562-487A-9A1A-36134AD08906}"/>
                                    </a:ext>
                                  </a:extLst>
                                </p:cNvPr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5700" y="5412"/>
                                  <a:ext cx="0" cy="24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27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300" name="Line 99">
                                  <a:extLst>
                                    <a:ext uri="{FF2B5EF4-FFF2-40B4-BE49-F238E27FC236}">
                                      <a16:creationId xmlns:a16="http://schemas.microsoft.com/office/drawing/2014/main" id="{735CC51E-F840-4E72-BDE7-41FBCB66EF9F}"/>
                                    </a:ext>
                                  </a:extLst>
                                </p:cNvPr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5700" y="5640"/>
                                  <a:ext cx="2241" cy="9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27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 type="triangle" w="med" len="med"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1284" name="Group 100">
                        <a:extLst>
                          <a:ext uri="{FF2B5EF4-FFF2-40B4-BE49-F238E27FC236}">
                            <a16:creationId xmlns:a16="http://schemas.microsoft.com/office/drawing/2014/main" id="{7652D638-0108-44A3-95AA-5D4D4949FD0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37" y="3492"/>
                        <a:ext cx="3885" cy="396"/>
                        <a:chOff x="3837" y="3492"/>
                        <a:chExt cx="3885" cy="396"/>
                      </a:xfrm>
                    </p:grpSpPr>
                    <p:sp>
                      <p:nvSpPr>
                        <p:cNvPr id="11285" name="Text Box 101">
                          <a:extLst>
                            <a:ext uri="{FF2B5EF4-FFF2-40B4-BE49-F238E27FC236}">
                              <a16:creationId xmlns:a16="http://schemas.microsoft.com/office/drawing/2014/main" id="{6D809618-1103-4E03-9306-A0C956DEBDA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37" y="3510"/>
                          <a:ext cx="372" cy="366"/>
                        </a:xfrm>
                        <a:prstGeom prst="rect">
                          <a:avLst/>
                        </a:prstGeom>
                        <a:solidFill>
                          <a:srgbClr val="FFCCFF">
                            <a:alpha val="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en-US" altLang="zh-CN" sz="16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kumimoji="0"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1286" name="Text Box 102">
                          <a:extLst>
                            <a:ext uri="{FF2B5EF4-FFF2-40B4-BE49-F238E27FC236}">
                              <a16:creationId xmlns:a16="http://schemas.microsoft.com/office/drawing/2014/main" id="{C37B66EB-D79C-4507-8BA8-5F9E627C798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40" y="3510"/>
                          <a:ext cx="372" cy="366"/>
                        </a:xfrm>
                        <a:prstGeom prst="rect">
                          <a:avLst/>
                        </a:prstGeom>
                        <a:solidFill>
                          <a:srgbClr val="FFCCFF">
                            <a:alpha val="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en-US" altLang="zh-CN" sz="16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kumimoji="0"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1287" name="Text Box 103">
                          <a:extLst>
                            <a:ext uri="{FF2B5EF4-FFF2-40B4-BE49-F238E27FC236}">
                              <a16:creationId xmlns:a16="http://schemas.microsoft.com/office/drawing/2014/main" id="{77B7DAEE-7260-4666-A161-B910CFD2A11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350" y="3492"/>
                          <a:ext cx="372" cy="396"/>
                        </a:xfrm>
                        <a:prstGeom prst="rect">
                          <a:avLst/>
                        </a:prstGeom>
                        <a:solidFill>
                          <a:srgbClr val="FFCCFF">
                            <a:alpha val="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en-US" altLang="zh-CN" sz="1800" i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endParaRPr kumimoji="0" lang="en-US" altLang="zh-CN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1282" name="Line 104">
                      <a:extLst>
                        <a:ext uri="{FF2B5EF4-FFF2-40B4-BE49-F238E27FC236}">
                          <a16:creationId xmlns:a16="http://schemas.microsoft.com/office/drawing/2014/main" id="{1D2266B5-8DEF-48CD-842E-17AA87BC20D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61" y="2370"/>
                      <a:ext cx="4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1278" name="Group 105">
                    <a:extLst>
                      <a:ext uri="{FF2B5EF4-FFF2-40B4-BE49-F238E27FC236}">
                        <a16:creationId xmlns:a16="http://schemas.microsoft.com/office/drawing/2014/main" id="{39AB0277-FC8E-4831-A2DF-CE067ACD19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64" y="2100"/>
                    <a:ext cx="1014" cy="1998"/>
                    <a:chOff x="8664" y="2100"/>
                    <a:chExt cx="1014" cy="1998"/>
                  </a:xfrm>
                </p:grpSpPr>
                <p:sp>
                  <p:nvSpPr>
                    <p:cNvPr id="11279" name="Text Box 106">
                      <a:extLst>
                        <a:ext uri="{FF2B5EF4-FFF2-40B4-BE49-F238E27FC236}">
                          <a16:creationId xmlns:a16="http://schemas.microsoft.com/office/drawing/2014/main" id="{41D5384E-6534-42F4-B68A-2ED88CD0322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64" y="2100"/>
                      <a:ext cx="1014" cy="606"/>
                    </a:xfrm>
                    <a:prstGeom prst="rect">
                      <a:avLst/>
                    </a:prstGeom>
                    <a:solidFill>
                      <a:srgbClr val="FFCC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96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Nk</a:t>
                      </a:r>
                      <a:r>
                        <a:rPr kumimoji="0"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  <a:p>
                      <a:pPr algn="ctr">
                        <a:lnSpc>
                          <a:spcPct val="96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移存器</a:t>
                      </a:r>
                      <a:endParaRPr kumimoji="0"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280" name="Text Box 107">
                      <a:extLst>
                        <a:ext uri="{FF2B5EF4-FFF2-40B4-BE49-F238E27FC236}">
                          <a16:creationId xmlns:a16="http://schemas.microsoft.com/office/drawing/2014/main" id="{2C912C31-81F9-47FB-A10E-3760A11F0BD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64" y="3492"/>
                      <a:ext cx="1014" cy="606"/>
                    </a:xfrm>
                    <a:prstGeom prst="rect">
                      <a:avLst/>
                    </a:prstGeom>
                    <a:solidFill>
                      <a:srgbClr val="FFCC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lnSpc>
                          <a:spcPct val="96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个模</a:t>
                      </a:r>
                      <a:r>
                        <a:rPr kumimoji="0"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  <a:p>
                      <a:pPr algn="ctr">
                        <a:lnSpc>
                          <a:spcPct val="96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加法器</a:t>
                      </a:r>
                      <a:endParaRPr kumimoji="0"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1275" name="Arc 108">
                  <a:extLst>
                    <a:ext uri="{FF2B5EF4-FFF2-40B4-BE49-F238E27FC236}">
                      <a16:creationId xmlns:a16="http://schemas.microsoft.com/office/drawing/2014/main" id="{DC10F2E5-BBD6-4892-B22A-91981DCB97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V="1">
                  <a:off x="6000" y="5040"/>
                  <a:ext cx="420" cy="291"/>
                </a:xfrm>
                <a:custGeom>
                  <a:avLst/>
                  <a:gdLst>
                    <a:gd name="T0" fmla="*/ 0 w 21600"/>
                    <a:gd name="T1" fmla="*/ 0 h 21600"/>
                    <a:gd name="T2" fmla="*/ 420 w 21600"/>
                    <a:gd name="T3" fmla="*/ 291 h 21600"/>
                    <a:gd name="T4" fmla="*/ 0 w 21600"/>
                    <a:gd name="T5" fmla="*/ 291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FF">
                    <a:alpha val="0"/>
                  </a:srgbClr>
                </a:solidFill>
                <a:ln w="6350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273" name="Text Box 109">
                <a:extLst>
                  <a:ext uri="{FF2B5EF4-FFF2-40B4-BE49-F238E27FC236}">
                    <a16:creationId xmlns:a16="http://schemas.microsoft.com/office/drawing/2014/main" id="{CC04CA6C-4C25-4744-B560-7972367F7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3" y="5244"/>
                <a:ext cx="1488" cy="537"/>
              </a:xfrm>
              <a:prstGeom prst="rect">
                <a:avLst/>
              </a:prstGeom>
              <a:solidFill>
                <a:srgbClr val="FFCC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每输入</a:t>
                </a:r>
                <a:r>
                  <a:rPr kumimoji="0" lang="en-US" altLang="zh-CN" sz="16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kumimoji="0"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</a:t>
                </a:r>
                <a:r>
                  <a:rPr kumimoji="0"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kumimoji="0"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</a:t>
                </a:r>
                <a:endParaRPr kumimoji="0"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9FF866D-E576-4F45-BB92-5094D00F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9" y="4813300"/>
            <a:ext cx="766762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由上图可以看到，</a:t>
            </a:r>
            <a:r>
              <a:rPr kumimoji="0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个输出比特不仅与当前的</a:t>
            </a:r>
            <a:r>
              <a:rPr kumimoji="0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个输入信息有关，还与前（</a:t>
            </a:r>
            <a:r>
              <a:rPr kumimoji="0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个信息有关。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  通常将</a:t>
            </a:r>
            <a:r>
              <a:rPr kumimoji="0" lang="en-US" altLang="zh-CN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称为约束长度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常把卷积码记为：</a:t>
            </a:r>
            <a:r>
              <a:rPr kumimoji="0" lang="zh-CN" altLang="en-US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en-US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其编码效率为</a:t>
            </a:r>
            <a:r>
              <a:rPr kumimoji="0" lang="en-US" altLang="zh-CN" sz="2200" b="1">
                <a:solidFill>
                  <a:srgbClr val="DB25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k/n</a:t>
            </a:r>
          </a:p>
          <a:p>
            <a:pPr>
              <a:buFont typeface="Wingdings" panose="05000000000000000000" pitchFamily="2" charset="2"/>
              <a:buChar char="n"/>
            </a:pPr>
            <a:endParaRPr kumimoji="0" lang="en-US" altLang="zh-CN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47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754319D-FFC2-4791-BFA3-BDDB867B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506414"/>
            <a:ext cx="1008062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CB9F484-815C-4CC2-9FEB-DD1A6128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1" y="793750"/>
            <a:ext cx="4721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(n, k, N) =</a:t>
            </a:r>
            <a:r>
              <a:rPr kumimoji="0" lang="zh-CN" altLang="en-US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3, 1, 3</a:t>
            </a:r>
            <a:r>
              <a:rPr kumimoji="0" lang="zh-CN" altLang="en-US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AD262C17-5A41-4237-816D-05A295DEA5C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628775"/>
            <a:ext cx="6389688" cy="2413000"/>
            <a:chOff x="1548" y="1395"/>
            <a:chExt cx="2438" cy="850"/>
          </a:xfrm>
        </p:grpSpPr>
        <p:sp>
          <p:nvSpPr>
            <p:cNvPr id="12297" name="Rectangle 5">
              <a:extLst>
                <a:ext uri="{FF2B5EF4-FFF2-40B4-BE49-F238E27FC236}">
                  <a16:creationId xmlns:a16="http://schemas.microsoft.com/office/drawing/2014/main" id="{7AFDFD39-D9DF-4183-9974-297CB9997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395"/>
              <a:ext cx="2438" cy="85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  <a:buSzPct val="90000"/>
                <a:buFont typeface="Times New Roman" panose="02020603050405020304" pitchFamily="18" charset="0"/>
                <a:buNone/>
              </a:pP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298" name="Group 6">
              <a:extLst>
                <a:ext uri="{FF2B5EF4-FFF2-40B4-BE49-F238E27FC236}">
                  <a16:creationId xmlns:a16="http://schemas.microsoft.com/office/drawing/2014/main" id="{7CA2A106-C1E2-4275-AEC9-E53ADEEE6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95"/>
              <a:ext cx="2425" cy="846"/>
              <a:chOff x="4449" y="9930"/>
              <a:chExt cx="6060" cy="2115"/>
            </a:xfrm>
          </p:grpSpPr>
          <p:grpSp>
            <p:nvGrpSpPr>
              <p:cNvPr id="12299" name="Group 7">
                <a:extLst>
                  <a:ext uri="{FF2B5EF4-FFF2-40B4-BE49-F238E27FC236}">
                    <a16:creationId xmlns:a16="http://schemas.microsoft.com/office/drawing/2014/main" id="{F7BD0827-0576-4C61-A135-93C34E1848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9" y="9930"/>
                <a:ext cx="6060" cy="2110"/>
                <a:chOff x="4449" y="9930"/>
                <a:chExt cx="6060" cy="2110"/>
              </a:xfrm>
            </p:grpSpPr>
            <p:grpSp>
              <p:nvGrpSpPr>
                <p:cNvPr id="12304" name="Group 8">
                  <a:extLst>
                    <a:ext uri="{FF2B5EF4-FFF2-40B4-BE49-F238E27FC236}">
                      <a16:creationId xmlns:a16="http://schemas.microsoft.com/office/drawing/2014/main" id="{0349EA27-826D-42A1-AA25-6A702AD3B9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49" y="9930"/>
                  <a:ext cx="4383" cy="624"/>
                  <a:chOff x="4449" y="9930"/>
                  <a:chExt cx="4383" cy="624"/>
                </a:xfrm>
              </p:grpSpPr>
              <p:sp>
                <p:nvSpPr>
                  <p:cNvPr id="12335" name="Text Box 9">
                    <a:extLst>
                      <a:ext uri="{FF2B5EF4-FFF2-40B4-BE49-F238E27FC236}">
                        <a16:creationId xmlns:a16="http://schemas.microsoft.com/office/drawing/2014/main" id="{8FA05305-B656-4F84-B613-C97504B76D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60" y="9930"/>
                    <a:ext cx="618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0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8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2000">
                        <a:solidFill>
                          <a:srgbClr val="DB250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</a:t>
                    </a:r>
                    <a:endParaRPr kumimoji="0" lang="en-US" altLang="zh-CN" sz="4000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36" name="Text Box 10">
                    <a:extLst>
                      <a:ext uri="{FF2B5EF4-FFF2-40B4-BE49-F238E27FC236}">
                        <a16:creationId xmlns:a16="http://schemas.microsoft.com/office/drawing/2014/main" id="{EA3507E5-9352-49EC-9088-132819F622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2" y="9930"/>
                    <a:ext cx="618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0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8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2000">
                        <a:solidFill>
                          <a:srgbClr val="DB250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</a:t>
                    </a:r>
                    <a:endParaRPr kumimoji="0" lang="en-US" altLang="zh-CN" sz="4000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37" name="Text Box 11">
                    <a:extLst>
                      <a:ext uri="{FF2B5EF4-FFF2-40B4-BE49-F238E27FC236}">
                        <a16:creationId xmlns:a16="http://schemas.microsoft.com/office/drawing/2014/main" id="{35C9ABA3-C2CD-4ED2-A913-14BEED694F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14" y="9930"/>
                    <a:ext cx="618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>
                            <a:alpha val="0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8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2000">
                        <a:solidFill>
                          <a:srgbClr val="DB250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</a:t>
                    </a:r>
                    <a:endParaRPr kumimoji="0" lang="en-US" altLang="zh-CN" sz="4000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2338" name="Group 12">
                    <a:extLst>
                      <a:ext uri="{FF2B5EF4-FFF2-40B4-BE49-F238E27FC236}">
                        <a16:creationId xmlns:a16="http://schemas.microsoft.com/office/drawing/2014/main" id="{AB708CD3-6FC7-4418-A92B-984E0BDE49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49" y="10203"/>
                    <a:ext cx="4311" cy="351"/>
                    <a:chOff x="3963" y="10695"/>
                    <a:chExt cx="4311" cy="351"/>
                  </a:xfrm>
                </p:grpSpPr>
                <p:grpSp>
                  <p:nvGrpSpPr>
                    <p:cNvPr id="12339" name="Group 13">
                      <a:extLst>
                        <a:ext uri="{FF2B5EF4-FFF2-40B4-BE49-F238E27FC236}">
                          <a16:creationId xmlns:a16="http://schemas.microsoft.com/office/drawing/2014/main" id="{C456B110-3C73-44D6-8FE9-B9356D5A99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9" y="10695"/>
                      <a:ext cx="1065" cy="339"/>
                      <a:chOff x="7209" y="10701"/>
                      <a:chExt cx="1065" cy="339"/>
                    </a:xfrm>
                  </p:grpSpPr>
                  <p:sp>
                    <p:nvSpPr>
                      <p:cNvPr id="12348" name="Text Box 14">
                        <a:extLst>
                          <a:ext uri="{FF2B5EF4-FFF2-40B4-BE49-F238E27FC236}">
                            <a16:creationId xmlns:a16="http://schemas.microsoft.com/office/drawing/2014/main" id="{152AA8DA-F1AF-4E92-84CC-09BF0B42660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773" y="10701"/>
                        <a:ext cx="501" cy="339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>
                          <a:lnSpc>
                            <a:spcPct val="80000"/>
                          </a:lnSpc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en-US" altLang="zh-CN" sz="2000">
                            <a:solidFill>
                              <a:srgbClr val="DB2507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b</a:t>
                        </a:r>
                        <a:r>
                          <a:rPr kumimoji="0" lang="en-US" altLang="zh-CN" sz="2000" baseline="-25000">
                            <a:solidFill>
                              <a:srgbClr val="DB2507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3</a:t>
                        </a:r>
                      </a:p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kumimoji="0" lang="en-US" altLang="zh-CN" sz="40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49" name="Line 15">
                        <a:extLst>
                          <a:ext uri="{FF2B5EF4-FFF2-40B4-BE49-F238E27FC236}">
                            <a16:creationId xmlns:a16="http://schemas.microsoft.com/office/drawing/2014/main" id="{B2B2B28D-1543-434A-A000-5338A7DD6D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09" y="10883"/>
                        <a:ext cx="55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12340" name="Group 16">
                      <a:extLst>
                        <a:ext uri="{FF2B5EF4-FFF2-40B4-BE49-F238E27FC236}">
                          <a16:creationId xmlns:a16="http://schemas.microsoft.com/office/drawing/2014/main" id="{F2C7ED62-7DFF-492D-B265-3C3E03664CE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63" y="10695"/>
                      <a:ext cx="2184" cy="351"/>
                      <a:chOff x="5028" y="10695"/>
                      <a:chExt cx="2184" cy="351"/>
                    </a:xfrm>
                  </p:grpSpPr>
                  <p:grpSp>
                    <p:nvGrpSpPr>
                      <p:cNvPr id="12344" name="Group 17">
                        <a:extLst>
                          <a:ext uri="{FF2B5EF4-FFF2-40B4-BE49-F238E27FC236}">
                            <a16:creationId xmlns:a16="http://schemas.microsoft.com/office/drawing/2014/main" id="{B098AC75-7C8D-4D6E-B37D-0C3BA653647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7" y="10701"/>
                        <a:ext cx="1275" cy="339"/>
                        <a:chOff x="5937" y="10701"/>
                        <a:chExt cx="1275" cy="339"/>
                      </a:xfrm>
                    </p:grpSpPr>
                    <p:sp>
                      <p:nvSpPr>
                        <p:cNvPr id="12346" name="Text Box 18">
                          <a:extLst>
                            <a:ext uri="{FF2B5EF4-FFF2-40B4-BE49-F238E27FC236}">
                              <a16:creationId xmlns:a16="http://schemas.microsoft.com/office/drawing/2014/main" id="{8171280D-50D1-44D6-BDBB-A1C64810933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11" y="10701"/>
                          <a:ext cx="501" cy="339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en-US" altLang="zh-CN" sz="2000">
                              <a:solidFill>
                                <a:srgbClr val="DB2507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kumimoji="0" lang="en-US" altLang="zh-CN" sz="2000" baseline="-25000">
                              <a:solidFill>
                                <a:srgbClr val="DB2507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</a:p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kumimoji="0" lang="en-US" altLang="zh-CN" sz="4000">
                            <a:solidFill>
                              <a:srgbClr val="DB2507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2347" name="Line 19">
                          <a:extLst>
                            <a:ext uri="{FF2B5EF4-FFF2-40B4-BE49-F238E27FC236}">
                              <a16:creationId xmlns:a16="http://schemas.microsoft.com/office/drawing/2014/main" id="{5BA597BC-5C8B-4005-A61B-1A2FBF326CC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937" y="10881"/>
                          <a:ext cx="76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2345" name="Text Box 20">
                        <a:extLst>
                          <a:ext uri="{FF2B5EF4-FFF2-40B4-BE49-F238E27FC236}">
                            <a16:creationId xmlns:a16="http://schemas.microsoft.com/office/drawing/2014/main" id="{C47D312D-D75C-4B1C-A29B-CEEA57F112E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28" y="10695"/>
                        <a:ext cx="1251" cy="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>
                          <a:lnSpc>
                            <a:spcPct val="80000"/>
                          </a:lnSpc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CN" altLang="en-US" sz="2000">
                            <a:solidFill>
                              <a:srgbClr val="DB2507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输入</a:t>
                        </a:r>
                        <a:endParaRPr kumimoji="0" lang="zh-CN" altLang="en-US" sz="4000">
                          <a:solidFill>
                            <a:srgbClr val="DB250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12341" name="Group 21">
                      <a:extLst>
                        <a:ext uri="{FF2B5EF4-FFF2-40B4-BE49-F238E27FC236}">
                          <a16:creationId xmlns:a16="http://schemas.microsoft.com/office/drawing/2014/main" id="{4D1F3642-0640-4354-8D71-4CF7C54DFDC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59" y="10695"/>
                      <a:ext cx="1065" cy="339"/>
                      <a:chOff x="7209" y="10701"/>
                      <a:chExt cx="1065" cy="339"/>
                    </a:xfrm>
                  </p:grpSpPr>
                  <p:sp>
                    <p:nvSpPr>
                      <p:cNvPr id="12342" name="Text Box 22">
                        <a:extLst>
                          <a:ext uri="{FF2B5EF4-FFF2-40B4-BE49-F238E27FC236}">
                            <a16:creationId xmlns:a16="http://schemas.microsoft.com/office/drawing/2014/main" id="{08F438D9-381D-481A-8076-863E974CE43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773" y="10701"/>
                        <a:ext cx="501" cy="339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>
                          <a:lnSpc>
                            <a:spcPct val="80000"/>
                          </a:lnSpc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en-US" altLang="zh-CN" sz="2000">
                            <a:solidFill>
                              <a:srgbClr val="DB2507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b</a:t>
                        </a:r>
                        <a:r>
                          <a:rPr kumimoji="0" lang="en-US" altLang="zh-CN" sz="2000" baseline="-25000">
                            <a:solidFill>
                              <a:srgbClr val="DB2507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2</a:t>
                        </a:r>
                      </a:p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kumimoji="0" lang="en-US" altLang="zh-CN" sz="4000">
                          <a:solidFill>
                            <a:srgbClr val="DB250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43" name="Line 23">
                        <a:extLst>
                          <a:ext uri="{FF2B5EF4-FFF2-40B4-BE49-F238E27FC236}">
                            <a16:creationId xmlns:a16="http://schemas.microsoft.com/office/drawing/2014/main" id="{A92D5352-E78C-4D0E-B600-AA3FB036BDD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09" y="10883"/>
                        <a:ext cx="55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305" name="Group 24">
                  <a:extLst>
                    <a:ext uri="{FF2B5EF4-FFF2-40B4-BE49-F238E27FC236}">
                      <a16:creationId xmlns:a16="http://schemas.microsoft.com/office/drawing/2014/main" id="{0A58474C-F93B-4234-8DE1-CC28F5169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72" y="10536"/>
                  <a:ext cx="2208" cy="714"/>
                  <a:chOff x="6372" y="10536"/>
                  <a:chExt cx="2208" cy="714"/>
                </a:xfrm>
              </p:grpSpPr>
              <p:sp>
                <p:nvSpPr>
                  <p:cNvPr id="12329" name="Line 25">
                    <a:extLst>
                      <a:ext uri="{FF2B5EF4-FFF2-40B4-BE49-F238E27FC236}">
                        <a16:creationId xmlns:a16="http://schemas.microsoft.com/office/drawing/2014/main" id="{AE7B0718-F4AD-4E76-96E8-9AEA78343A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84" y="10548"/>
                    <a:ext cx="1005" cy="6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30" name="Line 26">
                    <a:extLst>
                      <a:ext uri="{FF2B5EF4-FFF2-40B4-BE49-F238E27FC236}">
                        <a16:creationId xmlns:a16="http://schemas.microsoft.com/office/drawing/2014/main" id="{280D2E5F-A2BD-4270-89C3-627E159352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93" y="10560"/>
                    <a:ext cx="897" cy="6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31" name="Line 27">
                    <a:extLst>
                      <a:ext uri="{FF2B5EF4-FFF2-40B4-BE49-F238E27FC236}">
                        <a16:creationId xmlns:a16="http://schemas.microsoft.com/office/drawing/2014/main" id="{B3580204-1983-44DC-B0B1-6A9326B5CF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70" y="10536"/>
                    <a:ext cx="1017" cy="6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32" name="Line 28">
                    <a:extLst>
                      <a:ext uri="{FF2B5EF4-FFF2-40B4-BE49-F238E27FC236}">
                        <a16:creationId xmlns:a16="http://schemas.microsoft.com/office/drawing/2014/main" id="{3BD2C0AC-E57A-431E-B3B4-C58D4408C2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72" y="10548"/>
                    <a:ext cx="1953" cy="7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33" name="Line 29">
                    <a:extLst>
                      <a:ext uri="{FF2B5EF4-FFF2-40B4-BE49-F238E27FC236}">
                        <a16:creationId xmlns:a16="http://schemas.microsoft.com/office/drawing/2014/main" id="{86B7529F-3FF7-4558-BF54-28D8877D34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02" y="10563"/>
                    <a:ext cx="78" cy="6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34" name="Line 30">
                    <a:extLst>
                      <a:ext uri="{FF2B5EF4-FFF2-40B4-BE49-F238E27FC236}">
                        <a16:creationId xmlns:a16="http://schemas.microsoft.com/office/drawing/2014/main" id="{84625023-8936-4B18-B464-D426E02B23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87" y="10557"/>
                    <a:ext cx="0" cy="6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306" name="Group 31">
                  <a:extLst>
                    <a:ext uri="{FF2B5EF4-FFF2-40B4-BE49-F238E27FC236}">
                      <a16:creationId xmlns:a16="http://schemas.microsoft.com/office/drawing/2014/main" id="{E8EDAB4A-7C6D-44D1-8609-DA1FFD6F5F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01" y="11196"/>
                  <a:ext cx="4308" cy="844"/>
                  <a:chOff x="6201" y="11196"/>
                  <a:chExt cx="4308" cy="844"/>
                </a:xfrm>
              </p:grpSpPr>
              <p:grpSp>
                <p:nvGrpSpPr>
                  <p:cNvPr id="12307" name="Group 32">
                    <a:extLst>
                      <a:ext uri="{FF2B5EF4-FFF2-40B4-BE49-F238E27FC236}">
                        <a16:creationId xmlns:a16="http://schemas.microsoft.com/office/drawing/2014/main" id="{5BAE552D-7028-4C67-95FE-AC9E8BF60A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275" y="11208"/>
                    <a:ext cx="1878" cy="546"/>
                    <a:chOff x="7275" y="11211"/>
                    <a:chExt cx="1878" cy="546"/>
                  </a:xfrm>
                </p:grpSpPr>
                <p:sp>
                  <p:nvSpPr>
                    <p:cNvPr id="12324" name="AutoShape 33">
                      <a:extLst>
                        <a:ext uri="{FF2B5EF4-FFF2-40B4-BE49-F238E27FC236}">
                          <a16:creationId xmlns:a16="http://schemas.microsoft.com/office/drawing/2014/main" id="{7820D9DA-BEF6-4251-BCC8-8212D8CBFF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5" y="11211"/>
                      <a:ext cx="411" cy="387"/>
                    </a:xfrm>
                    <a:prstGeom prst="flowChartOr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Clr>
                          <a:schemeClr val="bg1"/>
                        </a:buClr>
                        <a:buSzPct val="90000"/>
                        <a:buFont typeface="Times New Roman" panose="02020603050405020304" pitchFamily="18" charset="0"/>
                        <a:buNone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12325" name="Group 34">
                      <a:extLst>
                        <a:ext uri="{FF2B5EF4-FFF2-40B4-BE49-F238E27FC236}">
                          <a16:creationId xmlns:a16="http://schemas.microsoft.com/office/drawing/2014/main" id="{D83BDEEF-D60D-47C2-950C-FBD1C5270B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476" y="11595"/>
                      <a:ext cx="1566" cy="111"/>
                      <a:chOff x="7476" y="11595"/>
                      <a:chExt cx="1566" cy="111"/>
                    </a:xfrm>
                  </p:grpSpPr>
                  <p:sp>
                    <p:nvSpPr>
                      <p:cNvPr id="12327" name="Line 35">
                        <a:extLst>
                          <a:ext uri="{FF2B5EF4-FFF2-40B4-BE49-F238E27FC236}">
                            <a16:creationId xmlns:a16="http://schemas.microsoft.com/office/drawing/2014/main" id="{CB337EE7-BB6D-4C87-A348-7A44050CBB1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476" y="11595"/>
                        <a:ext cx="0" cy="1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28" name="Line 36">
                        <a:extLst>
                          <a:ext uri="{FF2B5EF4-FFF2-40B4-BE49-F238E27FC236}">
                            <a16:creationId xmlns:a16="http://schemas.microsoft.com/office/drawing/2014/main" id="{C1405DC0-9DEC-40E5-B3B2-4799A92B4B9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476" y="11700"/>
                        <a:ext cx="156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2326" name="AutoShape 37">
                      <a:extLst>
                        <a:ext uri="{FF2B5EF4-FFF2-40B4-BE49-F238E27FC236}">
                          <a16:creationId xmlns:a16="http://schemas.microsoft.com/office/drawing/2014/main" id="{EC963C4E-C239-4398-BAD4-7AF2962CFB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51" y="11652"/>
                      <a:ext cx="102" cy="105"/>
                    </a:xfrm>
                    <a:prstGeom prst="flowChartConnector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Clr>
                          <a:schemeClr val="bg1"/>
                        </a:buClr>
                        <a:buSzPct val="90000"/>
                        <a:buFont typeface="Times New Roman" panose="02020603050405020304" pitchFamily="18" charset="0"/>
                        <a:buNone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2308" name="Group 38">
                    <a:extLst>
                      <a:ext uri="{FF2B5EF4-FFF2-40B4-BE49-F238E27FC236}">
                        <a16:creationId xmlns:a16="http://schemas.microsoft.com/office/drawing/2014/main" id="{809FE1B5-0658-48FB-AB1F-67A764684E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289" y="11196"/>
                    <a:ext cx="927" cy="387"/>
                    <a:chOff x="8289" y="11199"/>
                    <a:chExt cx="927" cy="387"/>
                  </a:xfrm>
                </p:grpSpPr>
                <p:sp>
                  <p:nvSpPr>
                    <p:cNvPr id="12321" name="AutoShape 39">
                      <a:extLst>
                        <a:ext uri="{FF2B5EF4-FFF2-40B4-BE49-F238E27FC236}">
                          <a16:creationId xmlns:a16="http://schemas.microsoft.com/office/drawing/2014/main" id="{40F84420-A397-4242-B19A-A40F2C6F6F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89" y="11199"/>
                      <a:ext cx="411" cy="387"/>
                    </a:xfrm>
                    <a:prstGeom prst="flowChartOr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Clr>
                          <a:schemeClr val="bg1"/>
                        </a:buClr>
                        <a:buSzPct val="90000"/>
                        <a:buFont typeface="Times New Roman" panose="02020603050405020304" pitchFamily="18" charset="0"/>
                        <a:buNone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2322" name="Line 40">
                      <a:extLst>
                        <a:ext uri="{FF2B5EF4-FFF2-40B4-BE49-F238E27FC236}">
                          <a16:creationId xmlns:a16="http://schemas.microsoft.com/office/drawing/2014/main" id="{67DDDCB8-1DA1-498B-9F4C-3ED29FB804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97" y="11385"/>
                      <a:ext cx="42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2323" name="AutoShape 41">
                      <a:extLst>
                        <a:ext uri="{FF2B5EF4-FFF2-40B4-BE49-F238E27FC236}">
                          <a16:creationId xmlns:a16="http://schemas.microsoft.com/office/drawing/2014/main" id="{C139068D-B6CD-460D-98F8-6AFB366B3F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14" y="11337"/>
                      <a:ext cx="102" cy="105"/>
                    </a:xfrm>
                    <a:prstGeom prst="flowChartConnector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Clr>
                          <a:schemeClr val="bg1"/>
                        </a:buClr>
                        <a:buSzPct val="90000"/>
                        <a:buFont typeface="Times New Roman" panose="02020603050405020304" pitchFamily="18" charset="0"/>
                        <a:buNone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2309" name="Group 42">
                    <a:extLst>
                      <a:ext uri="{FF2B5EF4-FFF2-40B4-BE49-F238E27FC236}">
                        <a16:creationId xmlns:a16="http://schemas.microsoft.com/office/drawing/2014/main" id="{ADFC5819-91B3-4E09-8A31-F274A3B90B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234" y="11370"/>
                    <a:ext cx="1275" cy="568"/>
                    <a:chOff x="9234" y="11372"/>
                    <a:chExt cx="1275" cy="568"/>
                  </a:xfrm>
                </p:grpSpPr>
                <p:sp>
                  <p:nvSpPr>
                    <p:cNvPr id="12316" name="Line 43">
                      <a:extLst>
                        <a:ext uri="{FF2B5EF4-FFF2-40B4-BE49-F238E27FC236}">
                          <a16:creationId xmlns:a16="http://schemas.microsoft.com/office/drawing/2014/main" id="{B2DA1BEE-698E-4675-A46D-0C3053A7EE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234" y="11709"/>
                      <a:ext cx="360" cy="23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12317" name="Group 44">
                      <a:extLst>
                        <a:ext uri="{FF2B5EF4-FFF2-40B4-BE49-F238E27FC236}">
                          <a16:creationId xmlns:a16="http://schemas.microsoft.com/office/drawing/2014/main" id="{C3146D52-0A98-4680-AF0F-E69D6FA2664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58" y="11372"/>
                      <a:ext cx="1251" cy="390"/>
                      <a:chOff x="9258" y="11373"/>
                      <a:chExt cx="1251" cy="390"/>
                    </a:xfrm>
                  </p:grpSpPr>
                  <p:sp>
                    <p:nvSpPr>
                      <p:cNvPr id="12318" name="AutoShape 45">
                        <a:extLst>
                          <a:ext uri="{FF2B5EF4-FFF2-40B4-BE49-F238E27FC236}">
                            <a16:creationId xmlns:a16="http://schemas.microsoft.com/office/drawing/2014/main" id="{CF1E0E40-2903-4597-8217-E2CBDB6DA8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594" y="11658"/>
                        <a:ext cx="102" cy="105"/>
                      </a:xfrm>
                      <a:prstGeom prst="flowChartConnector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buClr>
                            <a:schemeClr val="bg1"/>
                          </a:buClr>
                          <a:buSzPct val="90000"/>
                          <a:buFont typeface="Times New Roman" panose="02020603050405020304" pitchFamily="18" charset="0"/>
                          <a:buNone/>
                        </a:pPr>
                        <a:endPara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19" name="Line 46">
                        <a:extLst>
                          <a:ext uri="{FF2B5EF4-FFF2-40B4-BE49-F238E27FC236}">
                            <a16:creationId xmlns:a16="http://schemas.microsoft.com/office/drawing/2014/main" id="{B695A741-CF1B-4351-AD24-1570CD368D8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705" y="11706"/>
                        <a:ext cx="76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20" name="Text Box 47">
                        <a:extLst>
                          <a:ext uri="{FF2B5EF4-FFF2-40B4-BE49-F238E27FC236}">
                            <a16:creationId xmlns:a16="http://schemas.microsoft.com/office/drawing/2014/main" id="{EB9A409B-F5DA-4C2A-8342-B7C876B3E45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258" y="11373"/>
                        <a:ext cx="1251" cy="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>
                          <a:lnSpc>
                            <a:spcPct val="80000"/>
                          </a:lnSpc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CN" altLang="en-US" sz="2000">
                            <a:solidFill>
                              <a:srgbClr val="DB2507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编码输出</a:t>
                        </a:r>
                        <a:endParaRPr kumimoji="0" lang="zh-CN" altLang="en-US" sz="4000">
                          <a:solidFill>
                            <a:srgbClr val="DB250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10" name="Group 48">
                    <a:extLst>
                      <a:ext uri="{FF2B5EF4-FFF2-40B4-BE49-F238E27FC236}">
                        <a16:creationId xmlns:a16="http://schemas.microsoft.com/office/drawing/2014/main" id="{1F2D24B6-4F61-43A9-8DFE-906286C8F4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01" y="11227"/>
                    <a:ext cx="3042" cy="813"/>
                    <a:chOff x="6201" y="11229"/>
                    <a:chExt cx="3042" cy="813"/>
                  </a:xfrm>
                </p:grpSpPr>
                <p:sp>
                  <p:nvSpPr>
                    <p:cNvPr id="12311" name="AutoShape 49">
                      <a:extLst>
                        <a:ext uri="{FF2B5EF4-FFF2-40B4-BE49-F238E27FC236}">
                          <a16:creationId xmlns:a16="http://schemas.microsoft.com/office/drawing/2014/main" id="{2699D12D-BC10-4C2B-8F6F-0CFCF4076D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01" y="11229"/>
                      <a:ext cx="411" cy="387"/>
                    </a:xfrm>
                    <a:prstGeom prst="flowChartOr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Clr>
                          <a:schemeClr val="bg1"/>
                        </a:buClr>
                        <a:buSzPct val="90000"/>
                        <a:buFont typeface="Times New Roman" panose="02020603050405020304" pitchFamily="18" charset="0"/>
                        <a:buNone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2312" name="Oval 50">
                      <a:extLst>
                        <a:ext uri="{FF2B5EF4-FFF2-40B4-BE49-F238E27FC236}">
                          <a16:creationId xmlns:a16="http://schemas.microsoft.com/office/drawing/2014/main" id="{55F7A12F-A784-41D6-ACA2-E4BF8929A8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44" y="11943"/>
                      <a:ext cx="99" cy="99"/>
                    </a:xfrm>
                    <a:prstGeom prst="ellipse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Clr>
                          <a:schemeClr val="bg1"/>
                        </a:buClr>
                        <a:buSzPct val="90000"/>
                        <a:buFont typeface="Times New Roman" panose="02020603050405020304" pitchFamily="18" charset="0"/>
                        <a:buNone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12313" name="Group 51">
                      <a:extLst>
                        <a:ext uri="{FF2B5EF4-FFF2-40B4-BE49-F238E27FC236}">
                          <a16:creationId xmlns:a16="http://schemas.microsoft.com/office/drawing/2014/main" id="{17C5100B-EFC3-41CB-94B3-65B3CFCAF5E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" y="11634"/>
                      <a:ext cx="2742" cy="375"/>
                      <a:chOff x="6399" y="11634"/>
                      <a:chExt cx="2742" cy="375"/>
                    </a:xfrm>
                  </p:grpSpPr>
                  <p:sp>
                    <p:nvSpPr>
                      <p:cNvPr id="12314" name="Line 52">
                        <a:extLst>
                          <a:ext uri="{FF2B5EF4-FFF2-40B4-BE49-F238E27FC236}">
                            <a16:creationId xmlns:a16="http://schemas.microsoft.com/office/drawing/2014/main" id="{5E9E4CE5-B33F-4D8E-8AAC-56FF0ED62E7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399" y="12009"/>
                        <a:ext cx="274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15" name="Line 53">
                        <a:extLst>
                          <a:ext uri="{FF2B5EF4-FFF2-40B4-BE49-F238E27FC236}">
                            <a16:creationId xmlns:a16="http://schemas.microsoft.com/office/drawing/2014/main" id="{64C8EE27-5405-423C-9FB4-9DBC0A6C538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411" y="11634"/>
                        <a:ext cx="0" cy="3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2300" name="Group 54">
                <a:extLst>
                  <a:ext uri="{FF2B5EF4-FFF2-40B4-BE49-F238E27FC236}">
                    <a16:creationId xmlns:a16="http://schemas.microsoft.com/office/drawing/2014/main" id="{1D3BA78F-41ED-433A-9CCA-57CFBEBD63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66" y="11085"/>
                <a:ext cx="693" cy="960"/>
                <a:chOff x="8466" y="11085"/>
                <a:chExt cx="693" cy="960"/>
              </a:xfrm>
            </p:grpSpPr>
            <p:sp>
              <p:nvSpPr>
                <p:cNvPr id="12301" name="Text Box 55">
                  <a:extLst>
                    <a:ext uri="{FF2B5EF4-FFF2-40B4-BE49-F238E27FC236}">
                      <a16:creationId xmlns:a16="http://schemas.microsoft.com/office/drawing/2014/main" id="{5AA3FB1F-6126-4073-BF19-108AE570A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99" y="11412"/>
                  <a:ext cx="618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2000" b="1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r>
                    <a:rPr kumimoji="0" lang="en-US" altLang="zh-CN" sz="2000" b="1" baseline="-25000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kumimoji="0" lang="en-US" altLang="zh-CN" sz="4000" b="1">
                    <a:solidFill>
                      <a:srgbClr val="DB250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02" name="Text Box 56">
                  <a:extLst>
                    <a:ext uri="{FF2B5EF4-FFF2-40B4-BE49-F238E27FC236}">
                      <a16:creationId xmlns:a16="http://schemas.microsoft.com/office/drawing/2014/main" id="{0FD506C3-D0F1-47E3-990C-E67B5E5152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66" y="11694"/>
                  <a:ext cx="618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2000" b="1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r>
                    <a:rPr kumimoji="0" lang="en-US" altLang="zh-CN" sz="2000" b="1" baseline="-25000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0" lang="en-US" altLang="zh-CN" sz="4000" b="1">
                    <a:solidFill>
                      <a:srgbClr val="DB250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03" name="Text Box 57">
                  <a:extLst>
                    <a:ext uri="{FF2B5EF4-FFF2-40B4-BE49-F238E27FC236}">
                      <a16:creationId xmlns:a16="http://schemas.microsoft.com/office/drawing/2014/main" id="{E270F84A-E714-40D5-860A-FFE4AD8A2D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1" y="11085"/>
                  <a:ext cx="618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2000" b="1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r>
                    <a:rPr kumimoji="0" lang="en-US" altLang="zh-CN" sz="2000" b="1" baseline="-25000">
                      <a:solidFill>
                        <a:srgbClr val="DB2507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kumimoji="0" lang="en-US" altLang="zh-CN" sz="4000" b="1">
                    <a:solidFill>
                      <a:srgbClr val="DB250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601394C-4B52-4E58-BBB2-AC5507673C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643189" y="4408488"/>
            <a:ext cx="688657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333399"/>
              </a:buClr>
              <a:buSzPct val="40000"/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每当输入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比特时，此编码器输出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  <a:r>
              <a:rPr lang="en-US" altLang="zh-CN" sz="20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grpSp>
        <p:nvGrpSpPr>
          <p:cNvPr id="12294" name="Group 3">
            <a:extLst>
              <a:ext uri="{FF2B5EF4-FFF2-40B4-BE49-F238E27FC236}">
                <a16:creationId xmlns:a16="http://schemas.microsoft.com/office/drawing/2014/main" id="{45772D68-87A7-45FA-860F-10AB47A348BA}"/>
              </a:ext>
            </a:extLst>
          </p:cNvPr>
          <p:cNvGrpSpPr>
            <a:grpSpLocks/>
          </p:cNvGrpSpPr>
          <p:nvPr/>
        </p:nvGrpSpPr>
        <p:grpSpPr bwMode="auto">
          <a:xfrm>
            <a:off x="3689350" y="4995864"/>
            <a:ext cx="4935538" cy="1360487"/>
            <a:chOff x="2710" y="2302"/>
            <a:chExt cx="709" cy="432"/>
          </a:xfrm>
        </p:grpSpPr>
        <p:sp>
          <p:nvSpPr>
            <p:cNvPr id="12295" name="Rectangle 4">
              <a:extLst>
                <a:ext uri="{FF2B5EF4-FFF2-40B4-BE49-F238E27FC236}">
                  <a16:creationId xmlns:a16="http://schemas.microsoft.com/office/drawing/2014/main" id="{BF321730-CDFF-497F-8F7C-F6319C30F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302"/>
              <a:ext cx="709" cy="425"/>
            </a:xfrm>
            <a:prstGeom prst="rect">
              <a:avLst/>
            </a:prstGeom>
            <a:solidFill>
              <a:schemeClr val="hlink">
                <a:alpha val="0"/>
              </a:schemeClr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bg1"/>
                </a:buClr>
                <a:buSzPct val="90000"/>
                <a:buFont typeface="Times New Roman" panose="02020603050405020304" pitchFamily="18" charset="0"/>
                <a:buNone/>
              </a:pP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296" name="图片 62">
              <a:extLst>
                <a:ext uri="{FF2B5EF4-FFF2-40B4-BE49-F238E27FC236}">
                  <a16:creationId xmlns:a16="http://schemas.microsoft.com/office/drawing/2014/main" id="{E2B303D5-2311-4349-A215-D0884B4F0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2302"/>
              <a:ext cx="64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602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0DF39-E372-4927-B48D-3DA2A4C1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Simulink-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仿真利器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模块化编程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387B8F-7631-4B42-8EB7-61FE2FA4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2" y="1537937"/>
            <a:ext cx="6884960" cy="3721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F39AD3-AA02-4806-8B11-6D1E440F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7" y="1214438"/>
            <a:ext cx="2247900" cy="476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AFD9F7-0AE6-42D0-94E2-AF7D769C53F7}"/>
              </a:ext>
            </a:extLst>
          </p:cNvPr>
          <p:cNvSpPr txBox="1"/>
          <p:nvPr/>
        </p:nvSpPr>
        <p:spPr>
          <a:xfrm>
            <a:off x="7067442" y="1690688"/>
            <a:ext cx="5124557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 Sources(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Bernoulli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Channels(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AWGN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Modulation(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BPSK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Detection and Correction(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错误检测与纠正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37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D52B62-EF97-4618-9339-D58F237934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82889" y="620713"/>
            <a:ext cx="69484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6000" b="1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60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6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EBC828-7441-4442-9A05-D4EC32179F4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51313" y="2060575"/>
            <a:ext cx="728345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US" altLang="zh-CN" sz="54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5400" b="1" dirty="0">
                <a:solidFill>
                  <a:schemeClr val="tx2"/>
                </a:solidFill>
              </a:rPr>
              <a:t>  </a:t>
            </a: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</a:rPr>
              <a:t>信道编码</a:t>
            </a:r>
          </a:p>
        </p:txBody>
      </p:sp>
    </p:spTree>
    <p:extLst>
      <p:ext uri="{BB962C8B-B14F-4D97-AF65-F5344CB8AC3E}">
        <p14:creationId xmlns:p14="http://schemas.microsoft.com/office/powerpoint/2010/main" val="333337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06350703-4E7A-4607-815F-D39DD1378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6235" y="208251"/>
            <a:ext cx="9298709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信道编码</a:t>
            </a:r>
            <a:b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6A3208A2-C277-49D6-912E-88DE7BECF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061" y="668770"/>
            <a:ext cx="11897878" cy="56165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基础题（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 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(7,4)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线性分组码，给定生成矩阵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（并由此推出其校验矩阵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n-NO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G=[1 0 0 0 1 0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0 1 0 0 1 1 1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0 0 1 0 1 1 0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 0 1 0 1 1];</a:t>
            </a: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错误图案为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假设全部为只发生一个错误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，给定接收端收到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r=[1 0 1 0 1 1 1]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，求出对应的错误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并进行纠错，得到该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对应正确的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，以及整个码组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仿真完成卷积码编码译码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仅需搭建系统框架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。可参考 自带函数：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poly2trellis  2.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convenc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3. vitdec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实验报告需要有理论，代码和结果。截止时间：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6.16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（本周五）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20:00</a:t>
            </a: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作业请发到邮箱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hy123s@foxmail.com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格式：小组队数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梁锦涛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周文沛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杨浩贤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纠错编码）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>
            <a:extLst>
              <a:ext uri="{FF2B5EF4-FFF2-40B4-BE49-F238E27FC236}">
                <a16:creationId xmlns:a16="http://schemas.microsoft.com/office/drawing/2014/main" id="{B8FD0B69-19E9-4AE9-8CCB-FD49C3C34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2776" y="1258889"/>
            <a:ext cx="8424863" cy="5616575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Q: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我们为什么要调手表？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  <a:defRPr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一句古老的谚语：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Never go to sea with two chronometers; take one or three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英国的“贝格尔号”出行时携带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启示：在现代通信系统中，我们同样需要这个想法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要更高效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2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24A9E62B-AE1C-41CF-A1E3-E0457F1C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7772400" cy="11430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纠错编码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3E500001-E2AC-4D7E-B802-BA0249BCE3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276351"/>
            <a:ext cx="8424862" cy="5616575"/>
          </a:xfrm>
        </p:spPr>
        <p:txBody>
          <a:bodyPr/>
          <a:lstStyle/>
          <a:p>
            <a:pPr marL="0" indent="0">
              <a:buNone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信道编码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不是信源编码的逆变换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减小误码率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有效通信速率降低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37897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0CE11EF8-6B0B-4E36-9850-5C2E06D2ABA3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1989138"/>
            <a:ext cx="8774112" cy="1727200"/>
            <a:chOff x="74" y="878"/>
            <a:chExt cx="5437" cy="1137"/>
          </a:xfrm>
        </p:grpSpPr>
        <p:sp>
          <p:nvSpPr>
            <p:cNvPr id="6148" name="Rectangle 3">
              <a:extLst>
                <a:ext uri="{FF2B5EF4-FFF2-40B4-BE49-F238E27FC236}">
                  <a16:creationId xmlns:a16="http://schemas.microsoft.com/office/drawing/2014/main" id="{B692568C-8D05-4980-897A-788DA4436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" y="1117"/>
              <a:ext cx="279" cy="599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信源</a:t>
              </a:r>
              <a:endParaRPr lang="zh-CN" altLang="en-US" sz="2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149" name="Rectangle 4">
              <a:extLst>
                <a:ext uri="{FF2B5EF4-FFF2-40B4-BE49-F238E27FC236}">
                  <a16:creationId xmlns:a16="http://schemas.microsoft.com/office/drawing/2014/main" id="{47F64C1B-7C6E-47AB-8DD8-3ED8B3D1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909"/>
              <a:ext cx="279" cy="1024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信源编码</a:t>
              </a:r>
            </a:p>
          </p:txBody>
        </p:sp>
        <p:sp>
          <p:nvSpPr>
            <p:cNvPr id="6150" name="Rectangle 5">
              <a:extLst>
                <a:ext uri="{FF2B5EF4-FFF2-40B4-BE49-F238E27FC236}">
                  <a16:creationId xmlns:a16="http://schemas.microsoft.com/office/drawing/2014/main" id="{5CCB3B50-A9E3-4EEA-B3F2-5A764487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878"/>
              <a:ext cx="279" cy="1106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信道编码</a:t>
              </a:r>
            </a:p>
          </p:txBody>
        </p:sp>
        <p:sp>
          <p:nvSpPr>
            <p:cNvPr id="6151" name="Rectangle 6">
              <a:extLst>
                <a:ext uri="{FF2B5EF4-FFF2-40B4-BE49-F238E27FC236}">
                  <a16:creationId xmlns:a16="http://schemas.microsoft.com/office/drawing/2014/main" id="{9D07FB2E-9147-4132-A066-82A42C951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117"/>
              <a:ext cx="310" cy="599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调制</a:t>
              </a:r>
            </a:p>
          </p:txBody>
        </p:sp>
        <p:sp>
          <p:nvSpPr>
            <p:cNvPr id="6152" name="Rectangle 7">
              <a:extLst>
                <a:ext uri="{FF2B5EF4-FFF2-40B4-BE49-F238E27FC236}">
                  <a16:creationId xmlns:a16="http://schemas.microsoft.com/office/drawing/2014/main" id="{ED803760-07C4-4C75-B59A-E9C829A4F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909"/>
              <a:ext cx="279" cy="1106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发转换器</a:t>
              </a:r>
            </a:p>
          </p:txBody>
        </p:sp>
        <p:sp>
          <p:nvSpPr>
            <p:cNvPr id="6153" name="Rectangle 8">
              <a:extLst>
                <a:ext uri="{FF2B5EF4-FFF2-40B4-BE49-F238E27FC236}">
                  <a16:creationId xmlns:a16="http://schemas.microsoft.com/office/drawing/2014/main" id="{0E39204F-EFC9-45B7-B02C-AF074DD2C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117"/>
              <a:ext cx="335" cy="599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媒质</a:t>
              </a:r>
            </a:p>
          </p:txBody>
        </p:sp>
        <p:sp>
          <p:nvSpPr>
            <p:cNvPr id="6154" name="Rectangle 9">
              <a:extLst>
                <a:ext uri="{FF2B5EF4-FFF2-40B4-BE49-F238E27FC236}">
                  <a16:creationId xmlns:a16="http://schemas.microsoft.com/office/drawing/2014/main" id="{F827DE99-34D5-4148-A101-E5226FE6D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909"/>
              <a:ext cx="279" cy="1106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收</a:t>
              </a:r>
            </a:p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转换器</a:t>
              </a:r>
            </a:p>
          </p:txBody>
        </p:sp>
        <p:sp>
          <p:nvSpPr>
            <p:cNvPr id="6155" name="Rectangle 10">
              <a:extLst>
                <a:ext uri="{FF2B5EF4-FFF2-40B4-BE49-F238E27FC236}">
                  <a16:creationId xmlns:a16="http://schemas.microsoft.com/office/drawing/2014/main" id="{F3D27AA6-5E86-4FC4-ADB3-0540E0C0E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117"/>
              <a:ext cx="306" cy="599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解调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6" name="Rectangle 11">
              <a:extLst>
                <a:ext uri="{FF2B5EF4-FFF2-40B4-BE49-F238E27FC236}">
                  <a16:creationId xmlns:a16="http://schemas.microsoft.com/office/drawing/2014/main" id="{A97B6474-BC15-4664-830D-33960343C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878"/>
              <a:ext cx="280" cy="1106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信道译码</a:t>
              </a:r>
            </a:p>
          </p:txBody>
        </p:sp>
        <p:sp>
          <p:nvSpPr>
            <p:cNvPr id="6157" name="Rectangle 12">
              <a:extLst>
                <a:ext uri="{FF2B5EF4-FFF2-40B4-BE49-F238E27FC236}">
                  <a16:creationId xmlns:a16="http://schemas.microsoft.com/office/drawing/2014/main" id="{02622E3D-2FF5-4E9E-9DA6-C25E857F9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890"/>
              <a:ext cx="315" cy="998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信源译码</a:t>
              </a:r>
            </a:p>
          </p:txBody>
        </p:sp>
        <p:sp>
          <p:nvSpPr>
            <p:cNvPr id="6158" name="Rectangle 13">
              <a:extLst>
                <a:ext uri="{FF2B5EF4-FFF2-40B4-BE49-F238E27FC236}">
                  <a16:creationId xmlns:a16="http://schemas.microsoft.com/office/drawing/2014/main" id="{6519E890-D766-4826-A896-B522A2963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" y="1117"/>
              <a:ext cx="317" cy="599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ea typeface="黑体" panose="02010609060101010101" pitchFamily="49" charset="-122"/>
                </a:rPr>
                <a:t>信宿</a:t>
              </a:r>
            </a:p>
          </p:txBody>
        </p:sp>
        <p:sp>
          <p:nvSpPr>
            <p:cNvPr id="6159" name="Line 14">
              <a:extLst>
                <a:ext uri="{FF2B5EF4-FFF2-40B4-BE49-F238E27FC236}">
                  <a16:creationId xmlns:a16="http://schemas.microsoft.com/office/drawing/2014/main" id="{374F53E9-7729-45F2-91B5-CA6735C12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" y="1477"/>
              <a:ext cx="2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5">
              <a:extLst>
                <a:ext uri="{FF2B5EF4-FFF2-40B4-BE49-F238E27FC236}">
                  <a16:creationId xmlns:a16="http://schemas.microsoft.com/office/drawing/2014/main" id="{E7E85005-3E74-4961-ADDC-7748BCEE4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477"/>
              <a:ext cx="22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6">
              <a:extLst>
                <a:ext uri="{FF2B5EF4-FFF2-40B4-BE49-F238E27FC236}">
                  <a16:creationId xmlns:a16="http://schemas.microsoft.com/office/drawing/2014/main" id="{FA6CBD3D-5C47-46BE-A426-96B7DC5E4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1477"/>
              <a:ext cx="2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7">
              <a:extLst>
                <a:ext uri="{FF2B5EF4-FFF2-40B4-BE49-F238E27FC236}">
                  <a16:creationId xmlns:a16="http://schemas.microsoft.com/office/drawing/2014/main" id="{544FD6C4-2B74-4286-9200-0353B9452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1477"/>
              <a:ext cx="2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8">
              <a:extLst>
                <a:ext uri="{FF2B5EF4-FFF2-40B4-BE49-F238E27FC236}">
                  <a16:creationId xmlns:a16="http://schemas.microsoft.com/office/drawing/2014/main" id="{92EBED27-E682-4B7D-8FBC-1D187E7B4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1477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9">
              <a:extLst>
                <a:ext uri="{FF2B5EF4-FFF2-40B4-BE49-F238E27FC236}">
                  <a16:creationId xmlns:a16="http://schemas.microsoft.com/office/drawing/2014/main" id="{D9B18007-63C8-40CE-A70D-2F38D4D0D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477"/>
              <a:ext cx="181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20">
              <a:extLst>
                <a:ext uri="{FF2B5EF4-FFF2-40B4-BE49-F238E27FC236}">
                  <a16:creationId xmlns:a16="http://schemas.microsoft.com/office/drawing/2014/main" id="{0393865C-4D87-48AF-A997-172A2299B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477"/>
              <a:ext cx="2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21">
              <a:extLst>
                <a:ext uri="{FF2B5EF4-FFF2-40B4-BE49-F238E27FC236}">
                  <a16:creationId xmlns:a16="http://schemas.microsoft.com/office/drawing/2014/main" id="{0D7D1EFC-7EBF-4304-8C34-453A750E4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0" y="1477"/>
              <a:ext cx="2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2">
              <a:extLst>
                <a:ext uri="{FF2B5EF4-FFF2-40B4-BE49-F238E27FC236}">
                  <a16:creationId xmlns:a16="http://schemas.microsoft.com/office/drawing/2014/main" id="{70BC4227-B68C-4795-A74B-02F491ABA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" y="1477"/>
              <a:ext cx="22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3">
              <a:extLst>
                <a:ext uri="{FF2B5EF4-FFF2-40B4-BE49-F238E27FC236}">
                  <a16:creationId xmlns:a16="http://schemas.microsoft.com/office/drawing/2014/main" id="{5292F024-0949-4685-9DC4-A0CE15051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1477"/>
              <a:ext cx="2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" name="矩形 25">
            <a:extLst>
              <a:ext uri="{FF2B5EF4-FFF2-40B4-BE49-F238E27FC236}">
                <a16:creationId xmlns:a16="http://schemas.microsoft.com/office/drawing/2014/main" id="{92A0370F-EC60-4A61-8529-6F1FE5B0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433889"/>
            <a:ext cx="457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数字通信框图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179221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23958479-3A95-48C8-90EF-161F83F40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452" y="1396856"/>
            <a:ext cx="77724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他说：</a:t>
            </a:r>
          </a:p>
        </p:txBody>
      </p:sp>
      <p:sp>
        <p:nvSpPr>
          <p:cNvPr id="7171" name="矩形 3">
            <a:extLst>
              <a:ext uri="{FF2B5EF4-FFF2-40B4-BE49-F238E27FC236}">
                <a16:creationId xmlns:a16="http://schemas.microsoft.com/office/drawing/2014/main" id="{5306E82E-CEE0-40F0-984D-93B29588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66" y="1826202"/>
            <a:ext cx="74866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10000"/>
              </a:spcBef>
              <a:buFontTx/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信道容量：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信息通过信道传输，单位时间内信道上所能传输的最大信息量（即信息速率速率）称为信道容量。对于加性高斯白噪声信道有：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(1+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25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香农信道编码理论：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通过对信息进行适当的编码，一个含有噪声的信道所引起的差错可以减小到任一期望的水平，而又不会牺牲信息的发射速率；</a:t>
            </a:r>
          </a:p>
          <a:p>
            <a:pPr>
              <a:lnSpc>
                <a:spcPct val="125000"/>
              </a:lnSpc>
              <a:spcBef>
                <a:spcPct val="10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对于有噪声的信道，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存在可以实现可靠通信的信道编码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，它能在发送速率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时达到所期望的任意小的水平，若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，则无差错传输是不可能的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172" name="图片 5" descr="图片包含 人员, 男士, 照片&#10;&#10;已生成极高可信度的说明">
            <a:extLst>
              <a:ext uri="{FF2B5EF4-FFF2-40B4-BE49-F238E27FC236}">
                <a16:creationId xmlns:a16="http://schemas.microsoft.com/office/drawing/2014/main" id="{A2B57BA8-10A1-4775-B620-5E9F9136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9" y="0"/>
            <a:ext cx="3934691" cy="317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00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431A42B-160E-4B66-AA21-106AB4E8E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7772400" cy="11430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纠错编码</a:t>
            </a:r>
          </a:p>
        </p:txBody>
      </p:sp>
      <p:sp>
        <p:nvSpPr>
          <p:cNvPr id="8195" name="Text Box 10">
            <a:extLst>
              <a:ext uri="{FF2B5EF4-FFF2-40B4-BE49-F238E27FC236}">
                <a16:creationId xmlns:a16="http://schemas.microsoft.com/office/drawing/2014/main" id="{7A5EF3C4-AC6D-415B-AA0D-3956D155E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180" y="3625130"/>
            <a:ext cx="6118225" cy="477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检错与纠错能力</a:t>
            </a:r>
            <a:r>
              <a:rPr lang="zh-CN" altLang="en-US" sz="2300" b="1">
                <a:latin typeface="微软雅黑" panose="020B0503020204020204" pitchFamily="34" charset="-122"/>
                <a:ea typeface="微软雅黑" panose="020B0503020204020204" pitchFamily="34" charset="-122"/>
              </a:rPr>
              <a:t>与最小码距</a:t>
            </a:r>
            <a:r>
              <a:rPr lang="en-US" altLang="zh-CN" sz="23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3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300" b="1">
                <a:latin typeface="微软雅黑" panose="020B0503020204020204" pitchFamily="34" charset="-122"/>
                <a:ea typeface="微软雅黑" panose="020B0503020204020204" pitchFamily="34" charset="-122"/>
              </a:rPr>
              <a:t>有密切关系：</a:t>
            </a:r>
          </a:p>
        </p:txBody>
      </p:sp>
      <p:sp>
        <p:nvSpPr>
          <p:cNvPr id="8196" name="Rectangle 48">
            <a:extLst>
              <a:ext uri="{FF2B5EF4-FFF2-40B4-BE49-F238E27FC236}">
                <a16:creationId xmlns:a16="http://schemas.microsoft.com/office/drawing/2014/main" id="{7ED8A2B9-7AA1-46AF-B601-1FAB003B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367" y="4718917"/>
            <a:ext cx="4830168" cy="46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2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为了纠正 </a:t>
            </a:r>
            <a:r>
              <a:rPr lang="en-US" altLang="zh-CN" sz="2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个错误：  </a:t>
            </a:r>
            <a:r>
              <a:rPr lang="en-US" altLang="zh-CN" sz="2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2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  ≥ 2t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97" name="Rectangle 49">
            <a:extLst>
              <a:ext uri="{FF2B5EF4-FFF2-40B4-BE49-F238E27FC236}">
                <a16:creationId xmlns:a16="http://schemas.microsoft.com/office/drawing/2014/main" id="{00D222B5-C53C-4C27-85AF-8CF4416B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367" y="4258542"/>
            <a:ext cx="49323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2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为了检测 </a:t>
            </a:r>
            <a:r>
              <a:rPr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个错误： </a:t>
            </a:r>
            <a:r>
              <a:rPr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  </a:t>
            </a:r>
            <a:r>
              <a:rPr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31019D71-54A8-421C-BED9-8EE0556BA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1937184"/>
            <a:ext cx="871537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在信息序列之后附加一些监督码元，这些多余的码元与信息码元之间以某种确定的规则相互关联，接收端按照既定的规则检验出关联关系，如这种规则受到破坏，将会发现错误，乃至纠正错误。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9E74D5AD-87F3-42BF-9AB1-23B9DFC2F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1127125"/>
            <a:ext cx="3995738" cy="50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差错控制的基本方法</a:t>
            </a:r>
          </a:p>
        </p:txBody>
      </p:sp>
    </p:spTree>
    <p:extLst>
      <p:ext uri="{BB962C8B-B14F-4D97-AF65-F5344CB8AC3E}">
        <p14:creationId xmlns:p14="http://schemas.microsoft.com/office/powerpoint/2010/main" val="4604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7611D8-9785-48BD-AF3F-350BBCD4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9" y="427038"/>
            <a:ext cx="2916237" cy="48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i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纠错码</a:t>
            </a:r>
            <a:r>
              <a:rPr lang="zh-CN" altLang="en-US" sz="26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59658131-988A-4668-AB6B-D87389DB7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440" y="899504"/>
            <a:ext cx="8713788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分组码与卷积码：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分组码：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将信息码分组，为每组信息码后面附加若干位监督码元，且监督码元仅监督本码组中的信息位。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Text Box 39">
            <a:extLst>
              <a:ext uri="{FF2B5EF4-FFF2-40B4-BE49-F238E27FC236}">
                <a16:creationId xmlns:a16="http://schemas.microsoft.com/office/drawing/2014/main" id="{0F310B9D-721E-489D-A457-3F9C6442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651" y="4126171"/>
            <a:ext cx="8964613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也是先将信息序列分组，后面附加监督位，但是监督位不但与本码组的信息位有关，还与前面码组的信息位有关，或者说监督位不仅监督本码组的信息位还监督其它码组的信息位。</a:t>
            </a:r>
          </a:p>
        </p:txBody>
      </p:sp>
      <p:grpSp>
        <p:nvGrpSpPr>
          <p:cNvPr id="9222" name="Group 40">
            <a:extLst>
              <a:ext uri="{FF2B5EF4-FFF2-40B4-BE49-F238E27FC236}">
                <a16:creationId xmlns:a16="http://schemas.microsoft.com/office/drawing/2014/main" id="{0A965FB1-284B-4714-87D2-B43551D506F4}"/>
              </a:ext>
            </a:extLst>
          </p:cNvPr>
          <p:cNvGrpSpPr>
            <a:grpSpLocks/>
          </p:cNvGrpSpPr>
          <p:nvPr/>
        </p:nvGrpSpPr>
        <p:grpSpPr bwMode="auto">
          <a:xfrm>
            <a:off x="1622859" y="5405873"/>
            <a:ext cx="8135938" cy="1333501"/>
            <a:chOff x="340" y="300"/>
            <a:chExt cx="4581" cy="840"/>
          </a:xfrm>
        </p:grpSpPr>
        <p:sp>
          <p:nvSpPr>
            <p:cNvPr id="9223" name="Text Box 41">
              <a:extLst>
                <a:ext uri="{FF2B5EF4-FFF2-40B4-BE49-F238E27FC236}">
                  <a16:creationId xmlns:a16="http://schemas.microsoft.com/office/drawing/2014/main" id="{1D9BF0F4-3957-4C5A-8E7C-52EA9DA25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0"/>
              <a:ext cx="19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系统码与非系统码</a:t>
              </a:r>
            </a:p>
          </p:txBody>
        </p:sp>
        <p:sp>
          <p:nvSpPr>
            <p:cNvPr id="10" name="Text Box 42">
              <a:extLst>
                <a:ext uri="{FF2B5EF4-FFF2-40B4-BE49-F238E27FC236}">
                  <a16:creationId xmlns:a16="http://schemas.microsoft.com/office/drawing/2014/main" id="{0C6B693A-4002-48ED-97BB-4258ACC95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527"/>
              <a:ext cx="458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2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系统码：</a:t>
              </a:r>
              <a:r>
                <a:rPr lang="zh-CN" altLang="en-US" sz="2200" b="1" i="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2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就是信息位在前，监督位在后的码字。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2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非系统码</a:t>
              </a:r>
              <a:r>
                <a:rPr lang="en-US" altLang="zh-CN" sz="22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2200" b="1" i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2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信息位与监督位之间无特定的位置关系。</a:t>
              </a:r>
            </a:p>
          </p:txBody>
        </p:sp>
      </p:grpSp>
      <p:graphicFrame>
        <p:nvGraphicFramePr>
          <p:cNvPr id="43" name="Group 12">
            <a:extLst>
              <a:ext uri="{FF2B5EF4-FFF2-40B4-BE49-F238E27FC236}">
                <a16:creationId xmlns:a16="http://schemas.microsoft.com/office/drawing/2014/main" id="{F713022F-8418-4918-B451-FF280715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39120"/>
              </p:ext>
            </p:extLst>
          </p:nvPr>
        </p:nvGraphicFramePr>
        <p:xfrm>
          <a:off x="3362758" y="2847833"/>
          <a:ext cx="6096000" cy="685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Object 36">
            <a:extLst>
              <a:ext uri="{FF2B5EF4-FFF2-40B4-BE49-F238E27FC236}">
                <a16:creationId xmlns:a16="http://schemas.microsoft.com/office/drawing/2014/main" id="{53D3A4CF-D862-4685-BFD8-EA47D7993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354644"/>
              </p:ext>
            </p:extLst>
          </p:nvPr>
        </p:nvGraphicFramePr>
        <p:xfrm>
          <a:off x="3438958" y="2822433"/>
          <a:ext cx="457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3" imgW="253800" imgH="228600" progId="Equation.3">
                  <p:embed/>
                </p:oleObj>
              </mc:Choice>
              <mc:Fallback>
                <p:oleObj name="Equation" r:id="rId3" imgW="253800" imgH="228600" progId="Equation.3">
                  <p:embed/>
                  <p:pic>
                    <p:nvPicPr>
                      <p:cNvPr id="5122" name="Object 36">
                        <a:extLst>
                          <a:ext uri="{FF2B5EF4-FFF2-40B4-BE49-F238E27FC236}">
                            <a16:creationId xmlns:a16="http://schemas.microsoft.com/office/drawing/2014/main" id="{4B101E63-8459-4CBF-B0FF-23D13A23B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958" y="2822433"/>
                        <a:ext cx="457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7">
            <a:extLst>
              <a:ext uri="{FF2B5EF4-FFF2-40B4-BE49-F238E27FC236}">
                <a16:creationId xmlns:a16="http://schemas.microsoft.com/office/drawing/2014/main" id="{2B037A57-1382-474B-8394-B1E3FFBC8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40586"/>
              </p:ext>
            </p:extLst>
          </p:nvPr>
        </p:nvGraphicFramePr>
        <p:xfrm>
          <a:off x="4037445" y="2822433"/>
          <a:ext cx="4794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5123" name="Object 37">
                        <a:extLst>
                          <a:ext uri="{FF2B5EF4-FFF2-40B4-BE49-F238E27FC236}">
                            <a16:creationId xmlns:a16="http://schemas.microsoft.com/office/drawing/2014/main" id="{BB9C4255-54A2-41BF-8004-42A034434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445" y="2822433"/>
                        <a:ext cx="4794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8">
            <a:extLst>
              <a:ext uri="{FF2B5EF4-FFF2-40B4-BE49-F238E27FC236}">
                <a16:creationId xmlns:a16="http://schemas.microsoft.com/office/drawing/2014/main" id="{3388AE1D-62D3-456A-8E83-86BEE185D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36335"/>
              </p:ext>
            </p:extLst>
          </p:nvPr>
        </p:nvGraphicFramePr>
        <p:xfrm>
          <a:off x="5877358" y="2822433"/>
          <a:ext cx="457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7" imgW="253800" imgH="228600" progId="Equation.3">
                  <p:embed/>
                </p:oleObj>
              </mc:Choice>
              <mc:Fallback>
                <p:oleObj name="Equation" r:id="rId7" imgW="253800" imgH="228600" progId="Equation.3">
                  <p:embed/>
                  <p:pic>
                    <p:nvPicPr>
                      <p:cNvPr id="5124" name="Object 38">
                        <a:extLst>
                          <a:ext uri="{FF2B5EF4-FFF2-40B4-BE49-F238E27FC236}">
                            <a16:creationId xmlns:a16="http://schemas.microsoft.com/office/drawing/2014/main" id="{D85344F6-8F46-41CA-A4DE-144D2DC03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358" y="2822433"/>
                        <a:ext cx="457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9">
            <a:extLst>
              <a:ext uri="{FF2B5EF4-FFF2-40B4-BE49-F238E27FC236}">
                <a16:creationId xmlns:a16="http://schemas.microsoft.com/office/drawing/2014/main" id="{4D88BA9F-7500-43A3-B875-74EBC0F8E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424088"/>
              </p:ext>
            </p:extLst>
          </p:nvPr>
        </p:nvGraphicFramePr>
        <p:xfrm>
          <a:off x="6498070" y="2822433"/>
          <a:ext cx="4349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9" imgW="241200" imgH="215640" progId="Equation.3">
                  <p:embed/>
                </p:oleObj>
              </mc:Choice>
              <mc:Fallback>
                <p:oleObj name="Equation" r:id="rId9" imgW="241200" imgH="215640" progId="Equation.3">
                  <p:embed/>
                  <p:pic>
                    <p:nvPicPr>
                      <p:cNvPr id="5125" name="Object 39">
                        <a:extLst>
                          <a:ext uri="{FF2B5EF4-FFF2-40B4-BE49-F238E27FC236}">
                            <a16:creationId xmlns:a16="http://schemas.microsoft.com/office/drawing/2014/main" id="{02DABB8B-60A3-4A63-A97C-04D3EBC82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070" y="2822433"/>
                        <a:ext cx="4349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0">
            <a:extLst>
              <a:ext uri="{FF2B5EF4-FFF2-40B4-BE49-F238E27FC236}">
                <a16:creationId xmlns:a16="http://schemas.microsoft.com/office/drawing/2014/main" id="{2C15ADFC-A1DF-4198-A0C8-CFD0D7304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98555"/>
              </p:ext>
            </p:extLst>
          </p:nvPr>
        </p:nvGraphicFramePr>
        <p:xfrm>
          <a:off x="7085445" y="2822433"/>
          <a:ext cx="4794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11" imgW="266400" imgH="228600" progId="Equation.3">
                  <p:embed/>
                </p:oleObj>
              </mc:Choice>
              <mc:Fallback>
                <p:oleObj name="Equation" r:id="rId11" imgW="266400" imgH="228600" progId="Equation.3">
                  <p:embed/>
                  <p:pic>
                    <p:nvPicPr>
                      <p:cNvPr id="5126" name="Object 40">
                        <a:extLst>
                          <a:ext uri="{FF2B5EF4-FFF2-40B4-BE49-F238E27FC236}">
                            <a16:creationId xmlns:a16="http://schemas.microsoft.com/office/drawing/2014/main" id="{DCA85E6E-FC2F-4B47-9C24-ABD8FF319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445" y="2822433"/>
                        <a:ext cx="4794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1">
            <a:extLst>
              <a:ext uri="{FF2B5EF4-FFF2-40B4-BE49-F238E27FC236}">
                <a16:creationId xmlns:a16="http://schemas.microsoft.com/office/drawing/2014/main" id="{A30562D5-C58A-48D9-9D5C-186004B2B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255771"/>
              </p:ext>
            </p:extLst>
          </p:nvPr>
        </p:nvGraphicFramePr>
        <p:xfrm>
          <a:off x="9015845" y="2822433"/>
          <a:ext cx="2746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13" imgW="152280" imgH="228600" progId="Equation.3">
                  <p:embed/>
                </p:oleObj>
              </mc:Choice>
              <mc:Fallback>
                <p:oleObj name="Equation" r:id="rId13" imgW="152280" imgH="228600" progId="Equation.3">
                  <p:embed/>
                  <p:pic>
                    <p:nvPicPr>
                      <p:cNvPr id="5127" name="Object 41">
                        <a:extLst>
                          <a:ext uri="{FF2B5EF4-FFF2-40B4-BE49-F238E27FC236}">
                            <a16:creationId xmlns:a16="http://schemas.microsoft.com/office/drawing/2014/main" id="{4D3905CF-FA0E-4461-A5D1-4BB7BA7A3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845" y="2822433"/>
                        <a:ext cx="2746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2">
            <a:extLst>
              <a:ext uri="{FF2B5EF4-FFF2-40B4-BE49-F238E27FC236}">
                <a16:creationId xmlns:a16="http://schemas.microsoft.com/office/drawing/2014/main" id="{8013EB70-53B2-4AC2-95D4-B6B93E75D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03991"/>
              </p:ext>
            </p:extLst>
          </p:nvPr>
        </p:nvGraphicFramePr>
        <p:xfrm>
          <a:off x="4658158" y="3051033"/>
          <a:ext cx="457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15" imgW="177480" imgH="75960" progId="Equation.3">
                  <p:embed/>
                </p:oleObj>
              </mc:Choice>
              <mc:Fallback>
                <p:oleObj name="Equation" r:id="rId15" imgW="177480" imgH="75960" progId="Equation.3">
                  <p:embed/>
                  <p:pic>
                    <p:nvPicPr>
                      <p:cNvPr id="5128" name="Object 42">
                        <a:extLst>
                          <a:ext uri="{FF2B5EF4-FFF2-40B4-BE49-F238E27FC236}">
                            <a16:creationId xmlns:a16="http://schemas.microsoft.com/office/drawing/2014/main" id="{F0BDA12A-692F-4B0A-9AB2-9B5680071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158" y="3051033"/>
                        <a:ext cx="457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3">
            <a:extLst>
              <a:ext uri="{FF2B5EF4-FFF2-40B4-BE49-F238E27FC236}">
                <a16:creationId xmlns:a16="http://schemas.microsoft.com/office/drawing/2014/main" id="{DF589D4A-15D7-4B2F-9A35-3A9543207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49310"/>
              </p:ext>
            </p:extLst>
          </p:nvPr>
        </p:nvGraphicFramePr>
        <p:xfrm>
          <a:off x="5267758" y="3051033"/>
          <a:ext cx="38735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17" imgW="177480" imgH="75960" progId="Equation.3">
                  <p:embed/>
                </p:oleObj>
              </mc:Choice>
              <mc:Fallback>
                <p:oleObj name="Equation" r:id="rId17" imgW="177480" imgH="75960" progId="Equation.3">
                  <p:embed/>
                  <p:pic>
                    <p:nvPicPr>
                      <p:cNvPr id="5129" name="Object 43">
                        <a:extLst>
                          <a:ext uri="{FF2B5EF4-FFF2-40B4-BE49-F238E27FC236}">
                            <a16:creationId xmlns:a16="http://schemas.microsoft.com/office/drawing/2014/main" id="{FDF4A381-EE42-442B-B848-BC8507F3A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758" y="3051033"/>
                        <a:ext cx="38735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4">
            <a:extLst>
              <a:ext uri="{FF2B5EF4-FFF2-40B4-BE49-F238E27FC236}">
                <a16:creationId xmlns:a16="http://schemas.microsoft.com/office/drawing/2014/main" id="{F33E06F4-F292-4C75-B2A1-DB5E79603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74687"/>
              </p:ext>
            </p:extLst>
          </p:nvPr>
        </p:nvGraphicFramePr>
        <p:xfrm>
          <a:off x="7706158" y="3085958"/>
          <a:ext cx="3889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9" imgW="177480" imgH="75960" progId="Equation.3">
                  <p:embed/>
                </p:oleObj>
              </mc:Choice>
              <mc:Fallback>
                <p:oleObj name="Equation" r:id="rId19" imgW="177480" imgH="75960" progId="Equation.3">
                  <p:embed/>
                  <p:pic>
                    <p:nvPicPr>
                      <p:cNvPr id="5130" name="Object 44">
                        <a:extLst>
                          <a:ext uri="{FF2B5EF4-FFF2-40B4-BE49-F238E27FC236}">
                            <a16:creationId xmlns:a16="http://schemas.microsoft.com/office/drawing/2014/main" id="{A35E4A8F-9DD5-4F5C-BE1B-8B865A68B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6158" y="3085958"/>
                        <a:ext cx="388937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3DD95B45-75B3-4A4C-A6AC-3B4A048B2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28817"/>
              </p:ext>
            </p:extLst>
          </p:nvPr>
        </p:nvGraphicFramePr>
        <p:xfrm>
          <a:off x="8315758" y="3085958"/>
          <a:ext cx="38735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21" imgW="177480" imgH="75960" progId="Equation.3">
                  <p:embed/>
                </p:oleObj>
              </mc:Choice>
              <mc:Fallback>
                <p:oleObj name="Equation" r:id="rId21" imgW="177480" imgH="75960" progId="Equation.3">
                  <p:embed/>
                  <p:pic>
                    <p:nvPicPr>
                      <p:cNvPr id="5131" name="Object 45">
                        <a:extLst>
                          <a:ext uri="{FF2B5EF4-FFF2-40B4-BE49-F238E27FC236}">
                            <a16:creationId xmlns:a16="http://schemas.microsoft.com/office/drawing/2014/main" id="{81E2990D-CEC1-4F5D-B768-C6D62E8F6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758" y="3085958"/>
                        <a:ext cx="38735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46">
            <a:extLst>
              <a:ext uri="{FF2B5EF4-FFF2-40B4-BE49-F238E27FC236}">
                <a16:creationId xmlns:a16="http://schemas.microsoft.com/office/drawing/2014/main" id="{9A5DCF25-0AE6-4935-8AE1-A00289FD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2758" y="2238233"/>
            <a:ext cx="0" cy="53340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47">
            <a:extLst>
              <a:ext uri="{FF2B5EF4-FFF2-40B4-BE49-F238E27FC236}">
                <a16:creationId xmlns:a16="http://schemas.microsoft.com/office/drawing/2014/main" id="{248A7250-F78E-4C80-B6FA-837B0ABD8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758" y="2238233"/>
            <a:ext cx="0" cy="53340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48">
            <a:extLst>
              <a:ext uri="{FF2B5EF4-FFF2-40B4-BE49-F238E27FC236}">
                <a16:creationId xmlns:a16="http://schemas.microsoft.com/office/drawing/2014/main" id="{060C7B4B-A9DB-4691-9856-CA5CA3627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2758" y="3533633"/>
            <a:ext cx="0" cy="53340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49">
            <a:extLst>
              <a:ext uri="{FF2B5EF4-FFF2-40B4-BE49-F238E27FC236}">
                <a16:creationId xmlns:a16="http://schemas.microsoft.com/office/drawing/2014/main" id="{219CF0DC-C0B8-4935-9A58-91D331AA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758" y="3533633"/>
            <a:ext cx="0" cy="53340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50">
            <a:extLst>
              <a:ext uri="{FF2B5EF4-FFF2-40B4-BE49-F238E27FC236}">
                <a16:creationId xmlns:a16="http://schemas.microsoft.com/office/drawing/2014/main" id="{E8B669BE-8913-4D12-B059-4737417DC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758" y="3533633"/>
            <a:ext cx="0" cy="53340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51">
            <a:extLst>
              <a:ext uri="{FF2B5EF4-FFF2-40B4-BE49-F238E27FC236}">
                <a16:creationId xmlns:a16="http://schemas.microsoft.com/office/drawing/2014/main" id="{A1166341-CF1D-4A3A-9EA6-6C11F1598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2758" y="2466833"/>
            <a:ext cx="2209800" cy="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52">
            <a:extLst>
              <a:ext uri="{FF2B5EF4-FFF2-40B4-BE49-F238E27FC236}">
                <a16:creationId xmlns:a16="http://schemas.microsoft.com/office/drawing/2014/main" id="{3F076572-D585-4FCB-A045-8A28AEC10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358" y="2466833"/>
            <a:ext cx="2438400" cy="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53">
            <a:extLst>
              <a:ext uri="{FF2B5EF4-FFF2-40B4-BE49-F238E27FC236}">
                <a16:creationId xmlns:a16="http://schemas.microsoft.com/office/drawing/2014/main" id="{F59931FC-A406-4FB5-A2D6-7A44773CC0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2758" y="3838433"/>
            <a:ext cx="609600" cy="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54">
            <a:extLst>
              <a:ext uri="{FF2B5EF4-FFF2-40B4-BE49-F238E27FC236}">
                <a16:creationId xmlns:a16="http://schemas.microsoft.com/office/drawing/2014/main" id="{10607231-024F-4BD3-B923-523141BF0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0158" y="3838433"/>
            <a:ext cx="990600" cy="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55">
            <a:extLst>
              <a:ext uri="{FF2B5EF4-FFF2-40B4-BE49-F238E27FC236}">
                <a16:creationId xmlns:a16="http://schemas.microsoft.com/office/drawing/2014/main" id="{43446A70-45B4-4503-A8AC-3A8AD8D195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758" y="3838433"/>
            <a:ext cx="685800" cy="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56">
            <a:extLst>
              <a:ext uri="{FF2B5EF4-FFF2-40B4-BE49-F238E27FC236}">
                <a16:creationId xmlns:a16="http://schemas.microsoft.com/office/drawing/2014/main" id="{A97B0355-AB2E-4A14-83B1-A55558FF0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158" y="3838433"/>
            <a:ext cx="990600" cy="0"/>
          </a:xfrm>
          <a:prstGeom prst="line">
            <a:avLst/>
          </a:prstGeom>
          <a:noFill/>
          <a:ln w="38100" cap="sq">
            <a:solidFill>
              <a:srgbClr val="3333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B61B4BA5-EC6A-4631-9AA2-3FA39097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57" y="2238233"/>
            <a:ext cx="143668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码长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k+r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6B13050C-9D3E-4401-A1B8-AD3C0BB7B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2" y="3609833"/>
            <a:ext cx="160019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个信息位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CAA415BC-C035-4CC7-B608-64ADF02F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183" y="3637287"/>
            <a:ext cx="15303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个监督位</a:t>
            </a:r>
          </a:p>
        </p:txBody>
      </p:sp>
    </p:spTree>
    <p:extLst>
      <p:ext uri="{BB962C8B-B14F-4D97-AF65-F5344CB8AC3E}">
        <p14:creationId xmlns:p14="http://schemas.microsoft.com/office/powerpoint/2010/main" val="352376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9174F0B9-1D86-4BFA-933D-7C592FE0A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25" y="-200025"/>
            <a:ext cx="7772400" cy="1143000"/>
          </a:xfrm>
        </p:spPr>
        <p:txBody>
          <a:bodyPr/>
          <a:lstStyle/>
          <a:p>
            <a:r>
              <a:rPr lang="zh-CN" altLang="en-US" sz="3000" b="1"/>
              <a:t>系统码与非系统码</a:t>
            </a:r>
          </a:p>
        </p:txBody>
      </p:sp>
      <p:pic>
        <p:nvPicPr>
          <p:cNvPr id="10243" name="Picture 3" descr="0">
            <a:extLst>
              <a:ext uri="{FF2B5EF4-FFF2-40B4-BE49-F238E27FC236}">
                <a16:creationId xmlns:a16="http://schemas.microsoft.com/office/drawing/2014/main" id="{56882A07-BA84-4CF7-A5F7-EC390A89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549276"/>
            <a:ext cx="78486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4">
                <a:extLst>
                  <a:ext uri="{FF2B5EF4-FFF2-40B4-BE49-F238E27FC236}">
                    <a16:creationId xmlns:a16="http://schemas.microsoft.com/office/drawing/2014/main" id="{7E118BAE-35E1-405C-B8C7-9D62C7B3AF6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0673" y="2009181"/>
              <a:ext cx="1162050" cy="17463"/>
            </p14:xfrm>
          </p:contentPart>
        </mc:Choice>
        <mc:Fallback xmlns="">
          <p:pic>
            <p:nvPicPr>
              <p:cNvPr id="7" name="Ink 4">
                <a:extLst>
                  <a:ext uri="{FF2B5EF4-FFF2-40B4-BE49-F238E27FC236}">
                    <a16:creationId xmlns:a16="http://schemas.microsoft.com/office/drawing/2014/main" id="{7E118BAE-35E1-405C-B8C7-9D62C7B3AF6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3023" y="1995380"/>
                <a:ext cx="1196631" cy="44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5">
                <a:extLst>
                  <a:ext uri="{FF2B5EF4-FFF2-40B4-BE49-F238E27FC236}">
                    <a16:creationId xmlns:a16="http://schemas.microsoft.com/office/drawing/2014/main" id="{2C7A1FCA-1FA8-4973-A30C-B67B3FC0ED02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63210" y="2571155"/>
              <a:ext cx="1169988" cy="26988"/>
            </p14:xfrm>
          </p:contentPart>
        </mc:Choice>
        <mc:Fallback xmlns="">
          <p:pic>
            <p:nvPicPr>
              <p:cNvPr id="8" name="Ink 5">
                <a:extLst>
                  <a:ext uri="{FF2B5EF4-FFF2-40B4-BE49-F238E27FC236}">
                    <a16:creationId xmlns:a16="http://schemas.microsoft.com/office/drawing/2014/main" id="{2C7A1FCA-1FA8-4973-A30C-B67B3FC0ED02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5570" y="2553755"/>
                <a:ext cx="1204548" cy="61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6">
                <a:extLst>
                  <a:ext uri="{FF2B5EF4-FFF2-40B4-BE49-F238E27FC236}">
                    <a16:creationId xmlns:a16="http://schemas.microsoft.com/office/drawing/2014/main" id="{8AE4CF90-0644-459F-B43B-9FD812947F5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0674" y="3152181"/>
              <a:ext cx="1171575" cy="53975"/>
            </p14:xfrm>
          </p:contentPart>
        </mc:Choice>
        <mc:Fallback xmlns="">
          <p:pic>
            <p:nvPicPr>
              <p:cNvPr id="9" name="Ink 6">
                <a:extLst>
                  <a:ext uri="{FF2B5EF4-FFF2-40B4-BE49-F238E27FC236}">
                    <a16:creationId xmlns:a16="http://schemas.microsoft.com/office/drawing/2014/main" id="{8AE4CF90-0644-459F-B43B-9FD812947F5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3010" y="3139216"/>
                <a:ext cx="1206182" cy="79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7">
                <a:extLst>
                  <a:ext uri="{FF2B5EF4-FFF2-40B4-BE49-F238E27FC236}">
                    <a16:creationId xmlns:a16="http://schemas.microsoft.com/office/drawing/2014/main" id="{F0B648AF-8FA6-4E0C-BC89-4E0C1E1A082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8760" y="3731619"/>
              <a:ext cx="1339850" cy="1587"/>
            </p14:xfrm>
          </p:contentPart>
        </mc:Choice>
        <mc:Fallback xmlns="">
          <p:pic>
            <p:nvPicPr>
              <p:cNvPr id="10" name="Ink 7">
                <a:extLst>
                  <a:ext uri="{FF2B5EF4-FFF2-40B4-BE49-F238E27FC236}">
                    <a16:creationId xmlns:a16="http://schemas.microsoft.com/office/drawing/2014/main" id="{F0B648AF-8FA6-4E0C-BC89-4E0C1E1A082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01121" y="3653856"/>
                <a:ext cx="1374408" cy="15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8">
                <a:extLst>
                  <a:ext uri="{FF2B5EF4-FFF2-40B4-BE49-F238E27FC236}">
                    <a16:creationId xmlns:a16="http://schemas.microsoft.com/office/drawing/2014/main" id="{7B0C6FB8-A478-49CD-8359-C67AAD1D522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45748" y="4258669"/>
              <a:ext cx="1179512" cy="9525"/>
            </p14:xfrm>
          </p:contentPart>
        </mc:Choice>
        <mc:Fallback xmlns="">
          <p:pic>
            <p:nvPicPr>
              <p:cNvPr id="11" name="Ink 8">
                <a:extLst>
                  <a:ext uri="{FF2B5EF4-FFF2-40B4-BE49-F238E27FC236}">
                    <a16:creationId xmlns:a16="http://schemas.microsoft.com/office/drawing/2014/main" id="{7B0C6FB8-A478-49CD-8359-C67AAD1D522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28111" y="4225331"/>
                <a:ext cx="1214066" cy="74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9">
                <a:extLst>
                  <a:ext uri="{FF2B5EF4-FFF2-40B4-BE49-F238E27FC236}">
                    <a16:creationId xmlns:a16="http://schemas.microsoft.com/office/drawing/2014/main" id="{57E4E656-4A00-4E0C-8AF9-102242BA10D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90198" y="4785719"/>
              <a:ext cx="1162050" cy="53975"/>
            </p14:xfrm>
          </p:contentPart>
        </mc:Choice>
        <mc:Fallback xmlns="">
          <p:pic>
            <p:nvPicPr>
              <p:cNvPr id="12" name="Ink 9">
                <a:extLst>
                  <a:ext uri="{FF2B5EF4-FFF2-40B4-BE49-F238E27FC236}">
                    <a16:creationId xmlns:a16="http://schemas.microsoft.com/office/drawing/2014/main" id="{57E4E656-4A00-4E0C-8AF9-102242BA10D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2548" y="4770944"/>
                <a:ext cx="1196631" cy="82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0">
                <a:extLst>
                  <a:ext uri="{FF2B5EF4-FFF2-40B4-BE49-F238E27FC236}">
                    <a16:creationId xmlns:a16="http://schemas.microsoft.com/office/drawing/2014/main" id="{1A9EC43E-829C-4BC2-8581-0FF95C90BD7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72736" y="5357218"/>
              <a:ext cx="1223963" cy="63500"/>
            </p14:xfrm>
          </p:contentPart>
        </mc:Choice>
        <mc:Fallback xmlns="">
          <p:pic>
            <p:nvPicPr>
              <p:cNvPr id="13" name="Ink 10">
                <a:extLst>
                  <a:ext uri="{FF2B5EF4-FFF2-40B4-BE49-F238E27FC236}">
                    <a16:creationId xmlns:a16="http://schemas.microsoft.com/office/drawing/2014/main" id="{1A9EC43E-829C-4BC2-8581-0FF95C90BD7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55086" y="5342472"/>
                <a:ext cx="1258542" cy="92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1">
                <a:extLst>
                  <a:ext uri="{FF2B5EF4-FFF2-40B4-BE49-F238E27FC236}">
                    <a16:creationId xmlns:a16="http://schemas.microsoft.com/office/drawing/2014/main" id="{0B85EF8C-6E26-4C60-B181-F66AEB3CB88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9885" y="2044106"/>
              <a:ext cx="1162050" cy="9525"/>
            </p14:xfrm>
          </p:contentPart>
        </mc:Choice>
        <mc:Fallback xmlns="">
          <p:pic>
            <p:nvPicPr>
              <p:cNvPr id="14" name="Ink 11">
                <a:extLst>
                  <a:ext uri="{FF2B5EF4-FFF2-40B4-BE49-F238E27FC236}">
                    <a16:creationId xmlns:a16="http://schemas.microsoft.com/office/drawing/2014/main" id="{0B85EF8C-6E26-4C60-B181-F66AEB3CB88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72251" y="1992248"/>
                <a:ext cx="1196598" cy="111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2">
                <a:extLst>
                  <a:ext uri="{FF2B5EF4-FFF2-40B4-BE49-F238E27FC236}">
                    <a16:creationId xmlns:a16="http://schemas.microsoft.com/office/drawing/2014/main" id="{99C35D0B-17DA-43DA-8D8B-5AE0597D674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4961" y="2588619"/>
              <a:ext cx="1222375" cy="1587"/>
            </p14:xfrm>
          </p:contentPart>
        </mc:Choice>
        <mc:Fallback xmlns="">
          <p:pic>
            <p:nvPicPr>
              <p:cNvPr id="15" name="Ink 12">
                <a:extLst>
                  <a:ext uri="{FF2B5EF4-FFF2-40B4-BE49-F238E27FC236}">
                    <a16:creationId xmlns:a16="http://schemas.microsoft.com/office/drawing/2014/main" id="{99C35D0B-17DA-43DA-8D8B-5AE0597D674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37324" y="2510856"/>
                <a:ext cx="1256930" cy="15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3">
                <a:extLst>
                  <a:ext uri="{FF2B5EF4-FFF2-40B4-BE49-F238E27FC236}">
                    <a16:creationId xmlns:a16="http://schemas.microsoft.com/office/drawing/2014/main" id="{9D16D307-5967-4338-9451-1F095AE6DD4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7349" y="3161706"/>
              <a:ext cx="1196975" cy="17463"/>
            </p14:xfrm>
          </p:contentPart>
        </mc:Choice>
        <mc:Fallback xmlns="">
          <p:pic>
            <p:nvPicPr>
              <p:cNvPr id="16" name="Ink 13">
                <a:extLst>
                  <a:ext uri="{FF2B5EF4-FFF2-40B4-BE49-F238E27FC236}">
                    <a16:creationId xmlns:a16="http://schemas.microsoft.com/office/drawing/2014/main" id="{9D16D307-5967-4338-9451-1F095AE6DD4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89704" y="3149122"/>
                <a:ext cx="1231545" cy="42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4">
                <a:extLst>
                  <a:ext uri="{FF2B5EF4-FFF2-40B4-BE49-F238E27FC236}">
                    <a16:creationId xmlns:a16="http://schemas.microsoft.com/office/drawing/2014/main" id="{6DC6C6DB-5A34-47E8-A65F-86B88FDB385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7348" y="3714155"/>
              <a:ext cx="1179512" cy="1588"/>
            </p14:xfrm>
          </p:contentPart>
        </mc:Choice>
        <mc:Fallback xmlns="">
          <p:pic>
            <p:nvPicPr>
              <p:cNvPr id="17" name="Ink 14">
                <a:extLst>
                  <a:ext uri="{FF2B5EF4-FFF2-40B4-BE49-F238E27FC236}">
                    <a16:creationId xmlns:a16="http://schemas.microsoft.com/office/drawing/2014/main" id="{6DC6C6DB-5A34-47E8-A65F-86B88FDB385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89716" y="3636343"/>
                <a:ext cx="1214055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5">
                <a:extLst>
                  <a:ext uri="{FF2B5EF4-FFF2-40B4-BE49-F238E27FC236}">
                    <a16:creationId xmlns:a16="http://schemas.microsoft.com/office/drawing/2014/main" id="{4942EAD4-80D3-44A8-A2F8-BF78DB8649F0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9885" y="4277719"/>
              <a:ext cx="1250950" cy="34925"/>
            </p14:xfrm>
          </p:contentPart>
        </mc:Choice>
        <mc:Fallback xmlns="">
          <p:pic>
            <p:nvPicPr>
              <p:cNvPr id="18" name="Ink 15">
                <a:extLst>
                  <a:ext uri="{FF2B5EF4-FFF2-40B4-BE49-F238E27FC236}">
                    <a16:creationId xmlns:a16="http://schemas.microsoft.com/office/drawing/2014/main" id="{4942EAD4-80D3-44A8-A2F8-BF78DB8649F0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72241" y="4265407"/>
                <a:ext cx="1285519" cy="59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6">
                <a:extLst>
                  <a:ext uri="{FF2B5EF4-FFF2-40B4-BE49-F238E27FC236}">
                    <a16:creationId xmlns:a16="http://schemas.microsoft.com/office/drawing/2014/main" id="{DF34B106-040D-43FE-9DF9-CE5C81B426A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9885" y="4822230"/>
              <a:ext cx="1214438" cy="1588"/>
            </p14:xfrm>
          </p:contentPart>
        </mc:Choice>
        <mc:Fallback xmlns="">
          <p:pic>
            <p:nvPicPr>
              <p:cNvPr id="19" name="Ink 16">
                <a:extLst>
                  <a:ext uri="{FF2B5EF4-FFF2-40B4-BE49-F238E27FC236}">
                    <a16:creationId xmlns:a16="http://schemas.microsoft.com/office/drawing/2014/main" id="{DF34B106-040D-43FE-9DF9-CE5C81B426A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2248" y="4744418"/>
                <a:ext cx="1248992" cy="15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7">
                <a:extLst>
                  <a:ext uri="{FF2B5EF4-FFF2-40B4-BE49-F238E27FC236}">
                    <a16:creationId xmlns:a16="http://schemas.microsoft.com/office/drawing/2014/main" id="{CEE7D6D6-9FD2-4F7A-A35E-E8708FA5508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0360" y="5366744"/>
              <a:ext cx="1322388" cy="26987"/>
            </p14:xfrm>
          </p:contentPart>
        </mc:Choice>
        <mc:Fallback xmlns="">
          <p:pic>
            <p:nvPicPr>
              <p:cNvPr id="20" name="Ink 17">
                <a:extLst>
                  <a:ext uri="{FF2B5EF4-FFF2-40B4-BE49-F238E27FC236}">
                    <a16:creationId xmlns:a16="http://schemas.microsoft.com/office/drawing/2014/main" id="{CEE7D6D6-9FD2-4F7A-A35E-E8708FA5508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62719" y="5353651"/>
                <a:ext cx="1356951" cy="52638"/>
              </a:xfrm>
              <a:prstGeom prst="rect">
                <a:avLst/>
              </a:prstGeom>
            </p:spPr>
          </p:pic>
        </mc:Fallback>
      </mc:AlternateContent>
      <p:sp>
        <p:nvSpPr>
          <p:cNvPr id="10258" name="矩形 20">
            <a:extLst>
              <a:ext uri="{FF2B5EF4-FFF2-40B4-BE49-F238E27FC236}">
                <a16:creationId xmlns:a16="http://schemas.microsoft.com/office/drawing/2014/main" id="{4E1B48A9-64C1-4FB2-8F63-3DD6EBE3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5548314"/>
            <a:ext cx="84978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200" b="1">
                <a:solidFill>
                  <a:srgbClr val="0000FF"/>
                </a:solidFill>
              </a:rPr>
              <a:t>系统码的编码前后信息码形式保持不变。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200" b="1">
                <a:solidFill>
                  <a:srgbClr val="0000FF"/>
                </a:solidFill>
              </a:rPr>
              <a:t>而非系统码从第</a:t>
            </a:r>
            <a:r>
              <a:rPr lang="en-US" altLang="zh-CN" sz="2200" b="1">
                <a:solidFill>
                  <a:srgbClr val="0000FF"/>
                </a:solidFill>
              </a:rPr>
              <a:t>5</a:t>
            </a:r>
            <a:r>
              <a:rPr lang="zh-CN" altLang="en-US" sz="2200" b="1">
                <a:solidFill>
                  <a:srgbClr val="0000FF"/>
                </a:solidFill>
              </a:rPr>
              <a:t>组开始信息码就乱了，已经没有了系统码那种前后一致的信息码结构。</a:t>
            </a:r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283420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1286</Words>
  <Application>Microsoft Office PowerPoint</Application>
  <PresentationFormat>宽屏</PresentationFormat>
  <Paragraphs>191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等线</vt:lpstr>
      <vt:lpstr>等线 Light</vt:lpstr>
      <vt:lpstr>仿宋_GB2312</vt:lpstr>
      <vt:lpstr>黑体</vt:lpstr>
      <vt:lpstr>楷体_GB2312</vt:lpstr>
      <vt:lpstr>宋体</vt:lpstr>
      <vt:lpstr>微软雅黑</vt:lpstr>
      <vt:lpstr>Arial</vt:lpstr>
      <vt:lpstr>Arial Black</vt:lpstr>
      <vt:lpstr>Tahoma</vt:lpstr>
      <vt:lpstr>Times New Roman</vt:lpstr>
      <vt:lpstr>Wingdings</vt:lpstr>
      <vt:lpstr>Office 主题​​</vt:lpstr>
      <vt:lpstr>Equation</vt:lpstr>
      <vt:lpstr>Worksheet</vt:lpstr>
      <vt:lpstr>公式</vt:lpstr>
      <vt:lpstr>回顾</vt:lpstr>
      <vt:lpstr>PowerPoint 演示文稿</vt:lpstr>
      <vt:lpstr>PowerPoint 演示文稿</vt:lpstr>
      <vt:lpstr>纠错编码</vt:lpstr>
      <vt:lpstr>PowerPoint 演示文稿</vt:lpstr>
      <vt:lpstr>他说：</vt:lpstr>
      <vt:lpstr>纠错编码</vt:lpstr>
      <vt:lpstr>PowerPoint 演示文稿</vt:lpstr>
      <vt:lpstr>系统码与非系统码</vt:lpstr>
      <vt:lpstr>（7,4）线性分组码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卷积码</vt:lpstr>
      <vt:lpstr>PowerPoint 演示文稿</vt:lpstr>
      <vt:lpstr>Simulink-仿真利器(模块化编程)</vt:lpstr>
      <vt:lpstr>任务3-信道编码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回顾</dc:title>
  <dc:creator>Yuri Hwang</dc:creator>
  <cp:lastModifiedBy>Yuri Hwang</cp:lastModifiedBy>
  <cp:revision>20</cp:revision>
  <dcterms:created xsi:type="dcterms:W3CDTF">2017-06-13T08:22:50Z</dcterms:created>
  <dcterms:modified xsi:type="dcterms:W3CDTF">2017-06-13T13:52:59Z</dcterms:modified>
</cp:coreProperties>
</file>