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320" r:id="rId3"/>
    <p:sldId id="264" r:id="rId4"/>
    <p:sldId id="295" r:id="rId5"/>
    <p:sldId id="321" r:id="rId6"/>
    <p:sldId id="331" r:id="rId7"/>
    <p:sldId id="301" r:id="rId8"/>
    <p:sldId id="326" r:id="rId9"/>
    <p:sldId id="270" r:id="rId10"/>
    <p:sldId id="303" r:id="rId11"/>
    <p:sldId id="304" r:id="rId12"/>
    <p:sldId id="327" r:id="rId13"/>
    <p:sldId id="305" r:id="rId14"/>
    <p:sldId id="328" r:id="rId15"/>
    <p:sldId id="306" r:id="rId16"/>
    <p:sldId id="329" r:id="rId17"/>
    <p:sldId id="322" r:id="rId18"/>
    <p:sldId id="315" r:id="rId19"/>
    <p:sldId id="323" r:id="rId20"/>
    <p:sldId id="263" r:id="rId21"/>
    <p:sldId id="330" r:id="rId22"/>
    <p:sldId id="324" r:id="rId23"/>
    <p:sldId id="268" r:id="rId24"/>
    <p:sldId id="260" r:id="rId25"/>
    <p:sldId id="319" r:id="rId26"/>
    <p:sldId id="311" r:id="rId27"/>
    <p:sldId id="314" r:id="rId28"/>
    <p:sldId id="313" r:id="rId29"/>
    <p:sldId id="312" r:id="rId30"/>
    <p:sldId id="307" r:id="rId31"/>
    <p:sldId id="325" r:id="rId32"/>
    <p:sldId id="308" r:id="rId33"/>
    <p:sldId id="317" r:id="rId34"/>
    <p:sldId id="318" r:id="rId35"/>
    <p:sldId id="309" r:id="rId36"/>
    <p:sldId id="316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CCFF99"/>
    <a:srgbClr val="CCCC00"/>
    <a:srgbClr val="9900FF"/>
    <a:srgbClr val="990033"/>
    <a:srgbClr val="FFFF99"/>
    <a:srgbClr val="FFFF00"/>
    <a:srgbClr val="FF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9" autoAdjust="0"/>
    <p:restoredTop sz="94539" autoAdjust="0"/>
  </p:normalViewPr>
  <p:slideViewPr>
    <p:cSldViewPr>
      <p:cViewPr varScale="1">
        <p:scale>
          <a:sx n="104" d="100"/>
          <a:sy n="104" d="100"/>
        </p:scale>
        <p:origin x="-21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6" name="Freeform 4"/>
              <p:cNvSpPr>
                <a:spLocks/>
              </p:cNvSpPr>
              <p:nvPr/>
            </p:nvSpPr>
            <p:spPr bwMode="hidden">
              <a:xfrm>
                <a:off x="558" y="1161"/>
                <a:ext cx="5200" cy="3159"/>
              </a:xfrm>
              <a:custGeom>
                <a:avLst/>
                <a:gdLst/>
                <a:ahLst/>
                <a:cxnLst>
                  <a:cxn ang="0">
                    <a:pos x="0" y="3159"/>
                  </a:cxn>
                  <a:cxn ang="0">
                    <a:pos x="5184" y="3159"/>
                  </a:cxn>
                  <a:cxn ang="0">
                    <a:pos x="5184" y="0"/>
                  </a:cxn>
                  <a:cxn ang="0">
                    <a:pos x="0" y="0"/>
                  </a:cxn>
                  <a:cxn ang="0">
                    <a:pos x="0" y="3159"/>
                  </a:cxn>
                  <a:cxn ang="0">
                    <a:pos x="0" y="3159"/>
                  </a:cxn>
                </a:cxnLst>
                <a:rect l="0" t="0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" name="Freeform 5"/>
              <p:cNvSpPr>
                <a:spLocks/>
              </p:cNvSpPr>
              <p:nvPr/>
            </p:nvSpPr>
            <p:spPr bwMode="hidden">
              <a:xfrm>
                <a:off x="0" y="1161"/>
                <a:ext cx="558" cy="31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159"/>
                  </a:cxn>
                  <a:cxn ang="0">
                    <a:pos x="556" y="3159"/>
                  </a:cxn>
                  <a:cxn ang="0">
                    <a:pos x="556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6" name="Freeform 6"/>
            <p:cNvSpPr>
              <a:spLocks/>
            </p:cNvSpPr>
            <p:nvPr/>
          </p:nvSpPr>
          <p:spPr bwMode="ltGray">
            <a:xfrm>
              <a:off x="552" y="951"/>
              <a:ext cx="12" cy="4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0"/>
                </a:cxn>
                <a:cxn ang="0">
                  <a:pos x="12" y="42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ltGray">
            <a:xfrm>
              <a:off x="767" y="1155"/>
              <a:ext cx="252" cy="12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51" y="12"/>
                </a:cxn>
                <a:cxn ang="0">
                  <a:pos x="251" y="0"/>
                </a:cxn>
                <a:cxn ang="0">
                  <a:pos x="251" y="0"/>
                </a:cxn>
              </a:cxnLst>
              <a:rect l="0" t="0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ltGray">
            <a:xfrm>
              <a:off x="0" y="1155"/>
              <a:ext cx="351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51" y="12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10" name="Freeform 10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695"/>
                  </a:cxn>
                  <a:cxn ang="0">
                    <a:pos x="12" y="695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Freeform 11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/>
                <a:ahLst/>
                <a:cxnLst>
                  <a:cxn ang="0">
                    <a:pos x="0" y="2697"/>
                  </a:cxn>
                  <a:cxn ang="0">
                    <a:pos x="12" y="2697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697"/>
                  </a:cxn>
                  <a:cxn ang="0">
                    <a:pos x="0" y="2697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Freeform 12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/>
                <a:ahLst/>
                <a:cxnLst>
                  <a:cxn ang="0">
                    <a:pos x="4724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4724" y="12"/>
                  </a:cxn>
                  <a:cxn ang="0">
                    <a:pos x="4724" y="0"/>
                  </a:cxn>
                  <a:cxn ang="0">
                    <a:pos x="4724" y="0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Freeform 13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/>
                <a:ahLst/>
                <a:cxnLst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0" y="252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Freeform 14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" name="Freeform 15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18" y="12"/>
                  </a:cxn>
                  <a:cxn ang="0">
                    <a:pos x="418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7536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7537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5C78A1-64BE-423A-9202-4E2F3562F78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46D22-D712-44F8-908D-24289B041B0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188595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50545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A0E11-12BA-47EC-BF30-0E73CAB9CC4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066800" y="1981200"/>
            <a:ext cx="75438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D3CF3-0BD4-4B2E-94A6-CB02F2B5F09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C4CD3-4E75-4311-B038-7869F62E75A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3F749-8E01-42EE-BDA9-938AA8865C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86C09-AF74-45D9-B0F0-08E548374C9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C7593-7BAA-4715-AA60-EC8D139153A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20410-C6DB-48AD-88B0-9438EEADCD3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FFD0D-7BD9-4DD7-99E5-0467C9C19CE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0683A-2969-4B68-91B7-78B3F9B97E8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4B026-9FD7-4131-9558-7A49D1CCA2B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106499" name="Freeform 3"/>
            <p:cNvSpPr>
              <a:spLocks/>
            </p:cNvSpPr>
            <p:nvPr/>
          </p:nvSpPr>
          <p:spPr bwMode="hidden">
            <a:xfrm>
              <a:off x="558" y="1161"/>
              <a:ext cx="5200" cy="3159"/>
            </a:xfrm>
            <a:custGeom>
              <a:avLst/>
              <a:gdLst/>
              <a:ahLst/>
              <a:cxnLst>
                <a:cxn ang="0">
                  <a:pos x="0" y="3159"/>
                </a:cxn>
                <a:cxn ang="0">
                  <a:pos x="5184" y="3159"/>
                </a:cxn>
                <a:cxn ang="0">
                  <a:pos x="5184" y="0"/>
                </a:cxn>
                <a:cxn ang="0">
                  <a:pos x="0" y="0"/>
                </a:cxn>
                <a:cxn ang="0">
                  <a:pos x="0" y="3159"/>
                </a:cxn>
                <a:cxn ang="0">
                  <a:pos x="0" y="3159"/>
                </a:cxn>
              </a:cxnLst>
              <a:rect l="0" t="0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500" name="Freeform 4"/>
            <p:cNvSpPr>
              <a:spLocks/>
            </p:cNvSpPr>
            <p:nvPr/>
          </p:nvSpPr>
          <p:spPr bwMode="hidden">
            <a:xfrm>
              <a:off x="0" y="1161"/>
              <a:ext cx="558" cy="31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159"/>
                </a:cxn>
                <a:cxn ang="0">
                  <a:pos x="556" y="3159"/>
                </a:cxn>
                <a:cxn ang="0">
                  <a:pos x="55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34" name="Group 5"/>
            <p:cNvGrpSpPr>
              <a:grpSpLocks/>
            </p:cNvGrpSpPr>
            <p:nvPr userDrawn="1"/>
          </p:nvGrpSpPr>
          <p:grpSpPr bwMode="auto"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106502" name="Freeform 6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695"/>
                  </a:cxn>
                  <a:cxn ang="0">
                    <a:pos x="12" y="695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503" name="Freeform 7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/>
                <a:ahLst/>
                <a:cxnLst>
                  <a:cxn ang="0">
                    <a:pos x="0" y="2697"/>
                  </a:cxn>
                  <a:cxn ang="0">
                    <a:pos x="12" y="2697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697"/>
                  </a:cxn>
                  <a:cxn ang="0">
                    <a:pos x="0" y="2697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504" name="Freeform 8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/>
                <a:ahLst/>
                <a:cxnLst>
                  <a:cxn ang="0">
                    <a:pos x="4724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4724" y="12"/>
                  </a:cxn>
                  <a:cxn ang="0">
                    <a:pos x="4724" y="0"/>
                  </a:cxn>
                  <a:cxn ang="0">
                    <a:pos x="4724" y="0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505" name="Freeform 9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/>
                <a:ahLst/>
                <a:cxnLst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0" y="252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506" name="Freeform 10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507" name="Freeform 11"/>
              <p:cNvSpPr>
                <a:spLocks/>
              </p:cNvSpPr>
              <p:nvPr/>
            </p:nvSpPr>
            <p:spPr bwMode="ltGray">
              <a:xfrm>
                <a:off x="552" y="951"/>
                <a:ext cx="12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20"/>
                  </a:cxn>
                  <a:cxn ang="0">
                    <a:pos x="12" y="42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508" name="Freeform 12"/>
              <p:cNvSpPr>
                <a:spLocks/>
              </p:cNvSpPr>
              <p:nvPr/>
            </p:nvSpPr>
            <p:spPr bwMode="ltGray">
              <a:xfrm>
                <a:off x="0" y="1155"/>
                <a:ext cx="351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251" y="12"/>
                  </a:cxn>
                  <a:cxn ang="0">
                    <a:pos x="25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509" name="Freeform 13"/>
              <p:cNvSpPr>
                <a:spLocks/>
              </p:cNvSpPr>
              <p:nvPr/>
            </p:nvSpPr>
            <p:spPr bwMode="ltGray">
              <a:xfrm>
                <a:off x="767" y="1155"/>
                <a:ext cx="252" cy="12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251" y="12"/>
                  </a:cxn>
                  <a:cxn ang="0">
                    <a:pos x="251" y="0"/>
                  </a:cxn>
                  <a:cxn ang="0">
                    <a:pos x="251" y="0"/>
                  </a:cxn>
                </a:cxnLst>
                <a:rect l="0" t="0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510" name="Freeform 14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18" y="12"/>
                  </a:cxn>
                  <a:cxn ang="0">
                    <a:pos x="418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651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5438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6512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543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65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65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44B08E64-42B6-4409-A9F6-5240B7C6141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2" r:id="rId1"/>
    <p:sldLayoutId id="2147483761" r:id="rId2"/>
    <p:sldLayoutId id="2147483760" r:id="rId3"/>
    <p:sldLayoutId id="2147483759" r:id="rId4"/>
    <p:sldLayoutId id="2147483758" r:id="rId5"/>
    <p:sldLayoutId id="2147483757" r:id="rId6"/>
    <p:sldLayoutId id="2147483756" r:id="rId7"/>
    <p:sldLayoutId id="2147483755" r:id="rId8"/>
    <p:sldLayoutId id="2147483754" r:id="rId9"/>
    <p:sldLayoutId id="2147483753" r:id="rId10"/>
    <p:sldLayoutId id="2147483752" r:id="rId11"/>
    <p:sldLayoutId id="2147483751" r:id="rId12"/>
  </p:sldLayoutIdLst>
  <p:transition spd="slow">
    <p:randomBar dir="vert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Academic+Writing+from+Paragraph+to+Essay.pdf" TargetMode="External"/><Relationship Id="rId2" Type="http://schemas.openxmlformats.org/officeDocument/2006/relationships/hyperlink" Target="stephen%20Bailey%202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sample%20essay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stephen%20Bailey%202.pdf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formation%20of%20chinese%20people&#8212;highlighted2.pdf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The%20Five.docx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igai.org/yj2016" TargetMode="External"/><Relationship Id="rId2" Type="http://schemas.openxmlformats.org/officeDocument/2006/relationships/hyperlink" Target="http://www.pigai.org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LA%20sample.pdf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352800"/>
            <a:ext cx="5867400" cy="2057400"/>
          </a:xfrm>
        </p:spPr>
        <p:txBody>
          <a:bodyPr/>
          <a:lstStyle/>
          <a:p>
            <a:pPr eaLnBrk="1" hangingPunct="1">
              <a:defRPr/>
            </a:pPr>
            <a:endParaRPr lang="en-US" altLang="zh-CN" sz="2000" dirty="0" smtClean="0"/>
          </a:p>
          <a:p>
            <a:pPr algn="ctr" eaLnBrk="1" hangingPunct="1">
              <a:defRPr/>
            </a:pPr>
            <a:r>
              <a:rPr lang="en-US" altLang="zh-CN" b="1" dirty="0" smtClean="0"/>
              <a:t> Lecture 1</a:t>
            </a:r>
          </a:p>
          <a:p>
            <a:pPr algn="ctr" eaLnBrk="1" hangingPunct="1">
              <a:defRPr/>
            </a:pPr>
            <a:r>
              <a:rPr lang="en-US" altLang="zh-CN" b="1" dirty="0" smtClean="0"/>
              <a:t>Introduction to the Course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066800" y="1997075"/>
            <a:ext cx="7620000" cy="1431925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solidFill>
                  <a:srgbClr val="CCFFFF"/>
                </a:solidFill>
                <a:effectLst/>
              </a:rPr>
              <a:t>Academic Writing in English</a:t>
            </a:r>
            <a:br>
              <a:rPr lang="en-US" altLang="zh-CN" sz="4000" dirty="0" smtClean="0">
                <a:solidFill>
                  <a:srgbClr val="CCFFFF"/>
                </a:solidFill>
                <a:effectLst/>
              </a:rPr>
            </a:br>
            <a:endParaRPr lang="en-US" altLang="zh-CN" sz="4000" dirty="0" smtClean="0">
              <a:solidFill>
                <a:srgbClr val="CCFFFF"/>
              </a:solidFill>
              <a:effectLst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Course Plan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7543800" cy="4876800"/>
          </a:xfrm>
        </p:spPr>
        <p:txBody>
          <a:bodyPr/>
          <a:lstStyle/>
          <a:p>
            <a:pPr eaLnBrk="1" hangingPunct="1">
              <a:lnSpc>
                <a:spcPct val="118000"/>
              </a:lnSpc>
              <a:buNone/>
              <a:defRPr/>
            </a:pPr>
            <a:r>
              <a:rPr lang="en-US" altLang="zh-CN" sz="2400" dirty="0" smtClean="0"/>
              <a:t>Week 5</a:t>
            </a:r>
          </a:p>
          <a:p>
            <a:pPr eaLnBrk="1" hangingPunct="1">
              <a:lnSpc>
                <a:spcPct val="118000"/>
              </a:lnSpc>
              <a:defRPr/>
            </a:pPr>
            <a:r>
              <a:rPr lang="en-US" altLang="zh-CN" sz="2400" dirty="0" smtClean="0"/>
              <a:t>Lecture Content: </a:t>
            </a:r>
          </a:p>
          <a:p>
            <a:pPr eaLnBrk="1" hangingPunct="1">
              <a:lnSpc>
                <a:spcPct val="118000"/>
              </a:lnSpc>
              <a:buNone/>
              <a:defRPr/>
            </a:pPr>
            <a:r>
              <a:rPr lang="en-US" altLang="zh-CN" sz="2400" dirty="0" smtClean="0"/>
              <a:t>   </a:t>
            </a:r>
            <a:r>
              <a:rPr lang="en-US" altLang="zh-CN" sz="2400" i="1" dirty="0" smtClean="0"/>
              <a:t>Text Organization of an Academic Essay</a:t>
            </a:r>
          </a:p>
          <a:p>
            <a:pPr eaLnBrk="1" hangingPunct="1">
              <a:lnSpc>
                <a:spcPct val="118000"/>
              </a:lnSpc>
              <a:buNone/>
              <a:defRPr/>
            </a:pPr>
            <a:r>
              <a:rPr lang="en-US" altLang="zh-CN" sz="2400" i="1" dirty="0" smtClean="0"/>
              <a:t>    Outline Writing Skills</a:t>
            </a:r>
          </a:p>
          <a:p>
            <a:pPr eaLnBrk="1" hangingPunct="1">
              <a:lnSpc>
                <a:spcPct val="118000"/>
              </a:lnSpc>
              <a:defRPr/>
            </a:pPr>
            <a:r>
              <a:rPr lang="en-US" altLang="zh-CN" sz="2400" dirty="0" smtClean="0"/>
              <a:t>Classroom Practice: </a:t>
            </a:r>
          </a:p>
          <a:p>
            <a:pPr eaLnBrk="1" hangingPunct="1">
              <a:lnSpc>
                <a:spcPct val="118000"/>
              </a:lnSpc>
              <a:buNone/>
              <a:defRPr/>
            </a:pPr>
            <a:r>
              <a:rPr lang="en-US" altLang="zh-CN" sz="2400" i="1" dirty="0" smtClean="0"/>
              <a:t>        Writing an Outline</a:t>
            </a:r>
          </a:p>
          <a:p>
            <a:pPr eaLnBrk="1" hangingPunct="1">
              <a:lnSpc>
                <a:spcPct val="118000"/>
              </a:lnSpc>
              <a:defRPr/>
            </a:pPr>
            <a:r>
              <a:rPr lang="en-US" altLang="zh-CN" sz="2400" dirty="0" smtClean="0"/>
              <a:t>Academic vocabulary (Optional)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Course Plan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7772400" cy="4876800"/>
          </a:xfrm>
        </p:spPr>
        <p:txBody>
          <a:bodyPr/>
          <a:lstStyle/>
          <a:p>
            <a:pPr eaLnBrk="1" hangingPunct="1">
              <a:lnSpc>
                <a:spcPct val="112000"/>
              </a:lnSpc>
              <a:buNone/>
              <a:defRPr/>
            </a:pPr>
            <a:r>
              <a:rPr lang="en-US" altLang="zh-CN" sz="2400" dirty="0" smtClean="0"/>
              <a:t>Week 6</a:t>
            </a:r>
          </a:p>
          <a:p>
            <a:pPr eaLnBrk="1" hangingPunct="1">
              <a:lnSpc>
                <a:spcPct val="112000"/>
              </a:lnSpc>
              <a:defRPr/>
            </a:pPr>
            <a:r>
              <a:rPr lang="en-US" altLang="zh-CN" sz="2400" dirty="0" smtClean="0"/>
              <a:t>Lecture Contents: </a:t>
            </a:r>
          </a:p>
          <a:p>
            <a:pPr eaLnBrk="1" hangingPunct="1">
              <a:lnSpc>
                <a:spcPct val="112000"/>
              </a:lnSpc>
              <a:buNone/>
              <a:defRPr/>
            </a:pPr>
            <a:r>
              <a:rPr lang="en-US" altLang="zh-CN" sz="2400" dirty="0" smtClean="0"/>
              <a:t>   </a:t>
            </a:r>
            <a:r>
              <a:rPr lang="en-US" altLang="zh-CN" sz="2400" i="1" dirty="0" smtClean="0"/>
              <a:t>Paragraph Organization</a:t>
            </a:r>
          </a:p>
          <a:p>
            <a:pPr eaLnBrk="1" hangingPunct="1">
              <a:lnSpc>
                <a:spcPct val="112000"/>
              </a:lnSpc>
              <a:buNone/>
              <a:defRPr/>
            </a:pPr>
            <a:r>
              <a:rPr lang="en-US" altLang="zh-CN" sz="2400" i="1" dirty="0" smtClean="0"/>
              <a:t>   Types of Paragraphs</a:t>
            </a:r>
          </a:p>
          <a:p>
            <a:pPr eaLnBrk="1" hangingPunct="1">
              <a:lnSpc>
                <a:spcPct val="112000"/>
              </a:lnSpc>
              <a:buNone/>
              <a:defRPr/>
            </a:pPr>
            <a:r>
              <a:rPr lang="en-US" altLang="zh-CN" sz="2400" i="1" dirty="0" smtClean="0"/>
              <a:t>   Comparison and Contrast — from paragraph to essay</a:t>
            </a:r>
          </a:p>
          <a:p>
            <a:pPr eaLnBrk="1" hangingPunct="1">
              <a:lnSpc>
                <a:spcPct val="112000"/>
              </a:lnSpc>
              <a:defRPr/>
            </a:pPr>
            <a:r>
              <a:rPr lang="en-US" altLang="zh-CN" sz="2400" dirty="0" smtClean="0"/>
              <a:t>Classroom Practice: </a:t>
            </a:r>
          </a:p>
          <a:p>
            <a:pPr eaLnBrk="1" hangingPunct="1">
              <a:lnSpc>
                <a:spcPct val="112000"/>
              </a:lnSpc>
              <a:buNone/>
              <a:defRPr/>
            </a:pPr>
            <a:r>
              <a:rPr lang="en-US" altLang="zh-CN" sz="2400" i="1" dirty="0" smtClean="0"/>
              <a:t>    Paragraph Writing</a:t>
            </a:r>
          </a:p>
          <a:p>
            <a:pPr eaLnBrk="1" hangingPunct="1">
              <a:lnSpc>
                <a:spcPct val="112000"/>
              </a:lnSpc>
              <a:buNone/>
              <a:defRPr/>
            </a:pPr>
            <a:endParaRPr lang="en-US" altLang="zh-CN" sz="2400" dirty="0" smtClean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Course Plan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7772400" cy="4876800"/>
          </a:xfrm>
        </p:spPr>
        <p:txBody>
          <a:bodyPr/>
          <a:lstStyle/>
          <a:p>
            <a:pPr eaLnBrk="1" hangingPunct="1">
              <a:lnSpc>
                <a:spcPct val="112000"/>
              </a:lnSpc>
              <a:buNone/>
              <a:defRPr/>
            </a:pPr>
            <a:r>
              <a:rPr lang="en-US" altLang="zh-CN" sz="2400" dirty="0" smtClean="0"/>
              <a:t>Week 7</a:t>
            </a:r>
          </a:p>
          <a:p>
            <a:pPr eaLnBrk="1" hangingPunct="1">
              <a:lnSpc>
                <a:spcPct val="112000"/>
              </a:lnSpc>
              <a:defRPr/>
            </a:pPr>
            <a:r>
              <a:rPr lang="en-US" altLang="zh-CN" sz="2400" dirty="0" smtClean="0"/>
              <a:t>Lecture Content: </a:t>
            </a:r>
          </a:p>
          <a:p>
            <a:pPr eaLnBrk="1" hangingPunct="1">
              <a:lnSpc>
                <a:spcPct val="112000"/>
              </a:lnSpc>
              <a:buNone/>
              <a:defRPr/>
            </a:pPr>
            <a:r>
              <a:rPr lang="en-US" altLang="zh-CN" sz="2400" dirty="0" smtClean="0"/>
              <a:t>    </a:t>
            </a:r>
            <a:r>
              <a:rPr lang="en-US" altLang="zh-CN" sz="2400" i="1" dirty="0" smtClean="0"/>
              <a:t>Cause and Effect — from paragraph to essay</a:t>
            </a:r>
          </a:p>
          <a:p>
            <a:pPr eaLnBrk="1" hangingPunct="1">
              <a:lnSpc>
                <a:spcPct val="112000"/>
              </a:lnSpc>
              <a:defRPr/>
            </a:pPr>
            <a:r>
              <a:rPr lang="en-US" altLang="zh-CN" sz="2400" dirty="0" smtClean="0"/>
              <a:t>Classroom Practice: </a:t>
            </a:r>
          </a:p>
          <a:p>
            <a:pPr eaLnBrk="1" hangingPunct="1">
              <a:lnSpc>
                <a:spcPct val="112000"/>
              </a:lnSpc>
              <a:buNone/>
              <a:defRPr/>
            </a:pPr>
            <a:r>
              <a:rPr lang="en-US" altLang="zh-CN" sz="2400" i="1" dirty="0" smtClean="0"/>
              <a:t>    Paragraph Writing</a:t>
            </a:r>
          </a:p>
          <a:p>
            <a:pPr eaLnBrk="1" hangingPunct="1">
              <a:lnSpc>
                <a:spcPct val="112000"/>
              </a:lnSpc>
              <a:defRPr/>
            </a:pPr>
            <a:r>
              <a:rPr lang="en-US" altLang="zh-CN" sz="2400" dirty="0" smtClean="0"/>
              <a:t>Parallelism (optional)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Course Plan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7543800" cy="4876800"/>
          </a:xfrm>
        </p:spPr>
        <p:txBody>
          <a:bodyPr/>
          <a:lstStyle/>
          <a:p>
            <a:pPr eaLnBrk="1" hangingPunct="1">
              <a:lnSpc>
                <a:spcPct val="118000"/>
              </a:lnSpc>
              <a:buNone/>
              <a:defRPr/>
            </a:pPr>
            <a:r>
              <a:rPr lang="en-US" altLang="zh-CN" sz="2400" dirty="0" smtClean="0"/>
              <a:t>Week 8</a:t>
            </a:r>
          </a:p>
          <a:p>
            <a:pPr eaLnBrk="1" hangingPunct="1">
              <a:lnSpc>
                <a:spcPct val="118000"/>
              </a:lnSpc>
              <a:defRPr/>
            </a:pPr>
            <a:r>
              <a:rPr lang="en-US" altLang="zh-CN" sz="2400" dirty="0" smtClean="0"/>
              <a:t>Lecture Content:</a:t>
            </a:r>
          </a:p>
          <a:p>
            <a:pPr eaLnBrk="1" hangingPunct="1">
              <a:lnSpc>
                <a:spcPct val="118000"/>
              </a:lnSpc>
              <a:buNone/>
              <a:defRPr/>
            </a:pPr>
            <a:r>
              <a:rPr lang="en-US" altLang="zh-CN" sz="2400" dirty="0" smtClean="0"/>
              <a:t>    </a:t>
            </a:r>
            <a:r>
              <a:rPr lang="en-US" altLang="zh-CN" sz="2400" i="1" dirty="0" smtClean="0"/>
              <a:t>Problem and Solution — from paragraph to essay</a:t>
            </a:r>
          </a:p>
          <a:p>
            <a:pPr eaLnBrk="1" hangingPunct="1">
              <a:lnSpc>
                <a:spcPct val="118000"/>
              </a:lnSpc>
              <a:defRPr/>
            </a:pPr>
            <a:r>
              <a:rPr lang="en-US" altLang="zh-CN" sz="2400" dirty="0" smtClean="0"/>
              <a:t>Classroom Practice:</a:t>
            </a:r>
          </a:p>
          <a:p>
            <a:pPr eaLnBrk="1" hangingPunct="1">
              <a:lnSpc>
                <a:spcPct val="118000"/>
              </a:lnSpc>
              <a:buNone/>
              <a:defRPr/>
            </a:pPr>
            <a:r>
              <a:rPr lang="en-US" altLang="zh-CN" sz="2400" dirty="0" smtClean="0"/>
              <a:t>     </a:t>
            </a:r>
            <a:r>
              <a:rPr lang="en-US" altLang="zh-CN" sz="2400" i="1" dirty="0" smtClean="0"/>
              <a:t>Paragraph Writing</a:t>
            </a:r>
          </a:p>
          <a:p>
            <a:pPr eaLnBrk="1" hangingPunct="1">
              <a:lnSpc>
                <a:spcPct val="118000"/>
              </a:lnSpc>
              <a:defRPr/>
            </a:pPr>
            <a:r>
              <a:rPr lang="en-US" altLang="zh-CN" sz="2400" dirty="0" smtClean="0"/>
              <a:t>Discussion Essay Writing (optional)</a:t>
            </a:r>
          </a:p>
          <a:p>
            <a:pPr eaLnBrk="1" hangingPunct="1">
              <a:lnSpc>
                <a:spcPct val="118000"/>
              </a:lnSpc>
              <a:buNone/>
              <a:defRPr/>
            </a:pPr>
            <a:endParaRPr lang="en-US" altLang="zh-CN" sz="2400" dirty="0" smtClean="0"/>
          </a:p>
          <a:p>
            <a:pPr eaLnBrk="1" hangingPunct="1">
              <a:lnSpc>
                <a:spcPct val="118000"/>
              </a:lnSpc>
              <a:defRPr/>
            </a:pPr>
            <a:endParaRPr lang="en-US" altLang="zh-CN" sz="2400" dirty="0" smtClean="0"/>
          </a:p>
          <a:p>
            <a:pPr eaLnBrk="1" hangingPunct="1">
              <a:lnSpc>
                <a:spcPct val="118000"/>
              </a:lnSpc>
              <a:buNone/>
              <a:defRPr/>
            </a:pPr>
            <a:endParaRPr lang="en-US" altLang="zh-CN" sz="2400" dirty="0" smtClean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Course Plan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7543800" cy="4876800"/>
          </a:xfrm>
        </p:spPr>
        <p:txBody>
          <a:bodyPr/>
          <a:lstStyle/>
          <a:p>
            <a:pPr eaLnBrk="1" hangingPunct="1">
              <a:lnSpc>
                <a:spcPct val="118000"/>
              </a:lnSpc>
              <a:buNone/>
              <a:defRPr/>
            </a:pPr>
            <a:r>
              <a:rPr lang="en-US" altLang="zh-CN" sz="2400" dirty="0" smtClean="0"/>
              <a:t>Week 9</a:t>
            </a:r>
          </a:p>
          <a:p>
            <a:pPr eaLnBrk="1" hangingPunct="1">
              <a:lnSpc>
                <a:spcPct val="118000"/>
              </a:lnSpc>
              <a:defRPr/>
            </a:pPr>
            <a:r>
              <a:rPr lang="en-US" altLang="zh-CN" sz="2400" dirty="0" smtClean="0"/>
              <a:t>Lecture Content: </a:t>
            </a:r>
          </a:p>
          <a:p>
            <a:pPr eaLnBrk="1" hangingPunct="1">
              <a:lnSpc>
                <a:spcPct val="118000"/>
              </a:lnSpc>
              <a:buNone/>
              <a:defRPr/>
            </a:pPr>
            <a:r>
              <a:rPr lang="en-US" altLang="zh-CN" sz="2400" dirty="0" smtClean="0"/>
              <a:t>    </a:t>
            </a:r>
            <a:r>
              <a:rPr lang="en-US" altLang="zh-CN" sz="2400" i="1" dirty="0" smtClean="0"/>
              <a:t>Argumentation and refutation — from paragraph to essay</a:t>
            </a:r>
          </a:p>
          <a:p>
            <a:pPr eaLnBrk="1" hangingPunct="1">
              <a:lnSpc>
                <a:spcPct val="118000"/>
              </a:lnSpc>
              <a:defRPr/>
            </a:pPr>
            <a:r>
              <a:rPr lang="en-US" altLang="zh-CN" sz="2400" dirty="0" smtClean="0"/>
              <a:t>Classroom Practice: </a:t>
            </a:r>
          </a:p>
          <a:p>
            <a:pPr eaLnBrk="1" hangingPunct="1">
              <a:lnSpc>
                <a:spcPct val="118000"/>
              </a:lnSpc>
              <a:buNone/>
              <a:defRPr/>
            </a:pPr>
            <a:r>
              <a:rPr lang="en-US" altLang="zh-CN" sz="2400" dirty="0" smtClean="0"/>
              <a:t>    </a:t>
            </a:r>
            <a:r>
              <a:rPr lang="en-US" altLang="zh-CN" sz="2400" i="1" dirty="0" smtClean="0"/>
              <a:t>Paragraph Writing</a:t>
            </a:r>
          </a:p>
          <a:p>
            <a:pPr eaLnBrk="1" hangingPunct="1">
              <a:lnSpc>
                <a:spcPct val="118000"/>
              </a:lnSpc>
              <a:defRPr/>
            </a:pPr>
            <a:endParaRPr lang="en-US" altLang="zh-CN" sz="2400" dirty="0" smtClean="0"/>
          </a:p>
          <a:p>
            <a:pPr eaLnBrk="1" hangingPunct="1">
              <a:lnSpc>
                <a:spcPct val="118000"/>
              </a:lnSpc>
              <a:buNone/>
              <a:defRPr/>
            </a:pPr>
            <a:endParaRPr lang="en-US" altLang="zh-CN" sz="2400" dirty="0" smtClean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Course Plan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7543800" cy="4876800"/>
          </a:xfrm>
        </p:spPr>
        <p:txBody>
          <a:bodyPr/>
          <a:lstStyle/>
          <a:p>
            <a:pPr eaLnBrk="1" hangingPunct="1">
              <a:lnSpc>
                <a:spcPct val="118000"/>
              </a:lnSpc>
              <a:buNone/>
              <a:defRPr/>
            </a:pPr>
            <a:r>
              <a:rPr lang="en-US" altLang="zh-CN" sz="2400" dirty="0" smtClean="0"/>
              <a:t>Week 10</a:t>
            </a:r>
          </a:p>
          <a:p>
            <a:pPr eaLnBrk="1" hangingPunct="1">
              <a:lnSpc>
                <a:spcPct val="118000"/>
              </a:lnSpc>
              <a:defRPr/>
            </a:pPr>
            <a:r>
              <a:rPr lang="en-US" altLang="zh-CN" sz="2400" dirty="0" smtClean="0"/>
              <a:t>Lecture Contents: </a:t>
            </a:r>
          </a:p>
          <a:p>
            <a:pPr eaLnBrk="1" hangingPunct="1">
              <a:lnSpc>
                <a:spcPct val="118000"/>
              </a:lnSpc>
              <a:buNone/>
              <a:defRPr/>
            </a:pPr>
            <a:r>
              <a:rPr lang="en-US" altLang="zh-CN" sz="2400" dirty="0" smtClean="0"/>
              <a:t>    </a:t>
            </a:r>
            <a:r>
              <a:rPr lang="en-US" altLang="zh-CN" sz="2400" i="1" dirty="0" smtClean="0"/>
              <a:t>Transitions</a:t>
            </a:r>
          </a:p>
          <a:p>
            <a:pPr eaLnBrk="1" hangingPunct="1">
              <a:lnSpc>
                <a:spcPct val="118000"/>
              </a:lnSpc>
              <a:buNone/>
              <a:defRPr/>
            </a:pPr>
            <a:r>
              <a:rPr lang="en-US" altLang="zh-CN" sz="2400" i="1" dirty="0" smtClean="0"/>
              <a:t>    Paraphrasing Skills</a:t>
            </a:r>
          </a:p>
          <a:p>
            <a:pPr eaLnBrk="1" hangingPunct="1">
              <a:lnSpc>
                <a:spcPct val="118000"/>
              </a:lnSpc>
              <a:buNone/>
              <a:defRPr/>
            </a:pPr>
            <a:r>
              <a:rPr lang="en-US" altLang="zh-CN" sz="2400" i="1" dirty="0" smtClean="0"/>
              <a:t>    Course Review</a:t>
            </a:r>
          </a:p>
          <a:p>
            <a:pPr eaLnBrk="1" hangingPunct="1">
              <a:lnSpc>
                <a:spcPct val="118000"/>
              </a:lnSpc>
              <a:defRPr/>
            </a:pPr>
            <a:r>
              <a:rPr lang="en-US" altLang="zh-CN" sz="2400" dirty="0" smtClean="0"/>
              <a:t>Classroom Practice: </a:t>
            </a:r>
          </a:p>
          <a:p>
            <a:pPr eaLnBrk="1" hangingPunct="1">
              <a:lnSpc>
                <a:spcPct val="118000"/>
              </a:lnSpc>
              <a:buNone/>
              <a:defRPr/>
            </a:pPr>
            <a:r>
              <a:rPr lang="en-US" altLang="zh-CN" sz="2400" dirty="0" smtClean="0"/>
              <a:t>      </a:t>
            </a:r>
            <a:r>
              <a:rPr lang="en-US" altLang="zh-CN" sz="2400" i="1" dirty="0" smtClean="0"/>
              <a:t>Paraphrasing Practice</a:t>
            </a:r>
          </a:p>
          <a:p>
            <a:pPr eaLnBrk="1" hangingPunct="1">
              <a:lnSpc>
                <a:spcPct val="118000"/>
              </a:lnSpc>
              <a:buNone/>
              <a:defRPr/>
            </a:pPr>
            <a:endParaRPr lang="en-US" altLang="zh-CN" sz="2400" dirty="0" smtClean="0"/>
          </a:p>
          <a:p>
            <a:pPr eaLnBrk="1" hangingPunct="1">
              <a:lnSpc>
                <a:spcPct val="118000"/>
              </a:lnSpc>
              <a:defRPr/>
            </a:pPr>
            <a:endParaRPr lang="en-US" altLang="zh-CN" sz="2400" dirty="0" smtClean="0"/>
          </a:p>
          <a:p>
            <a:pPr eaLnBrk="1" hangingPunct="1">
              <a:lnSpc>
                <a:spcPct val="118000"/>
              </a:lnSpc>
              <a:buNone/>
              <a:defRPr/>
            </a:pPr>
            <a:endParaRPr lang="en-US" altLang="zh-CN" sz="2400" dirty="0" smtClean="0"/>
          </a:p>
          <a:p>
            <a:pPr eaLnBrk="1" hangingPunct="1">
              <a:lnSpc>
                <a:spcPct val="118000"/>
              </a:lnSpc>
              <a:buNone/>
              <a:defRPr/>
            </a:pPr>
            <a:endParaRPr lang="en-US" altLang="zh-CN" sz="2400" dirty="0" smtClean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Course Plan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7543800" cy="4876800"/>
          </a:xfrm>
        </p:spPr>
        <p:txBody>
          <a:bodyPr/>
          <a:lstStyle/>
          <a:p>
            <a:pPr eaLnBrk="1" hangingPunct="1">
              <a:lnSpc>
                <a:spcPct val="118000"/>
              </a:lnSpc>
              <a:buNone/>
              <a:defRPr/>
            </a:pPr>
            <a:r>
              <a:rPr lang="en-US" altLang="zh-CN" sz="2400" dirty="0" smtClean="0"/>
              <a:t>Week 11</a:t>
            </a:r>
          </a:p>
          <a:p>
            <a:pPr eaLnBrk="1" hangingPunct="1">
              <a:lnSpc>
                <a:spcPct val="118000"/>
              </a:lnSpc>
              <a:defRPr/>
            </a:pPr>
            <a:r>
              <a:rPr lang="en-US" altLang="zh-CN" sz="2400" dirty="0" smtClean="0"/>
              <a:t>Quiz for this Course</a:t>
            </a:r>
          </a:p>
          <a:p>
            <a:pPr eaLnBrk="1" hangingPunct="1">
              <a:lnSpc>
                <a:spcPct val="118000"/>
              </a:lnSpc>
              <a:buNone/>
              <a:defRPr/>
            </a:pPr>
            <a:endParaRPr lang="en-US" altLang="zh-CN" sz="2400" dirty="0" smtClean="0"/>
          </a:p>
          <a:p>
            <a:pPr eaLnBrk="1" hangingPunct="1">
              <a:lnSpc>
                <a:spcPct val="118000"/>
              </a:lnSpc>
              <a:buNone/>
              <a:defRPr/>
            </a:pPr>
            <a:endParaRPr lang="en-US" altLang="zh-CN" sz="2400" dirty="0" smtClean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14400" y="3481387"/>
            <a:ext cx="7772400" cy="1362075"/>
          </a:xfrm>
        </p:spPr>
        <p:txBody>
          <a:bodyPr/>
          <a:lstStyle/>
          <a:p>
            <a:r>
              <a:rPr lang="en-US" altLang="zh-CN" dirty="0" smtClean="0"/>
              <a:t>Course Procedure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914400" y="1981200"/>
            <a:ext cx="7772400" cy="1500187"/>
          </a:xfrm>
        </p:spPr>
        <p:txBody>
          <a:bodyPr/>
          <a:lstStyle/>
          <a:p>
            <a:r>
              <a:rPr lang="en-US" altLang="zh-CN" sz="4800" dirty="0" smtClean="0"/>
              <a:t>Part III </a:t>
            </a:r>
            <a:endParaRPr lang="zh-CN" altLang="en-US" sz="4800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Lecture Procedure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209800"/>
            <a:ext cx="7543800" cy="3048000"/>
          </a:xfrm>
        </p:spPr>
        <p:txBody>
          <a:bodyPr/>
          <a:lstStyle/>
          <a:p>
            <a:pPr marL="514350" indent="-514350" eaLnBrk="1" hangingPunct="1">
              <a:lnSpc>
                <a:spcPct val="118000"/>
              </a:lnSpc>
              <a:buAutoNum type="romanUcPeriod"/>
              <a:defRPr/>
            </a:pPr>
            <a:r>
              <a:rPr lang="en-US" altLang="zh-CN" sz="2400" dirty="0" smtClean="0"/>
              <a:t>Comment on last classroom practice</a:t>
            </a:r>
          </a:p>
          <a:p>
            <a:pPr marL="514350" indent="-514350" eaLnBrk="1" hangingPunct="1">
              <a:lnSpc>
                <a:spcPct val="118000"/>
              </a:lnSpc>
              <a:buAutoNum type="romanUcPeriod"/>
              <a:defRPr/>
            </a:pPr>
            <a:r>
              <a:rPr lang="en-US" altLang="zh-CN" sz="2400" dirty="0" smtClean="0"/>
              <a:t>First section</a:t>
            </a:r>
          </a:p>
          <a:p>
            <a:pPr marL="514350" indent="-514350" eaLnBrk="1" hangingPunct="1">
              <a:lnSpc>
                <a:spcPct val="118000"/>
              </a:lnSpc>
              <a:buAutoNum type="romanUcPeriod"/>
              <a:defRPr/>
            </a:pPr>
            <a:r>
              <a:rPr lang="en-US" altLang="zh-CN" sz="2400" dirty="0" smtClean="0"/>
              <a:t>Second section</a:t>
            </a:r>
          </a:p>
          <a:p>
            <a:pPr marL="514350" indent="-514350" eaLnBrk="1" hangingPunct="1">
              <a:lnSpc>
                <a:spcPct val="118000"/>
              </a:lnSpc>
              <a:buAutoNum type="romanUcPeriod"/>
              <a:defRPr/>
            </a:pPr>
            <a:r>
              <a:rPr lang="en-US" altLang="zh-CN" sz="2400" dirty="0" smtClean="0"/>
              <a:t>Classroom Practice ( always one paragraph writing, about 120 words 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eaLnBrk="1" hangingPunct="1">
              <a:lnSpc>
                <a:spcPct val="118000"/>
              </a:lnSpc>
              <a:buNone/>
              <a:defRPr/>
            </a:pPr>
            <a:endParaRPr lang="en-US" altLang="zh-CN" sz="2400" dirty="0" smtClean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14400" y="3481387"/>
            <a:ext cx="7772400" cy="1362075"/>
          </a:xfrm>
        </p:spPr>
        <p:txBody>
          <a:bodyPr/>
          <a:lstStyle/>
          <a:p>
            <a:r>
              <a:rPr lang="en-US" altLang="zh-CN" dirty="0" smtClean="0"/>
              <a:t>Referenced textbooks and Websites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914400" y="1981200"/>
            <a:ext cx="7772400" cy="1500187"/>
          </a:xfrm>
        </p:spPr>
        <p:txBody>
          <a:bodyPr/>
          <a:lstStyle/>
          <a:p>
            <a:r>
              <a:rPr lang="en-US" altLang="zh-CN" sz="4800" dirty="0" smtClean="0"/>
              <a:t>Part IV </a:t>
            </a:r>
            <a:endParaRPr lang="zh-CN" altLang="en-US" sz="4800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14400" y="3481387"/>
            <a:ext cx="7772400" cy="1362075"/>
          </a:xfrm>
        </p:spPr>
        <p:txBody>
          <a:bodyPr/>
          <a:lstStyle/>
          <a:p>
            <a:r>
              <a:rPr lang="en-US" altLang="zh-CN" dirty="0" smtClean="0"/>
              <a:t>Course Description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914400" y="1981200"/>
            <a:ext cx="7772400" cy="1500187"/>
          </a:xfrm>
        </p:spPr>
        <p:txBody>
          <a:bodyPr/>
          <a:lstStyle/>
          <a:p>
            <a:r>
              <a:rPr lang="en-US" altLang="zh-CN" sz="4800" dirty="0" smtClean="0"/>
              <a:t>Part I </a:t>
            </a:r>
            <a:endParaRPr lang="zh-CN" altLang="en-US" sz="4800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Recommended Textbook</a:t>
            </a:r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772400" cy="4876800"/>
          </a:xfrm>
        </p:spPr>
        <p:txBody>
          <a:bodyPr/>
          <a:lstStyle/>
          <a:p>
            <a:pPr marL="274638" indent="-274638" eaLnBrk="1" hangingPunct="1">
              <a:buClr>
                <a:srgbClr val="FFFF00"/>
              </a:buClr>
              <a:buFont typeface="Wingdings" pitchFamily="2" charset="2"/>
              <a:buChar char="p"/>
              <a:defRPr/>
            </a:pPr>
            <a:r>
              <a:rPr lang="en-US" altLang="zh-CN" sz="2800" dirty="0" smtClean="0">
                <a:hlinkClick r:id="rId2" action="ppaction://hlinkfile"/>
              </a:rPr>
              <a:t>Academic Writing – A Handbook for International Students </a:t>
            </a:r>
            <a:r>
              <a:rPr lang="en-US" altLang="zh-CN" sz="2800" dirty="0" smtClean="0"/>
              <a:t> by Stephen </a:t>
            </a:r>
            <a:r>
              <a:rPr lang="en-US" altLang="zh-CN" sz="2800" dirty="0" smtClean="0"/>
              <a:t>Bailey</a:t>
            </a:r>
          </a:p>
          <a:p>
            <a:pPr marL="274638" indent="-274638" eaLnBrk="1" hangingPunct="1">
              <a:buClr>
                <a:srgbClr val="FFFF00"/>
              </a:buClr>
              <a:buFont typeface="Wingdings" pitchFamily="2" charset="2"/>
              <a:buChar char="p"/>
              <a:defRPr/>
            </a:pPr>
            <a:endParaRPr lang="en-US" altLang="zh-CN" sz="2800" dirty="0" smtClean="0"/>
          </a:p>
          <a:p>
            <a:pPr marL="274638" indent="-274638" eaLnBrk="1" hangingPunct="1">
              <a:buClr>
                <a:srgbClr val="FFFF00"/>
              </a:buClr>
              <a:buFont typeface="Wingdings" pitchFamily="2" charset="2"/>
              <a:buChar char="p"/>
              <a:defRPr/>
            </a:pPr>
            <a:r>
              <a:rPr lang="en-US" altLang="zh-CN" sz="2800" dirty="0" smtClean="0">
                <a:hlinkClick r:id="rId3" action="ppaction://hlinkfile"/>
              </a:rPr>
              <a:t>Academic Writing—from paragraph to passage</a:t>
            </a:r>
            <a:endParaRPr lang="en-US" altLang="zh-CN" sz="2800" dirty="0" smtClean="0"/>
          </a:p>
          <a:p>
            <a:pPr marL="274638" indent="-274638" eaLnBrk="1" hangingPunct="1">
              <a:buClr>
                <a:srgbClr val="FFFF00"/>
              </a:buClr>
              <a:buNone/>
              <a:defRPr/>
            </a:pPr>
            <a:r>
              <a:rPr lang="en-US" altLang="zh-CN" sz="2800" dirty="0" smtClean="0"/>
              <a:t> </a:t>
            </a:r>
            <a:r>
              <a:rPr lang="en-US" altLang="zh-CN" sz="2800" dirty="0" smtClean="0"/>
              <a:t>   </a:t>
            </a:r>
            <a:r>
              <a:rPr lang="en-US" altLang="zh-CN" sz="2800" dirty="0" smtClean="0"/>
              <a:t>by Dorothy E </a:t>
            </a:r>
            <a:r>
              <a:rPr lang="en-US" altLang="zh-CN" sz="2800" dirty="0" err="1" smtClean="0"/>
              <a:t>Zemach</a:t>
            </a:r>
            <a:r>
              <a:rPr lang="en-US" altLang="zh-CN" sz="2800" dirty="0" smtClean="0"/>
              <a:t> &amp; Lisa A </a:t>
            </a:r>
            <a:r>
              <a:rPr lang="en-US" altLang="zh-CN" sz="2800" dirty="0" err="1" smtClean="0"/>
              <a:t>Rumisek</a:t>
            </a:r>
            <a:endParaRPr lang="en-US" altLang="zh-CN" sz="2800" dirty="0" smtClean="0">
              <a:hlinkClick r:id="rId2" action="ppaction://hlinkfile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71600" y="5257800"/>
            <a:ext cx="25458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Essays for studies</a:t>
            </a:r>
          </a:p>
        </p:txBody>
      </p:sp>
      <p:pic>
        <p:nvPicPr>
          <p:cNvPr id="5" name="图片 4" descr="文件夹.jpg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67200" y="5181600"/>
            <a:ext cx="533400" cy="53340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Recommended Websites</a:t>
            </a:r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772400" cy="4876800"/>
          </a:xfrm>
        </p:spPr>
        <p:txBody>
          <a:bodyPr/>
          <a:lstStyle/>
          <a:p>
            <a:pPr marL="274638" indent="-274638" eaLnBrk="1" hangingPunct="1">
              <a:buClr>
                <a:srgbClr val="FFFF00"/>
              </a:buClr>
              <a:defRPr/>
            </a:pPr>
            <a:r>
              <a:rPr lang="en-US" altLang="zh-CN" sz="2400" dirty="0" smtClean="0">
                <a:hlinkClick r:id="rId2" action="ppaction://hlinkfile"/>
              </a:rPr>
              <a:t>https://owl.english.purdue.edu/owl/section/1/2/</a:t>
            </a:r>
          </a:p>
          <a:p>
            <a:pPr marL="274638" indent="-274638" eaLnBrk="1" hangingPunct="1">
              <a:buClr>
                <a:srgbClr val="FFFF00"/>
              </a:buClr>
              <a:defRPr/>
            </a:pPr>
            <a:endParaRPr lang="en-US" altLang="zh-CN" sz="2400" dirty="0" smtClean="0">
              <a:hlinkClick r:id="rId2" action="ppaction://hlinkfile"/>
            </a:endParaRPr>
          </a:p>
          <a:p>
            <a:pPr marL="274638" indent="-274638" eaLnBrk="1" hangingPunct="1">
              <a:buClr>
                <a:srgbClr val="FFFF00"/>
              </a:buClr>
              <a:defRPr/>
            </a:pPr>
            <a:r>
              <a:rPr lang="en-US" altLang="zh-CN" sz="2400" dirty="0" smtClean="0">
                <a:hlinkClick r:id="rId2" action="ppaction://hlinkfile"/>
              </a:rPr>
              <a:t>http://www.uefap.com/writing/feature/featfram.htm</a:t>
            </a:r>
          </a:p>
          <a:p>
            <a:pPr marL="274638" indent="-274638" eaLnBrk="1" hangingPunct="1">
              <a:buClr>
                <a:srgbClr val="FFFF00"/>
              </a:buClr>
              <a:buFont typeface="Wingdings" pitchFamily="2" charset="2"/>
              <a:buChar char="p"/>
              <a:defRPr/>
            </a:pPr>
            <a:endParaRPr lang="en-US" altLang="zh-CN" sz="2400" dirty="0" smtClean="0">
              <a:hlinkClick r:id="rId2" action="ppaction://hlinkfile"/>
            </a:endParaRPr>
          </a:p>
          <a:p>
            <a:pPr marL="274638" indent="-274638" eaLnBrk="1" hangingPunct="1">
              <a:buClr>
                <a:srgbClr val="FFFF00"/>
              </a:buClr>
              <a:buFont typeface="Wingdings" pitchFamily="2" charset="2"/>
              <a:buChar char="p"/>
              <a:defRPr/>
            </a:pPr>
            <a:r>
              <a:rPr lang="en-US" altLang="zh-CN" sz="2400" dirty="0" smtClean="0">
                <a:hlinkClick r:id="rId2" action="ppaction://hlinkfile"/>
              </a:rPr>
              <a:t>https://www.esc.edu/online-writing-center/resources/academic-writing/</a:t>
            </a:r>
          </a:p>
          <a:p>
            <a:pPr marL="274638" indent="-274638" eaLnBrk="1" hangingPunct="1">
              <a:buClr>
                <a:srgbClr val="FFFF00"/>
              </a:buClr>
              <a:buFont typeface="Wingdings" pitchFamily="2" charset="2"/>
              <a:buChar char="p"/>
              <a:defRPr/>
            </a:pPr>
            <a:endParaRPr lang="en-US" altLang="zh-CN" sz="2400" dirty="0" smtClean="0">
              <a:hlinkClick r:id="rId2" action="ppaction://hlinkfile"/>
            </a:endParaRPr>
          </a:p>
          <a:p>
            <a:pPr marL="274638" indent="-274638" eaLnBrk="1" hangingPunct="1">
              <a:buClr>
                <a:srgbClr val="FFFF00"/>
              </a:buClr>
              <a:buFont typeface="Wingdings" pitchFamily="2" charset="2"/>
              <a:buChar char="p"/>
              <a:defRPr/>
            </a:pPr>
            <a:r>
              <a:rPr lang="en-US" altLang="zh-CN" sz="2400" dirty="0" smtClean="0">
                <a:hlinkClick r:id="rId2" action="ppaction://hlinkfile"/>
              </a:rPr>
              <a:t>http://www.monash.edu.au/lls/llonline/writing/general/academic/index.xml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14400" y="3481387"/>
            <a:ext cx="7772400" cy="1362075"/>
          </a:xfrm>
        </p:spPr>
        <p:txBody>
          <a:bodyPr/>
          <a:lstStyle/>
          <a:p>
            <a:r>
              <a:rPr lang="en-US" altLang="zh-CN" b="0" dirty="0" smtClean="0"/>
              <a:t>Types of academic writings</a:t>
            </a:r>
            <a:endParaRPr lang="zh-CN" altLang="en-US" b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914400" y="1981200"/>
            <a:ext cx="7772400" cy="1500187"/>
          </a:xfrm>
        </p:spPr>
        <p:txBody>
          <a:bodyPr/>
          <a:lstStyle/>
          <a:p>
            <a:r>
              <a:rPr lang="en-US" altLang="zh-CN" sz="4800" dirty="0" smtClean="0"/>
              <a:t>Part V </a:t>
            </a:r>
            <a:endParaRPr lang="zh-CN" altLang="en-US" sz="4800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15963" indent="-715963" eaLnBrk="1" hangingPunct="1">
              <a:defRPr/>
            </a:pPr>
            <a:r>
              <a:rPr lang="en-US" altLang="zh-CN" sz="3200" dirty="0" smtClean="0"/>
              <a:t>Types of Academic Writing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  <a:defRPr/>
            </a:pPr>
            <a:r>
              <a:rPr lang="en-US" altLang="zh-CN" sz="2800" dirty="0" smtClean="0"/>
              <a:t>1. Research Paper</a:t>
            </a:r>
          </a:p>
          <a:p>
            <a:pPr eaLnBrk="1" hangingPunct="1">
              <a:buNone/>
              <a:defRPr/>
            </a:pPr>
            <a:r>
              <a:rPr lang="en-US" altLang="zh-CN" sz="2800" dirty="0" smtClean="0"/>
              <a:t>A research paper is a piece of writing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dirty="0" smtClean="0"/>
              <a:t>--- to summarize or synthesize information and ideas gathered from research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dirty="0" smtClean="0"/>
              <a:t>--- to explain, compare and contrast, evaluate, or analyze concepts, events, and phenomenon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dirty="0" smtClean="0"/>
              <a:t>--- to argue for or against a position in an ongoing debate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391400" cy="1524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 smtClean="0"/>
              <a:t>Academic papers are often required in college courses, particularly in the U.S. and U.K.</a:t>
            </a:r>
          </a:p>
          <a:p>
            <a:pPr eaLnBrk="1" hangingPunct="1">
              <a:defRPr/>
            </a:pPr>
            <a:endParaRPr lang="en-US" altLang="zh-CN" sz="2800" dirty="0" smtClean="0"/>
          </a:p>
          <a:p>
            <a:pPr eaLnBrk="1" hangingPunct="1">
              <a:defRPr/>
            </a:pPr>
            <a:endParaRPr lang="en-US" altLang="zh-CN" sz="2800" dirty="0" smtClean="0"/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1066800" y="3352800"/>
            <a:ext cx="7343775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74638" indent="-274638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Writing Academic papers is very crucial for graduate studies.</a:t>
            </a: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1066800" y="4419600"/>
            <a:ext cx="75438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5125" indent="-36512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tabLst>
                <a:tab pos="92075" algn="l"/>
              </a:tabLst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The ability to write good Academic papers is often highly valuable for one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 future career.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15963" indent="-715963" eaLnBrk="1" hangingPunct="1">
              <a:defRPr/>
            </a:pPr>
            <a:r>
              <a:rPr lang="en-US" altLang="zh-CN" sz="3200" dirty="0" smtClean="0"/>
              <a:t>Types of Academic Writing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066800" y="5463469"/>
            <a:ext cx="75438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5125" indent="-36512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tabLst>
                <a:tab pos="92075" algn="l"/>
              </a:tabLst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hlinkClick r:id="rId2" action="ppaction://hlinkfile"/>
              </a:rPr>
              <a:t>Sample Research Paper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/>
      <p:bldP spid="108549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smtClean="0"/>
              <a:t>Sections of Research Paper</a:t>
            </a:r>
            <a:endParaRPr lang="zh-CN" altLang="en-US" sz="36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143000" y="2057403"/>
          <a:ext cx="7620000" cy="4495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3581400"/>
              </a:tblGrid>
              <a:tr h="4995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 </a:t>
                      </a:r>
                      <a:r>
                        <a:rPr lang="en-US" sz="1800" b="1" kern="0" spc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Experimental process</a:t>
                      </a:r>
                      <a:endParaRPr lang="zh-CN" sz="1400" b="1" kern="100" spc="30" dirty="0">
                        <a:latin typeface="Tahoma" pitchFamily="34" charset="0"/>
                        <a:ea typeface="楷体_GB2312"/>
                        <a:cs typeface="Tahoma" pitchFamily="34" charset="0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206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 Section of Paper</a:t>
                      </a:r>
                      <a:endParaRPr lang="zh-CN" sz="1400" b="1" kern="100" spc="30" dirty="0">
                        <a:solidFill>
                          <a:srgbClr val="002060"/>
                        </a:solidFill>
                        <a:latin typeface="Tahoma" pitchFamily="34" charset="0"/>
                        <a:ea typeface="楷体_GB2312"/>
                        <a:cs typeface="Tahoma" pitchFamily="34" charset="0"/>
                      </a:endParaRPr>
                    </a:p>
                  </a:txBody>
                  <a:tcPr marL="72000" marR="0" marT="0" marB="0" anchor="ctr"/>
                </a:tc>
              </a:tr>
              <a:tr h="4995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What did I do in a nutshell? </a:t>
                      </a:r>
                      <a:endParaRPr lang="zh-CN" sz="1400" b="1" kern="100" spc="30" dirty="0">
                        <a:latin typeface="Tahoma" pitchFamily="34" charset="0"/>
                        <a:ea typeface="楷体_GB2312"/>
                        <a:cs typeface="Tahoma" pitchFamily="34" charset="0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206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Abstract</a:t>
                      </a:r>
                      <a:endParaRPr lang="zh-CN" sz="1400" b="1" kern="100" spc="30" dirty="0">
                        <a:solidFill>
                          <a:srgbClr val="002060"/>
                        </a:solidFill>
                        <a:latin typeface="Tahoma" pitchFamily="34" charset="0"/>
                        <a:ea typeface="楷体_GB2312"/>
                        <a:cs typeface="Tahoma" pitchFamily="34" charset="0"/>
                      </a:endParaRPr>
                    </a:p>
                  </a:txBody>
                  <a:tcPr marL="72000" marR="0" marT="0" marB="0" anchor="ctr"/>
                </a:tc>
              </a:tr>
              <a:tr h="4995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 What is the problem?</a:t>
                      </a:r>
                      <a:endParaRPr lang="zh-CN" sz="1400" b="1" kern="100" spc="30" dirty="0">
                        <a:latin typeface="Tahoma" pitchFamily="34" charset="0"/>
                        <a:ea typeface="楷体_GB2312"/>
                        <a:cs typeface="Tahoma" pitchFamily="34" charset="0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206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Introduction</a:t>
                      </a:r>
                      <a:endParaRPr lang="zh-CN" sz="1400" b="1" kern="100" spc="30" dirty="0">
                        <a:solidFill>
                          <a:srgbClr val="002060"/>
                        </a:solidFill>
                        <a:latin typeface="Tahoma" pitchFamily="34" charset="0"/>
                        <a:ea typeface="楷体_GB2312"/>
                        <a:cs typeface="Tahoma" pitchFamily="34" charset="0"/>
                      </a:endParaRPr>
                    </a:p>
                  </a:txBody>
                  <a:tcPr marL="72000" marR="0" marT="0" marB="0" anchor="ctr"/>
                </a:tc>
              </a:tr>
              <a:tr h="4995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 How did I solve the problem?</a:t>
                      </a:r>
                      <a:endParaRPr lang="zh-CN" sz="1400" b="1" kern="100" spc="30" dirty="0">
                        <a:latin typeface="Tahoma" pitchFamily="34" charset="0"/>
                        <a:ea typeface="楷体_GB2312"/>
                        <a:cs typeface="Tahoma" pitchFamily="34" charset="0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206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 Materials and Methods</a:t>
                      </a:r>
                      <a:endParaRPr lang="zh-CN" sz="1400" b="1" kern="100" spc="30" dirty="0">
                        <a:solidFill>
                          <a:srgbClr val="002060"/>
                        </a:solidFill>
                        <a:latin typeface="Tahoma" pitchFamily="34" charset="0"/>
                        <a:ea typeface="楷体_GB2312"/>
                        <a:cs typeface="Tahoma" pitchFamily="34" charset="0"/>
                      </a:endParaRPr>
                    </a:p>
                  </a:txBody>
                  <a:tcPr marL="72000" marR="0" marT="0" marB="0" anchor="ctr"/>
                </a:tc>
              </a:tr>
              <a:tr h="4995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 What did I find out?</a:t>
                      </a:r>
                      <a:endParaRPr lang="zh-CN" sz="1400" b="1" kern="100" spc="30" dirty="0">
                        <a:latin typeface="Tahoma" pitchFamily="34" charset="0"/>
                        <a:ea typeface="楷体_GB2312"/>
                        <a:cs typeface="Tahoma" pitchFamily="34" charset="0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206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 Results</a:t>
                      </a:r>
                      <a:endParaRPr lang="zh-CN" sz="1400" b="1" kern="100" spc="30" dirty="0">
                        <a:solidFill>
                          <a:srgbClr val="002060"/>
                        </a:solidFill>
                        <a:latin typeface="Tahoma" pitchFamily="34" charset="0"/>
                        <a:ea typeface="楷体_GB2312"/>
                        <a:cs typeface="Tahoma" pitchFamily="34" charset="0"/>
                      </a:endParaRPr>
                    </a:p>
                  </a:txBody>
                  <a:tcPr marL="72000" marR="0" marT="0" marB="0" anchor="ctr"/>
                </a:tc>
              </a:tr>
              <a:tr h="4995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 What does it mean?</a:t>
                      </a:r>
                      <a:endParaRPr lang="zh-CN" sz="1400" b="1" kern="100" spc="30" dirty="0">
                        <a:latin typeface="Tahoma" pitchFamily="34" charset="0"/>
                        <a:ea typeface="楷体_GB2312"/>
                        <a:cs typeface="Tahoma" pitchFamily="34" charset="0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206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 Discussion</a:t>
                      </a:r>
                      <a:endParaRPr lang="zh-CN" sz="1400" b="1" kern="100" spc="30" dirty="0">
                        <a:solidFill>
                          <a:srgbClr val="002060"/>
                        </a:solidFill>
                        <a:latin typeface="Tahoma" pitchFamily="34" charset="0"/>
                        <a:ea typeface="楷体_GB2312"/>
                        <a:cs typeface="Tahoma" pitchFamily="34" charset="0"/>
                      </a:endParaRPr>
                    </a:p>
                  </a:txBody>
                  <a:tcPr marL="72000" marR="0" marT="0" marB="0" anchor="ctr"/>
                </a:tc>
              </a:tr>
              <a:tr h="4995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 Who helped me out?</a:t>
                      </a:r>
                      <a:endParaRPr lang="zh-CN" sz="1400" b="1" kern="100" spc="30" dirty="0">
                        <a:latin typeface="Tahoma" pitchFamily="34" charset="0"/>
                        <a:ea typeface="楷体_GB2312"/>
                        <a:cs typeface="Tahoma" pitchFamily="34" charset="0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206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 Acknowledgments (optional)</a:t>
                      </a:r>
                      <a:endParaRPr lang="zh-CN" sz="1400" b="1" kern="100" spc="30" dirty="0">
                        <a:solidFill>
                          <a:srgbClr val="002060"/>
                        </a:solidFill>
                        <a:latin typeface="Tahoma" pitchFamily="34" charset="0"/>
                        <a:ea typeface="楷体_GB2312"/>
                        <a:cs typeface="Tahoma" pitchFamily="34" charset="0"/>
                      </a:endParaRPr>
                    </a:p>
                  </a:txBody>
                  <a:tcPr marL="72000" marR="0" marT="0" marB="0" anchor="ctr"/>
                </a:tc>
              </a:tr>
              <a:tr h="4995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 Whose work did I refer to?</a:t>
                      </a:r>
                      <a:endParaRPr lang="zh-CN" sz="1400" b="1" kern="100" spc="30" dirty="0">
                        <a:latin typeface="Tahoma" pitchFamily="34" charset="0"/>
                        <a:ea typeface="楷体_GB2312"/>
                        <a:cs typeface="Tahoma" pitchFamily="34" charset="0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206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 Literature Cited</a:t>
                      </a:r>
                      <a:endParaRPr lang="zh-CN" sz="1400" b="1" kern="100" spc="30" dirty="0">
                        <a:solidFill>
                          <a:srgbClr val="002060"/>
                        </a:solidFill>
                        <a:latin typeface="Tahoma" pitchFamily="34" charset="0"/>
                        <a:ea typeface="楷体_GB2312"/>
                        <a:cs typeface="Tahoma" pitchFamily="34" charset="0"/>
                      </a:endParaRPr>
                    </a:p>
                  </a:txBody>
                  <a:tcPr marL="72000" marR="0" marT="0" marB="0" anchor="ctr"/>
                </a:tc>
              </a:tr>
              <a:tr h="4995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 Extra Information</a:t>
                      </a:r>
                      <a:endParaRPr lang="zh-CN" sz="1400" b="1" kern="100" spc="30" dirty="0">
                        <a:latin typeface="Tahoma" pitchFamily="34" charset="0"/>
                        <a:ea typeface="楷体_GB2312"/>
                        <a:cs typeface="Tahoma" pitchFamily="34" charset="0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206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Appendices (optional)</a:t>
                      </a:r>
                      <a:endParaRPr lang="zh-CN" sz="1400" b="1" kern="100" spc="30" dirty="0">
                        <a:solidFill>
                          <a:srgbClr val="002060"/>
                        </a:solidFill>
                        <a:latin typeface="Tahoma" pitchFamily="34" charset="0"/>
                        <a:ea typeface="楷体_GB2312"/>
                        <a:cs typeface="Tahoma" pitchFamily="34" charset="0"/>
                      </a:endParaRPr>
                    </a:p>
                  </a:txBody>
                  <a:tcPr marL="72000" marR="0" marT="0" marB="0" anchor="ctr"/>
                </a:tc>
              </a:tr>
            </a:tbl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620000" cy="3124200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altLang="zh-CN" sz="2800" dirty="0" smtClean="0"/>
              <a:t>2. Academic Essay</a:t>
            </a:r>
          </a:p>
          <a:p>
            <a:pPr marL="0" indent="357188">
              <a:buNone/>
            </a:pPr>
            <a:r>
              <a:rPr lang="en-US" altLang="zh-CN" sz="2400" dirty="0" smtClean="0">
                <a:solidFill>
                  <a:schemeClr val="tx2"/>
                </a:solidFill>
                <a:ea typeface="宋体" pitchFamily="2" charset="-122"/>
              </a:rPr>
              <a:t>An essay is a piece of writing that usually has five or more paragraphs. </a:t>
            </a:r>
          </a:p>
          <a:p>
            <a:pPr marL="0" indent="357188">
              <a:buNone/>
            </a:pPr>
            <a:r>
              <a:rPr lang="en-US" altLang="zh-CN" sz="2400" dirty="0" smtClean="0">
                <a:solidFill>
                  <a:schemeClr val="tx2"/>
                </a:solidFill>
                <a:ea typeface="宋体" pitchFamily="2" charset="-122"/>
              </a:rPr>
              <a:t>An essay is written about one topic that has several main points.  The main points are introduced in an </a:t>
            </a:r>
            <a:r>
              <a:rPr lang="en-US" altLang="zh-CN" sz="2400" dirty="0" smtClean="0">
                <a:solidFill>
                  <a:schemeClr val="folHlink"/>
                </a:solidFill>
                <a:ea typeface="宋体" pitchFamily="2" charset="-122"/>
              </a:rPr>
              <a:t>introductory paragraph</a:t>
            </a:r>
            <a:r>
              <a:rPr lang="en-US" altLang="zh-CN" sz="2400" dirty="0" smtClean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ea typeface="宋体" pitchFamily="2" charset="-122"/>
              </a:rPr>
              <a:t>and supported in</a:t>
            </a:r>
            <a:r>
              <a:rPr lang="en-US" altLang="zh-CN" sz="2400" dirty="0" smtClean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chemeClr val="folHlink"/>
                </a:solidFill>
                <a:ea typeface="宋体" pitchFamily="2" charset="-122"/>
              </a:rPr>
              <a:t>body paragraphs</a:t>
            </a:r>
            <a:r>
              <a:rPr lang="en-US" altLang="zh-CN" sz="2400" dirty="0" smtClean="0">
                <a:solidFill>
                  <a:schemeClr val="tx2"/>
                </a:solidFill>
                <a:ea typeface="宋体" pitchFamily="2" charset="-122"/>
              </a:rPr>
              <a:t>.  The</a:t>
            </a:r>
            <a:r>
              <a:rPr lang="en-US" altLang="zh-CN" sz="2400" dirty="0" smtClean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chemeClr val="folHlink"/>
                </a:solidFill>
                <a:ea typeface="宋体" pitchFamily="2" charset="-122"/>
              </a:rPr>
              <a:t>conclusion</a:t>
            </a:r>
            <a:r>
              <a:rPr lang="en-US" altLang="zh-CN" sz="2400" dirty="0" smtClean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ea typeface="宋体" pitchFamily="2" charset="-122"/>
              </a:rPr>
              <a:t>is the last paragraph.</a:t>
            </a:r>
          </a:p>
          <a:p>
            <a:pPr marL="0" indent="357188">
              <a:buNone/>
            </a:pPr>
            <a:endParaRPr lang="en-US" altLang="zh-CN" sz="2400" dirty="0" smtClean="0">
              <a:solidFill>
                <a:schemeClr val="tx2"/>
              </a:solidFill>
              <a:ea typeface="宋体" pitchFamily="2" charset="-122"/>
            </a:endParaRPr>
          </a:p>
          <a:p>
            <a:pPr marL="0" indent="357188">
              <a:buNone/>
            </a:pPr>
            <a:endParaRPr lang="en-US" altLang="zh-CN" sz="2400" dirty="0" smtClean="0">
              <a:solidFill>
                <a:schemeClr val="tx2"/>
              </a:solidFill>
              <a:ea typeface="宋体" pitchFamily="2" charset="-122"/>
            </a:endParaRPr>
          </a:p>
          <a:p>
            <a:pPr marL="0" indent="357188">
              <a:buNone/>
            </a:pPr>
            <a:r>
              <a:rPr lang="en-US" altLang="zh-CN" sz="2400" dirty="0" smtClean="0">
                <a:solidFill>
                  <a:schemeClr val="tx2"/>
                </a:solidFill>
                <a:ea typeface="宋体" pitchFamily="2" charset="-122"/>
                <a:hlinkClick r:id="rId2" action="ppaction://hlinkfile"/>
              </a:rPr>
              <a:t>Sample Five Paragraph Essay</a:t>
            </a:r>
            <a:endParaRPr lang="en-US" altLang="zh-CN" sz="2400" dirty="0" smtClean="0">
              <a:solidFill>
                <a:schemeClr val="tx2"/>
              </a:solidFill>
              <a:ea typeface="宋体" pitchFamily="2" charset="-122"/>
            </a:endParaRPr>
          </a:p>
          <a:p>
            <a:pPr eaLnBrk="1" hangingPunct="1">
              <a:buNone/>
              <a:defRPr/>
            </a:pPr>
            <a:endParaRPr lang="en-US" altLang="zh-CN" sz="2800" dirty="0" smtClean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15963" indent="-715963" eaLnBrk="1" hangingPunct="1">
              <a:defRPr/>
            </a:pPr>
            <a:r>
              <a:rPr lang="en-US" altLang="zh-CN" sz="3200" dirty="0" smtClean="0"/>
              <a:t>Types of Academic Writing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3796" name="Picture 4" descr="Paragraph Persuasive Essay Structure Grabber 1 2 Flow 1 Thesis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Five Paragraph Essay Sample - Download as PD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73152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620000" cy="4038600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altLang="zh-CN" sz="2800" dirty="0" smtClean="0"/>
              <a:t>3. Others:</a:t>
            </a:r>
          </a:p>
          <a:p>
            <a:pPr marL="0" indent="357188">
              <a:buNone/>
            </a:pPr>
            <a:r>
              <a:rPr lang="en-US" altLang="zh-CN" sz="2400" dirty="0" smtClean="0">
                <a:solidFill>
                  <a:schemeClr val="tx2"/>
                </a:solidFill>
                <a:ea typeface="宋体" pitchFamily="2" charset="-122"/>
              </a:rPr>
              <a:t> formal letters;</a:t>
            </a:r>
          </a:p>
          <a:p>
            <a:pPr marL="0" indent="357188">
              <a:buNone/>
            </a:pPr>
            <a:r>
              <a:rPr lang="en-US" altLang="zh-CN" sz="2400" dirty="0" smtClean="0">
                <a:solidFill>
                  <a:schemeClr val="tx2"/>
                </a:solidFill>
                <a:ea typeface="宋体" pitchFamily="2" charset="-122"/>
              </a:rPr>
              <a:t> CVs;</a:t>
            </a:r>
          </a:p>
          <a:p>
            <a:pPr marL="0" indent="357188">
              <a:buNone/>
            </a:pPr>
            <a:r>
              <a:rPr lang="en-US" altLang="zh-CN" sz="2400" dirty="0" smtClean="0">
                <a:solidFill>
                  <a:schemeClr val="tx2"/>
                </a:solidFill>
                <a:ea typeface="宋体" pitchFamily="2" charset="-122"/>
              </a:rPr>
              <a:t> Surveys;</a:t>
            </a:r>
          </a:p>
          <a:p>
            <a:pPr marL="0" indent="357188">
              <a:buNone/>
            </a:pPr>
            <a:r>
              <a:rPr lang="en-US" altLang="zh-CN" sz="2400" dirty="0" smtClean="0">
                <a:solidFill>
                  <a:schemeClr val="tx2"/>
                </a:solidFill>
                <a:ea typeface="宋体" pitchFamily="2" charset="-122"/>
              </a:rPr>
              <a:t>…</a:t>
            </a:r>
          </a:p>
          <a:p>
            <a:pPr marL="0" indent="357188">
              <a:buNone/>
            </a:pPr>
            <a:endParaRPr lang="en-US" altLang="zh-CN" sz="2400" dirty="0" smtClean="0">
              <a:solidFill>
                <a:schemeClr val="tx2"/>
              </a:solidFill>
              <a:ea typeface="宋体" pitchFamily="2" charset="-122"/>
            </a:endParaRPr>
          </a:p>
          <a:p>
            <a:pPr eaLnBrk="1" hangingPunct="1">
              <a:buNone/>
              <a:defRPr/>
            </a:pPr>
            <a:endParaRPr lang="en-US" altLang="zh-CN" sz="2800" dirty="0" smtClean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15963" indent="-715963" eaLnBrk="1" hangingPunct="1">
              <a:defRPr/>
            </a:pPr>
            <a:r>
              <a:rPr lang="en-US" altLang="zh-CN" sz="3200" dirty="0" smtClean="0"/>
              <a:t>Types of Academic Writing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Course Description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altLang="zh-CN" sz="2800" b="1" dirty="0" smtClean="0">
                <a:solidFill>
                  <a:srgbClr val="FFFF00"/>
                </a:solidFill>
              </a:rPr>
              <a:t>Aims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800" b="1" dirty="0" smtClean="0">
              <a:solidFill>
                <a:srgbClr val="FFFF00"/>
              </a:solidFill>
            </a:endParaRPr>
          </a:p>
          <a:p>
            <a:pPr marL="533400" indent="-533400" eaLnBrk="1" hangingPunct="1">
              <a:lnSpc>
                <a:spcPct val="80000"/>
              </a:lnSpc>
              <a:defRPr/>
            </a:pPr>
            <a:r>
              <a:rPr lang="en-US" altLang="zh-CN" sz="2800" dirty="0" smtClean="0"/>
              <a:t>This course aims to introduce to the students English academic writing, in particular, the </a:t>
            </a:r>
            <a:r>
              <a:rPr lang="en-US" altLang="zh-CN" sz="2800" dirty="0" smtClean="0">
                <a:solidFill>
                  <a:srgbClr val="FF0000"/>
                </a:solidFill>
              </a:rPr>
              <a:t>strategies </a:t>
            </a:r>
            <a:r>
              <a:rPr lang="en-US" altLang="zh-CN" sz="2800" dirty="0" smtClean="0"/>
              <a:t>for writing an academic paper. </a:t>
            </a:r>
          </a:p>
          <a:p>
            <a:pPr marL="533400" indent="-533400" eaLnBrk="1" hangingPunct="1">
              <a:lnSpc>
                <a:spcPct val="80000"/>
              </a:lnSpc>
              <a:defRPr/>
            </a:pPr>
            <a:endParaRPr lang="en-US" altLang="zh-CN" sz="2800" dirty="0" smtClean="0"/>
          </a:p>
          <a:p>
            <a:pPr marL="533400" indent="-533400" eaLnBrk="1" hangingPunct="1">
              <a:lnSpc>
                <a:spcPct val="80000"/>
              </a:lnSpc>
              <a:defRPr/>
            </a:pPr>
            <a:r>
              <a:rPr lang="en-US" altLang="zh-CN" sz="2800" dirty="0" smtClean="0"/>
              <a:t>The students are expected to understand the </a:t>
            </a:r>
            <a:r>
              <a:rPr lang="en-US" altLang="zh-CN" sz="2800" dirty="0" smtClean="0">
                <a:solidFill>
                  <a:srgbClr val="FF0000"/>
                </a:solidFill>
              </a:rPr>
              <a:t>process</a:t>
            </a:r>
            <a:r>
              <a:rPr lang="en-US" altLang="zh-CN" sz="2800" dirty="0" smtClean="0"/>
              <a:t> and grasp the basic </a:t>
            </a:r>
            <a:r>
              <a:rPr lang="en-US" altLang="zh-CN" sz="2800" dirty="0" smtClean="0">
                <a:solidFill>
                  <a:srgbClr val="FF0000"/>
                </a:solidFill>
              </a:rPr>
              <a:t>techniques</a:t>
            </a:r>
            <a:r>
              <a:rPr lang="en-US" altLang="zh-CN" sz="2800" dirty="0" smtClean="0"/>
              <a:t> of writing academic papers.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 smtClean="0"/>
              <a:t>Academic Writing for This Course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66800" y="1981200"/>
            <a:ext cx="7772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32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Five-paragraph essay writing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32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Focuses: </a:t>
            </a:r>
          </a:p>
          <a:p>
            <a:pPr marL="514350" indent="-514350">
              <a:spcBef>
                <a:spcPct val="20000"/>
              </a:spcBef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lang="en-US" altLang="zh-CN" sz="32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   Format;</a:t>
            </a:r>
          </a:p>
          <a:p>
            <a:pPr marL="514350" indent="-514350">
              <a:spcBef>
                <a:spcPct val="20000"/>
              </a:spcBef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lang="en-US" altLang="zh-CN" sz="32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   Text Organization;</a:t>
            </a:r>
          </a:p>
          <a:p>
            <a:pPr marL="514350" indent="-514350">
              <a:spcBef>
                <a:spcPct val="20000"/>
              </a:spcBef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lang="en-US" altLang="zh-CN" sz="32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   Paragraph Development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endParaRPr lang="en-US" altLang="zh-CN" sz="32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14400" y="3481387"/>
            <a:ext cx="7772400" cy="1362075"/>
          </a:xfrm>
        </p:spPr>
        <p:txBody>
          <a:bodyPr/>
          <a:lstStyle/>
          <a:p>
            <a:r>
              <a:rPr lang="en-US" altLang="zh-CN" b="0" dirty="0" smtClean="0"/>
              <a:t>Assessment</a:t>
            </a:r>
            <a:endParaRPr lang="zh-CN" altLang="en-US" b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914400" y="1981200"/>
            <a:ext cx="7772400" cy="1500187"/>
          </a:xfrm>
        </p:spPr>
        <p:txBody>
          <a:bodyPr/>
          <a:lstStyle/>
          <a:p>
            <a:r>
              <a:rPr lang="en-US" altLang="zh-CN" sz="4800" dirty="0" smtClean="0"/>
              <a:t>Part VI </a:t>
            </a:r>
            <a:endParaRPr lang="zh-CN" altLang="en-US" sz="4800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 smtClean="0"/>
              <a:t>Assessment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66800" y="1981200"/>
            <a:ext cx="7848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1. </a:t>
            </a:r>
            <a:r>
              <a:rPr lang="en-US" altLang="zh-CN" sz="2400" dirty="0" smtClean="0"/>
              <a:t>Attendance and Performance:         20%</a:t>
            </a:r>
            <a:r>
              <a:rPr lang="zh-CN" altLang="zh-CN" sz="2400" dirty="0" smtClean="0"/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2.  Classroom Practice:                       30%</a:t>
            </a:r>
            <a:r>
              <a:rPr lang="zh-CN" altLang="zh-CN" sz="2400" dirty="0" smtClean="0"/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3.  Online Assignments:		        30%</a:t>
            </a:r>
            <a:r>
              <a:rPr lang="zh-CN" altLang="zh-CN" sz="2400" dirty="0" smtClean="0"/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4.  Quiz Essay:	            	        20%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zh-CN" sz="2400" dirty="0" smtClean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endParaRPr lang="en-US" altLang="zh-CN" sz="32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endParaRPr lang="en-US" altLang="zh-CN" sz="32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 smtClean="0"/>
              <a:t>Assessment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66800" y="1981200"/>
            <a:ext cx="7848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2800" dirty="0" smtClean="0"/>
              <a:t>1. </a:t>
            </a:r>
            <a:r>
              <a:rPr lang="en-US" altLang="zh-CN" sz="2400" dirty="0" smtClean="0"/>
              <a:t>Physical Attendance:</a:t>
            </a:r>
          </a:p>
          <a:p>
            <a:r>
              <a:rPr lang="en-US" altLang="zh-CN" sz="2400" dirty="0" smtClean="0"/>
              <a:t>    more than 7 times’ attendance or zero grade	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2.  Classroom Practice: </a:t>
            </a:r>
          </a:p>
          <a:p>
            <a:pPr marL="447675" indent="-447675"/>
            <a:r>
              <a:rPr lang="en-US" altLang="zh-CN" sz="2400" dirty="0" smtClean="0"/>
              <a:t>     more than 7 times’ classroom writing practice hand in on time or zero grade </a:t>
            </a:r>
          </a:p>
          <a:p>
            <a:pPr marL="447675" indent="-447675"/>
            <a:endParaRPr lang="en-US" altLang="zh-CN" sz="2400" dirty="0" smtClean="0"/>
          </a:p>
          <a:p>
            <a:pPr marL="457200" indent="-457200">
              <a:buAutoNum type="arabicPeriod" startAt="3"/>
            </a:pPr>
            <a:r>
              <a:rPr lang="en-US" altLang="zh-CN" sz="2400" dirty="0" smtClean="0"/>
              <a:t>Online Assignments: </a:t>
            </a:r>
          </a:p>
          <a:p>
            <a:pPr marL="457200" indent="-457200"/>
            <a:r>
              <a:rPr lang="en-US" altLang="zh-CN" sz="2400" dirty="0" smtClean="0"/>
              <a:t>     All 3 essay writings</a:t>
            </a:r>
          </a:p>
          <a:p>
            <a:pPr marL="457200" indent="-457200"/>
            <a:endParaRPr lang="en-US" altLang="zh-CN" sz="2400" dirty="0" smtClean="0"/>
          </a:p>
          <a:p>
            <a:pPr marL="457200" indent="-457200"/>
            <a:r>
              <a:rPr lang="en-US" altLang="zh-CN" sz="2400" dirty="0" smtClean="0"/>
              <a:t>4.  Quiz Essay: </a:t>
            </a:r>
          </a:p>
          <a:p>
            <a:pPr marL="457200" indent="-457200"/>
            <a:r>
              <a:rPr lang="en-US" altLang="zh-CN" sz="2400" dirty="0" smtClean="0"/>
              <a:t>     no excuse for absence</a:t>
            </a:r>
          </a:p>
          <a:p>
            <a:endParaRPr lang="en-US" altLang="zh-CN" sz="2400" dirty="0" smtClean="0"/>
          </a:p>
          <a:p>
            <a:endParaRPr lang="zh-CN" altLang="zh-CN" sz="2400" dirty="0" smtClean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endParaRPr lang="en-US" altLang="zh-CN" sz="32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endParaRPr lang="en-US" altLang="zh-CN" sz="32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 smtClean="0"/>
              <a:t>Assessment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66800" y="1981200"/>
            <a:ext cx="7848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/>
            <a:r>
              <a:rPr lang="en-US" altLang="zh-CN" sz="2400" dirty="0" smtClean="0"/>
              <a:t>About Online Assignments: </a:t>
            </a:r>
          </a:p>
          <a:p>
            <a:pPr marL="457200" indent="-457200"/>
            <a:r>
              <a:rPr lang="en-US" altLang="zh-CN" sz="2400" dirty="0" smtClean="0"/>
              <a:t> </a:t>
            </a:r>
          </a:p>
          <a:p>
            <a:pPr marL="457200" indent="-457200"/>
            <a:r>
              <a:rPr lang="en-US" altLang="zh-CN" sz="2400" dirty="0" smtClean="0"/>
              <a:t>	</a:t>
            </a:r>
          </a:p>
          <a:p>
            <a:endParaRPr lang="en-US" altLang="zh-CN" sz="2400" dirty="0" smtClean="0"/>
          </a:p>
          <a:p>
            <a:endParaRPr lang="zh-CN" altLang="zh-CN" sz="2400" dirty="0" smtClean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endParaRPr lang="en-US" altLang="zh-CN" sz="32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endParaRPr lang="en-US" altLang="zh-CN" sz="32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3000" y="2667000"/>
            <a:ext cx="7010400" cy="349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altLang="zh-CN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Website for writing assignments </a:t>
            </a:r>
            <a:r>
              <a:rPr lang="en-US" altLang="zh-CN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hlinkClick r:id="rId2"/>
              </a:rPr>
              <a:t>http://www.pigai.org/</a:t>
            </a:r>
            <a:endParaRPr lang="en-US" altLang="zh-CN" sz="2400" kern="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altLang="zh-CN" sz="2400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en-US" altLang="zh-CN" sz="2400" kern="0" dirty="0"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http://</a:t>
            </a:r>
            <a:r>
              <a:rPr lang="en-US" altLang="zh-CN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www.pigai.org/yj2016</a:t>
            </a:r>
            <a:endParaRPr lang="en-US" altLang="zh-CN" sz="2400" kern="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endParaRPr lang="en-US" altLang="zh-CN" sz="2400" kern="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altLang="zh-CN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Register with your: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Arial" pitchFamily="34" charset="0"/>
              <a:buChar char="•"/>
              <a:defRPr/>
            </a:pPr>
            <a:r>
              <a:rPr lang="en-US" altLang="zh-CN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Real name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Arial" pitchFamily="34" charset="0"/>
              <a:buChar char="•"/>
              <a:defRPr/>
            </a:pPr>
            <a:r>
              <a:rPr lang="en-US" altLang="zh-CN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Real student ID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Arial" pitchFamily="34" charset="0"/>
              <a:buChar char="•"/>
              <a:defRPr/>
            </a:pPr>
            <a:r>
              <a:rPr lang="en-US" altLang="zh-CN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Class name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19200" y="2133600"/>
            <a:ext cx="7696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8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Format Requirements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endParaRPr lang="en-US" altLang="zh-CN" sz="32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endParaRPr lang="en-US" altLang="zh-CN" sz="32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 smtClean="0"/>
              <a:t>Format Requirements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66800" y="1981200"/>
            <a:ext cx="7772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endParaRPr lang="en-US" altLang="zh-CN" sz="32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endParaRPr lang="en-US" altLang="zh-CN" sz="32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1026" name="Picture 2" descr="http://ico.ooopic.com/iconset01/palm-icons/256/98997.pn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2209800"/>
            <a:ext cx="457200" cy="4572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19200" y="2133600"/>
            <a:ext cx="7696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altLang="zh-CN" sz="28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Classroom Practice: (1 paragraph writing)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endParaRPr lang="en-US" altLang="zh-CN" sz="28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Arial" pitchFamily="34" charset="0"/>
              <a:buChar char="•"/>
              <a:defRPr/>
            </a:pPr>
            <a:r>
              <a:rPr lang="en-US" altLang="zh-CN" sz="28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   Self-statement 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altLang="zh-CN" sz="28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                 or: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Arial" pitchFamily="34" charset="0"/>
              <a:buChar char="•"/>
              <a:defRPr/>
            </a:pPr>
            <a:r>
              <a:rPr lang="en-US" altLang="zh-CN" sz="28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Reasons </a:t>
            </a:r>
            <a:r>
              <a:rPr lang="en-US" altLang="zh-CN" sz="28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for Me to Choose This </a:t>
            </a:r>
            <a:r>
              <a:rPr lang="en-US" altLang="zh-CN" sz="28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Course (Passage writing)</a:t>
            </a:r>
            <a:endParaRPr lang="en-US" altLang="zh-CN" sz="28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endParaRPr lang="en-US" altLang="zh-CN" sz="32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endParaRPr lang="en-US" altLang="zh-CN" sz="32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 smtClean="0"/>
              <a:t>Format Requirements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66800" y="1981200"/>
            <a:ext cx="7772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endParaRPr lang="en-US" altLang="zh-CN" sz="32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endParaRPr lang="en-US" altLang="zh-CN" sz="32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Course Description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543800" cy="449580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600" b="1" dirty="0" smtClean="0">
                <a:solidFill>
                  <a:srgbClr val="FFFF00"/>
                </a:solidFill>
              </a:rPr>
              <a:t>2. </a:t>
            </a:r>
            <a:r>
              <a:rPr lang="en-US" altLang="zh-CN" sz="2200" b="1" dirty="0" smtClean="0">
                <a:solidFill>
                  <a:srgbClr val="FFFF00"/>
                </a:solidFill>
                <a:latin typeface="Arial" charset="0"/>
              </a:rPr>
              <a:t>Objectives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200" b="1" dirty="0" smtClean="0">
              <a:solidFill>
                <a:srgbClr val="FFFF00"/>
              </a:solidFill>
              <a:latin typeface="Arial" charset="0"/>
            </a:endParaRP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zh-CN" sz="2200" dirty="0" smtClean="0">
                <a:latin typeface="Arial" charset="0"/>
              </a:rPr>
              <a:t>Improve  academic writing knowledge and skills to a level </a:t>
            </a:r>
            <a:r>
              <a:rPr lang="en-US" altLang="zh-CN" sz="2200" dirty="0" smtClean="0">
                <a:solidFill>
                  <a:srgbClr val="FF0000"/>
                </a:solidFill>
                <a:latin typeface="Arial" charset="0"/>
              </a:rPr>
              <a:t>appropriate to </a:t>
            </a:r>
            <a:r>
              <a:rPr lang="en-US" altLang="zh-CN" sz="2200" dirty="0" smtClean="0">
                <a:latin typeface="Arial" charset="0"/>
              </a:rPr>
              <a:t>university (graduate) level work.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zh-CN" sz="2200" dirty="0" smtClean="0">
                <a:latin typeface="Arial" charset="0"/>
              </a:rPr>
              <a:t>Be able to produce </a:t>
            </a:r>
            <a:r>
              <a:rPr lang="en-US" altLang="zh-CN" sz="2200" dirty="0" smtClean="0">
                <a:solidFill>
                  <a:srgbClr val="FF0000"/>
                </a:solidFill>
                <a:latin typeface="Arial" charset="0"/>
              </a:rPr>
              <a:t>well-organized and written academic essays</a:t>
            </a:r>
            <a:r>
              <a:rPr lang="en-US" altLang="zh-CN" sz="2200" dirty="0" smtClean="0">
                <a:latin typeface="Arial" charset="0"/>
              </a:rPr>
              <a:t> with appropriate citation and referencing.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zh-CN" sz="2200" dirty="0" smtClean="0">
                <a:latin typeface="Arial" charset="0"/>
              </a:rPr>
              <a:t>Develop  </a:t>
            </a:r>
            <a:r>
              <a:rPr lang="en-US" altLang="zh-CN" sz="2200" dirty="0" smtClean="0">
                <a:solidFill>
                  <a:srgbClr val="FF0000"/>
                </a:solidFill>
                <a:latin typeface="Arial" charset="0"/>
              </a:rPr>
              <a:t>vocabulary </a:t>
            </a:r>
            <a:r>
              <a:rPr lang="en-US" altLang="zh-CN" sz="2200" dirty="0" smtClean="0">
                <a:latin typeface="Arial" charset="0"/>
              </a:rPr>
              <a:t>and grammatical </a:t>
            </a:r>
            <a:r>
              <a:rPr lang="en-US" altLang="zh-CN" sz="2200" dirty="0" smtClean="0">
                <a:solidFill>
                  <a:srgbClr val="FF0000"/>
                </a:solidFill>
                <a:latin typeface="Arial" charset="0"/>
              </a:rPr>
              <a:t>accuracy</a:t>
            </a:r>
            <a:r>
              <a:rPr lang="en-US" altLang="zh-CN" sz="2200" dirty="0" smtClean="0">
                <a:latin typeface="Arial" charset="0"/>
              </a:rPr>
              <a:t>.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zh-CN" sz="2200" dirty="0" smtClean="0">
                <a:latin typeface="Arial" charset="0"/>
              </a:rPr>
              <a:t>Take greater responsibility for the  improvement of English language skills both in and beyond the classroom.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14400" y="3481387"/>
            <a:ext cx="7772400" cy="1362075"/>
          </a:xfrm>
        </p:spPr>
        <p:txBody>
          <a:bodyPr/>
          <a:lstStyle/>
          <a:p>
            <a:r>
              <a:rPr lang="en-US" altLang="zh-CN" dirty="0" smtClean="0"/>
              <a:t>Course Plan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914400" y="1981200"/>
            <a:ext cx="7772400" cy="1500187"/>
          </a:xfrm>
        </p:spPr>
        <p:txBody>
          <a:bodyPr/>
          <a:lstStyle/>
          <a:p>
            <a:r>
              <a:rPr lang="en-US" altLang="zh-CN" sz="4800" dirty="0" smtClean="0"/>
              <a:t>Part II </a:t>
            </a:r>
            <a:endParaRPr lang="zh-CN" altLang="en-US" sz="4800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543800" cy="1431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Course Plan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7848600" cy="4495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None/>
              <a:defRPr/>
            </a:pPr>
            <a:r>
              <a:rPr lang="en-US" altLang="zh-CN" sz="2400" dirty="0" smtClean="0"/>
              <a:t>Week 1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eaLnBrk="1" hangingPunct="1">
              <a:lnSpc>
                <a:spcPct val="130000"/>
              </a:lnSpc>
              <a:defRPr/>
            </a:pPr>
            <a:r>
              <a:rPr lang="en-US" altLang="zh-CN" sz="2400" dirty="0" smtClean="0"/>
              <a:t>Introduction to  The Course</a:t>
            </a:r>
          </a:p>
          <a:p>
            <a:pPr eaLnBrk="1" hangingPunct="1">
              <a:lnSpc>
                <a:spcPct val="130000"/>
              </a:lnSpc>
              <a:buNone/>
              <a:defRPr/>
            </a:pPr>
            <a:r>
              <a:rPr lang="en-US" altLang="zh-CN" sz="2400" dirty="0" smtClean="0"/>
              <a:t>    </a:t>
            </a:r>
            <a:r>
              <a:rPr lang="en-US" altLang="zh-CN" sz="2400" i="1" dirty="0" smtClean="0"/>
              <a:t>aims and objectives;</a:t>
            </a:r>
          </a:p>
          <a:p>
            <a:pPr eaLnBrk="1" hangingPunct="1">
              <a:lnSpc>
                <a:spcPct val="130000"/>
              </a:lnSpc>
              <a:buNone/>
              <a:defRPr/>
            </a:pPr>
            <a:r>
              <a:rPr lang="en-US" altLang="zh-CN" sz="2400" i="1" dirty="0" smtClean="0"/>
              <a:t>    course plan;</a:t>
            </a:r>
          </a:p>
          <a:p>
            <a:pPr eaLnBrk="1" hangingPunct="1">
              <a:lnSpc>
                <a:spcPct val="130000"/>
              </a:lnSpc>
              <a:buNone/>
              <a:defRPr/>
            </a:pPr>
            <a:r>
              <a:rPr lang="en-US" altLang="zh-CN" sz="2400" i="1" dirty="0" smtClean="0"/>
              <a:t>     …    </a:t>
            </a:r>
          </a:p>
          <a:p>
            <a:pPr eaLnBrk="1" hangingPunct="1">
              <a:lnSpc>
                <a:spcPct val="130000"/>
              </a:lnSpc>
              <a:buNone/>
              <a:defRPr/>
            </a:pPr>
            <a:r>
              <a:rPr lang="en-US" altLang="zh-CN" sz="2400" i="1" dirty="0" smtClean="0"/>
              <a:t>    Format Requirements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altLang="zh-CN" sz="2400" dirty="0" smtClean="0"/>
              <a:t>Assessment: </a:t>
            </a:r>
            <a:r>
              <a:rPr lang="en-US" altLang="zh-CN" sz="2400" i="1" dirty="0" smtClean="0"/>
              <a:t>Classroom Practices, Essays and Quiz</a:t>
            </a:r>
            <a:endParaRPr lang="en-US" altLang="zh-CN" sz="2400" dirty="0" smtClean="0"/>
          </a:p>
          <a:p>
            <a:pPr eaLnBrk="1" hangingPunct="1">
              <a:lnSpc>
                <a:spcPct val="130000"/>
              </a:lnSpc>
              <a:defRPr/>
            </a:pPr>
            <a:r>
              <a:rPr lang="en-US" altLang="zh-CN" sz="2400" dirty="0" smtClean="0"/>
              <a:t>Common Errors ( optional 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Course Plan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7848600" cy="46482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None/>
              <a:defRPr/>
            </a:pPr>
            <a:r>
              <a:rPr lang="en-US" altLang="zh-CN" sz="2400" dirty="0" smtClean="0"/>
              <a:t>Week 2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eaLnBrk="1" hangingPunct="1">
              <a:lnSpc>
                <a:spcPct val="130000"/>
              </a:lnSpc>
              <a:defRPr/>
            </a:pPr>
            <a:r>
              <a:rPr lang="en-US" altLang="zh-CN" sz="2400" dirty="0" smtClean="0"/>
              <a:t>Lecture Content: </a:t>
            </a:r>
          </a:p>
          <a:p>
            <a:pPr eaLnBrk="1" hangingPunct="1">
              <a:lnSpc>
                <a:spcPct val="130000"/>
              </a:lnSpc>
              <a:buNone/>
              <a:defRPr/>
            </a:pPr>
            <a:r>
              <a:rPr lang="en-US" altLang="zh-CN" sz="2400" i="1" dirty="0" smtClean="0"/>
              <a:t>        Topics, Thesis and Topics Sentences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altLang="zh-CN" sz="2400" dirty="0" smtClean="0"/>
              <a:t>Classroom Practice:</a:t>
            </a:r>
          </a:p>
          <a:p>
            <a:pPr eaLnBrk="1" hangingPunct="1">
              <a:lnSpc>
                <a:spcPct val="130000"/>
              </a:lnSpc>
              <a:buNone/>
              <a:defRPr/>
            </a:pPr>
            <a:r>
              <a:rPr lang="en-US" altLang="zh-CN" sz="2400" dirty="0" smtClean="0"/>
              <a:t>         </a:t>
            </a:r>
            <a:r>
              <a:rPr lang="en-US" altLang="zh-CN" sz="2400" i="1" dirty="0" smtClean="0"/>
              <a:t>Writing a Thesis / Topic Sentences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altLang="zh-CN" sz="2400" dirty="0" smtClean="0"/>
              <a:t>Optional Introduction:</a:t>
            </a:r>
          </a:p>
          <a:p>
            <a:pPr eaLnBrk="1" hangingPunct="1">
              <a:lnSpc>
                <a:spcPct val="130000"/>
              </a:lnSpc>
              <a:buNone/>
              <a:defRPr/>
            </a:pPr>
            <a:r>
              <a:rPr lang="en-US" altLang="zh-CN" sz="2400" i="1" dirty="0" smtClean="0"/>
              <a:t>          Writing a Definition</a:t>
            </a:r>
          </a:p>
          <a:p>
            <a:pPr eaLnBrk="1" hangingPunct="1">
              <a:lnSpc>
                <a:spcPct val="130000"/>
              </a:lnSpc>
              <a:defRPr/>
            </a:pPr>
            <a:endParaRPr lang="en-US" altLang="zh-CN" sz="2400" dirty="0" smtClean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Course Plan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7848600" cy="4876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None/>
              <a:defRPr/>
            </a:pPr>
            <a:r>
              <a:rPr lang="en-US" altLang="zh-CN" sz="2400" dirty="0" smtClean="0"/>
              <a:t>Week 3: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altLang="zh-CN" sz="2400" dirty="0" smtClean="0"/>
              <a:t>Lecture Contents: </a:t>
            </a:r>
          </a:p>
          <a:p>
            <a:pPr eaLnBrk="1" hangingPunct="1">
              <a:lnSpc>
                <a:spcPct val="130000"/>
              </a:lnSpc>
              <a:buNone/>
              <a:defRPr/>
            </a:pPr>
            <a:r>
              <a:rPr lang="en-US" altLang="zh-CN" sz="2400" i="1" dirty="0" smtClean="0"/>
              <a:t>         Features of Academic Writing </a:t>
            </a:r>
            <a:r>
              <a:rPr lang="en-US" altLang="zh-CN" sz="2400" dirty="0" smtClean="0"/>
              <a:t>(1)</a:t>
            </a:r>
          </a:p>
          <a:p>
            <a:pPr eaLnBrk="1" hangingPunct="1">
              <a:lnSpc>
                <a:spcPct val="130000"/>
              </a:lnSpc>
              <a:buNone/>
              <a:defRPr/>
            </a:pPr>
            <a:r>
              <a:rPr lang="en-US" altLang="zh-CN" sz="2400" i="1" dirty="0" smtClean="0"/>
              <a:t>          Introduction and Conclusion Paragraphs Writing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altLang="zh-CN" sz="2400" dirty="0" smtClean="0"/>
              <a:t>Classroom Practice:</a:t>
            </a:r>
          </a:p>
          <a:p>
            <a:pPr eaLnBrk="1" hangingPunct="1">
              <a:lnSpc>
                <a:spcPct val="130000"/>
              </a:lnSpc>
              <a:buNone/>
              <a:defRPr/>
            </a:pPr>
            <a:r>
              <a:rPr lang="en-US" altLang="zh-CN" sz="2400" dirty="0" smtClean="0"/>
              <a:t>    </a:t>
            </a:r>
            <a:r>
              <a:rPr lang="en-US" altLang="zh-CN" sz="2400" i="1" dirty="0" smtClean="0"/>
              <a:t>Writing an Introduction and a Conclusion for a research paper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Course Plan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7543800" cy="4876800"/>
          </a:xfrm>
        </p:spPr>
        <p:txBody>
          <a:bodyPr/>
          <a:lstStyle/>
          <a:p>
            <a:pPr eaLnBrk="1" hangingPunct="1">
              <a:lnSpc>
                <a:spcPct val="118000"/>
              </a:lnSpc>
              <a:buNone/>
              <a:defRPr/>
            </a:pPr>
            <a:r>
              <a:rPr lang="en-US" altLang="zh-CN" sz="2400" dirty="0" smtClean="0"/>
              <a:t>Week 4</a:t>
            </a:r>
          </a:p>
          <a:p>
            <a:pPr eaLnBrk="1" hangingPunct="1">
              <a:lnSpc>
                <a:spcPct val="118000"/>
              </a:lnSpc>
              <a:defRPr/>
            </a:pPr>
            <a:r>
              <a:rPr lang="en-US" altLang="zh-CN" sz="2400" dirty="0" smtClean="0"/>
              <a:t>Lecture Content: </a:t>
            </a:r>
          </a:p>
          <a:p>
            <a:pPr eaLnBrk="1" hangingPunct="1">
              <a:lnSpc>
                <a:spcPct val="118000"/>
              </a:lnSpc>
              <a:buNone/>
              <a:defRPr/>
            </a:pPr>
            <a:r>
              <a:rPr lang="en-US" altLang="zh-CN" sz="2400" dirty="0" smtClean="0"/>
              <a:t>    </a:t>
            </a:r>
            <a:r>
              <a:rPr lang="en-US" altLang="zh-CN" sz="2400" i="1" dirty="0" smtClean="0"/>
              <a:t>Features of Academic Writing (2)</a:t>
            </a:r>
          </a:p>
          <a:p>
            <a:pPr eaLnBrk="1" hangingPunct="1">
              <a:lnSpc>
                <a:spcPct val="118000"/>
              </a:lnSpc>
              <a:buNone/>
              <a:defRPr/>
            </a:pPr>
            <a:r>
              <a:rPr lang="en-US" altLang="zh-CN" sz="2400" i="1" dirty="0" smtClean="0"/>
              <a:t>     Abstract Writing Skills</a:t>
            </a:r>
          </a:p>
          <a:p>
            <a:pPr eaLnBrk="1" hangingPunct="1">
              <a:lnSpc>
                <a:spcPct val="118000"/>
              </a:lnSpc>
              <a:defRPr/>
            </a:pPr>
            <a:r>
              <a:rPr lang="en-US" altLang="zh-CN" sz="2400" dirty="0" smtClean="0"/>
              <a:t>Classroom Practice:</a:t>
            </a:r>
          </a:p>
          <a:p>
            <a:pPr eaLnBrk="1" hangingPunct="1">
              <a:lnSpc>
                <a:spcPct val="118000"/>
              </a:lnSpc>
              <a:buNone/>
              <a:defRPr/>
            </a:pPr>
            <a:r>
              <a:rPr lang="en-US" altLang="zh-CN" sz="2400" dirty="0" smtClean="0"/>
              <a:t>     </a:t>
            </a:r>
            <a:r>
              <a:rPr lang="en-US" altLang="zh-CN" sz="2400" i="1" dirty="0" smtClean="0"/>
              <a:t>Writing an Abstract for a research paper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himmer">
  <a:themeElements>
    <a:clrScheme name="Shimmer 2">
      <a:dk1>
        <a:srgbClr val="000099"/>
      </a:dk1>
      <a:lt1>
        <a:srgbClr val="FFFFFF"/>
      </a:lt1>
      <a:dk2>
        <a:srgbClr val="000066"/>
      </a:dk2>
      <a:lt2>
        <a:srgbClr val="EAEAEA"/>
      </a:lt2>
      <a:accent1>
        <a:srgbClr val="66CCFF"/>
      </a:accent1>
      <a:accent2>
        <a:srgbClr val="0066FF"/>
      </a:accent2>
      <a:accent3>
        <a:srgbClr val="AAAAB8"/>
      </a:accent3>
      <a:accent4>
        <a:srgbClr val="DADADA"/>
      </a:accent4>
      <a:accent5>
        <a:srgbClr val="B8E2FF"/>
      </a:accent5>
      <a:accent6>
        <a:srgbClr val="005CE7"/>
      </a:accent6>
      <a:hlink>
        <a:srgbClr val="FFFFCC"/>
      </a:hlink>
      <a:folHlink>
        <a:srgbClr val="99CC00"/>
      </a:folHlink>
    </a:clrScheme>
    <a:fontScheme name="Shimmer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himmer 1">
        <a:dk1>
          <a:srgbClr val="BD3737"/>
        </a:dk1>
        <a:lt1>
          <a:srgbClr val="FFFFFF"/>
        </a:lt1>
        <a:dk2>
          <a:srgbClr val="721E1E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BCABAB"/>
        </a:accent3>
        <a:accent4>
          <a:srgbClr val="DADADA"/>
        </a:accent4>
        <a:accent5>
          <a:srgbClr val="FFB8AA"/>
        </a:accent5>
        <a:accent6>
          <a:srgbClr val="B92D00"/>
        </a:accent6>
        <a:hlink>
          <a:srgbClr val="F7CC2F"/>
        </a:hlink>
        <a:folHlink>
          <a:srgbClr val="C7C6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000099"/>
        </a:dk1>
        <a:lt1>
          <a:srgbClr val="FFFFFF"/>
        </a:lt1>
        <a:dk2>
          <a:srgbClr val="000066"/>
        </a:dk2>
        <a:lt2>
          <a:srgbClr val="EAEAEA"/>
        </a:lt2>
        <a:accent1>
          <a:srgbClr val="66CCFF"/>
        </a:accent1>
        <a:accent2>
          <a:srgbClr val="0066FF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005CE7"/>
        </a:accent6>
        <a:hlink>
          <a:srgbClr val="FFFFCC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3">
        <a:dk1>
          <a:srgbClr val="6600CC"/>
        </a:dk1>
        <a:lt1>
          <a:srgbClr val="FFFFFF"/>
        </a:lt1>
        <a:dk2>
          <a:srgbClr val="4B0096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B1AAC9"/>
        </a:accent3>
        <a:accent4>
          <a:srgbClr val="DADADA"/>
        </a:accent4>
        <a:accent5>
          <a:srgbClr val="CACAFF"/>
        </a:accent5>
        <a:accent6>
          <a:srgbClr val="6C48A8"/>
        </a:accent6>
        <a:hlink>
          <a:srgbClr val="00CCFF"/>
        </a:hlink>
        <a:folHlink>
          <a:srgbClr val="0796B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55863C"/>
        </a:dk1>
        <a:lt1>
          <a:srgbClr val="FFFFFF"/>
        </a:lt1>
        <a:dk2>
          <a:srgbClr val="375F2F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AEB6AD"/>
        </a:accent3>
        <a:accent4>
          <a:srgbClr val="DADADA"/>
        </a:accent4>
        <a:accent5>
          <a:srgbClr val="AAE2B8"/>
        </a:accent5>
        <a:accent6>
          <a:srgbClr val="809B5C"/>
        </a:accent6>
        <a:hlink>
          <a:srgbClr val="B4EF7F"/>
        </a:hlink>
        <a:folHlink>
          <a:srgbClr val="F8F6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588073"/>
        </a:dk1>
        <a:lt1>
          <a:srgbClr val="FFFFFF"/>
        </a:lt1>
        <a:dk2>
          <a:srgbClr val="486768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B1B8B9"/>
        </a:accent3>
        <a:accent4>
          <a:srgbClr val="DADADA"/>
        </a:accent4>
        <a:accent5>
          <a:srgbClr val="ADE2E2"/>
        </a:accent5>
        <a:accent6>
          <a:srgbClr val="007B66"/>
        </a:accent6>
        <a:hlink>
          <a:srgbClr val="00CC99"/>
        </a:hlink>
        <a:folHlink>
          <a:srgbClr val="A8A8A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6B6C75"/>
        </a:dk1>
        <a:lt1>
          <a:srgbClr val="FFFFFF"/>
        </a:lt1>
        <a:dk2>
          <a:srgbClr val="575863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B4B4B7"/>
        </a:accent3>
        <a:accent4>
          <a:srgbClr val="DADADA"/>
        </a:accent4>
        <a:accent5>
          <a:srgbClr val="B8BCC1"/>
        </a:accent5>
        <a:accent6>
          <a:srgbClr val="5E7254"/>
        </a:accent6>
        <a:hlink>
          <a:srgbClr val="E9E77F"/>
        </a:hlink>
        <a:folHlink>
          <a:srgbClr val="D3A4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C4D6BE"/>
        </a:lt1>
        <a:dk2>
          <a:srgbClr val="339966"/>
        </a:dk2>
        <a:lt2>
          <a:srgbClr val="EFFBF0"/>
        </a:lt2>
        <a:accent1>
          <a:srgbClr val="DDDDDD"/>
        </a:accent1>
        <a:accent2>
          <a:srgbClr val="CCFF99"/>
        </a:accent2>
        <a:accent3>
          <a:srgbClr val="DEE8DB"/>
        </a:accent3>
        <a:accent4>
          <a:srgbClr val="000000"/>
        </a:accent4>
        <a:accent5>
          <a:srgbClr val="EBEBEB"/>
        </a:accent5>
        <a:accent6>
          <a:srgbClr val="B9E78A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D6DAE4"/>
        </a:lt1>
        <a:dk2>
          <a:srgbClr val="000099"/>
        </a:dk2>
        <a:lt2>
          <a:srgbClr val="FFFFFF"/>
        </a:lt2>
        <a:accent1>
          <a:srgbClr val="BFDEE3"/>
        </a:accent1>
        <a:accent2>
          <a:srgbClr val="C0C0C0"/>
        </a:accent2>
        <a:accent3>
          <a:srgbClr val="E8EAEF"/>
        </a:accent3>
        <a:accent4>
          <a:srgbClr val="000000"/>
        </a:accent4>
        <a:accent5>
          <a:srgbClr val="DCECEF"/>
        </a:accent5>
        <a:accent6>
          <a:srgbClr val="AEAEAE"/>
        </a:accent6>
        <a:hlink>
          <a:srgbClr val="3333CC"/>
        </a:hlink>
        <a:folHlink>
          <a:srgbClr val="5E93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C2C0BA"/>
        </a:lt1>
        <a:dk2>
          <a:srgbClr val="788569"/>
        </a:dk2>
        <a:lt2>
          <a:srgbClr val="F4F4EC"/>
        </a:lt2>
        <a:accent1>
          <a:srgbClr val="E1DFC1"/>
        </a:accent1>
        <a:accent2>
          <a:srgbClr val="A5A7AF"/>
        </a:accent2>
        <a:accent3>
          <a:srgbClr val="DDDCD9"/>
        </a:accent3>
        <a:accent4>
          <a:srgbClr val="3E1E00"/>
        </a:accent4>
        <a:accent5>
          <a:srgbClr val="EEECDD"/>
        </a:accent5>
        <a:accent6>
          <a:srgbClr val="95979E"/>
        </a:accent6>
        <a:hlink>
          <a:srgbClr val="9C98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Shimmer</Template>
  <TotalTime>4382</TotalTime>
  <Words>799</Words>
  <Application>Microsoft Office PowerPoint</Application>
  <PresentationFormat>全屏显示(4:3)</PresentationFormat>
  <Paragraphs>221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Shimmer</vt:lpstr>
      <vt:lpstr>Academic Writing in English </vt:lpstr>
      <vt:lpstr>Course Description</vt:lpstr>
      <vt:lpstr>Course Description</vt:lpstr>
      <vt:lpstr>Course Description</vt:lpstr>
      <vt:lpstr>Course Plan</vt:lpstr>
      <vt:lpstr>Course Plan</vt:lpstr>
      <vt:lpstr>Course Plan</vt:lpstr>
      <vt:lpstr>Course Plan</vt:lpstr>
      <vt:lpstr>Course Plan</vt:lpstr>
      <vt:lpstr>Course Plan</vt:lpstr>
      <vt:lpstr>Course Plan</vt:lpstr>
      <vt:lpstr>Course Plan</vt:lpstr>
      <vt:lpstr>Course Plan</vt:lpstr>
      <vt:lpstr>Course Plan</vt:lpstr>
      <vt:lpstr>Course Plan</vt:lpstr>
      <vt:lpstr>Course Plan</vt:lpstr>
      <vt:lpstr>Course Procedure</vt:lpstr>
      <vt:lpstr>Lecture Procedure</vt:lpstr>
      <vt:lpstr>Referenced textbooks and Websites</vt:lpstr>
      <vt:lpstr>Recommended Textbook</vt:lpstr>
      <vt:lpstr>Recommended Websites</vt:lpstr>
      <vt:lpstr>Types of academic writings</vt:lpstr>
      <vt:lpstr>Types of Academic Writing</vt:lpstr>
      <vt:lpstr>Types of Academic Writing</vt:lpstr>
      <vt:lpstr>Sections of Research Paper</vt:lpstr>
      <vt:lpstr>Types of Academic Writing</vt:lpstr>
      <vt:lpstr>幻灯片 27</vt:lpstr>
      <vt:lpstr>幻灯片 28</vt:lpstr>
      <vt:lpstr>Types of Academic Writing</vt:lpstr>
      <vt:lpstr>Academic Writing for This Course</vt:lpstr>
      <vt:lpstr>Assessment</vt:lpstr>
      <vt:lpstr>Assessment</vt:lpstr>
      <vt:lpstr>Assessment</vt:lpstr>
      <vt:lpstr>Assessment</vt:lpstr>
      <vt:lpstr>Format Requirements</vt:lpstr>
      <vt:lpstr>Format Requirements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fljyang</cp:lastModifiedBy>
  <cp:revision>208</cp:revision>
  <cp:lastPrinted>1601-01-01T00:00:00Z</cp:lastPrinted>
  <dcterms:created xsi:type="dcterms:W3CDTF">1601-01-01T00:00:00Z</dcterms:created>
  <dcterms:modified xsi:type="dcterms:W3CDTF">2017-09-26T07:58:28Z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