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  <p:sldMasterId id="2147483680" r:id="rId2"/>
  </p:sldMasterIdLst>
  <p:notesMasterIdLst>
    <p:notesMasterId r:id="rId26"/>
  </p:notesMasterIdLst>
  <p:handoutMasterIdLst>
    <p:handoutMasterId r:id="rId27"/>
  </p:handoutMasterIdLst>
  <p:sldIdLst>
    <p:sldId id="263" r:id="rId3"/>
    <p:sldId id="273" r:id="rId4"/>
    <p:sldId id="271" r:id="rId5"/>
    <p:sldId id="274" r:id="rId6"/>
    <p:sldId id="275" r:id="rId7"/>
    <p:sldId id="300" r:id="rId8"/>
    <p:sldId id="285" r:id="rId9"/>
    <p:sldId id="301" r:id="rId10"/>
    <p:sldId id="309" r:id="rId11"/>
    <p:sldId id="302" r:id="rId12"/>
    <p:sldId id="303" r:id="rId13"/>
    <p:sldId id="311" r:id="rId14"/>
    <p:sldId id="304" r:id="rId15"/>
    <p:sldId id="305" r:id="rId16"/>
    <p:sldId id="312" r:id="rId17"/>
    <p:sldId id="308" r:id="rId18"/>
    <p:sldId id="306" r:id="rId19"/>
    <p:sldId id="281" r:id="rId20"/>
    <p:sldId id="284" r:id="rId21"/>
    <p:sldId id="310" r:id="rId22"/>
    <p:sldId id="291" r:id="rId23"/>
    <p:sldId id="296" r:id="rId24"/>
    <p:sldId id="313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3300"/>
    <a:srgbClr val="FF9900"/>
    <a:srgbClr val="66FF66"/>
    <a:srgbClr val="33CC33"/>
    <a:srgbClr val="FF6600"/>
    <a:srgbClr val="FF6699"/>
    <a:srgbClr val="00FF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-15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7699DC8C-8E5C-49FD-A239-1AF4433B8B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 smtClean="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sz="1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smtClean="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07/16/96</a:t>
            </a:r>
            <a:endParaRPr lang="zh-CN" altLang="en-US" sz="1200"/>
          </a:p>
        </p:txBody>
      </p:sp>
      <p:sp>
        <p:nvSpPr>
          <p:cNvPr id="307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 smtClean="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sz="120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##</a:t>
            </a:r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676400"/>
            <a:ext cx="9148763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57600" y="2362200"/>
            <a:ext cx="5181600" cy="403225"/>
          </a:xfrm>
        </p:spPr>
        <p:txBody>
          <a:bodyPr>
            <a:spAutoFit/>
          </a:bodyPr>
          <a:lstStyle>
            <a:lvl1pPr marL="0" indent="0">
              <a:lnSpc>
                <a:spcPct val="85000"/>
              </a:lnSpc>
              <a:buFontTx/>
              <a:buNone/>
              <a:defRPr sz="2400"/>
            </a:lvl1pPr>
          </a:lstStyle>
          <a:p>
            <a:r>
              <a:rPr lang="en-US" altLang="zh-CN"/>
              <a:t>Click to add subtitle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3657600" y="1524000"/>
            <a:ext cx="5181600" cy="506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zh-CN"/>
              <a:t>Click to add title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685800"/>
            <a:ext cx="17526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00200" y="685800"/>
            <a:ext cx="51054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85800"/>
            <a:ext cx="7010400" cy="5064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676400" y="1981200"/>
            <a:ext cx="67818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1981200"/>
            <a:ext cx="3314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981200"/>
            <a:ext cx="3314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685800"/>
            <a:ext cx="70104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add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981200"/>
            <a:ext cx="6781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add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 spd="med">
    <p:wipe dir="r"/>
  </p:transition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666699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666699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666699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666699"/>
          </a:solidFill>
          <a:latin typeface="Tahoma" pitchFamily="34" charset="0"/>
          <a:ea typeface="宋体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666699"/>
          </a:solidFill>
          <a:latin typeface="Tahoma" pitchFamily="34" charset="0"/>
          <a:ea typeface="宋体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666699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666699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666699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CC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CC"/>
        </a:buClr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CC"/>
        </a:buClr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66CC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66CC"/>
        </a:buClr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66CC"/>
        </a:buClr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66CC"/>
        </a:buClr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66CC"/>
        </a:buClr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66CC"/>
        </a:buClr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11/25/2015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88913"/>
            <a:ext cx="2879725" cy="506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Grammar  </a:t>
            </a:r>
            <a:endParaRPr lang="en-US" altLang="zh-CN" sz="3600" smtClean="0"/>
          </a:p>
        </p:txBody>
      </p:sp>
      <p:sp>
        <p:nvSpPr>
          <p:cNvPr id="4100" name="Text Box 21"/>
          <p:cNvSpPr txBox="1">
            <a:spLocks noChangeArrowheads="1"/>
          </p:cNvSpPr>
          <p:nvPr/>
        </p:nvSpPr>
        <p:spPr bwMode="auto">
          <a:xfrm>
            <a:off x="179388" y="3571876"/>
            <a:ext cx="89646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i="1" dirty="0">
                <a:ea typeface="隶书" pitchFamily="49" charset="-122"/>
              </a:rPr>
              <a:t>Frequent Errors</a:t>
            </a:r>
            <a:r>
              <a:rPr lang="en-US" altLang="zh-CN" sz="4000" b="1" i="1" dirty="0"/>
              <a:t> in English Writings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549275"/>
            <a:ext cx="8459788" cy="4752975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altLang="zh-CN" sz="4400" b="1" dirty="0" err="1" smtClean="0"/>
              <a:t>Mixtured</a:t>
            </a:r>
            <a:r>
              <a:rPr lang="en-US" altLang="zh-CN" sz="4400" b="1" dirty="0" smtClean="0"/>
              <a:t> functions</a:t>
            </a:r>
            <a:endParaRPr lang="zh-CN" altLang="en-US" sz="4800" dirty="0" smtClean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28596" y="1341438"/>
            <a:ext cx="8429684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kumimoji="0" lang="en-US" altLang="zh-CN" dirty="0" smtClean="0"/>
              <a:t>6</a:t>
            </a:r>
            <a:r>
              <a:rPr kumimoji="0" lang="en-US" altLang="zh-CN" dirty="0"/>
              <a:t>) It didn’t interesting to me.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kumimoji="0" lang="en-US" altLang="zh-CN" dirty="0"/>
              <a:t>7) My English became well.</a:t>
            </a:r>
          </a:p>
          <a:p>
            <a:pPr>
              <a:lnSpc>
                <a:spcPct val="200000"/>
              </a:lnSpc>
            </a:pPr>
            <a:r>
              <a:rPr kumimoji="0" lang="en-US" altLang="zh-CN" dirty="0"/>
              <a:t>8) a new teacher instead of him</a:t>
            </a:r>
          </a:p>
          <a:p>
            <a:pPr>
              <a:lnSpc>
                <a:spcPct val="200000"/>
              </a:lnSpc>
            </a:pPr>
            <a:r>
              <a:rPr kumimoji="0" lang="en-US" altLang="zh-CN" dirty="0"/>
              <a:t>9) The economic develop very fast.</a:t>
            </a:r>
          </a:p>
          <a:p>
            <a:pPr>
              <a:lnSpc>
                <a:spcPct val="200000"/>
              </a:lnSpc>
            </a:pPr>
            <a:r>
              <a:rPr kumimoji="0" lang="en-US" altLang="zh-CN" dirty="0"/>
              <a:t> 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428992" y="2714620"/>
            <a:ext cx="1177925" cy="461665"/>
          </a:xfrm>
          <a:prstGeom prst="rect">
            <a:avLst/>
          </a:prstGeom>
          <a:solidFill>
            <a:srgbClr val="0070C0">
              <a:alpha val="16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good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2713101" y="3538839"/>
            <a:ext cx="1930337" cy="461665"/>
          </a:xfrm>
          <a:prstGeom prst="rect">
            <a:avLst/>
          </a:prstGeom>
          <a:solidFill>
            <a:srgbClr val="0070C0">
              <a:alpha val="16000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took </a:t>
            </a:r>
            <a:r>
              <a:rPr lang="en-US" altLang="zh-CN" dirty="0"/>
              <a:t>place </a:t>
            </a:r>
            <a:r>
              <a:rPr lang="en-US" altLang="zh-CN" dirty="0" smtClean="0"/>
              <a:t>of</a:t>
            </a:r>
            <a:endParaRPr lang="en-US" altLang="zh-CN" dirty="0"/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1428728" y="4286256"/>
            <a:ext cx="2754280" cy="461665"/>
          </a:xfrm>
          <a:prstGeom prst="rect">
            <a:avLst/>
          </a:prstGeom>
          <a:solidFill>
            <a:srgbClr val="0070C0">
              <a:alpha val="16000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economy develops</a:t>
            </a:r>
            <a:endParaRPr lang="en-US" altLang="zh-CN" dirty="0"/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857224" y="1967203"/>
            <a:ext cx="2869696" cy="461665"/>
          </a:xfrm>
          <a:prstGeom prst="rect">
            <a:avLst/>
          </a:prstGeom>
          <a:solidFill>
            <a:srgbClr val="0070C0">
              <a:alpha val="16000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It didn’t interest me.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Examples:</a:t>
            </a:r>
            <a:endParaRPr lang="zh-CN" altLang="en-US" sz="54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0" grpId="0" animBg="1"/>
      <p:bldP spid="65551" grpId="0" animBg="1"/>
      <p:bldP spid="65553" grpId="0" animBg="1"/>
      <p:bldP spid="655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692150"/>
            <a:ext cx="8893175" cy="6165850"/>
          </a:xfrm>
        </p:spPr>
        <p:txBody>
          <a:bodyPr>
            <a:normAutofit/>
          </a:bodyPr>
          <a:lstStyle/>
          <a:p>
            <a:pPr marL="533400" indent="-533400">
              <a:buNone/>
            </a:pPr>
            <a:r>
              <a:rPr lang="en-US" altLang="zh-CN" sz="4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4400" b="1" dirty="0" smtClean="0">
                <a:latin typeface="Arial" pitchFamily="34" charset="0"/>
                <a:cs typeface="Arial" pitchFamily="34" charset="0"/>
              </a:rPr>
              <a:t>Misuse in verbs</a:t>
            </a:r>
            <a:endParaRPr lang="zh-CN" altLang="en-US" sz="4400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200000"/>
              </a:lnSpc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1) They </a:t>
            </a:r>
            <a:r>
              <a:rPr lang="en-US" altLang="zh-CN" sz="24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are care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about you. </a:t>
            </a:r>
          </a:p>
          <a:p>
            <a:pPr marL="533400" indent="-533400" eaLnBrk="1" hangingPunct="1">
              <a:lnSpc>
                <a:spcPct val="200000"/>
              </a:lnSpc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2) because of you </a:t>
            </a:r>
            <a:r>
              <a:rPr lang="en-US" altLang="zh-CN" sz="24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are lack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patience, you will …</a:t>
            </a:r>
          </a:p>
          <a:p>
            <a:pPr marL="533400" indent="-533400" eaLnBrk="1" hangingPunct="1">
              <a:lnSpc>
                <a:spcPct val="200000"/>
              </a:lnSpc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3) The old </a:t>
            </a:r>
            <a:r>
              <a:rPr lang="en-US" altLang="zh-CN" sz="24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aren’t easily accept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new things</a:t>
            </a:r>
          </a:p>
          <a:p>
            <a:pPr marL="533400" indent="-533400" eaLnBrk="1" hangingPunct="1">
              <a:lnSpc>
                <a:spcPct val="200000"/>
              </a:lnSpc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4) How generation gap </a:t>
            </a:r>
            <a:r>
              <a:rPr lang="en-US" altLang="zh-CN" sz="24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is happens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sz="4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0" y="15573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00034" y="2071678"/>
            <a:ext cx="5143536" cy="461665"/>
          </a:xfrm>
          <a:prstGeom prst="rect">
            <a:avLst/>
          </a:prstGeom>
          <a:solidFill>
            <a:srgbClr val="0070C0">
              <a:alpha val="17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They </a:t>
            </a:r>
            <a:r>
              <a:rPr lang="en-US" altLang="zh-CN" dirty="0"/>
              <a:t>care about you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500035" y="2928934"/>
            <a:ext cx="5214974" cy="461665"/>
          </a:xfrm>
          <a:prstGeom prst="rect">
            <a:avLst/>
          </a:prstGeom>
          <a:solidFill>
            <a:srgbClr val="0070C0">
              <a:alpha val="17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Because </a:t>
            </a:r>
            <a:r>
              <a:rPr lang="en-US" altLang="zh-CN" dirty="0"/>
              <a:t>you lack patience, …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500034" y="3714752"/>
            <a:ext cx="5214974" cy="461665"/>
          </a:xfrm>
          <a:prstGeom prst="rect">
            <a:avLst/>
          </a:prstGeom>
          <a:solidFill>
            <a:srgbClr val="0070C0">
              <a:alpha val="17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The </a:t>
            </a:r>
            <a:r>
              <a:rPr lang="en-US" altLang="zh-CN" dirty="0"/>
              <a:t>old don’t easily accept  ….</a:t>
            </a:r>
            <a:endParaRPr lang="zh-CN" altLang="en-US" dirty="0"/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428596" y="4610409"/>
            <a:ext cx="5286412" cy="461665"/>
          </a:xfrm>
          <a:prstGeom prst="rect">
            <a:avLst/>
          </a:prstGeom>
          <a:solidFill>
            <a:srgbClr val="0070C0">
              <a:alpha val="17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How </a:t>
            </a:r>
            <a:r>
              <a:rPr lang="en-US" altLang="zh-CN" dirty="0"/>
              <a:t>does generation gap happen?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Examples:</a:t>
            </a:r>
            <a:endParaRPr lang="zh-CN" altLang="en-US" sz="54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animBg="1"/>
      <p:bldP spid="66568" grpId="0" animBg="1"/>
      <p:bldP spid="66569" grpId="0" animBg="1"/>
      <p:bldP spid="665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692150"/>
            <a:ext cx="8893175" cy="6165850"/>
          </a:xfrm>
        </p:spPr>
        <p:txBody>
          <a:bodyPr>
            <a:normAutofit/>
          </a:bodyPr>
          <a:lstStyle/>
          <a:p>
            <a:pPr marL="533400" indent="-533400">
              <a:buNone/>
            </a:pPr>
            <a:r>
              <a:rPr lang="en-US" altLang="zh-CN" sz="4400" dirty="0" smtClean="0"/>
              <a:t>   </a:t>
            </a:r>
            <a:r>
              <a:rPr lang="en-US" altLang="zh-CN" sz="4400" b="1" dirty="0" smtClean="0"/>
              <a:t>Misuse in verbs</a:t>
            </a:r>
            <a:endParaRPr lang="zh-CN" altLang="en-US" sz="4400" dirty="0" smtClean="0"/>
          </a:p>
          <a:p>
            <a:pPr marL="533400" indent="-533400" eaLnBrk="1" hangingPunct="1">
              <a:lnSpc>
                <a:spcPts val="5900"/>
              </a:lnSpc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5) I’m hate to answer questions.</a:t>
            </a:r>
          </a:p>
          <a:p>
            <a:pPr marL="533400" indent="-533400" eaLnBrk="1" hangingPunct="1">
              <a:lnSpc>
                <a:spcPts val="5900"/>
              </a:lnSpc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6) Generation is don’t avoid.</a:t>
            </a:r>
          </a:p>
          <a:p>
            <a:pPr marL="533400" indent="-533400" eaLnBrk="1" hangingPunct="1">
              <a:lnSpc>
                <a:spcPts val="5900"/>
              </a:lnSpc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7) The situation was last.</a:t>
            </a:r>
          </a:p>
          <a:p>
            <a:pPr marL="533400" indent="-533400" eaLnBrk="1" hangingPunct="1">
              <a:lnSpc>
                <a:spcPts val="5900"/>
              </a:lnSpc>
              <a:buFontTx/>
              <a:buNone/>
            </a:pPr>
            <a:r>
              <a:rPr lang="en-US" altLang="zh-CN" dirty="0" smtClean="0"/>
              <a:t> </a:t>
            </a:r>
            <a:endParaRPr lang="en-US" altLang="zh-CN" sz="4400" dirty="0" smtClean="0"/>
          </a:p>
          <a:p>
            <a:pPr marL="533400" indent="-533400" eaLnBrk="1" hangingPunct="1">
              <a:lnSpc>
                <a:spcPts val="5900"/>
              </a:lnSpc>
              <a:buNone/>
            </a:pPr>
            <a:r>
              <a:rPr lang="en-US" altLang="zh-CN" sz="4800" dirty="0" smtClean="0"/>
              <a:t> </a:t>
            </a:r>
            <a:endParaRPr lang="zh-CN" altLang="en-US" sz="4800" dirty="0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0" y="15573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571472" y="2071678"/>
            <a:ext cx="3744913" cy="51911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5) I hate to answer …</a:t>
            </a:r>
            <a:endParaRPr lang="en-US" altLang="zh-CN" sz="2800" dirty="0"/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515952" y="2928934"/>
            <a:ext cx="5905784" cy="52322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/>
              <a:t>6) Generation gap can’t be avoided.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571472" y="3786190"/>
            <a:ext cx="3717621" cy="52322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7) The situation lasted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Examples:</a:t>
            </a:r>
            <a:endParaRPr lang="zh-CN" altLang="en-US" sz="54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1" grpId="0" animBg="1"/>
      <p:bldP spid="66572" grpId="0" animBg="1"/>
      <p:bldP spid="665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549275"/>
            <a:ext cx="8459788" cy="4752975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altLang="zh-CN" sz="4800" dirty="0" smtClean="0"/>
              <a:t>Coined words</a:t>
            </a:r>
            <a:endParaRPr lang="zh-CN" altLang="en-US" sz="4800" dirty="0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28596" y="1357298"/>
            <a:ext cx="8501122" cy="334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/>
              <a:t>1.themselves’s school work</a:t>
            </a:r>
          </a:p>
          <a:p>
            <a:pPr>
              <a:lnSpc>
                <a:spcPct val="150000"/>
              </a:lnSpc>
            </a:pPr>
            <a:endParaRPr kumimoji="0" lang="en-US" altLang="zh-CN" dirty="0"/>
          </a:p>
          <a:p>
            <a:pPr>
              <a:lnSpc>
                <a:spcPct val="150000"/>
              </a:lnSpc>
            </a:pPr>
            <a:r>
              <a:rPr kumimoji="0" lang="en-US" altLang="zh-CN" dirty="0"/>
              <a:t>2.When we  in abroad, our all kinds of ability can get training.</a:t>
            </a:r>
          </a:p>
          <a:p>
            <a:pPr>
              <a:lnSpc>
                <a:spcPct val="150000"/>
              </a:lnSpc>
            </a:pPr>
            <a:endParaRPr kumimoji="0" lang="en-US" altLang="zh-CN" dirty="0"/>
          </a:p>
          <a:p>
            <a:pPr>
              <a:lnSpc>
                <a:spcPct val="150000"/>
              </a:lnSpc>
            </a:pPr>
            <a:endParaRPr kumimoji="0" lang="en-US" altLang="zh-CN" dirty="0"/>
          </a:p>
          <a:p>
            <a:pPr>
              <a:lnSpc>
                <a:spcPct val="150000"/>
              </a:lnSpc>
            </a:pPr>
            <a:r>
              <a:rPr kumimoji="0" lang="en-US" altLang="zh-CN" dirty="0"/>
              <a:t>3.If we study hardly, we all can become to a excellent person.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714348" y="1857364"/>
            <a:ext cx="2143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</a:rPr>
              <a:t>their own 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85786" y="3000372"/>
            <a:ext cx="76438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When </a:t>
            </a:r>
            <a:r>
              <a:rPr lang="en-US" altLang="zh-CN" dirty="0">
                <a:solidFill>
                  <a:srgbClr val="C00000"/>
                </a:solidFill>
              </a:rPr>
              <a:t>we study abroad, all kinds of our 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abilities can get trained</a:t>
            </a:r>
            <a:r>
              <a:rPr lang="en-US" altLang="zh-CN" dirty="0"/>
              <a:t>.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785786" y="4643446"/>
            <a:ext cx="80724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If we </a:t>
            </a:r>
            <a:r>
              <a:rPr lang="en-US" altLang="zh-CN" dirty="0">
                <a:solidFill>
                  <a:srgbClr val="C00000"/>
                </a:solidFill>
              </a:rPr>
              <a:t>study hard</a:t>
            </a:r>
            <a:r>
              <a:rPr lang="en-US" altLang="zh-CN" dirty="0">
                <a:solidFill>
                  <a:schemeClr val="tx2"/>
                </a:solidFill>
              </a:rPr>
              <a:t>,</a:t>
            </a:r>
            <a:r>
              <a:rPr lang="en-US" altLang="zh-CN" dirty="0"/>
              <a:t> we all can </a:t>
            </a:r>
            <a:r>
              <a:rPr lang="en-US" altLang="zh-CN" dirty="0">
                <a:solidFill>
                  <a:srgbClr val="C00000"/>
                </a:solidFill>
              </a:rPr>
              <a:t>become </a:t>
            </a:r>
            <a:r>
              <a:rPr lang="en-US" altLang="zh-CN" dirty="0" smtClean="0">
                <a:solidFill>
                  <a:srgbClr val="C00000"/>
                </a:solidFill>
              </a:rPr>
              <a:t>excellent persons / people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Examples:</a:t>
            </a:r>
            <a:endParaRPr lang="zh-CN" altLang="en-US" sz="54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  <p:bldP spid="67590" grpId="0"/>
      <p:bldP spid="675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Examples:</a:t>
            </a:r>
            <a:endParaRPr lang="zh-CN" altLang="en-US" sz="54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404813"/>
            <a:ext cx="8459788" cy="881047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altLang="zh-CN" sz="4400" dirty="0" smtClean="0"/>
              <a:t>Collocation Errors</a:t>
            </a:r>
            <a:endParaRPr lang="zh-CN" altLang="en-US" sz="4800" dirty="0" smtClean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14282" y="1214422"/>
            <a:ext cx="878687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Tx/>
              <a:buAutoNum type="arabicParenR"/>
            </a:pPr>
            <a:r>
              <a:rPr kumimoji="0" lang="en-US" altLang="zh-CN" dirty="0"/>
              <a:t>I agree with mixed marriages.  </a:t>
            </a:r>
          </a:p>
          <a:p>
            <a:pPr marL="457200" indent="-457200">
              <a:lnSpc>
                <a:spcPct val="250000"/>
              </a:lnSpc>
            </a:pPr>
            <a:r>
              <a:rPr kumimoji="0" lang="en-US" altLang="zh-CN" dirty="0"/>
              <a:t>2) There are many people still unconscious the  serious of it.</a:t>
            </a:r>
          </a:p>
          <a:p>
            <a:pPr marL="457200" indent="-457200">
              <a:lnSpc>
                <a:spcPct val="250000"/>
              </a:lnSpc>
            </a:pPr>
            <a:r>
              <a:rPr kumimoji="0" lang="en-US" altLang="zh-CN" dirty="0"/>
              <a:t>3) the fashion likes that</a:t>
            </a:r>
          </a:p>
          <a:p>
            <a:pPr marL="457200" indent="-457200">
              <a:lnSpc>
                <a:spcPct val="250000"/>
              </a:lnSpc>
            </a:pPr>
            <a:r>
              <a:rPr kumimoji="0" lang="en-US" altLang="zh-CN" dirty="0"/>
              <a:t>4) our young man </a:t>
            </a:r>
            <a:r>
              <a:rPr kumimoji="0" lang="en-US" altLang="zh-CN" dirty="0" smtClean="0"/>
              <a:t>…</a:t>
            </a:r>
            <a:endParaRPr kumimoji="0" lang="en-US" altLang="zh-CN" dirty="0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23894" y="2071678"/>
            <a:ext cx="4017446" cy="461665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I agree to mixed marriages.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42910" y="2928934"/>
            <a:ext cx="8178842" cy="461665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… people who still are unconscious of the seriousness of it</a:t>
            </a:r>
            <a:endParaRPr lang="zh-CN" alt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14360" y="3838581"/>
            <a:ext cx="3283271" cy="52322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the fashion</a:t>
            </a:r>
            <a:r>
              <a:rPr lang="en-US" altLang="zh-CN" sz="2800">
                <a:solidFill>
                  <a:srgbClr val="FF6699"/>
                </a:solidFill>
              </a:rPr>
              <a:t> like </a:t>
            </a:r>
            <a:r>
              <a:rPr lang="en-US" altLang="zh-CN" sz="2800"/>
              <a:t>that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642910" y="4786322"/>
            <a:ext cx="2682081" cy="52322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/>
              <a:t>We young man</a:t>
            </a:r>
            <a:r>
              <a:rPr lang="en-US" altLang="zh-CN" dirty="0"/>
              <a:t>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779838" y="3810000"/>
            <a:ext cx="1885950" cy="519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at </a:t>
            </a:r>
            <a:r>
              <a:rPr lang="en-US" altLang="zh-CN" sz="2800" b="1">
                <a:solidFill>
                  <a:srgbClr val="FF3300"/>
                </a:solidFill>
              </a:rPr>
              <a:t>our </a:t>
            </a:r>
            <a:r>
              <a:rPr lang="en-US" altLang="zh-CN" sz="2800" b="1"/>
              <a:t>age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nimBg="1"/>
      <p:bldP spid="68614" grpId="0" animBg="1"/>
      <p:bldP spid="68615" grpId="0" animBg="1"/>
      <p:bldP spid="68616" grpId="0" animBg="1"/>
      <p:bldP spid="686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Examples:</a:t>
            </a:r>
            <a:endParaRPr lang="zh-CN" altLang="en-US" sz="54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404813"/>
            <a:ext cx="8459788" cy="4752975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altLang="zh-CN" sz="4400" dirty="0" smtClean="0"/>
              <a:t>Collocation Errors</a:t>
            </a:r>
            <a:endParaRPr lang="zh-CN" altLang="en-US" sz="4800" dirty="0" smtClean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14282" y="1295400"/>
            <a:ext cx="8286808" cy="41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4988" indent="-457200">
              <a:lnSpc>
                <a:spcPts val="37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dirty="0" smtClean="0"/>
              <a:t>5</a:t>
            </a:r>
            <a:r>
              <a:rPr kumimoji="0" lang="en-US" altLang="zh-CN" sz="2800" dirty="0"/>
              <a:t>) at us this </a:t>
            </a:r>
            <a:r>
              <a:rPr kumimoji="0" lang="en-US" altLang="zh-CN" sz="2800" dirty="0" smtClean="0"/>
              <a:t>age</a:t>
            </a:r>
          </a:p>
          <a:p>
            <a:pPr marL="534988" indent="-457200">
              <a:lnSpc>
                <a:spcPts val="3700"/>
              </a:lnSpc>
              <a:spcBef>
                <a:spcPts val="600"/>
              </a:spcBef>
              <a:spcAft>
                <a:spcPts val="600"/>
              </a:spcAft>
            </a:pPr>
            <a:endParaRPr kumimoji="0" lang="en-US" altLang="zh-CN" sz="2800" dirty="0"/>
          </a:p>
          <a:p>
            <a:pPr marL="457200" indent="-457200">
              <a:lnSpc>
                <a:spcPts val="3700"/>
              </a:lnSpc>
            </a:pPr>
            <a:r>
              <a:rPr kumimoji="0" lang="en-US" altLang="zh-CN" sz="2800" dirty="0"/>
              <a:t>6) I’m also aware of learning the knowledge</a:t>
            </a:r>
          </a:p>
          <a:p>
            <a:pPr marL="457200" indent="-457200">
              <a:lnSpc>
                <a:spcPts val="3700"/>
              </a:lnSpc>
            </a:pPr>
            <a:r>
              <a:rPr kumimoji="0" lang="en-US" altLang="zh-CN" sz="2800" dirty="0"/>
              <a:t> </a:t>
            </a:r>
            <a:r>
              <a:rPr kumimoji="0" lang="en-US" altLang="zh-CN" sz="2800" dirty="0" smtClean="0"/>
              <a:t>   on </a:t>
            </a:r>
            <a:r>
              <a:rPr kumimoji="0" lang="en-US" altLang="zh-CN" sz="2800" dirty="0"/>
              <a:t>books is very important</a:t>
            </a:r>
            <a:r>
              <a:rPr kumimoji="0" lang="en-US" altLang="zh-CN" sz="2800" dirty="0" smtClean="0"/>
              <a:t>.</a:t>
            </a:r>
          </a:p>
          <a:p>
            <a:pPr marL="457200" indent="-457200">
              <a:lnSpc>
                <a:spcPts val="3700"/>
              </a:lnSpc>
            </a:pPr>
            <a:endParaRPr kumimoji="0" lang="en-US" altLang="zh-CN" sz="2800" dirty="0"/>
          </a:p>
          <a:p>
            <a:pPr marL="457200" indent="-457200">
              <a:lnSpc>
                <a:spcPts val="3700"/>
              </a:lnSpc>
            </a:pPr>
            <a:r>
              <a:rPr kumimoji="0" lang="en-US" altLang="zh-CN" sz="2800" dirty="0"/>
              <a:t>7) It seemed to many things were change.</a:t>
            </a:r>
          </a:p>
          <a:p>
            <a:pPr marL="457200" indent="-457200">
              <a:lnSpc>
                <a:spcPts val="3700"/>
              </a:lnSpc>
            </a:pPr>
            <a:r>
              <a:rPr kumimoji="0" lang="en-US" altLang="zh-CN" sz="2800" dirty="0"/>
              <a:t> </a:t>
            </a:r>
          </a:p>
          <a:p>
            <a:pPr marL="457200" indent="-457200">
              <a:lnSpc>
                <a:spcPts val="3700"/>
              </a:lnSpc>
            </a:pPr>
            <a:r>
              <a:rPr kumimoji="0" lang="en-US" altLang="zh-CN" sz="2800" dirty="0"/>
              <a:t> 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785786" y="1785926"/>
            <a:ext cx="1571264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at </a:t>
            </a:r>
            <a:r>
              <a:rPr lang="en-US" altLang="zh-CN" dirty="0">
                <a:solidFill>
                  <a:srgbClr val="FF3300"/>
                </a:solidFill>
              </a:rPr>
              <a:t>our </a:t>
            </a:r>
            <a:r>
              <a:rPr lang="en-US" altLang="zh-CN" dirty="0"/>
              <a:t>age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714348" y="3357562"/>
            <a:ext cx="3246402" cy="46166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I’m also aware that  …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714348" y="4429132"/>
            <a:ext cx="2526654" cy="46166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It seemed that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7" grpId="0" animBg="1"/>
      <p:bldP spid="68618" grpId="0" animBg="1"/>
      <p:bldP spid="686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Examples:</a:t>
            </a:r>
            <a:endParaRPr lang="zh-CN" altLang="en-US" sz="54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692150"/>
            <a:ext cx="8459788" cy="4752975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zh-CN" sz="4400" dirty="0" smtClean="0"/>
              <a:t>Collocation Errors</a:t>
            </a:r>
            <a:endParaRPr lang="zh-CN" altLang="en-US" sz="4800" dirty="0" smtClean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1412874"/>
            <a:ext cx="850109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kumimoji="0" lang="en-US" altLang="zh-CN" dirty="0"/>
              <a:t>8) May be my former teacher was …</a:t>
            </a:r>
          </a:p>
          <a:p>
            <a:pPr>
              <a:lnSpc>
                <a:spcPct val="300000"/>
              </a:lnSpc>
            </a:pPr>
            <a:r>
              <a:rPr kumimoji="0" lang="en-US" altLang="zh-CN" dirty="0"/>
              <a:t>9) AIDS killed so many people in passed year.</a:t>
            </a:r>
          </a:p>
          <a:p>
            <a:pPr>
              <a:lnSpc>
                <a:spcPct val="300000"/>
              </a:lnSpc>
            </a:pPr>
            <a:r>
              <a:rPr kumimoji="0" lang="en-US" altLang="zh-CN" dirty="0"/>
              <a:t>10) We should saving time every day.</a:t>
            </a:r>
          </a:p>
          <a:p>
            <a:pPr>
              <a:lnSpc>
                <a:spcPct val="300000"/>
              </a:lnSpc>
            </a:pPr>
            <a:r>
              <a:rPr kumimoji="0" lang="en-US" altLang="zh-CN" dirty="0"/>
              <a:t>11) more and more </a:t>
            </a:r>
            <a:r>
              <a:rPr kumimoji="0" lang="en-US" altLang="zh-CN" dirty="0" smtClean="0"/>
              <a:t>larger</a:t>
            </a:r>
            <a:endParaRPr kumimoji="0" lang="en-US" altLang="zh-CN" dirty="0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28596" y="2357430"/>
            <a:ext cx="1747838" cy="5191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Maybe …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4500562" y="3429000"/>
            <a:ext cx="917575" cy="519112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</a:rPr>
              <a:t>past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1071538" y="4572008"/>
            <a:ext cx="2243137" cy="519113"/>
          </a:xfrm>
          <a:prstGeom prst="rect">
            <a:avLst/>
          </a:prstGeom>
          <a:solidFill>
            <a:srgbClr val="66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should save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642910" y="5643578"/>
            <a:ext cx="2992438" cy="5191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larger and larger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/>
      <p:bldP spid="72710" grpId="0" animBg="1"/>
      <p:bldP spid="72711" grpId="0" animBg="1"/>
      <p:bldP spid="727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Examples:</a:t>
            </a:r>
            <a:endParaRPr lang="zh-CN" altLang="en-US" sz="54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620713"/>
            <a:ext cx="8715436" cy="6237287"/>
          </a:xfrm>
        </p:spPr>
        <p:txBody>
          <a:bodyPr>
            <a:normAutofit/>
          </a:bodyPr>
          <a:lstStyle/>
          <a:p>
            <a:pPr marL="533400" indent="-533400">
              <a:buNone/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Fragments or incomplete sentences</a:t>
            </a: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buNone/>
            </a:pP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1) I never worrying much about …</a:t>
            </a:r>
          </a:p>
          <a:p>
            <a:pPr marL="533400" indent="-533400">
              <a:buNone/>
            </a:pP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2) Not only study hard but also train our ability. </a:t>
            </a:r>
          </a:p>
          <a:p>
            <a:pPr marL="533400" indent="-533400">
              <a:buNone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buNone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buNone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361950" indent="-361950"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3) First of all to take into account the conditions of your family. If the burden at home don’t study abroad. 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0034" y="2857496"/>
            <a:ext cx="77153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Not </a:t>
            </a:r>
            <a:r>
              <a:rPr lang="en-US" altLang="zh-CN" dirty="0">
                <a:solidFill>
                  <a:srgbClr val="C00000"/>
                </a:solidFill>
              </a:rPr>
              <a:t>only can we study hard, but studying abroad also train our ability. 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42910" y="5000636"/>
            <a:ext cx="790343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First </a:t>
            </a:r>
            <a:r>
              <a:rPr lang="en-US" altLang="zh-CN" dirty="0">
                <a:solidFill>
                  <a:srgbClr val="C00000"/>
                </a:solidFill>
              </a:rPr>
              <a:t>of all, we should take into account the conditions of 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your family. If the burden is heavy, we do not study abroad.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50580" y="1857364"/>
            <a:ext cx="43091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I </a:t>
            </a:r>
            <a:r>
              <a:rPr lang="en-US" altLang="zh-CN" dirty="0">
                <a:solidFill>
                  <a:srgbClr val="C00000"/>
                </a:solidFill>
              </a:rPr>
              <a:t>never worried </a:t>
            </a:r>
            <a:r>
              <a:rPr lang="en-US" altLang="zh-CN" dirty="0"/>
              <a:t>much about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  <p:bldP spid="69637" grpId="0"/>
      <p:bldP spid="696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Examples:</a:t>
            </a:r>
            <a:endParaRPr lang="zh-CN" altLang="en-US" sz="54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549275"/>
            <a:ext cx="9324975" cy="6308725"/>
          </a:xfrm>
        </p:spPr>
        <p:txBody>
          <a:bodyPr>
            <a:normAutofit/>
          </a:bodyPr>
          <a:lstStyle/>
          <a:p>
            <a:pPr marL="533400" indent="-533400">
              <a:lnSpc>
                <a:spcPts val="432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3600" b="1" dirty="0" smtClean="0">
                <a:latin typeface="Arial" pitchFamily="34" charset="0"/>
                <a:cs typeface="Arial" pitchFamily="34" charset="0"/>
              </a:rPr>
              <a:t>Wrong language equivalences</a:t>
            </a:r>
            <a:endParaRPr lang="en-US" altLang="zh-CN" sz="3600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1. But have some people think needn’t study abroad.</a:t>
            </a:r>
          </a:p>
          <a:p>
            <a:pPr marL="533400" indent="-533400" eaLnBrk="1" hangingPunct="1"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2.Therefore easily lead to quarrels.</a:t>
            </a:r>
          </a:p>
          <a:p>
            <a:pPr marL="533400" indent="-533400" eaLnBrk="1" hangingPunct="1"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3.Study home, many people think that it is also come true our dream.</a:t>
            </a:r>
          </a:p>
          <a:p>
            <a:pPr marL="533400" indent="-533400" eaLnBrk="1" hangingPunct="1">
              <a:spcBef>
                <a:spcPts val="1800"/>
              </a:spcBef>
              <a:spcAft>
                <a:spcPts val="1800"/>
              </a:spcAft>
              <a:buFontTx/>
              <a:buNone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4.They are studying abroad can make some friends in the other country.</a:t>
            </a:r>
          </a:p>
          <a:p>
            <a:pPr marL="533400" indent="-533400" eaLnBrk="1" hangingPunct="1">
              <a:lnSpc>
                <a:spcPts val="432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57158" y="2753021"/>
            <a:ext cx="5080237" cy="46166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Therefore </a:t>
            </a:r>
            <a:r>
              <a:rPr lang="en-US" altLang="zh-CN" dirty="0"/>
              <a:t>it easily leads to quarrels.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428596" y="4026763"/>
            <a:ext cx="8286808" cy="83099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Many </a:t>
            </a:r>
            <a:r>
              <a:rPr lang="en-US" altLang="zh-CN" dirty="0"/>
              <a:t>people think that if we study home, our dream can also come true.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428596" y="5929330"/>
            <a:ext cx="8286808" cy="830997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They </a:t>
            </a:r>
            <a:r>
              <a:rPr lang="en-US" altLang="zh-CN" dirty="0">
                <a:solidFill>
                  <a:schemeClr val="bg1"/>
                </a:solidFill>
              </a:rPr>
              <a:t>can make some friends in the other country if they study abroad.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57158" y="1928802"/>
            <a:ext cx="8143932" cy="461665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/>
            <a:r>
              <a:rPr lang="en-US" altLang="zh-CN" dirty="0" smtClean="0"/>
              <a:t>But </a:t>
            </a:r>
            <a:r>
              <a:rPr lang="en-US" altLang="zh-CN" dirty="0"/>
              <a:t>some people think we have no need to </a:t>
            </a:r>
            <a:r>
              <a:rPr lang="en-US" altLang="zh-CN" dirty="0" smtClean="0"/>
              <a:t>study abroad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nimBg="1"/>
      <p:bldP spid="40967" grpId="0" animBg="1"/>
      <p:bldP spid="40968" grpId="0" animBg="1"/>
      <p:bldP spid="409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Examples:</a:t>
            </a:r>
            <a:endParaRPr lang="zh-CN" altLang="en-US" sz="54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2000240"/>
            <a:ext cx="8929718" cy="4143404"/>
          </a:xfrm>
        </p:spPr>
        <p:txBody>
          <a:bodyPr>
            <a:normAutofit/>
          </a:bodyPr>
          <a:lstStyle/>
          <a:p>
            <a:pPr marL="533400" indent="-53340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5) We can be more valuable time.  </a:t>
            </a:r>
          </a:p>
          <a:p>
            <a:pPr marL="533400" indent="-53340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6)Be on time it’s most important for everyone.</a:t>
            </a:r>
          </a:p>
          <a:p>
            <a:pPr marL="266700" indent="-26670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7)Due to mixed couple are mutual trust and respect, they can tolerance, compromise and being open with each other.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42910" y="2428868"/>
            <a:ext cx="3583866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We </a:t>
            </a:r>
            <a:r>
              <a:rPr lang="en-US" altLang="zh-CN" dirty="0">
                <a:solidFill>
                  <a:schemeClr val="bg1"/>
                </a:solidFill>
              </a:rPr>
              <a:t>can value time more.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42910" y="3214686"/>
            <a:ext cx="6378669" cy="46166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Being </a:t>
            </a:r>
            <a:r>
              <a:rPr lang="en-US" altLang="zh-CN" dirty="0"/>
              <a:t>on time is most important for everyone.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42910" y="4572008"/>
            <a:ext cx="7929618" cy="1200329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Due </a:t>
            </a:r>
            <a:r>
              <a:rPr lang="en-US" altLang="zh-CN" dirty="0"/>
              <a:t>to the fact that </a:t>
            </a:r>
            <a:r>
              <a:rPr lang="en-US" altLang="zh-CN" dirty="0" smtClean="0"/>
              <a:t>mixed </a:t>
            </a:r>
            <a:r>
              <a:rPr lang="en-US" altLang="zh-CN" dirty="0"/>
              <a:t>couple trust and respect mutually, they can be tolerant, compromise with and be open with each other. </a:t>
            </a:r>
          </a:p>
        </p:txBody>
      </p:sp>
      <p:sp>
        <p:nvSpPr>
          <p:cNvPr id="8" name="矩形 7"/>
          <p:cNvSpPr/>
          <p:nvPr/>
        </p:nvSpPr>
        <p:spPr>
          <a:xfrm>
            <a:off x="142844" y="928670"/>
            <a:ext cx="6383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>
              <a:buNone/>
            </a:pPr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Wrong language equivalences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  <p:bldP spid="45061" grpId="0" animBg="1"/>
      <p:bldP spid="450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692150"/>
            <a:ext cx="7010400" cy="7905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sz="5400" dirty="0" smtClean="0"/>
              <a:t>Contents</a:t>
            </a:r>
            <a:endParaRPr lang="zh-CN" altLang="en-US" sz="54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773238"/>
            <a:ext cx="8101012" cy="4752975"/>
          </a:xfrm>
        </p:spPr>
        <p:txBody>
          <a:bodyPr>
            <a:normAutofit/>
          </a:bodyPr>
          <a:lstStyle/>
          <a:p>
            <a:pPr marL="533400" indent="-533400" eaLnBrk="1" hangingPunct="1"/>
            <a:r>
              <a:rPr lang="en-US" altLang="zh-CN" sz="4400" dirty="0" smtClean="0">
                <a:latin typeface="Arial" pitchFamily="34" charset="0"/>
                <a:cs typeface="Arial" pitchFamily="34" charset="0"/>
              </a:rPr>
              <a:t>Reasons for the errors</a:t>
            </a:r>
            <a:endParaRPr lang="zh-CN" altLang="en-US" sz="4400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/>
            <a:r>
              <a:rPr lang="en-US" altLang="zh-CN" sz="4400" dirty="0" smtClean="0">
                <a:latin typeface="Arial" pitchFamily="34" charset="0"/>
                <a:cs typeface="Arial" pitchFamily="34" charset="0"/>
              </a:rPr>
              <a:t>Frequent errors</a:t>
            </a:r>
            <a:endParaRPr lang="zh-CN" altLang="en-US" sz="4400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/>
            <a:r>
              <a:rPr lang="en-US" altLang="zh-CN" sz="4400" dirty="0" smtClean="0">
                <a:latin typeface="Arial" pitchFamily="34" charset="0"/>
                <a:cs typeface="Arial" pitchFamily="34" charset="0"/>
              </a:rPr>
              <a:t>Examples</a:t>
            </a:r>
          </a:p>
          <a:p>
            <a:pPr marL="914400" lvl="1" indent="-457200" eaLnBrk="1" hangingPunct="1"/>
            <a:endParaRPr lang="zh-CN" altLang="en-US" sz="4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Examples:</a:t>
            </a:r>
            <a:endParaRPr lang="zh-CN" altLang="en-US" sz="54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1368" y="2928934"/>
            <a:ext cx="8031160" cy="1714512"/>
          </a:xfrm>
        </p:spPr>
        <p:txBody>
          <a:bodyPr>
            <a:normAutofit/>
          </a:bodyPr>
          <a:lstStyle/>
          <a:p>
            <a:pPr marL="361950" indent="-361950"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2. First of all to take into account the conditions of your family. If the burden at home don’t study abroad. </a:t>
            </a:r>
          </a:p>
          <a:p>
            <a:pPr marL="533400" indent="-533400" eaLnBrk="1" hangingPunct="1"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85786" y="1928802"/>
            <a:ext cx="799568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Not </a:t>
            </a:r>
            <a:r>
              <a:rPr lang="en-US" altLang="zh-CN" dirty="0"/>
              <a:t>only can we study hard, but studying abroad also </a:t>
            </a:r>
            <a:r>
              <a:rPr lang="en-US" altLang="zh-CN" dirty="0" smtClean="0"/>
              <a:t>train </a:t>
            </a:r>
            <a:r>
              <a:rPr lang="en-US" altLang="zh-CN" dirty="0"/>
              <a:t>our ability.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28662" y="3786190"/>
            <a:ext cx="78401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First </a:t>
            </a:r>
            <a:r>
              <a:rPr lang="en-US" altLang="zh-CN" dirty="0"/>
              <a:t>of all, we should take into account the conditions of </a:t>
            </a:r>
          </a:p>
          <a:p>
            <a:r>
              <a:rPr lang="en-US" altLang="zh-CN" dirty="0"/>
              <a:t>your family. If the burden is heavy, we do not study abroad.</a:t>
            </a:r>
          </a:p>
        </p:txBody>
      </p:sp>
      <p:sp>
        <p:nvSpPr>
          <p:cNvPr id="6" name="矩形 5"/>
          <p:cNvSpPr/>
          <p:nvPr/>
        </p:nvSpPr>
        <p:spPr>
          <a:xfrm>
            <a:off x="214282" y="642918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buNone/>
            </a:pPr>
            <a:r>
              <a:rPr lang="en-US" altLang="zh-CN" b="1" dirty="0"/>
              <a:t>Fragments or incomplete sentences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428596" y="1538575"/>
            <a:ext cx="7429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buNone/>
            </a:pPr>
            <a:r>
              <a:rPr lang="en-US" altLang="zh-CN" dirty="0"/>
              <a:t>1</a:t>
            </a:r>
            <a:r>
              <a:rPr lang="en-US" altLang="zh-CN" dirty="0" smtClean="0"/>
              <a:t>. Not </a:t>
            </a:r>
            <a:r>
              <a:rPr lang="en-US" altLang="zh-CN" dirty="0"/>
              <a:t>only study hard but also train our ability.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Examples:</a:t>
            </a:r>
            <a:endParaRPr lang="zh-CN" altLang="en-US" sz="54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476251"/>
            <a:ext cx="8245506" cy="738172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buNone/>
            </a:pPr>
            <a:r>
              <a:rPr lang="en-US" altLang="zh-CN" sz="4800" dirty="0" smtClean="0"/>
              <a:t>Wrong Clauses</a:t>
            </a:r>
            <a:endParaRPr lang="zh-CN" altLang="en-US" sz="4800" dirty="0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0" y="1268413"/>
            <a:ext cx="845978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Tx/>
              <a:buAutoNum type="arabicParenR"/>
            </a:pPr>
            <a:r>
              <a:rPr kumimoji="0" lang="en-US" altLang="zh-CN" dirty="0"/>
              <a:t>There also have some people think studying in China will achieve their ideal</a:t>
            </a:r>
            <a:r>
              <a:rPr kumimoji="0" lang="en-US" altLang="zh-CN" dirty="0" smtClean="0"/>
              <a:t>.</a:t>
            </a:r>
          </a:p>
          <a:p>
            <a:pPr marL="457200" indent="-457200" eaLnBrk="1" hangingPunct="1">
              <a:spcBef>
                <a:spcPct val="20000"/>
              </a:spcBef>
              <a:buFontTx/>
              <a:buAutoNum type="arabicParenR"/>
            </a:pPr>
            <a:endParaRPr kumimoji="0" lang="en-US" altLang="zh-CN" dirty="0" smtClean="0"/>
          </a:p>
          <a:p>
            <a:pPr marL="457200" indent="-457200" eaLnBrk="1" hangingPunct="1">
              <a:spcBef>
                <a:spcPct val="20000"/>
              </a:spcBef>
              <a:buFontTx/>
              <a:buAutoNum type="arabicParenR"/>
            </a:pPr>
            <a:endParaRPr kumimoji="0" lang="en-US" altLang="zh-CN" dirty="0" smtClean="0"/>
          </a:p>
          <a:p>
            <a:pPr marL="457200" indent="-457200" eaLnBrk="1" hangingPunct="1">
              <a:spcBef>
                <a:spcPct val="20000"/>
              </a:spcBef>
            </a:pPr>
            <a:endParaRPr kumimoji="0" lang="en-US" altLang="zh-CN" dirty="0"/>
          </a:p>
          <a:p>
            <a:pPr marL="457200" indent="-457200"/>
            <a:r>
              <a:rPr kumimoji="0" lang="en-US" altLang="zh-CN" dirty="0"/>
              <a:t>2) There are more and more people will choice studying abroad.</a:t>
            </a:r>
          </a:p>
          <a:p>
            <a:pPr marL="457200" indent="-457200"/>
            <a:endParaRPr kumimoji="0" lang="en-US" altLang="zh-CN" dirty="0"/>
          </a:p>
          <a:p>
            <a:pPr marL="457200" indent="-457200"/>
            <a:endParaRPr kumimoji="0" lang="en-US" altLang="zh-CN" dirty="0"/>
          </a:p>
          <a:p>
            <a:pPr marL="457200" indent="-457200" eaLnBrk="1" hangingPunct="1">
              <a:spcBef>
                <a:spcPct val="20000"/>
              </a:spcBef>
            </a:pPr>
            <a:r>
              <a:rPr kumimoji="0" lang="en-US" altLang="zh-CN" dirty="0"/>
              <a:t>3) Spoil children parents will give all what they have and what they don’t have to their children.</a:t>
            </a:r>
          </a:p>
          <a:p>
            <a:pPr marL="457200" indent="-457200" eaLnBrk="1" hangingPunct="1">
              <a:spcBef>
                <a:spcPct val="20000"/>
              </a:spcBef>
              <a:buFontTx/>
              <a:buChar char="•"/>
            </a:pPr>
            <a:endParaRPr kumimoji="0" lang="en-US" altLang="zh-CN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571472" y="5669837"/>
            <a:ext cx="7797800" cy="830997"/>
          </a:xfrm>
          <a:prstGeom prst="rect">
            <a:avLst/>
          </a:prstGeom>
          <a:solidFill>
            <a:srgbClr val="0070C0">
              <a:alpha val="45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Parents </a:t>
            </a:r>
            <a:r>
              <a:rPr lang="en-US" altLang="zh-CN" dirty="0">
                <a:solidFill>
                  <a:srgbClr val="FF6600"/>
                </a:solidFill>
              </a:rPr>
              <a:t>who spoil their children</a:t>
            </a:r>
            <a:r>
              <a:rPr lang="en-US" altLang="zh-CN" dirty="0"/>
              <a:t> will give all </a:t>
            </a:r>
            <a:r>
              <a:rPr lang="en-US" altLang="zh-CN" dirty="0">
                <a:solidFill>
                  <a:srgbClr val="FF6600"/>
                </a:solidFill>
              </a:rPr>
              <a:t>(that) they had</a:t>
            </a:r>
            <a:r>
              <a:rPr lang="en-US" altLang="zh-CN" dirty="0"/>
              <a:t> and all </a:t>
            </a:r>
            <a:r>
              <a:rPr lang="en-US" altLang="zh-CN" dirty="0">
                <a:solidFill>
                  <a:srgbClr val="FF6600"/>
                </a:solidFill>
              </a:rPr>
              <a:t>they didn’t have</a:t>
            </a:r>
            <a:r>
              <a:rPr lang="en-US" altLang="zh-CN" dirty="0"/>
              <a:t> to their children. 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00034" y="2071678"/>
            <a:ext cx="8358246" cy="830997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There </a:t>
            </a:r>
            <a:r>
              <a:rPr lang="en-US" altLang="zh-CN" dirty="0"/>
              <a:t>are also some people who think they will … when studying …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71472" y="4181781"/>
            <a:ext cx="5647700" cy="461665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people </a:t>
            </a:r>
            <a:r>
              <a:rPr lang="en-US" altLang="zh-CN" dirty="0"/>
              <a:t>who will choose to study abroad.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  <p:bldP spid="52231" grpId="0" animBg="1"/>
      <p:bldP spid="522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214282" y="1214438"/>
            <a:ext cx="8750331" cy="528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3600"/>
              </a:spcBef>
              <a:spcAft>
                <a:spcPts val="0"/>
              </a:spcAft>
            </a:pPr>
            <a:r>
              <a:rPr kumimoji="0" lang="en-US" altLang="zh-CN" dirty="0" smtClean="0">
                <a:latin typeface="Arial" pitchFamily="34" charset="0"/>
                <a:cs typeface="Arial" pitchFamily="34" charset="0"/>
              </a:rPr>
              <a:t>1</a:t>
            </a:r>
            <a:r>
              <a:rPr kumimoji="0" lang="en-US" altLang="zh-CN" dirty="0">
                <a:latin typeface="Arial" pitchFamily="34" charset="0"/>
                <a:cs typeface="Arial" pitchFamily="34" charset="0"/>
              </a:rPr>
              <a:t>) What we should do is good use of time.</a:t>
            </a:r>
          </a:p>
          <a:p>
            <a:pPr marL="457200" indent="-457200">
              <a:spcBef>
                <a:spcPts val="3600"/>
              </a:spcBef>
              <a:spcAft>
                <a:spcPts val="0"/>
              </a:spcAft>
            </a:pPr>
            <a:r>
              <a:rPr kumimoji="0" lang="en-US" altLang="zh-CN" dirty="0">
                <a:latin typeface="Arial" pitchFamily="34" charset="0"/>
                <a:cs typeface="Arial" pitchFamily="34" charset="0"/>
              </a:rPr>
              <a:t>2) </a:t>
            </a:r>
            <a:r>
              <a:rPr kumimoji="0" lang="en-US" altLang="zh-CN" dirty="0" err="1">
                <a:latin typeface="Arial" pitchFamily="34" charset="0"/>
                <a:cs typeface="Arial" pitchFamily="34" charset="0"/>
              </a:rPr>
              <a:t>Nowdays</a:t>
            </a:r>
            <a:r>
              <a:rPr kumimoji="0" lang="en-US" altLang="zh-CN" dirty="0">
                <a:latin typeface="Arial" pitchFamily="34" charset="0"/>
                <a:cs typeface="Arial" pitchFamily="34" charset="0"/>
              </a:rPr>
              <a:t> more and more people think of go abroad is very well.</a:t>
            </a:r>
          </a:p>
          <a:p>
            <a:pPr marL="457200" indent="-457200">
              <a:spcBef>
                <a:spcPts val="3600"/>
              </a:spcBef>
              <a:spcAft>
                <a:spcPts val="0"/>
              </a:spcAft>
            </a:pPr>
            <a:r>
              <a:rPr kumimoji="0" lang="en-US" altLang="zh-CN" dirty="0">
                <a:latin typeface="Arial" pitchFamily="34" charset="0"/>
                <a:cs typeface="Arial" pitchFamily="34" charset="0"/>
              </a:rPr>
              <a:t>3) </a:t>
            </a:r>
            <a:r>
              <a:rPr kumimoji="0" lang="en-US" altLang="zh-CN" dirty="0" err="1">
                <a:latin typeface="Arial" pitchFamily="34" charset="0"/>
                <a:cs typeface="Arial" pitchFamily="34" charset="0"/>
              </a:rPr>
              <a:t>Chian</a:t>
            </a:r>
            <a:r>
              <a:rPr kumimoji="0" lang="en-US" altLang="zh-CN" dirty="0">
                <a:latin typeface="Arial" pitchFamily="34" charset="0"/>
                <a:cs typeface="Arial" pitchFamily="34" charset="0"/>
              </a:rPr>
              <a:t> is a developing country, have a big population.</a:t>
            </a:r>
          </a:p>
          <a:p>
            <a:pPr marL="457200" indent="-457200">
              <a:spcBef>
                <a:spcPts val="3600"/>
              </a:spcBef>
              <a:spcAft>
                <a:spcPts val="0"/>
              </a:spcAft>
            </a:pPr>
            <a:r>
              <a:rPr kumimoji="0" lang="en-US" altLang="zh-CN" dirty="0">
                <a:latin typeface="Arial" pitchFamily="34" charset="0"/>
                <a:cs typeface="Arial" pitchFamily="34" charset="0"/>
              </a:rPr>
              <a:t>4) If we want to live happy, we must save time, good at budget it, time is </a:t>
            </a:r>
            <a:r>
              <a:rPr kumimoji="0" lang="en-US" altLang="zh-CN" dirty="0" err="1">
                <a:latin typeface="Arial" pitchFamily="34" charset="0"/>
                <a:cs typeface="Arial" pitchFamily="34" charset="0"/>
              </a:rPr>
              <a:t>money,time</a:t>
            </a:r>
            <a:r>
              <a:rPr kumimoji="0" lang="en-US" altLang="zh-CN" dirty="0">
                <a:latin typeface="Arial" pitchFamily="34" charset="0"/>
                <a:cs typeface="Arial" pitchFamily="34" charset="0"/>
              </a:rPr>
              <a:t> is the most important things for us.</a:t>
            </a:r>
          </a:p>
          <a:p>
            <a:pPr marL="457200" indent="-457200">
              <a:spcBef>
                <a:spcPts val="3600"/>
              </a:spcBef>
              <a:spcAft>
                <a:spcPts val="0"/>
              </a:spcAft>
            </a:pPr>
            <a:r>
              <a:rPr kumimoji="0" lang="en-US" altLang="zh-CN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FontTx/>
              <a:buChar char="•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42910" y="1643050"/>
            <a:ext cx="4426212" cy="46166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… is to make good use of time.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42910" y="2786058"/>
            <a:ext cx="4498347" cy="461665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cs typeface="Arial" pitchFamily="34" charset="0"/>
              </a:rPr>
              <a:t>Nowadays …think that going …</a:t>
            </a:r>
          </a:p>
        </p:txBody>
      </p:sp>
      <p:sp>
        <p:nvSpPr>
          <p:cNvPr id="26629" name="Rectangle 12"/>
          <p:cNvSpPr>
            <a:spLocks noChangeArrowheads="1"/>
          </p:cNvSpPr>
          <p:nvPr/>
        </p:nvSpPr>
        <p:spPr bwMode="auto">
          <a:xfrm>
            <a:off x="250825" y="549275"/>
            <a:ext cx="8459788" cy="52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33400" indent="-533400" eaLnBrk="1" hangingPunct="1">
              <a:buNone/>
            </a:pPr>
            <a:r>
              <a:rPr lang="en-US" altLang="zh-CN" sz="3200" b="1" dirty="0" smtClean="0">
                <a:latin typeface="Arial" pitchFamily="34" charset="0"/>
                <a:cs typeface="Arial" pitchFamily="34" charset="0"/>
              </a:rPr>
              <a:t>Wrong grammar in longer sentences</a:t>
            </a:r>
            <a:endParaRPr lang="zh-CN" alt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0" name="Rectangle 13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Examples:</a:t>
            </a:r>
            <a:endParaRPr lang="zh-CN" altLang="en-US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679170" y="3643314"/>
            <a:ext cx="3607078" cy="46166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China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is … and has a ….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714348" y="4857760"/>
            <a:ext cx="7786742" cy="830997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we …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we must save time. We must be good at budget time because time is money and it is the ….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 animBg="1"/>
      <p:bldP spid="57353" grpId="0" animBg="1"/>
      <p:bldP spid="57358" grpId="0" animBg="1"/>
      <p:bldP spid="573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214282" y="1214438"/>
            <a:ext cx="8750331" cy="491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3600"/>
              </a:spcBef>
              <a:spcAft>
                <a:spcPts val="0"/>
              </a:spcAft>
            </a:pPr>
            <a:r>
              <a:rPr kumimoji="0" lang="en-US" altLang="zh-CN" dirty="0" smtClean="0">
                <a:latin typeface="Arial" pitchFamily="34" charset="0"/>
                <a:cs typeface="Arial" pitchFamily="34" charset="0"/>
              </a:rPr>
              <a:t>1</a:t>
            </a:r>
            <a:r>
              <a:rPr kumimoji="0" lang="en-US" altLang="zh-CN" dirty="0">
                <a:latin typeface="Arial" pitchFamily="34" charset="0"/>
                <a:cs typeface="Arial" pitchFamily="34" charset="0"/>
              </a:rPr>
              <a:t>) </a:t>
            </a:r>
            <a:r>
              <a:rPr kumimoji="0" lang="en-US" altLang="zh-CN" dirty="0" smtClean="0">
                <a:latin typeface="Arial" pitchFamily="34" charset="0"/>
                <a:cs typeface="Arial" pitchFamily="34" charset="0"/>
              </a:rPr>
              <a:t>《A </a:t>
            </a:r>
            <a:r>
              <a:rPr kumimoji="0" lang="en-US" altLang="zh-CN" dirty="0" smtClean="0">
                <a:latin typeface="Arial" pitchFamily="34" charset="0"/>
                <a:cs typeface="Arial" pitchFamily="34" charset="0"/>
              </a:rPr>
              <a:t>Tale of Two Cities》 was written by Dickens.</a:t>
            </a:r>
            <a:endParaRPr kumimoji="0" lang="en-US" altLang="zh-CN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ts val="3600"/>
              </a:spcBef>
              <a:spcAft>
                <a:spcPts val="0"/>
              </a:spcAft>
            </a:pPr>
            <a:endParaRPr kumimoji="0" lang="en-US" altLang="zh-CN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ts val="3600"/>
              </a:spcBef>
              <a:spcAft>
                <a:spcPts val="0"/>
              </a:spcAft>
            </a:pPr>
            <a:r>
              <a:rPr kumimoji="0" lang="en-US" altLang="zh-CN" dirty="0" smtClean="0">
                <a:latin typeface="Arial" pitchFamily="34" charset="0"/>
                <a:cs typeface="Arial" pitchFamily="34" charset="0"/>
              </a:rPr>
              <a:t>2</a:t>
            </a:r>
            <a:r>
              <a:rPr kumimoji="0" lang="en-US" altLang="zh-CN" dirty="0">
                <a:latin typeface="Arial" pitchFamily="34" charset="0"/>
                <a:cs typeface="Arial" pitchFamily="34" charset="0"/>
              </a:rPr>
              <a:t>) </a:t>
            </a:r>
            <a:r>
              <a:rPr kumimoji="0" lang="en-US" altLang="zh-CN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dirty="0" smtClean="0"/>
              <a:t>he mother told the boy: “Turkey is a </a:t>
            </a:r>
            <a:r>
              <a:rPr lang="en-US" altLang="zh-CN" dirty="0" smtClean="0"/>
              <a:t>European </a:t>
            </a:r>
            <a:r>
              <a:rPr lang="en-US" altLang="zh-CN" dirty="0" smtClean="0"/>
              <a:t>country, not an Asian country”.</a:t>
            </a:r>
            <a:endParaRPr kumimoji="0" lang="en-US" altLang="zh-CN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ts val="3600"/>
              </a:spcBef>
              <a:spcAft>
                <a:spcPts val="0"/>
              </a:spcAft>
            </a:pPr>
            <a:endParaRPr kumimoji="0" lang="en-US" altLang="zh-CN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ts val="3600"/>
              </a:spcBef>
              <a:spcAft>
                <a:spcPts val="0"/>
              </a:spcAft>
            </a:pPr>
            <a:r>
              <a:rPr kumimoji="0" lang="en-US" altLang="zh-CN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FontTx/>
              <a:buChar char="•"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714348" y="1857364"/>
            <a:ext cx="6263253" cy="46166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i="1" dirty="0" smtClean="0">
                <a:latin typeface="Arial" pitchFamily="34" charset="0"/>
                <a:cs typeface="Arial" pitchFamily="34" charset="0"/>
              </a:rPr>
              <a:t>A Tale </a:t>
            </a:r>
            <a:r>
              <a:rPr kumimoji="0" lang="en-US" altLang="zh-CN" i="1" dirty="0" smtClean="0">
                <a:latin typeface="Arial" pitchFamily="34" charset="0"/>
                <a:cs typeface="Arial" pitchFamily="34" charset="0"/>
              </a:rPr>
              <a:t>of Two </a:t>
            </a:r>
            <a:r>
              <a:rPr kumimoji="0" lang="en-US" altLang="zh-CN" i="1" dirty="0" smtClean="0">
                <a:latin typeface="Arial" pitchFamily="34" charset="0"/>
                <a:cs typeface="Arial" pitchFamily="34" charset="0"/>
              </a:rPr>
              <a:t>Cities </a:t>
            </a:r>
            <a:r>
              <a:rPr kumimoji="0" lang="en-US" altLang="zh-CN" dirty="0" smtClean="0">
                <a:latin typeface="Arial" pitchFamily="34" charset="0"/>
                <a:cs typeface="Arial" pitchFamily="34" charset="0"/>
              </a:rPr>
              <a:t>was written by Dickens. 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14349" y="3857628"/>
            <a:ext cx="7358114" cy="830997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CN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dirty="0" smtClean="0"/>
              <a:t>he mother told the boy: “Turkey is a European country, not an Asian country.”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12"/>
          <p:cNvSpPr>
            <a:spLocks noChangeArrowheads="1"/>
          </p:cNvSpPr>
          <p:nvPr/>
        </p:nvSpPr>
        <p:spPr bwMode="auto">
          <a:xfrm>
            <a:off x="250825" y="549275"/>
            <a:ext cx="8459788" cy="52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533400" indent="-533400" eaLnBrk="1" hangingPunct="1">
              <a:buNone/>
            </a:pPr>
            <a:r>
              <a:rPr lang="en-US" altLang="zh-CN" sz="3200" b="1" dirty="0" smtClean="0">
                <a:latin typeface="Arial" pitchFamily="34" charset="0"/>
                <a:cs typeface="Arial" pitchFamily="34" charset="0"/>
              </a:rPr>
              <a:t>Punctuation Errors</a:t>
            </a:r>
            <a:endParaRPr lang="zh-CN" alt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0" name="Rectangle 13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Examples:</a:t>
            </a:r>
            <a:endParaRPr lang="zh-CN" altLang="en-US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 animBg="1"/>
      <p:bldP spid="573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42910" y="714357"/>
            <a:ext cx="7458102" cy="3143272"/>
          </a:xfrm>
        </p:spPr>
        <p:txBody>
          <a:bodyPr>
            <a:normAutofit/>
          </a:bodyPr>
          <a:lstStyle/>
          <a:p>
            <a:pPr marL="533400" indent="-533400" eaLnBrk="1" hangingPunct="1">
              <a:buFontTx/>
              <a:buNone/>
            </a:pPr>
            <a:r>
              <a:rPr lang="zh-CN" alt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3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Reasons for the Errors</a:t>
            </a:r>
            <a:endParaRPr lang="zh-CN" altLang="en-US" sz="3200" b="1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buFontTx/>
              <a:buNone/>
            </a:pPr>
            <a:endParaRPr lang="zh-CN" altLang="en-US" sz="3200" b="1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/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Affection from the native language</a:t>
            </a:r>
            <a:endParaRPr lang="zh-CN" altLang="en-US" sz="3200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/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Negligence in language</a:t>
            </a:r>
            <a:endParaRPr lang="zh-CN" altLang="en-US" sz="3200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/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Incoherence in logic</a:t>
            </a:r>
            <a:endParaRPr lang="zh-CN" altLang="en-US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459788" cy="7905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5400" dirty="0" smtClean="0"/>
              <a:t>Frequent Errors</a:t>
            </a:r>
            <a:endParaRPr lang="zh-CN" altLang="en-US" sz="54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42909" y="1500174"/>
            <a:ext cx="8067703" cy="4160851"/>
          </a:xfrm>
        </p:spPr>
        <p:txBody>
          <a:bodyPr>
            <a:noAutofit/>
          </a:bodyPr>
          <a:lstStyle/>
          <a:p>
            <a:pPr marL="534988" indent="-534988" eaLnBrk="1" hangingPunct="1">
              <a:buFont typeface="+mj-lt"/>
              <a:buAutoNum type="arabicPeriod"/>
              <a:tabLst>
                <a:tab pos="534988" algn="l"/>
              </a:tabLst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unbalanced text organization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buFont typeface="+mj-lt"/>
              <a:buAutoNum type="arabicPeriod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irrelevance to the subject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buFont typeface="+mj-lt"/>
              <a:buAutoNum type="arabicPeriod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spelling errors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buFont typeface="+mj-lt"/>
              <a:buAutoNum type="arabicPeriod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new line errors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buFont typeface="+mj-lt"/>
              <a:buAutoNum type="arabicPeriod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inconsistence in pronouns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buFont typeface="+mj-lt"/>
              <a:buAutoNum type="arabicPeriod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inconsistence in tense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buFont typeface="+mj-lt"/>
              <a:buAutoNum type="arabicPeriod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inconsistence in single or plural forms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buFont typeface="+mj-lt"/>
              <a:buAutoNum type="arabicPeriod"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misuse of transitive verbs and intransitive verbs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buFont typeface="+mj-lt"/>
              <a:buAutoNum type="arabicPeriod"/>
            </a:pP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buFont typeface="+mj-lt"/>
              <a:buAutoNum type="arabicPeriod"/>
            </a:pP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85786" y="1571612"/>
            <a:ext cx="7962926" cy="4425960"/>
          </a:xfrm>
        </p:spPr>
        <p:txBody>
          <a:bodyPr>
            <a:normAutofit/>
          </a:bodyPr>
          <a:lstStyle/>
          <a:p>
            <a:pPr marL="534988" indent="-534988">
              <a:buFont typeface="+mj-lt"/>
              <a:buAutoNum type="arabicPeriod" startAt="9"/>
              <a:tabLst>
                <a:tab pos="534988" algn="l"/>
              </a:tabLst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Mixed functions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4988" indent="-534988">
              <a:buFont typeface="+mj-lt"/>
              <a:buAutoNum type="arabicPeriod" startAt="9"/>
              <a:tabLst>
                <a:tab pos="534988" algn="l"/>
              </a:tabLst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Misuse in verbs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4988" indent="-534988">
              <a:buFont typeface="+mj-lt"/>
              <a:buAutoNum type="arabicPeriod" startAt="9"/>
              <a:tabLst>
                <a:tab pos="534988" algn="l"/>
              </a:tabLst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Coined words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4988" indent="-534988">
              <a:buFont typeface="+mj-lt"/>
              <a:buAutoNum type="arabicPeriod" startAt="9"/>
              <a:tabLst>
                <a:tab pos="534988" algn="l"/>
              </a:tabLst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Collocation errors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4988" indent="-534988">
              <a:buFont typeface="+mj-lt"/>
              <a:buAutoNum type="arabicPeriod" startAt="9"/>
              <a:tabLst>
                <a:tab pos="534988" algn="l"/>
              </a:tabLst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Fragments or incomplete sentences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4988" indent="-534988">
              <a:buFont typeface="+mj-lt"/>
              <a:buAutoNum type="arabicPeriod" startAt="9"/>
              <a:tabLst>
                <a:tab pos="534988" algn="l"/>
              </a:tabLst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Wrong language equivalence 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4988" indent="-534988">
              <a:buFont typeface="+mj-lt"/>
              <a:buAutoNum type="arabicPeriod" startAt="9"/>
              <a:tabLst>
                <a:tab pos="534988" algn="l"/>
              </a:tabLst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Wrong clause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marL="534988" indent="-534988">
              <a:buFont typeface="+mj-lt"/>
              <a:buAutoNum type="arabicPeriod" startAt="9"/>
              <a:tabLst>
                <a:tab pos="534988" algn="l"/>
              </a:tabLst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Wrong grammar in longer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sentences</a:t>
            </a:r>
          </a:p>
          <a:p>
            <a:pPr marL="534988" indent="-534988">
              <a:buFont typeface="+mj-lt"/>
              <a:buAutoNum type="arabicPeriod" startAt="9"/>
              <a:tabLst>
                <a:tab pos="534988" algn="l"/>
              </a:tabLst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Punctuation errors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0825" y="0"/>
            <a:ext cx="8459788" cy="790575"/>
          </a:xfrm>
          <a:prstGeom prst="rect">
            <a:avLst/>
          </a:prstGeom>
        </p:spPr>
        <p:txBody>
          <a:bodyPr bIns="91440" anchor="b" anchorCtr="0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Frequent Errors</a:t>
            </a:r>
            <a:endParaRPr kumimoji="0" lang="zh-CN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Examples:</a:t>
            </a:r>
            <a:endParaRPr lang="zh-CN" altLang="en-US" sz="54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7158" y="1214422"/>
            <a:ext cx="8459788" cy="4752975"/>
          </a:xfrm>
        </p:spPr>
        <p:txBody>
          <a:bodyPr>
            <a:noAutofit/>
          </a:bodyPr>
          <a:lstStyle/>
          <a:p>
            <a:pPr marL="533400" indent="-533400" eaLnBrk="1" hangingPunct="1"/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New line errors</a:t>
            </a: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   differ-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ent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   dif-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fe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-rent</a:t>
            </a:r>
          </a:p>
          <a:p>
            <a:pPr marL="533400" indent="-533400" eaLnBrk="1" hangingPunct="1">
              <a:buFontTx/>
              <a:buNone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/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Inconsistence in pronouns</a:t>
            </a: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buFontTx/>
              <a:buNone/>
            </a:pPr>
            <a:r>
              <a:rPr kumimoji="1" lang="en-US" altLang="zh-CN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 people </a:t>
            </a:r>
            <a:r>
              <a:rPr kumimoji="1" lang="en-US" altLang="zh-CN" sz="2400" dirty="0" smtClean="0">
                <a:latin typeface="Arial" pitchFamily="34" charset="0"/>
                <a:cs typeface="Arial" pitchFamily="34" charset="0"/>
              </a:rPr>
              <a:t>think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kumimoji="1" lang="en-US" altLang="zh-CN" sz="2400" dirty="0" smtClean="0">
                <a:latin typeface="Arial" pitchFamily="34" charset="0"/>
                <a:cs typeface="Arial" pitchFamily="34" charset="0"/>
              </a:rPr>
              <a:t> can realize our dreams if we study at home.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You</a:t>
            </a:r>
            <a:r>
              <a:rPr kumimoji="1" lang="en-US" altLang="zh-CN" sz="2400" dirty="0" smtClean="0">
                <a:latin typeface="Arial" pitchFamily="34" charset="0"/>
                <a:cs typeface="Arial" pitchFamily="34" charset="0"/>
              </a:rPr>
              <a:t> can find many good universities and professors in our own country. 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/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/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Inconsistence in tense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0" y="15573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809605" y="5500702"/>
            <a:ext cx="776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 He said he </a:t>
            </a:r>
            <a:r>
              <a:rPr lang="en-US" altLang="zh-CN" dirty="0" smtClean="0">
                <a:solidFill>
                  <a:srgbClr val="FF0000"/>
                </a:solidFill>
              </a:rPr>
              <a:t>is</a:t>
            </a:r>
            <a:r>
              <a:rPr lang="en-US" altLang="zh-CN" dirty="0" smtClean="0"/>
              <a:t> visiting </a:t>
            </a:r>
            <a:r>
              <a:rPr lang="en-US" altLang="zh-CN" dirty="0"/>
              <a:t>a </a:t>
            </a:r>
            <a:r>
              <a:rPr lang="en-US" altLang="zh-CN" dirty="0" smtClean="0"/>
              <a:t>friend </a:t>
            </a:r>
            <a:r>
              <a:rPr lang="en-US" altLang="zh-CN" dirty="0"/>
              <a:t>of his the next morning.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962041"/>
            <a:ext cx="8459788" cy="5538793"/>
          </a:xfrm>
        </p:spPr>
        <p:txBody>
          <a:bodyPr>
            <a:noAutofit/>
          </a:bodyPr>
          <a:lstStyle/>
          <a:p>
            <a:pPr marL="533400" indent="-533400">
              <a:buNone/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Inconsistence in single or plural forms</a:t>
            </a: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buNone/>
            </a:pPr>
            <a:endParaRPr lang="zh-CN" altLang="en-US" sz="2400" dirty="0" smtClean="0"/>
          </a:p>
          <a:p>
            <a:pPr marL="533400" indent="-533400">
              <a:lnSpc>
                <a:spcPct val="120000"/>
              </a:lnSpc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1) this aspects  / In this years</a:t>
            </a:r>
          </a:p>
          <a:p>
            <a:pPr marL="533400" indent="-533400">
              <a:lnSpc>
                <a:spcPct val="120000"/>
              </a:lnSpc>
              <a:buNone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2) It is hard to find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good work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in China.</a:t>
            </a:r>
          </a:p>
          <a:p>
            <a:pPr marL="533400" indent="-533400" eaLnBrk="1" hangingPunct="1">
              <a:lnSpc>
                <a:spcPct val="120000"/>
              </a:lnSpc>
              <a:buNone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Another people support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to study at home.</a:t>
            </a:r>
          </a:p>
          <a:p>
            <a:pPr marL="533400" indent="-533400">
              <a:lnSpc>
                <a:spcPct val="120000"/>
              </a:lnSpc>
              <a:buNone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4) 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Every people protect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the environment together. </a:t>
            </a:r>
          </a:p>
          <a:p>
            <a:pPr marL="533400" indent="-533400">
              <a:lnSpc>
                <a:spcPct val="120000"/>
              </a:lnSpc>
              <a:buNone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buNone/>
            </a:pPr>
            <a:r>
              <a:rPr lang="en-US" altLang="zh-CN" sz="2400" dirty="0" smtClean="0"/>
              <a:t> </a:t>
            </a:r>
          </a:p>
          <a:p>
            <a:pPr marL="533400" indent="-533400" eaLnBrk="1" hangingPunct="1">
              <a:buNone/>
            </a:pPr>
            <a:r>
              <a:rPr lang="en-US" altLang="zh-CN" sz="2400" dirty="0" smtClean="0"/>
              <a:t> </a:t>
            </a:r>
            <a:endParaRPr lang="zh-CN" altLang="en-US" sz="2400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Examples:</a:t>
            </a:r>
            <a:endParaRPr lang="zh-CN" altLang="en-US" sz="54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0" y="1457325"/>
            <a:ext cx="842965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arenR"/>
            </a:pPr>
            <a:endParaRPr lang="en-US" altLang="zh-CN" dirty="0"/>
          </a:p>
          <a:p>
            <a:pPr marL="457200" indent="-457200">
              <a:buFontTx/>
              <a:buAutoNum type="arabicParenR"/>
            </a:pPr>
            <a:r>
              <a:rPr lang="en-US" altLang="zh-CN" dirty="0"/>
              <a:t>Difficulties also exist </a:t>
            </a:r>
            <a:r>
              <a:rPr lang="en-US" altLang="zh-CN" dirty="0" smtClean="0"/>
              <a:t>communication</a:t>
            </a:r>
          </a:p>
          <a:p>
            <a:pPr marL="457200" indent="-457200">
              <a:buFontTx/>
              <a:buAutoNum type="arabicParenR"/>
            </a:pPr>
            <a:endParaRPr lang="en-US" altLang="zh-CN" dirty="0"/>
          </a:p>
          <a:p>
            <a:pPr marL="457200" indent="-457200">
              <a:buFontTx/>
              <a:buAutoNum type="arabicParenR"/>
            </a:pPr>
            <a:endParaRPr kumimoji="0" lang="en-US" altLang="zh-CN" dirty="0"/>
          </a:p>
          <a:p>
            <a:pPr marL="457200" indent="-457200"/>
            <a:r>
              <a:rPr kumimoji="0" lang="en-US" altLang="zh-CN" dirty="0"/>
              <a:t>2) It is possible exist some hinder</a:t>
            </a:r>
            <a:r>
              <a:rPr kumimoji="0" lang="en-US" altLang="zh-CN" dirty="0" smtClean="0"/>
              <a:t>.</a:t>
            </a:r>
          </a:p>
          <a:p>
            <a:pPr marL="457200" indent="-457200"/>
            <a:endParaRPr kumimoji="0" lang="en-US" altLang="zh-CN" dirty="0"/>
          </a:p>
          <a:p>
            <a:pPr marL="457200" indent="-457200"/>
            <a:endParaRPr kumimoji="0" lang="en-US" altLang="zh-CN" dirty="0"/>
          </a:p>
          <a:p>
            <a:pPr marL="457200" indent="-457200"/>
            <a:r>
              <a:rPr kumimoji="0" lang="en-US" altLang="zh-CN" dirty="0"/>
              <a:t>3) We also can come </a:t>
            </a:r>
            <a:r>
              <a:rPr kumimoji="0" lang="en-US" altLang="zh-CN" dirty="0" smtClean="0"/>
              <a:t>true </a:t>
            </a:r>
            <a:r>
              <a:rPr kumimoji="0" lang="en-US" altLang="zh-CN" dirty="0"/>
              <a:t>the dream in motherland.</a:t>
            </a:r>
          </a:p>
          <a:p>
            <a:pPr marL="457200" indent="-457200"/>
            <a:endParaRPr kumimoji="0" lang="en-US" altLang="zh-CN" dirty="0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84213" y="19161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00034" y="2214554"/>
            <a:ext cx="50642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3300"/>
                </a:solidFill>
              </a:rPr>
              <a:t>Difficulties also exist</a:t>
            </a:r>
            <a:r>
              <a:rPr lang="en-US" altLang="zh-CN" sz="2000" b="1" dirty="0"/>
              <a:t> in communication</a:t>
            </a:r>
            <a:r>
              <a:rPr lang="en-US" altLang="zh-CN" sz="1800" dirty="0"/>
              <a:t>.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642910" y="3286124"/>
            <a:ext cx="3829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3300"/>
                </a:solidFill>
              </a:rPr>
              <a:t>Some barriers may exist</a:t>
            </a:r>
            <a:r>
              <a:rPr lang="en-US" altLang="zh-CN" sz="2000" dirty="0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571472" y="4500570"/>
            <a:ext cx="735811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We </a:t>
            </a:r>
            <a:r>
              <a:rPr lang="en-US" altLang="zh-CN" sz="2000" b="1" dirty="0">
                <a:solidFill>
                  <a:srgbClr val="FF3300"/>
                </a:solidFill>
              </a:rPr>
              <a:t>can also make our dreams come true</a:t>
            </a:r>
            <a:r>
              <a:rPr lang="en-US" altLang="zh-CN" sz="2000" b="1" dirty="0"/>
              <a:t> in our motherland.</a:t>
            </a:r>
          </a:p>
          <a:p>
            <a:endParaRPr lang="en-US" altLang="zh-CN" sz="2000" b="1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Examples:</a:t>
            </a:r>
            <a:endParaRPr lang="zh-CN" altLang="en-US" sz="5400" dirty="0" smtClean="0"/>
          </a:p>
        </p:txBody>
      </p:sp>
      <p:sp>
        <p:nvSpPr>
          <p:cNvPr id="12" name="矩形 11"/>
          <p:cNvSpPr/>
          <p:nvPr/>
        </p:nvSpPr>
        <p:spPr>
          <a:xfrm>
            <a:off x="71406" y="1000108"/>
            <a:ext cx="7429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 eaLnBrk="1" hangingPunct="1">
              <a:buNone/>
            </a:pPr>
            <a:r>
              <a:rPr lang="en-US" altLang="zh-CN" b="1" dirty="0" smtClean="0"/>
              <a:t>misuse of transitive verbs and intransitive verbs</a:t>
            </a:r>
            <a:endParaRPr lang="zh-CN" altLang="en-US" b="1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/>
      <p:bldP spid="64519" grpId="0"/>
      <p:bldP spid="645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549275"/>
            <a:ext cx="8459788" cy="4752975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altLang="zh-CN" sz="4400" b="1" dirty="0" smtClean="0"/>
              <a:t>Mixed functions</a:t>
            </a:r>
            <a:endParaRPr lang="zh-CN" altLang="en-US" sz="4800" dirty="0" smtClean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2844" y="1285861"/>
            <a:ext cx="8643998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kumimoji="0" lang="en-US" altLang="zh-CN" dirty="0"/>
              <a:t>1) They shouldn’t against the mix marriage  </a:t>
            </a:r>
          </a:p>
          <a:p>
            <a:pPr>
              <a:lnSpc>
                <a:spcPct val="250000"/>
              </a:lnSpc>
            </a:pPr>
            <a:r>
              <a:rPr kumimoji="0" lang="en-US" altLang="zh-CN" dirty="0"/>
              <a:t>2) We can through use it to search message what we need.</a:t>
            </a:r>
          </a:p>
          <a:p>
            <a:pPr>
              <a:lnSpc>
                <a:spcPct val="250000"/>
              </a:lnSpc>
            </a:pPr>
            <a:r>
              <a:rPr kumimoji="0" lang="en-US" altLang="zh-CN" dirty="0"/>
              <a:t>3) Study abroad is a good choose.</a:t>
            </a:r>
          </a:p>
          <a:p>
            <a:pPr>
              <a:lnSpc>
                <a:spcPct val="250000"/>
              </a:lnSpc>
            </a:pPr>
            <a:r>
              <a:rPr kumimoji="0" lang="en-US" altLang="zh-CN" dirty="0"/>
              <a:t>4) It can help you </a:t>
            </a:r>
            <a:r>
              <a:rPr kumimoji="0" lang="en-US" altLang="zh-CN" dirty="0" smtClean="0"/>
              <a:t>successful</a:t>
            </a:r>
          </a:p>
          <a:p>
            <a:pPr>
              <a:lnSpc>
                <a:spcPct val="250000"/>
              </a:lnSpc>
            </a:pPr>
            <a:r>
              <a:rPr kumimoji="0" lang="en-US" altLang="zh-CN" dirty="0" smtClean="0"/>
              <a:t>5) I very liked them.</a:t>
            </a:r>
            <a:endParaRPr kumimoji="0" lang="en-US" altLang="zh-CN" sz="3200" b="1" dirty="0"/>
          </a:p>
          <a:p>
            <a:r>
              <a:rPr kumimoji="0" lang="en-US" altLang="zh-CN" sz="2800" b="1" dirty="0"/>
              <a:t> 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1142976" y="2143116"/>
            <a:ext cx="2977097" cy="461665"/>
          </a:xfrm>
          <a:prstGeom prst="rect">
            <a:avLst/>
          </a:prstGeom>
          <a:solidFill>
            <a:srgbClr val="0070C0">
              <a:alpha val="16000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Shouldn’t be against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785786" y="4857760"/>
            <a:ext cx="3158237" cy="461665"/>
          </a:xfrm>
          <a:prstGeom prst="rect">
            <a:avLst/>
          </a:prstGeom>
          <a:solidFill>
            <a:srgbClr val="0070C0">
              <a:alpha val="16000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… help you succeed.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00034" y="3071810"/>
            <a:ext cx="4120039" cy="461665"/>
          </a:xfrm>
          <a:prstGeom prst="rect">
            <a:avLst/>
          </a:prstGeom>
          <a:solidFill>
            <a:srgbClr val="0070C0">
              <a:alpha val="16000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Through it, we can search …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71472" y="4000504"/>
            <a:ext cx="4214842" cy="461665"/>
          </a:xfrm>
          <a:prstGeom prst="rect">
            <a:avLst/>
          </a:prstGeom>
          <a:solidFill>
            <a:srgbClr val="0070C0">
              <a:alpha val="16000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Studying                       choice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6751" y="5786454"/>
            <a:ext cx="3348994" cy="461665"/>
          </a:xfrm>
          <a:prstGeom prst="rect">
            <a:avLst/>
          </a:prstGeom>
          <a:solidFill>
            <a:srgbClr val="0070C0">
              <a:alpha val="16000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I liked them very much.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59787" cy="506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Examples:</a:t>
            </a:r>
            <a:endParaRPr lang="zh-CN" altLang="en-US" sz="54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4" grpId="0" animBg="1"/>
      <p:bldP spid="65547" grpId="0" animBg="1"/>
      <p:bldP spid="15" grpId="0" animBg="1"/>
      <p:bldP spid="16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08-02">
  <a:themeElements>
    <a:clrScheme name="">
      <a:dk1>
        <a:srgbClr val="000066"/>
      </a:dk1>
      <a:lt1>
        <a:srgbClr val="FFFFFF"/>
      </a:lt1>
      <a:dk2>
        <a:srgbClr val="666699"/>
      </a:dk2>
      <a:lt2>
        <a:srgbClr val="000000"/>
      </a:lt2>
      <a:accent1>
        <a:srgbClr val="33CCCC"/>
      </a:accent1>
      <a:accent2>
        <a:srgbClr val="FFFF66"/>
      </a:accent2>
      <a:accent3>
        <a:srgbClr val="FFFFFF"/>
      </a:accent3>
      <a:accent4>
        <a:srgbClr val="000056"/>
      </a:accent4>
      <a:accent5>
        <a:srgbClr val="ADE2E2"/>
      </a:accent5>
      <a:accent6>
        <a:srgbClr val="E7E75C"/>
      </a:accent6>
      <a:hlink>
        <a:srgbClr val="3399FF"/>
      </a:hlink>
      <a:folHlink>
        <a:srgbClr val="9966FF"/>
      </a:folHlink>
    </a:clrScheme>
    <a:fontScheme name="1_08-02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08-02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8-02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8-02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8-02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1373</Words>
  <Application>Microsoft Office PowerPoint</Application>
  <PresentationFormat>全屏显示(4:3)</PresentationFormat>
  <Paragraphs>236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1_08-02</vt:lpstr>
      <vt:lpstr>平衡</vt:lpstr>
      <vt:lpstr>Grammar  </vt:lpstr>
      <vt:lpstr>Contents</vt:lpstr>
      <vt:lpstr>幻灯片 3</vt:lpstr>
      <vt:lpstr>Frequent Errors</vt:lpstr>
      <vt:lpstr>幻灯片 5</vt:lpstr>
      <vt:lpstr>Examples:</vt:lpstr>
      <vt:lpstr>Examples:</vt:lpstr>
      <vt:lpstr>Examples:</vt:lpstr>
      <vt:lpstr>Examples:</vt:lpstr>
      <vt:lpstr>Examples:</vt:lpstr>
      <vt:lpstr>Examples:</vt:lpstr>
      <vt:lpstr>Examples:</vt:lpstr>
      <vt:lpstr>Examples:</vt:lpstr>
      <vt:lpstr>Examples:</vt:lpstr>
      <vt:lpstr>Examples:</vt:lpstr>
      <vt:lpstr>Examples:</vt:lpstr>
      <vt:lpstr>Examples:</vt:lpstr>
      <vt:lpstr>Examples:</vt:lpstr>
      <vt:lpstr>Examples:</vt:lpstr>
      <vt:lpstr>Examples:</vt:lpstr>
      <vt:lpstr>Examples:</vt:lpstr>
      <vt:lpstr>Examples:</vt:lpstr>
      <vt:lpstr>Examples:</vt:lpstr>
    </vt:vector>
  </TitlesOfParts>
  <Company>微软中国</Company>
  <LinksUpToDate>false</LinksUpToDate>
  <SharedDoc>false</SharedDoc>
  <HyperlinkBase>http://www.inzones.com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 Errors in English Writing</dc:title>
  <dc:creator>微软用户</dc:creator>
  <cp:lastModifiedBy>fljyang</cp:lastModifiedBy>
  <cp:revision>254</cp:revision>
  <dcterms:created xsi:type="dcterms:W3CDTF">2009-04-22T14:34:20Z</dcterms:created>
  <dcterms:modified xsi:type="dcterms:W3CDTF">2015-11-25T12:50:31Z</dcterms:modified>
</cp:coreProperties>
</file>