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Lst>
  <p:notesMasterIdLst>
    <p:notesMasterId r:id="rId65"/>
  </p:notesMasterIdLst>
  <p:sldIdLst>
    <p:sldId id="256" r:id="rId2"/>
    <p:sldId id="283" r:id="rId3"/>
    <p:sldId id="264" r:id="rId4"/>
    <p:sldId id="273" r:id="rId5"/>
    <p:sldId id="287" r:id="rId6"/>
    <p:sldId id="288" r:id="rId7"/>
    <p:sldId id="289" r:id="rId8"/>
    <p:sldId id="290" r:id="rId9"/>
    <p:sldId id="282" r:id="rId10"/>
    <p:sldId id="291" r:id="rId11"/>
    <p:sldId id="292" r:id="rId12"/>
    <p:sldId id="293" r:id="rId13"/>
    <p:sldId id="294" r:id="rId14"/>
    <p:sldId id="295" r:id="rId15"/>
    <p:sldId id="296" r:id="rId16"/>
    <p:sldId id="297" r:id="rId17"/>
    <p:sldId id="347" r:id="rId18"/>
    <p:sldId id="298" r:id="rId19"/>
    <p:sldId id="299" r:id="rId20"/>
    <p:sldId id="284" r:id="rId21"/>
    <p:sldId id="326"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39" r:id="rId37"/>
    <p:sldId id="327" r:id="rId38"/>
    <p:sldId id="342" r:id="rId39"/>
    <p:sldId id="343" r:id="rId40"/>
    <p:sldId id="344" r:id="rId41"/>
    <p:sldId id="345" r:id="rId42"/>
    <p:sldId id="340" r:id="rId43"/>
    <p:sldId id="341" r:id="rId44"/>
    <p:sldId id="315" r:id="rId45"/>
    <p:sldId id="335" r:id="rId46"/>
    <p:sldId id="316" r:id="rId47"/>
    <p:sldId id="336" r:id="rId48"/>
    <p:sldId id="337" r:id="rId49"/>
    <p:sldId id="338" r:id="rId50"/>
    <p:sldId id="317" r:id="rId51"/>
    <p:sldId id="318" r:id="rId52"/>
    <p:sldId id="319" r:id="rId53"/>
    <p:sldId id="320" r:id="rId54"/>
    <p:sldId id="328" r:id="rId55"/>
    <p:sldId id="332" r:id="rId56"/>
    <p:sldId id="333" r:id="rId57"/>
    <p:sldId id="334" r:id="rId58"/>
    <p:sldId id="329" r:id="rId59"/>
    <p:sldId id="330" r:id="rId60"/>
    <p:sldId id="331" r:id="rId61"/>
    <p:sldId id="324" r:id="rId62"/>
    <p:sldId id="325" r:id="rId63"/>
    <p:sldId id="346" r:id="rId64"/>
  </p:sldIdLst>
  <p:sldSz cx="9144000" cy="6858000" type="screen4x3"/>
  <p:notesSz cx="6858000" cy="9144000"/>
  <p:defaultTextStyle>
    <a:defPPr>
      <a:defRPr lang="zh-CN"/>
    </a:defPPr>
    <a:lvl1pPr algn="l" rtl="0" fontAlgn="base">
      <a:spcBef>
        <a:spcPct val="0"/>
      </a:spcBef>
      <a:spcAft>
        <a:spcPct val="0"/>
      </a:spcAft>
      <a:defRPr sz="1600" kern="1200">
        <a:solidFill>
          <a:schemeClr val="tx1"/>
        </a:solidFill>
        <a:latin typeface="Tahoma" pitchFamily="34" charset="0"/>
        <a:ea typeface="宋体" charset="-122"/>
        <a:cs typeface="+mn-cs"/>
      </a:defRPr>
    </a:lvl1pPr>
    <a:lvl2pPr marL="457200" algn="l" rtl="0" fontAlgn="base">
      <a:spcBef>
        <a:spcPct val="0"/>
      </a:spcBef>
      <a:spcAft>
        <a:spcPct val="0"/>
      </a:spcAft>
      <a:defRPr sz="1600" kern="1200">
        <a:solidFill>
          <a:schemeClr val="tx1"/>
        </a:solidFill>
        <a:latin typeface="Tahoma" pitchFamily="34" charset="0"/>
        <a:ea typeface="宋体" charset="-122"/>
        <a:cs typeface="+mn-cs"/>
      </a:defRPr>
    </a:lvl2pPr>
    <a:lvl3pPr marL="914400" algn="l" rtl="0" fontAlgn="base">
      <a:spcBef>
        <a:spcPct val="0"/>
      </a:spcBef>
      <a:spcAft>
        <a:spcPct val="0"/>
      </a:spcAft>
      <a:defRPr sz="1600" kern="1200">
        <a:solidFill>
          <a:schemeClr val="tx1"/>
        </a:solidFill>
        <a:latin typeface="Tahoma" pitchFamily="34" charset="0"/>
        <a:ea typeface="宋体" charset="-122"/>
        <a:cs typeface="+mn-cs"/>
      </a:defRPr>
    </a:lvl3pPr>
    <a:lvl4pPr marL="1371600" algn="l" rtl="0" fontAlgn="base">
      <a:spcBef>
        <a:spcPct val="0"/>
      </a:spcBef>
      <a:spcAft>
        <a:spcPct val="0"/>
      </a:spcAft>
      <a:defRPr sz="1600" kern="1200">
        <a:solidFill>
          <a:schemeClr val="tx1"/>
        </a:solidFill>
        <a:latin typeface="Tahoma" pitchFamily="34" charset="0"/>
        <a:ea typeface="宋体" charset="-122"/>
        <a:cs typeface="+mn-cs"/>
      </a:defRPr>
    </a:lvl4pPr>
    <a:lvl5pPr marL="1828800" algn="l" rtl="0" fontAlgn="base">
      <a:spcBef>
        <a:spcPct val="0"/>
      </a:spcBef>
      <a:spcAft>
        <a:spcPct val="0"/>
      </a:spcAft>
      <a:defRPr sz="1600" kern="1200">
        <a:solidFill>
          <a:schemeClr val="tx1"/>
        </a:solidFill>
        <a:latin typeface="Tahoma" pitchFamily="34" charset="0"/>
        <a:ea typeface="宋体" charset="-122"/>
        <a:cs typeface="+mn-cs"/>
      </a:defRPr>
    </a:lvl5pPr>
    <a:lvl6pPr marL="2286000" algn="l" defTabSz="914400" rtl="0" eaLnBrk="1" latinLnBrk="0" hangingPunct="1">
      <a:defRPr sz="1600" kern="1200">
        <a:solidFill>
          <a:schemeClr val="tx1"/>
        </a:solidFill>
        <a:latin typeface="Tahoma" pitchFamily="34" charset="0"/>
        <a:ea typeface="宋体" charset="-122"/>
        <a:cs typeface="+mn-cs"/>
      </a:defRPr>
    </a:lvl6pPr>
    <a:lvl7pPr marL="2743200" algn="l" defTabSz="914400" rtl="0" eaLnBrk="1" latinLnBrk="0" hangingPunct="1">
      <a:defRPr sz="1600" kern="1200">
        <a:solidFill>
          <a:schemeClr val="tx1"/>
        </a:solidFill>
        <a:latin typeface="Tahoma" pitchFamily="34" charset="0"/>
        <a:ea typeface="宋体" charset="-122"/>
        <a:cs typeface="+mn-cs"/>
      </a:defRPr>
    </a:lvl7pPr>
    <a:lvl8pPr marL="3200400" algn="l" defTabSz="914400" rtl="0" eaLnBrk="1" latinLnBrk="0" hangingPunct="1">
      <a:defRPr sz="1600" kern="1200">
        <a:solidFill>
          <a:schemeClr val="tx1"/>
        </a:solidFill>
        <a:latin typeface="Tahoma" pitchFamily="34" charset="0"/>
        <a:ea typeface="宋体" charset="-122"/>
        <a:cs typeface="+mn-cs"/>
      </a:defRPr>
    </a:lvl8pPr>
    <a:lvl9pPr marL="3657600" algn="l" defTabSz="914400" rtl="0" eaLnBrk="1" latinLnBrk="0" hangingPunct="1">
      <a:defRPr sz="1600"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006666"/>
    <a:srgbClr val="CCFF99"/>
    <a:srgbClr val="CCFFFF"/>
    <a:srgbClr val="CCCC00"/>
    <a:srgbClr val="990033"/>
    <a:srgbClr val="FFFF99"/>
    <a:srgbClr val="FFFF00"/>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4595" autoAdjust="0"/>
  </p:normalViewPr>
  <p:slideViewPr>
    <p:cSldViewPr>
      <p:cViewPr>
        <p:scale>
          <a:sx n="100" d="100"/>
          <a:sy n="100" d="100"/>
        </p:scale>
        <p:origin x="-2220" y="-174"/>
      </p:cViewPr>
      <p:guideLst>
        <p:guide orient="horz" pos="2160"/>
        <p:guide pos="2880"/>
      </p:guideLst>
    </p:cSldViewPr>
  </p:slideViewPr>
  <p:outlineViewPr>
    <p:cViewPr>
      <p:scale>
        <a:sx n="33" d="100"/>
        <a:sy n="33" d="100"/>
      </p:scale>
      <p:origin x="96" y="2286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878805-108F-4576-A95B-3103EB38FA3A}" type="datetimeFigureOut">
              <a:rPr lang="zh-CN" altLang="en-US" smtClean="0"/>
              <a:pPr/>
              <a:t>2017/9/29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6A0CD4-EDB1-437A-94DB-A3CD920025DB}" type="slidenum">
              <a:rPr lang="zh-CN" altLang="en-US" smtClean="0"/>
              <a:pPr/>
              <a:t>‹#›</a:t>
            </a:fld>
            <a:endParaRPr lang="zh-CN" altLang="en-US"/>
          </a:p>
        </p:txBody>
      </p:sp>
    </p:spTree>
    <p:extLst>
      <p:ext uri="{BB962C8B-B14F-4D97-AF65-F5344CB8AC3E}">
        <p14:creationId xmlns:p14="http://schemas.microsoft.com/office/powerpoint/2010/main" xmlns="" val="1348351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56A0CD4-EDB1-437A-94DB-A3CD920025DB}" type="slidenum">
              <a:rPr lang="zh-CN" altLang="en-US" smtClean="0"/>
              <a:pPr/>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ACB5CD2-C0C6-4816-824E-CB962AE94FDD}" type="slidenum">
              <a:rPr lang="es-ES" altLang="zh-CN"/>
              <a:pPr/>
              <a:t>45</a:t>
            </a:fld>
            <a:endParaRPr lang="es-ES" altLang="zh-CN"/>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MX"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818CB75B-1FFB-4528-8F4F-B784E5E546D1}" type="slidenum">
              <a:rPr lang="es-ES" altLang="zh-CN"/>
              <a:pPr/>
              <a:t>47</a:t>
            </a:fld>
            <a:endParaRPr lang="es-ES"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s-MX"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0707175-3953-4E51-A677-DA742D7A9756}" type="slidenum">
              <a:rPr lang="es-ES" altLang="zh-CN"/>
              <a:pPr/>
              <a:t>48</a:t>
            </a:fld>
            <a:endParaRPr lang="es-ES" altLang="zh-CN"/>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s-MX"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D6A6F49-CC10-439F-8C52-FDEF576FD2C4}" type="slidenum">
              <a:rPr lang="es-ES" altLang="zh-CN"/>
              <a:pPr/>
              <a:t>49</a:t>
            </a:fld>
            <a:endParaRPr lang="es-ES"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MX"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ED20433B-4D9A-41CC-835F-7C8713A7CD9A}" type="slidenum">
              <a:rPr lang="es-ES" altLang="zh-CN"/>
              <a:pPr/>
              <a:t>63</a:t>
            </a:fld>
            <a:endParaRPr lang="es-ES" altLang="zh-CN"/>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s-MX"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pPr>
              <a:defRPr/>
            </a:pPr>
            <a:endParaRPr lang="en-US" altLang="zh-CN"/>
          </a:p>
        </p:txBody>
      </p:sp>
      <p:sp>
        <p:nvSpPr>
          <p:cNvPr id="17" name="页脚占位符 16"/>
          <p:cNvSpPr>
            <a:spLocks noGrp="1"/>
          </p:cNvSpPr>
          <p:nvPr>
            <p:ph type="ftr" sz="quarter" idx="11"/>
          </p:nvPr>
        </p:nvSpPr>
        <p:spPr>
          <a:xfrm>
            <a:off x="5410200" y="4205288"/>
            <a:ext cx="1295400" cy="457200"/>
          </a:xfrm>
        </p:spPr>
        <p:txBody>
          <a:bodyPr/>
          <a:lstStyle/>
          <a:p>
            <a:pPr>
              <a:defRPr/>
            </a:pPr>
            <a:endParaRPr lang="en-US" altLang="zh-CN"/>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defRPr/>
            </a:pPr>
            <a:fld id="{365FFE96-9AB0-4115-ADF8-782E14D3E06C}" type="slidenum">
              <a:rPr lang="en-US" altLang="zh-CN" smtClean="0"/>
              <a:pPr>
                <a:defRPr/>
              </a:pPr>
              <a:t>‹#›</a:t>
            </a:fld>
            <a:endParaRPr lang="en-US" altLang="zh-CN"/>
          </a:p>
        </p:txBody>
      </p:sp>
    </p:spTree>
  </p:cSld>
  <p:clrMapOvr>
    <a:masterClrMapping/>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65B83179-2EE8-4B3B-9907-03B4E7BD356B}" type="slidenum">
              <a:rPr lang="en-US" altLang="zh-CN" smtClean="0"/>
              <a:pPr>
                <a:defRPr/>
              </a:pPr>
              <a:t>‹#›</a:t>
            </a:fld>
            <a:endParaRPr lang="en-US" altLang="zh-CN"/>
          </a:p>
        </p:txBody>
      </p:sp>
    </p:spTree>
  </p:cSld>
  <p:clrMapOvr>
    <a:masterClrMapping/>
  </p:clrMapOvr>
  <p:transition spd="slow">
    <p:randomBar dir="ver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744C1D3A-92EE-41CC-86DD-4ACD2B069E8C}" type="slidenum">
              <a:rPr lang="en-US" altLang="zh-CN" smtClean="0"/>
              <a:pPr>
                <a:defRPr/>
              </a:pPr>
              <a:t>‹#›</a:t>
            </a:fld>
            <a:endParaRPr lang="en-US" altLang="zh-CN"/>
          </a:p>
        </p:txBody>
      </p:sp>
    </p:spTree>
  </p:cSld>
  <p:clrMapOvr>
    <a:masterClrMapping/>
  </p:clrMapOvr>
  <p:transition spd="slow">
    <p:randomBar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881AB7D-B773-4F60-A71D-44F85540D88E}" type="slidenum">
              <a:rPr lang="en-US" altLang="zh-CN" smtClean="0"/>
              <a:pPr>
                <a:defRPr/>
              </a:pPr>
              <a:t>‹#›</a:t>
            </a:fld>
            <a:endParaRPr lang="en-US" altLang="zh-CN"/>
          </a:p>
        </p:txBody>
      </p:sp>
    </p:spTree>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3EA96C1-3983-4630-986D-4FA1F020685B}" type="slidenum">
              <a:rPr lang="en-US" altLang="zh-CN" smtClean="0"/>
              <a:pPr>
                <a:defRPr/>
              </a:pPr>
              <a:t>‹#›</a:t>
            </a:fld>
            <a:endParaRPr lang="en-US" altLang="zh-CN"/>
          </a:p>
        </p:txBody>
      </p:sp>
    </p:spTree>
  </p:cSld>
  <p:clrMapOvr>
    <a:masterClrMapping/>
  </p:clrMapOvr>
  <p:transition spd="slow">
    <p:randomBar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FAC393F6-90B4-49F1-B598-56F18EC5F75B}" type="slidenum">
              <a:rPr lang="en-US" altLang="zh-CN" smtClean="0"/>
              <a:pPr>
                <a:defRPr/>
              </a:pPr>
              <a:t>‹#›</a:t>
            </a:fld>
            <a:endParaRPr lang="en-US" altLang="zh-CN"/>
          </a:p>
        </p:txBody>
      </p:sp>
    </p:spTree>
  </p:cSld>
  <p:clrMapOvr>
    <a:masterClrMapping/>
  </p:clrMapOvr>
  <p:transition spd="slow">
    <p:randomBar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pPr>
              <a:defRPr/>
            </a:pPr>
            <a:endParaRPr lang="en-US" altLang="zh-CN"/>
          </a:p>
        </p:txBody>
      </p:sp>
      <p:sp>
        <p:nvSpPr>
          <p:cNvPr id="27" name="灯片编号占位符 26"/>
          <p:cNvSpPr>
            <a:spLocks noGrp="1"/>
          </p:cNvSpPr>
          <p:nvPr>
            <p:ph type="sldNum" sz="quarter" idx="11"/>
          </p:nvPr>
        </p:nvSpPr>
        <p:spPr/>
        <p:txBody>
          <a:bodyPr rtlCol="0"/>
          <a:lstStyle/>
          <a:p>
            <a:pPr>
              <a:defRPr/>
            </a:pPr>
            <a:fld id="{1B25ADBD-B822-42BD-BEBD-D666B7BB3CD0}" type="slidenum">
              <a:rPr lang="en-US" altLang="zh-CN" smtClean="0"/>
              <a:pPr>
                <a:defRPr/>
              </a:pPr>
              <a:t>‹#›</a:t>
            </a:fld>
            <a:endParaRPr lang="en-US" altLang="zh-CN"/>
          </a:p>
        </p:txBody>
      </p:sp>
      <p:sp>
        <p:nvSpPr>
          <p:cNvPr id="28" name="页脚占位符 27"/>
          <p:cNvSpPr>
            <a:spLocks noGrp="1"/>
          </p:cNvSpPr>
          <p:nvPr>
            <p:ph type="ftr" sz="quarter" idx="12"/>
          </p:nvPr>
        </p:nvSpPr>
        <p:spPr/>
        <p:txBody>
          <a:bodyPr rtlCol="0"/>
          <a:lstStyle/>
          <a:p>
            <a:pPr>
              <a:defRPr/>
            </a:pPr>
            <a:endParaRPr lang="en-US" altLang="zh-CN"/>
          </a:p>
        </p:txBody>
      </p:sp>
    </p:spTree>
  </p:cSld>
  <p:clrMapOvr>
    <a:masterClrMapping/>
  </p:clrMapOvr>
  <p:transition spd="slow">
    <p:randomBar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pPr>
              <a:defRPr/>
            </a:pPr>
            <a:endParaRPr lang="en-US" altLang="zh-CN"/>
          </a:p>
        </p:txBody>
      </p:sp>
      <p:sp>
        <p:nvSpPr>
          <p:cNvPr id="4" name="页脚占位符 3"/>
          <p:cNvSpPr>
            <a:spLocks noGrp="1"/>
          </p:cNvSpPr>
          <p:nvPr>
            <p:ph type="ftr" sz="quarter" idx="11"/>
          </p:nvPr>
        </p:nvSpPr>
        <p:spPr>
          <a:xfrm>
            <a:off x="5257800" y="612648"/>
            <a:ext cx="1325880" cy="457200"/>
          </a:xfrm>
        </p:spPr>
        <p:txBody>
          <a:bodyPr/>
          <a:lstStyle/>
          <a:p>
            <a:pPr>
              <a:defRPr/>
            </a:pPr>
            <a:endParaRPr lang="en-US" altLang="zh-CN"/>
          </a:p>
        </p:txBody>
      </p:sp>
      <p:sp>
        <p:nvSpPr>
          <p:cNvPr id="5" name="灯片编号占位符 4"/>
          <p:cNvSpPr>
            <a:spLocks noGrp="1"/>
          </p:cNvSpPr>
          <p:nvPr>
            <p:ph type="sldNum" sz="quarter" idx="12"/>
          </p:nvPr>
        </p:nvSpPr>
        <p:spPr>
          <a:xfrm>
            <a:off x="8174736" y="2272"/>
            <a:ext cx="762000" cy="365760"/>
          </a:xfrm>
        </p:spPr>
        <p:txBody>
          <a:bodyPr/>
          <a:lstStyle/>
          <a:p>
            <a:pPr>
              <a:defRPr/>
            </a:pPr>
            <a:fld id="{242032B6-47B4-4126-B7C7-1AD69614C4D8}" type="slidenum">
              <a:rPr lang="en-US" altLang="zh-CN" smtClean="0"/>
              <a:pPr>
                <a:defRPr/>
              </a:pPr>
              <a:t>‹#›</a:t>
            </a:fld>
            <a:endParaRPr lang="en-US" altLang="zh-CN"/>
          </a:p>
        </p:txBody>
      </p:sp>
    </p:spTree>
  </p:cSld>
  <p:clrMapOvr>
    <a:masterClrMapping/>
  </p:clrMapOvr>
  <p:transition spd="slow">
    <p:randomBar dir="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CF9D35B7-C01C-43E8-A185-34D43E19406D}" type="slidenum">
              <a:rPr lang="en-US" altLang="zh-CN" smtClean="0"/>
              <a:pPr>
                <a:defRPr/>
              </a:pPr>
              <a:t>‹#›</a:t>
            </a:fld>
            <a:endParaRPr lang="en-US" altLang="zh-CN"/>
          </a:p>
        </p:txBody>
      </p:sp>
    </p:spTree>
  </p:cSld>
  <p:clrMapOvr>
    <a:masterClrMapping/>
  </p:clrMapOvr>
  <p:transition spd="slow">
    <p:randomBar dir="ver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125BE400-EE36-4A4B-9978-1984E41B6409}" type="slidenum">
              <a:rPr lang="en-US" altLang="zh-CN" smtClean="0"/>
              <a:pPr>
                <a:defRPr/>
              </a:pPr>
              <a:t>‹#›</a:t>
            </a:fld>
            <a:endParaRPr lang="en-US" altLang="zh-CN"/>
          </a:p>
        </p:txBody>
      </p:sp>
    </p:spTree>
  </p:cSld>
  <p:clrMapOvr>
    <a:masterClrMapping/>
  </p:clrMapOvr>
  <p:transition spd="slow">
    <p:randomBar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6B2DF303-621D-4DDC-A023-8A91005F5263}" type="slidenum">
              <a:rPr lang="en-US" altLang="zh-CN" smtClean="0"/>
              <a:pPr>
                <a:defRPr/>
              </a:pPr>
              <a:t>‹#›</a:t>
            </a:fld>
            <a:endParaRPr lang="en-US" altLang="zh-CN"/>
          </a:p>
        </p:txBody>
      </p:sp>
    </p:spTree>
  </p:cSld>
  <p:clrMapOvr>
    <a:masterClrMapping/>
  </p:clrMapOvr>
  <p:transition spd="slow">
    <p:randomBar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altLang="zh-CN"/>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altLang="zh-CN"/>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3A95D0F6-4197-4F8F-BF3B-449DE95E73D8}"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ransition spd="slow">
    <p:randomBar dir="vert"/>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thesis-statements.pdf"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Sample%20Proposals.docx"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topic-sentences.pdf"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academic-proposal.pdf"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10%20Steps%20to%20Writing%20an%20Academic%20Research%20Proposal-process.docx"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Grp="1" noChangeArrowheads="1"/>
          </p:cNvSpPr>
          <p:nvPr>
            <p:ph type="ctrTitle"/>
          </p:nvPr>
        </p:nvSpPr>
        <p:spPr>
          <a:xfrm>
            <a:off x="1066800" y="1997075"/>
            <a:ext cx="7620000" cy="1431925"/>
          </a:xfrm>
        </p:spPr>
        <p:txBody>
          <a:bodyPr/>
          <a:lstStyle/>
          <a:p>
            <a:pPr eaLnBrk="1" hangingPunct="1"/>
            <a:r>
              <a:rPr lang="en-US" altLang="zh-CN" sz="4000" dirty="0" smtClean="0">
                <a:solidFill>
                  <a:srgbClr val="CCFFFF"/>
                </a:solidFill>
                <a:effectLst/>
                <a:latin typeface="Arial" pitchFamily="34" charset="0"/>
                <a:cs typeface="Arial" pitchFamily="34" charset="0"/>
              </a:rPr>
              <a:t>Academic Writing in English</a:t>
            </a:r>
            <a:br>
              <a:rPr lang="en-US" altLang="zh-CN" sz="4000" dirty="0" smtClean="0">
                <a:solidFill>
                  <a:srgbClr val="CCFFFF"/>
                </a:solidFill>
                <a:effectLst/>
                <a:latin typeface="Arial" pitchFamily="34" charset="0"/>
                <a:cs typeface="Arial" pitchFamily="34" charset="0"/>
              </a:rPr>
            </a:br>
            <a:endParaRPr lang="en-US" altLang="zh-CN" sz="4000" dirty="0" smtClean="0">
              <a:solidFill>
                <a:srgbClr val="CCFFFF"/>
              </a:solidFill>
              <a:effectLst/>
              <a:latin typeface="Arial" pitchFamily="34" charset="0"/>
              <a:cs typeface="Arial" pitchFamily="34" charset="0"/>
            </a:endParaRPr>
          </a:p>
        </p:txBody>
      </p:sp>
      <p:sp>
        <p:nvSpPr>
          <p:cNvPr id="5123" name="Rectangle 3"/>
          <p:cNvSpPr>
            <a:spLocks noGrp="1" noChangeArrowheads="1"/>
          </p:cNvSpPr>
          <p:nvPr>
            <p:ph type="subTitle" idx="1"/>
          </p:nvPr>
        </p:nvSpPr>
        <p:spPr>
          <a:xfrm>
            <a:off x="1676400" y="3810000"/>
            <a:ext cx="5867400" cy="2057400"/>
          </a:xfrm>
        </p:spPr>
        <p:txBody>
          <a:bodyPr/>
          <a:lstStyle/>
          <a:p>
            <a:pPr eaLnBrk="1" hangingPunct="1">
              <a:defRPr/>
            </a:pPr>
            <a:endParaRPr lang="en-US" altLang="zh-CN" sz="2000" dirty="0" smtClean="0">
              <a:latin typeface="Arial" pitchFamily="34" charset="0"/>
              <a:cs typeface="Arial" pitchFamily="34" charset="0"/>
            </a:endParaRPr>
          </a:p>
          <a:p>
            <a:pPr algn="ctr" eaLnBrk="1" hangingPunct="1">
              <a:defRPr/>
            </a:pPr>
            <a:r>
              <a:rPr lang="en-US" altLang="zh-CN" b="1" dirty="0" smtClean="0">
                <a:latin typeface="Arial" pitchFamily="34" charset="0"/>
                <a:cs typeface="Arial" pitchFamily="34" charset="0"/>
              </a:rPr>
              <a:t> Lecture 2</a:t>
            </a:r>
          </a:p>
          <a:p>
            <a:pPr algn="ctr" eaLnBrk="1" hangingPunct="1">
              <a:defRPr/>
            </a:pPr>
            <a:r>
              <a:rPr lang="en-US" altLang="zh-CN" dirty="0" smtClean="0">
                <a:latin typeface="Arial" pitchFamily="34" charset="0"/>
                <a:cs typeface="Arial" pitchFamily="34" charset="0"/>
              </a:rPr>
              <a:t>Topic, Thesis Statement </a:t>
            </a:r>
          </a:p>
          <a:p>
            <a:pPr algn="ctr" eaLnBrk="1" hangingPunct="1">
              <a:defRPr/>
            </a:pPr>
            <a:r>
              <a:rPr lang="en-US" altLang="zh-CN" dirty="0" smtClean="0">
                <a:latin typeface="Arial" pitchFamily="34" charset="0"/>
                <a:cs typeface="Arial" pitchFamily="34" charset="0"/>
              </a:rPr>
              <a:t>and</a:t>
            </a:r>
          </a:p>
          <a:p>
            <a:pPr algn="ctr" eaLnBrk="1" hangingPunct="1">
              <a:defRPr/>
            </a:pPr>
            <a:r>
              <a:rPr lang="en-US" altLang="zh-CN" dirty="0" smtClean="0">
                <a:latin typeface="Arial" pitchFamily="34" charset="0"/>
                <a:cs typeface="Arial" pitchFamily="34" charset="0"/>
              </a:rPr>
              <a:t> Topic Sentence</a:t>
            </a: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600" dirty="0" smtClean="0">
                <a:latin typeface="Arial" pitchFamily="34" charset="0"/>
                <a:cs typeface="Arial" pitchFamily="34" charset="0"/>
              </a:rPr>
              <a:t>Examples</a:t>
            </a:r>
            <a:endParaRPr lang="zh-CN" altLang="en-US" sz="3600" dirty="0" smtClean="0">
              <a:latin typeface="Arial" pitchFamily="34" charset="0"/>
              <a:cs typeface="Arial" pitchFamily="34" charset="0"/>
            </a:endParaRPr>
          </a:p>
        </p:txBody>
      </p:sp>
      <p:sp>
        <p:nvSpPr>
          <p:cNvPr id="3" name="内容占位符 2"/>
          <p:cNvSpPr>
            <a:spLocks noGrp="1"/>
          </p:cNvSpPr>
          <p:nvPr>
            <p:ph idx="1"/>
          </p:nvPr>
        </p:nvSpPr>
        <p:spPr>
          <a:xfrm>
            <a:off x="1476375" y="1981200"/>
            <a:ext cx="2438400" cy="457200"/>
          </a:xfrm>
        </p:spPr>
        <p:txBody>
          <a:bodyPr>
            <a:noAutofit/>
          </a:bodyPr>
          <a:lstStyle/>
          <a:p>
            <a:pPr marL="457200" indent="-457200" eaLnBrk="1" hangingPunct="1">
              <a:buFont typeface="Wingdings" pitchFamily="2" charset="2"/>
              <a:buNone/>
              <a:defRPr/>
            </a:pPr>
            <a:r>
              <a:rPr lang="en-US" altLang="zh-CN" sz="2400" dirty="0" smtClean="0">
                <a:latin typeface="Arial" pitchFamily="34" charset="0"/>
                <a:cs typeface="Arial" pitchFamily="34" charset="0"/>
              </a:rPr>
              <a:t>Literature</a:t>
            </a:r>
          </a:p>
          <a:p>
            <a:pPr marL="457200" indent="-457200" eaLnBrk="1" hangingPunct="1">
              <a:buFont typeface="Wingdings" pitchFamily="2" charset="2"/>
              <a:buNone/>
              <a:defRPr/>
            </a:pPr>
            <a:r>
              <a:rPr lang="en-US" altLang="zh-CN" sz="2400" dirty="0" smtClean="0">
                <a:latin typeface="Arial" pitchFamily="34" charset="0"/>
                <a:cs typeface="Arial" pitchFamily="34" charset="0"/>
              </a:rPr>
              <a:t>             </a:t>
            </a:r>
          </a:p>
          <a:p>
            <a:pPr marL="457200" indent="-457200" eaLnBrk="1" hangingPunct="1">
              <a:buFont typeface="Wingdings" pitchFamily="2" charset="2"/>
              <a:buNone/>
              <a:defRPr/>
            </a:pPr>
            <a:r>
              <a:rPr lang="en-US" altLang="zh-CN" sz="2400" dirty="0" smtClean="0">
                <a:latin typeface="Arial" pitchFamily="34" charset="0"/>
                <a:cs typeface="Arial" pitchFamily="34" charset="0"/>
              </a:rPr>
              <a:t>     </a:t>
            </a:r>
          </a:p>
          <a:p>
            <a:pPr marL="457200" indent="-457200" eaLnBrk="1" hangingPunct="1">
              <a:buFont typeface="Wingdings" pitchFamily="2" charset="2"/>
              <a:buNone/>
              <a:defRPr/>
            </a:pPr>
            <a:endParaRPr lang="en-US" altLang="zh-CN" sz="2400" dirty="0" smtClean="0">
              <a:latin typeface="Arial" pitchFamily="34" charset="0"/>
              <a:cs typeface="Arial" pitchFamily="34" charset="0"/>
            </a:endParaRPr>
          </a:p>
          <a:p>
            <a:pPr marL="457200" indent="-457200" eaLnBrk="1" hangingPunct="1">
              <a:buFont typeface="Wingdings" pitchFamily="2" charset="2"/>
              <a:buNone/>
              <a:defRPr/>
            </a:pPr>
            <a:r>
              <a:rPr lang="en-US" altLang="zh-CN" sz="2400" dirty="0" smtClean="0">
                <a:latin typeface="Arial" pitchFamily="34" charset="0"/>
                <a:cs typeface="Arial" pitchFamily="34" charset="0"/>
              </a:rPr>
              <a:t>      </a:t>
            </a:r>
          </a:p>
          <a:p>
            <a:pPr marL="457200" indent="-457200" eaLnBrk="1" hangingPunct="1">
              <a:buFont typeface="Wingdings" pitchFamily="2" charset="2"/>
              <a:buNone/>
              <a:defRPr/>
            </a:pPr>
            <a:endParaRPr lang="en-US" altLang="zh-CN" sz="2400" dirty="0" smtClean="0">
              <a:latin typeface="Arial" pitchFamily="34" charset="0"/>
              <a:cs typeface="Arial" pitchFamily="34" charset="0"/>
            </a:endParaRPr>
          </a:p>
          <a:p>
            <a:pPr marL="457200" indent="-457200" eaLnBrk="1" hangingPunct="1">
              <a:buFont typeface="Wingdings" pitchFamily="2" charset="2"/>
              <a:buNone/>
              <a:defRPr/>
            </a:pPr>
            <a:endParaRPr lang="en-US" altLang="zh-CN" sz="2400" dirty="0" smtClean="0">
              <a:latin typeface="Arial" pitchFamily="34" charset="0"/>
              <a:cs typeface="Arial" pitchFamily="34" charset="0"/>
            </a:endParaRPr>
          </a:p>
          <a:p>
            <a:pPr marL="457200" indent="-457200" eaLnBrk="1" hangingPunct="1">
              <a:buFont typeface="Wingdings" pitchFamily="2" charset="2"/>
              <a:buNone/>
              <a:defRPr/>
            </a:pPr>
            <a:r>
              <a:rPr lang="en-US" altLang="zh-CN" sz="2400" dirty="0" smtClean="0">
                <a:latin typeface="Arial" pitchFamily="34" charset="0"/>
                <a:cs typeface="Arial" pitchFamily="34" charset="0"/>
              </a:rPr>
              <a:t>       </a:t>
            </a:r>
          </a:p>
          <a:p>
            <a:pPr marL="457200" indent="-457200" eaLnBrk="1" hangingPunct="1">
              <a:buFont typeface="Wingdings" pitchFamily="2" charset="2"/>
              <a:buNone/>
              <a:defRPr/>
            </a:pPr>
            <a:r>
              <a:rPr lang="en-US" altLang="zh-CN" sz="2400" dirty="0" smtClean="0">
                <a:latin typeface="Arial" pitchFamily="34" charset="0"/>
                <a:cs typeface="Arial" pitchFamily="34" charset="0"/>
              </a:rPr>
              <a:t>                </a:t>
            </a:r>
            <a:endParaRPr lang="zh-CN" altLang="en-US" sz="2400" dirty="0" smtClean="0">
              <a:latin typeface="Arial" pitchFamily="34" charset="0"/>
              <a:cs typeface="Arial" pitchFamily="34" charset="0"/>
            </a:endParaRPr>
          </a:p>
        </p:txBody>
      </p:sp>
      <p:sp>
        <p:nvSpPr>
          <p:cNvPr id="7" name="下箭头 6"/>
          <p:cNvSpPr/>
          <p:nvPr/>
        </p:nvSpPr>
        <p:spPr>
          <a:xfrm>
            <a:off x="2286000" y="2438400"/>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下箭头 7"/>
          <p:cNvSpPr/>
          <p:nvPr/>
        </p:nvSpPr>
        <p:spPr>
          <a:xfrm>
            <a:off x="2286000" y="3581400"/>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下箭头 8"/>
          <p:cNvSpPr/>
          <p:nvPr/>
        </p:nvSpPr>
        <p:spPr>
          <a:xfrm>
            <a:off x="2286000" y="4572000"/>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1476375" y="4953000"/>
            <a:ext cx="6981825" cy="830263"/>
          </a:xfrm>
          <a:prstGeom prst="rect">
            <a:avLst/>
          </a:prstGeom>
        </p:spPr>
        <p:txBody>
          <a:bodyPr>
            <a:spAutoFit/>
          </a:bodyPr>
          <a:lstStyle/>
          <a:p>
            <a:pPr>
              <a:defRPr/>
            </a:pPr>
            <a:r>
              <a:rPr lang="en-US" altLang="zh-CN" sz="2400" kern="0" dirty="0">
                <a:solidFill>
                  <a:srgbClr val="FF0000"/>
                </a:solidFill>
                <a:latin typeface="Arial" pitchFamily="34" charset="0"/>
                <a:ea typeface="宋体"/>
                <a:cs typeface="Arial" pitchFamily="34" charset="0"/>
              </a:rPr>
              <a:t>The Tradition and Development of Literary Criticism at Cambridge</a:t>
            </a:r>
            <a:endParaRPr lang="zh-CN" altLang="en-US" sz="2400" dirty="0">
              <a:solidFill>
                <a:srgbClr val="FF0000"/>
              </a:solidFill>
            </a:endParaRPr>
          </a:p>
        </p:txBody>
      </p:sp>
      <p:sp>
        <p:nvSpPr>
          <p:cNvPr id="11" name="矩形 10"/>
          <p:cNvSpPr>
            <a:spLocks noChangeArrowheads="1"/>
          </p:cNvSpPr>
          <p:nvPr/>
        </p:nvSpPr>
        <p:spPr bwMode="auto">
          <a:xfrm>
            <a:off x="1476375" y="4038600"/>
            <a:ext cx="4687888" cy="461963"/>
          </a:xfrm>
          <a:prstGeom prst="rect">
            <a:avLst/>
          </a:prstGeom>
          <a:noFill/>
          <a:ln w="9525">
            <a:noFill/>
            <a:miter lim="800000"/>
            <a:headEnd/>
            <a:tailEnd/>
          </a:ln>
        </p:spPr>
        <p:txBody>
          <a:bodyPr wrap="none">
            <a:spAutoFit/>
          </a:bodyPr>
          <a:lstStyle/>
          <a:p>
            <a:r>
              <a:rPr lang="en-US" altLang="zh-CN" sz="2400">
                <a:latin typeface="Arial" charset="0"/>
                <a:cs typeface="Arial" charset="0"/>
              </a:rPr>
              <a:t>Literature Criticism at Cambridge</a:t>
            </a:r>
            <a:endParaRPr lang="zh-CN" altLang="en-US" sz="2400"/>
          </a:p>
        </p:txBody>
      </p:sp>
      <p:sp>
        <p:nvSpPr>
          <p:cNvPr id="12" name="矩形 11"/>
          <p:cNvSpPr>
            <a:spLocks noChangeArrowheads="1"/>
          </p:cNvSpPr>
          <p:nvPr/>
        </p:nvSpPr>
        <p:spPr bwMode="auto">
          <a:xfrm>
            <a:off x="1476375" y="3048000"/>
            <a:ext cx="2752725" cy="461963"/>
          </a:xfrm>
          <a:prstGeom prst="rect">
            <a:avLst/>
          </a:prstGeom>
          <a:noFill/>
          <a:ln w="9525">
            <a:noFill/>
            <a:miter lim="800000"/>
            <a:headEnd/>
            <a:tailEnd/>
          </a:ln>
        </p:spPr>
        <p:txBody>
          <a:bodyPr wrap="none">
            <a:spAutoFit/>
          </a:bodyPr>
          <a:lstStyle/>
          <a:p>
            <a:r>
              <a:rPr lang="en-US" altLang="zh-CN" sz="2400">
                <a:latin typeface="Arial" charset="0"/>
                <a:cs typeface="Arial" charset="0"/>
              </a:rPr>
              <a:t>Literature Criticism</a:t>
            </a:r>
            <a:endParaRPr lang="zh-CN" altLang="en-US" sz="2400"/>
          </a:p>
        </p:txBody>
      </p:sp>
      <p:sp>
        <p:nvSpPr>
          <p:cNvPr id="13" name="内容占位符 2"/>
          <p:cNvSpPr txBox="1">
            <a:spLocks/>
          </p:cNvSpPr>
          <p:nvPr/>
        </p:nvSpPr>
        <p:spPr bwMode="auto">
          <a:xfrm>
            <a:off x="914400" y="1981200"/>
            <a:ext cx="533400" cy="457200"/>
          </a:xfrm>
          <a:prstGeom prst="rect">
            <a:avLst/>
          </a:prstGeom>
          <a:noFill/>
          <a:ln w="9525">
            <a:noFill/>
            <a:miter lim="800000"/>
            <a:headEnd/>
            <a:tailEnd/>
          </a:ln>
          <a:effectLst/>
        </p:spPr>
        <p:txBody>
          <a:bodyPr/>
          <a:lstStyle/>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2.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endParaRPr lang="zh-CN" altLang="en-US" sz="2400" kern="0" dirty="0">
              <a:effectLst>
                <a:outerShdw blurRad="38100" dist="38100" dir="2700000" algn="tl">
                  <a:srgbClr val="000000"/>
                </a:outerShdw>
              </a:effectLst>
              <a:latin typeface="Arial" pitchFamily="34" charset="0"/>
              <a:ea typeface="+mn-ea"/>
              <a:cs typeface="Arial"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600" dirty="0" smtClean="0">
                <a:latin typeface="Arial" pitchFamily="34" charset="0"/>
                <a:cs typeface="Arial" pitchFamily="34" charset="0"/>
              </a:rPr>
              <a:t>More Examples</a:t>
            </a:r>
            <a:endParaRPr lang="zh-CN" altLang="en-US" sz="3600" dirty="0" smtClean="0">
              <a:latin typeface="Arial" pitchFamily="34" charset="0"/>
              <a:cs typeface="Arial" pitchFamily="34" charset="0"/>
            </a:endParaRPr>
          </a:p>
        </p:txBody>
      </p:sp>
      <p:sp>
        <p:nvSpPr>
          <p:cNvPr id="3" name="内容占位符 2"/>
          <p:cNvSpPr>
            <a:spLocks noGrp="1"/>
          </p:cNvSpPr>
          <p:nvPr>
            <p:ph idx="1"/>
          </p:nvPr>
        </p:nvSpPr>
        <p:spPr>
          <a:xfrm>
            <a:off x="1476375" y="1981200"/>
            <a:ext cx="2438400" cy="457200"/>
          </a:xfrm>
        </p:spPr>
        <p:txBody>
          <a:bodyPr>
            <a:noAutofit/>
          </a:bodyPr>
          <a:lstStyle/>
          <a:p>
            <a:pPr marL="457200" indent="-457200" eaLnBrk="1" hangingPunct="1">
              <a:buFont typeface="Wingdings" pitchFamily="2" charset="2"/>
              <a:buNone/>
              <a:defRPr/>
            </a:pPr>
            <a:r>
              <a:rPr lang="en-US" altLang="zh-CN" sz="2400" dirty="0" smtClean="0">
                <a:latin typeface="Arial" pitchFamily="34" charset="0"/>
                <a:cs typeface="Arial" pitchFamily="34" charset="0"/>
              </a:rPr>
              <a:t>Translation             </a:t>
            </a:r>
          </a:p>
          <a:p>
            <a:pPr marL="457200" indent="-457200" eaLnBrk="1" hangingPunct="1">
              <a:buFont typeface="Wingdings" pitchFamily="2" charset="2"/>
              <a:buNone/>
              <a:defRPr/>
            </a:pPr>
            <a:r>
              <a:rPr lang="en-US" altLang="zh-CN" sz="2400" dirty="0" smtClean="0">
                <a:latin typeface="Arial" pitchFamily="34" charset="0"/>
                <a:cs typeface="Arial" pitchFamily="34" charset="0"/>
              </a:rPr>
              <a:t>     </a:t>
            </a:r>
          </a:p>
          <a:p>
            <a:pPr marL="457200" indent="-457200" eaLnBrk="1" hangingPunct="1">
              <a:buFont typeface="Wingdings" pitchFamily="2" charset="2"/>
              <a:buNone/>
              <a:defRPr/>
            </a:pPr>
            <a:endParaRPr lang="en-US" altLang="zh-CN" sz="2400" dirty="0" smtClean="0">
              <a:latin typeface="Arial" pitchFamily="34" charset="0"/>
              <a:cs typeface="Arial" pitchFamily="34" charset="0"/>
            </a:endParaRPr>
          </a:p>
          <a:p>
            <a:pPr marL="457200" indent="-457200" eaLnBrk="1" hangingPunct="1">
              <a:buFont typeface="Wingdings" pitchFamily="2" charset="2"/>
              <a:buNone/>
              <a:defRPr/>
            </a:pPr>
            <a:r>
              <a:rPr lang="en-US" altLang="zh-CN" sz="2400" dirty="0" smtClean="0">
                <a:latin typeface="Arial" pitchFamily="34" charset="0"/>
                <a:cs typeface="Arial" pitchFamily="34" charset="0"/>
              </a:rPr>
              <a:t>      </a:t>
            </a:r>
          </a:p>
          <a:p>
            <a:pPr marL="457200" indent="-457200" eaLnBrk="1" hangingPunct="1">
              <a:buFont typeface="Wingdings" pitchFamily="2" charset="2"/>
              <a:buNone/>
              <a:defRPr/>
            </a:pPr>
            <a:endParaRPr lang="en-US" altLang="zh-CN" sz="2400" dirty="0" smtClean="0">
              <a:latin typeface="Arial" pitchFamily="34" charset="0"/>
              <a:cs typeface="Arial" pitchFamily="34" charset="0"/>
            </a:endParaRPr>
          </a:p>
          <a:p>
            <a:pPr marL="457200" indent="-457200" eaLnBrk="1" hangingPunct="1">
              <a:buFont typeface="Wingdings" pitchFamily="2" charset="2"/>
              <a:buNone/>
              <a:defRPr/>
            </a:pPr>
            <a:endParaRPr lang="en-US" altLang="zh-CN" sz="2400" dirty="0" smtClean="0">
              <a:latin typeface="Arial" pitchFamily="34" charset="0"/>
              <a:cs typeface="Arial" pitchFamily="34" charset="0"/>
            </a:endParaRPr>
          </a:p>
          <a:p>
            <a:pPr marL="457200" indent="-457200" eaLnBrk="1" hangingPunct="1">
              <a:buFont typeface="Wingdings" pitchFamily="2" charset="2"/>
              <a:buNone/>
              <a:defRPr/>
            </a:pPr>
            <a:r>
              <a:rPr lang="en-US" altLang="zh-CN" sz="2400" dirty="0" smtClean="0">
                <a:latin typeface="Arial" pitchFamily="34" charset="0"/>
                <a:cs typeface="Arial" pitchFamily="34" charset="0"/>
              </a:rPr>
              <a:t>       </a:t>
            </a:r>
          </a:p>
          <a:p>
            <a:pPr marL="457200" indent="-457200" eaLnBrk="1" hangingPunct="1">
              <a:buFont typeface="Wingdings" pitchFamily="2" charset="2"/>
              <a:buNone/>
              <a:defRPr/>
            </a:pPr>
            <a:r>
              <a:rPr lang="en-US" altLang="zh-CN" sz="2400" dirty="0" smtClean="0">
                <a:latin typeface="Arial" pitchFamily="34" charset="0"/>
                <a:cs typeface="Arial" pitchFamily="34" charset="0"/>
              </a:rPr>
              <a:t>                </a:t>
            </a:r>
            <a:endParaRPr lang="zh-CN" altLang="en-US" sz="2400" dirty="0" smtClean="0">
              <a:latin typeface="Arial" pitchFamily="34" charset="0"/>
              <a:cs typeface="Arial" pitchFamily="34" charset="0"/>
            </a:endParaRPr>
          </a:p>
        </p:txBody>
      </p:sp>
      <p:sp>
        <p:nvSpPr>
          <p:cNvPr id="7" name="下箭头 6"/>
          <p:cNvSpPr/>
          <p:nvPr/>
        </p:nvSpPr>
        <p:spPr>
          <a:xfrm>
            <a:off x="2286000" y="2438400"/>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下箭头 7"/>
          <p:cNvSpPr/>
          <p:nvPr/>
        </p:nvSpPr>
        <p:spPr>
          <a:xfrm>
            <a:off x="2286000" y="3581400"/>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下箭头 8"/>
          <p:cNvSpPr/>
          <p:nvPr/>
        </p:nvSpPr>
        <p:spPr>
          <a:xfrm>
            <a:off x="2286000" y="4572000"/>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1476375" y="4953000"/>
            <a:ext cx="6981825" cy="461963"/>
          </a:xfrm>
          <a:prstGeom prst="rect">
            <a:avLst/>
          </a:prstGeom>
        </p:spPr>
        <p:txBody>
          <a:bodyPr>
            <a:spAutoFit/>
          </a:bodyPr>
          <a:lstStyle/>
          <a:p>
            <a:pPr>
              <a:defRPr/>
            </a:pPr>
            <a:r>
              <a:rPr lang="en-US" altLang="zh-CN" sz="2400" kern="0" dirty="0">
                <a:solidFill>
                  <a:srgbClr val="FF0000"/>
                </a:solidFill>
                <a:latin typeface="Arial" pitchFamily="34" charset="0"/>
                <a:ea typeface="宋体"/>
                <a:cs typeface="Arial" pitchFamily="34" charset="0"/>
              </a:rPr>
              <a:t>Cultural Factors in Translation and Their Transfer</a:t>
            </a:r>
            <a:endParaRPr lang="zh-CN" altLang="en-US" sz="2400" dirty="0">
              <a:solidFill>
                <a:srgbClr val="FF0000"/>
              </a:solidFill>
            </a:endParaRPr>
          </a:p>
        </p:txBody>
      </p:sp>
      <p:sp>
        <p:nvSpPr>
          <p:cNvPr id="11" name="矩形 10"/>
          <p:cNvSpPr>
            <a:spLocks noChangeArrowheads="1"/>
          </p:cNvSpPr>
          <p:nvPr/>
        </p:nvSpPr>
        <p:spPr bwMode="auto">
          <a:xfrm>
            <a:off x="1476375" y="4038600"/>
            <a:ext cx="4275138" cy="461963"/>
          </a:xfrm>
          <a:prstGeom prst="rect">
            <a:avLst/>
          </a:prstGeom>
          <a:noFill/>
          <a:ln w="9525">
            <a:noFill/>
            <a:miter lim="800000"/>
            <a:headEnd/>
            <a:tailEnd/>
          </a:ln>
        </p:spPr>
        <p:txBody>
          <a:bodyPr wrap="none">
            <a:spAutoFit/>
          </a:bodyPr>
          <a:lstStyle/>
          <a:p>
            <a:r>
              <a:rPr lang="en-US" altLang="zh-CN" sz="2400">
                <a:latin typeface="Arial" charset="0"/>
                <a:cs typeface="Arial" charset="0"/>
              </a:rPr>
              <a:t>Cultural Factors in Translation</a:t>
            </a:r>
            <a:endParaRPr lang="zh-CN" altLang="en-US" sz="2400"/>
          </a:p>
        </p:txBody>
      </p:sp>
      <p:sp>
        <p:nvSpPr>
          <p:cNvPr id="12" name="矩形 11"/>
          <p:cNvSpPr>
            <a:spLocks noChangeArrowheads="1"/>
          </p:cNvSpPr>
          <p:nvPr/>
        </p:nvSpPr>
        <p:spPr bwMode="auto">
          <a:xfrm>
            <a:off x="1476375" y="3048000"/>
            <a:ext cx="3059113" cy="461963"/>
          </a:xfrm>
          <a:prstGeom prst="rect">
            <a:avLst/>
          </a:prstGeom>
          <a:noFill/>
          <a:ln w="9525">
            <a:noFill/>
            <a:miter lim="800000"/>
            <a:headEnd/>
            <a:tailEnd/>
          </a:ln>
        </p:spPr>
        <p:txBody>
          <a:bodyPr wrap="none">
            <a:spAutoFit/>
          </a:bodyPr>
          <a:lstStyle/>
          <a:p>
            <a:r>
              <a:rPr lang="en-US" altLang="zh-CN" sz="2400"/>
              <a:t>Factors in Translation</a:t>
            </a:r>
            <a:endParaRPr lang="zh-CN" altLang="en-US" sz="2400"/>
          </a:p>
        </p:txBody>
      </p:sp>
      <p:sp>
        <p:nvSpPr>
          <p:cNvPr id="13" name="内容占位符 2"/>
          <p:cNvSpPr txBox="1">
            <a:spLocks/>
          </p:cNvSpPr>
          <p:nvPr/>
        </p:nvSpPr>
        <p:spPr bwMode="auto">
          <a:xfrm>
            <a:off x="914400" y="1981200"/>
            <a:ext cx="533400" cy="457200"/>
          </a:xfrm>
          <a:prstGeom prst="rect">
            <a:avLst/>
          </a:prstGeom>
          <a:noFill/>
          <a:ln w="9525">
            <a:noFill/>
            <a:miter lim="800000"/>
            <a:headEnd/>
            <a:tailEnd/>
          </a:ln>
          <a:effectLst/>
        </p:spPr>
        <p:txBody>
          <a:bodyPr/>
          <a:lstStyle/>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3.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endParaRPr lang="zh-CN" altLang="en-US" sz="2400" kern="0" dirty="0">
              <a:effectLst>
                <a:outerShdw blurRad="38100" dist="38100" dir="2700000" algn="tl">
                  <a:srgbClr val="000000"/>
                </a:outerShdw>
              </a:effectLst>
              <a:latin typeface="Arial" pitchFamily="34" charset="0"/>
              <a:ea typeface="+mn-ea"/>
              <a:cs typeface="Arial"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600" dirty="0" smtClean="0">
                <a:latin typeface="Arial" pitchFamily="34" charset="0"/>
                <a:cs typeface="Arial" pitchFamily="34" charset="0"/>
              </a:rPr>
              <a:t>More Examples</a:t>
            </a:r>
            <a:endParaRPr lang="zh-CN" altLang="en-US" sz="3600" dirty="0" smtClean="0">
              <a:latin typeface="Arial" pitchFamily="34" charset="0"/>
              <a:cs typeface="Arial" pitchFamily="34" charset="0"/>
            </a:endParaRPr>
          </a:p>
        </p:txBody>
      </p:sp>
      <p:sp>
        <p:nvSpPr>
          <p:cNvPr id="3" name="内容占位符 2"/>
          <p:cNvSpPr>
            <a:spLocks noGrp="1"/>
          </p:cNvSpPr>
          <p:nvPr>
            <p:ph idx="1"/>
          </p:nvPr>
        </p:nvSpPr>
        <p:spPr>
          <a:xfrm>
            <a:off x="1476375" y="1981200"/>
            <a:ext cx="2438400" cy="457200"/>
          </a:xfrm>
        </p:spPr>
        <p:txBody>
          <a:bodyPr>
            <a:noAutofit/>
          </a:bodyPr>
          <a:lstStyle/>
          <a:p>
            <a:pPr marL="457200" indent="-457200" eaLnBrk="1" hangingPunct="1">
              <a:buFont typeface="Wingdings" pitchFamily="2" charset="2"/>
              <a:buNone/>
              <a:defRPr/>
            </a:pPr>
            <a:r>
              <a:rPr lang="en-US" altLang="zh-CN" sz="2400" dirty="0" smtClean="0">
                <a:latin typeface="Arial" pitchFamily="34" charset="0"/>
                <a:cs typeface="Arial" pitchFamily="34" charset="0"/>
              </a:rPr>
              <a:t>Women’s Rights          </a:t>
            </a:r>
          </a:p>
          <a:p>
            <a:pPr marL="457200" indent="-457200" eaLnBrk="1" hangingPunct="1">
              <a:buFont typeface="Wingdings" pitchFamily="2" charset="2"/>
              <a:buNone/>
              <a:defRPr/>
            </a:pPr>
            <a:r>
              <a:rPr lang="en-US" altLang="zh-CN" sz="2400" dirty="0" smtClean="0">
                <a:latin typeface="Arial" pitchFamily="34" charset="0"/>
                <a:cs typeface="Arial" pitchFamily="34" charset="0"/>
              </a:rPr>
              <a:t>     </a:t>
            </a:r>
          </a:p>
          <a:p>
            <a:pPr marL="457200" indent="-457200" eaLnBrk="1" hangingPunct="1">
              <a:buFont typeface="Wingdings" pitchFamily="2" charset="2"/>
              <a:buNone/>
              <a:defRPr/>
            </a:pPr>
            <a:endParaRPr lang="en-US" altLang="zh-CN" sz="2400" dirty="0" smtClean="0">
              <a:latin typeface="Arial" pitchFamily="34" charset="0"/>
              <a:cs typeface="Arial" pitchFamily="34" charset="0"/>
            </a:endParaRPr>
          </a:p>
          <a:p>
            <a:pPr marL="457200" indent="-457200" eaLnBrk="1" hangingPunct="1">
              <a:buFont typeface="Wingdings" pitchFamily="2" charset="2"/>
              <a:buNone/>
              <a:defRPr/>
            </a:pPr>
            <a:r>
              <a:rPr lang="en-US" altLang="zh-CN" sz="2400" dirty="0" smtClean="0">
                <a:latin typeface="Arial" pitchFamily="34" charset="0"/>
                <a:cs typeface="Arial" pitchFamily="34" charset="0"/>
              </a:rPr>
              <a:t>      </a:t>
            </a:r>
          </a:p>
          <a:p>
            <a:pPr marL="457200" indent="-457200" eaLnBrk="1" hangingPunct="1">
              <a:buFont typeface="Wingdings" pitchFamily="2" charset="2"/>
              <a:buNone/>
              <a:defRPr/>
            </a:pPr>
            <a:endParaRPr lang="en-US" altLang="zh-CN" sz="2400" dirty="0" smtClean="0">
              <a:latin typeface="Arial" pitchFamily="34" charset="0"/>
              <a:cs typeface="Arial" pitchFamily="34" charset="0"/>
            </a:endParaRPr>
          </a:p>
          <a:p>
            <a:pPr marL="457200" indent="-457200" eaLnBrk="1" hangingPunct="1">
              <a:buFont typeface="Wingdings" pitchFamily="2" charset="2"/>
              <a:buNone/>
              <a:defRPr/>
            </a:pPr>
            <a:endParaRPr lang="en-US" altLang="zh-CN" sz="2400" dirty="0" smtClean="0">
              <a:latin typeface="Arial" pitchFamily="34" charset="0"/>
              <a:cs typeface="Arial" pitchFamily="34" charset="0"/>
            </a:endParaRPr>
          </a:p>
          <a:p>
            <a:pPr marL="457200" indent="-457200" eaLnBrk="1" hangingPunct="1">
              <a:buFont typeface="Wingdings" pitchFamily="2" charset="2"/>
              <a:buNone/>
              <a:defRPr/>
            </a:pPr>
            <a:r>
              <a:rPr lang="en-US" altLang="zh-CN" sz="2400" dirty="0" smtClean="0">
                <a:latin typeface="Arial" pitchFamily="34" charset="0"/>
                <a:cs typeface="Arial" pitchFamily="34" charset="0"/>
              </a:rPr>
              <a:t>       </a:t>
            </a:r>
          </a:p>
          <a:p>
            <a:pPr marL="457200" indent="-457200" eaLnBrk="1" hangingPunct="1">
              <a:buFont typeface="Wingdings" pitchFamily="2" charset="2"/>
              <a:buNone/>
              <a:defRPr/>
            </a:pPr>
            <a:r>
              <a:rPr lang="en-US" altLang="zh-CN" sz="2400" dirty="0" smtClean="0">
                <a:latin typeface="Arial" pitchFamily="34" charset="0"/>
                <a:cs typeface="Arial" pitchFamily="34" charset="0"/>
              </a:rPr>
              <a:t>                </a:t>
            </a:r>
            <a:endParaRPr lang="zh-CN" altLang="en-US" sz="2400" dirty="0" smtClean="0">
              <a:latin typeface="Arial" pitchFamily="34" charset="0"/>
              <a:cs typeface="Arial" pitchFamily="34" charset="0"/>
            </a:endParaRPr>
          </a:p>
        </p:txBody>
      </p:sp>
      <p:sp>
        <p:nvSpPr>
          <p:cNvPr id="7" name="下箭头 6"/>
          <p:cNvSpPr/>
          <p:nvPr/>
        </p:nvSpPr>
        <p:spPr>
          <a:xfrm>
            <a:off x="3962400" y="2438400"/>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下箭头 7"/>
          <p:cNvSpPr/>
          <p:nvPr/>
        </p:nvSpPr>
        <p:spPr>
          <a:xfrm>
            <a:off x="3962400" y="3352800"/>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下箭头 8"/>
          <p:cNvSpPr/>
          <p:nvPr/>
        </p:nvSpPr>
        <p:spPr>
          <a:xfrm>
            <a:off x="3962400" y="4114800"/>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381000" y="4895671"/>
            <a:ext cx="396240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defRPr/>
            </a:pPr>
            <a:r>
              <a:rPr lang="en-US" altLang="zh-CN" sz="2400" kern="0" dirty="0" smtClean="0">
                <a:solidFill>
                  <a:srgbClr val="FF0000"/>
                </a:solidFill>
                <a:latin typeface="Arial" pitchFamily="34" charset="0"/>
                <a:ea typeface="宋体"/>
                <a:cs typeface="Arial" pitchFamily="34" charset="0"/>
              </a:rPr>
              <a:t>Abuses of Women Working for Suffrage (</a:t>
            </a:r>
            <a:r>
              <a:rPr lang="zh-CN" altLang="en-US" sz="1800" dirty="0" smtClean="0">
                <a:solidFill>
                  <a:srgbClr val="FF0000"/>
                </a:solidFill>
              </a:rPr>
              <a:t>投票权</a:t>
            </a:r>
            <a:r>
              <a:rPr lang="en-US" altLang="zh-CN" sz="2400" dirty="0" smtClean="0">
                <a:solidFill>
                  <a:srgbClr val="FF0000"/>
                </a:solidFill>
              </a:rPr>
              <a:t>) </a:t>
            </a:r>
            <a:r>
              <a:rPr lang="en-US" altLang="zh-CN" sz="2400" kern="0" dirty="0" smtClean="0">
                <a:solidFill>
                  <a:srgbClr val="FF0000"/>
                </a:solidFill>
                <a:latin typeface="Arial" pitchFamily="34" charset="0"/>
                <a:ea typeface="宋体"/>
                <a:cs typeface="Arial" pitchFamily="34" charset="0"/>
              </a:rPr>
              <a:t>in England in the Early 1900s</a:t>
            </a:r>
            <a:endParaRPr lang="zh-CN" altLang="en-US" sz="2400" dirty="0">
              <a:solidFill>
                <a:srgbClr val="FF0000"/>
              </a:solidFill>
            </a:endParaRPr>
          </a:p>
        </p:txBody>
      </p:sp>
      <p:sp>
        <p:nvSpPr>
          <p:cNvPr id="11" name="矩形 10"/>
          <p:cNvSpPr>
            <a:spLocks noChangeArrowheads="1"/>
          </p:cNvSpPr>
          <p:nvPr/>
        </p:nvSpPr>
        <p:spPr bwMode="auto">
          <a:xfrm>
            <a:off x="1476375" y="3576935"/>
            <a:ext cx="6877908" cy="461665"/>
          </a:xfrm>
          <a:prstGeom prst="rect">
            <a:avLst/>
          </a:prstGeom>
          <a:noFill/>
          <a:ln w="9525">
            <a:noFill/>
            <a:miter lim="800000"/>
            <a:headEnd/>
            <a:tailEnd/>
          </a:ln>
        </p:spPr>
        <p:txBody>
          <a:bodyPr wrap="none">
            <a:spAutoFit/>
          </a:bodyPr>
          <a:lstStyle/>
          <a:p>
            <a:r>
              <a:rPr lang="en-US" altLang="zh-CN" sz="2400" dirty="0" smtClean="0">
                <a:latin typeface="Arial" charset="0"/>
                <a:cs typeface="Arial" charset="0"/>
              </a:rPr>
              <a:t>Attitudes toward Women’s Fight to Get The Vote</a:t>
            </a:r>
            <a:endParaRPr lang="zh-CN" altLang="en-US" sz="2400" dirty="0"/>
          </a:p>
        </p:txBody>
      </p:sp>
      <p:sp>
        <p:nvSpPr>
          <p:cNvPr id="12" name="矩形 11"/>
          <p:cNvSpPr>
            <a:spLocks noChangeArrowheads="1"/>
          </p:cNvSpPr>
          <p:nvPr/>
        </p:nvSpPr>
        <p:spPr bwMode="auto">
          <a:xfrm>
            <a:off x="1476375" y="2738735"/>
            <a:ext cx="5223097" cy="461665"/>
          </a:xfrm>
          <a:prstGeom prst="rect">
            <a:avLst/>
          </a:prstGeom>
          <a:noFill/>
          <a:ln w="9525">
            <a:noFill/>
            <a:miter lim="800000"/>
            <a:headEnd/>
            <a:tailEnd/>
          </a:ln>
        </p:spPr>
        <p:txBody>
          <a:bodyPr wrap="none">
            <a:spAutoFit/>
          </a:bodyPr>
          <a:lstStyle/>
          <a:p>
            <a:r>
              <a:rPr lang="en-US" altLang="zh-CN" sz="2400" dirty="0" smtClean="0"/>
              <a:t>Women’s Early Fight to Get The Vote</a:t>
            </a:r>
            <a:endParaRPr lang="zh-CN" altLang="en-US" sz="2400" dirty="0"/>
          </a:p>
        </p:txBody>
      </p:sp>
      <p:sp>
        <p:nvSpPr>
          <p:cNvPr id="13" name="内容占位符 2"/>
          <p:cNvSpPr txBox="1">
            <a:spLocks/>
          </p:cNvSpPr>
          <p:nvPr/>
        </p:nvSpPr>
        <p:spPr bwMode="auto">
          <a:xfrm>
            <a:off x="914400" y="1981200"/>
            <a:ext cx="533400" cy="457200"/>
          </a:xfrm>
          <a:prstGeom prst="rect">
            <a:avLst/>
          </a:prstGeom>
          <a:noFill/>
          <a:ln w="9525">
            <a:noFill/>
            <a:miter lim="800000"/>
            <a:headEnd/>
            <a:tailEnd/>
          </a:ln>
          <a:effectLst/>
        </p:spPr>
        <p:txBody>
          <a:bodyPr/>
          <a:lstStyle/>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4.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endParaRPr lang="zh-CN" altLang="en-US" sz="2400" kern="0" dirty="0">
              <a:effectLst>
                <a:outerShdw blurRad="38100" dist="38100" dir="2700000" algn="tl">
                  <a:srgbClr val="000000"/>
                </a:outerShdw>
              </a:effectLst>
              <a:latin typeface="Arial" pitchFamily="34" charset="0"/>
              <a:ea typeface="+mn-ea"/>
              <a:cs typeface="Arial" pitchFamily="34" charset="0"/>
            </a:endParaRPr>
          </a:p>
        </p:txBody>
      </p:sp>
      <p:sp>
        <p:nvSpPr>
          <p:cNvPr id="14" name="下箭头 13"/>
          <p:cNvSpPr/>
          <p:nvPr/>
        </p:nvSpPr>
        <p:spPr>
          <a:xfrm>
            <a:off x="1981200" y="4572000"/>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4"/>
          <p:cNvSpPr/>
          <p:nvPr/>
        </p:nvSpPr>
        <p:spPr>
          <a:xfrm>
            <a:off x="4953000" y="4895671"/>
            <a:ext cx="396240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defRPr/>
            </a:pPr>
            <a:r>
              <a:rPr lang="en-US" altLang="zh-CN" sz="2400" kern="0" dirty="0" smtClean="0">
                <a:solidFill>
                  <a:srgbClr val="FF0000"/>
                </a:solidFill>
                <a:latin typeface="Arial" pitchFamily="34" charset="0"/>
                <a:ea typeface="宋体"/>
                <a:cs typeface="Arial" pitchFamily="34" charset="0"/>
              </a:rPr>
              <a:t>Imprisonment of Women Working for Suffrage in England in the Early 1900s</a:t>
            </a:r>
            <a:endParaRPr lang="zh-CN" altLang="en-US" sz="2400" dirty="0">
              <a:solidFill>
                <a:srgbClr val="FF0000"/>
              </a:solidFill>
            </a:endParaRPr>
          </a:p>
        </p:txBody>
      </p:sp>
      <p:sp>
        <p:nvSpPr>
          <p:cNvPr id="16" name="下箭头 15"/>
          <p:cNvSpPr/>
          <p:nvPr/>
        </p:nvSpPr>
        <p:spPr>
          <a:xfrm>
            <a:off x="6781800" y="4572000"/>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8" name="直接连接符 17"/>
          <p:cNvCxnSpPr>
            <a:stCxn id="14" idx="0"/>
            <a:endCxn id="16" idx="0"/>
          </p:cNvCxnSpPr>
          <p:nvPr/>
        </p:nvCxnSpPr>
        <p:spPr>
          <a:xfrm rot="5400000" flipH="1" flipV="1">
            <a:off x="4419600" y="2171700"/>
            <a:ext cx="0" cy="480060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600" dirty="0" smtClean="0">
                <a:latin typeface="Arial" pitchFamily="34" charset="0"/>
                <a:cs typeface="Arial" pitchFamily="34" charset="0"/>
              </a:rPr>
              <a:t>Standards for A Good Topic</a:t>
            </a:r>
            <a:endParaRPr lang="zh-CN" altLang="en-US" sz="3600" dirty="0" smtClean="0">
              <a:latin typeface="Arial" pitchFamily="34" charset="0"/>
              <a:cs typeface="Arial" pitchFamily="34" charset="0"/>
            </a:endParaRPr>
          </a:p>
        </p:txBody>
      </p:sp>
      <p:sp>
        <p:nvSpPr>
          <p:cNvPr id="3" name="内容占位符 2"/>
          <p:cNvSpPr>
            <a:spLocks noGrp="1"/>
          </p:cNvSpPr>
          <p:nvPr>
            <p:ph idx="1"/>
          </p:nvPr>
        </p:nvSpPr>
        <p:spPr>
          <a:xfrm>
            <a:off x="1066800" y="1981200"/>
            <a:ext cx="7543800" cy="4191000"/>
          </a:xfrm>
        </p:spPr>
        <p:txBody>
          <a:bodyPr/>
          <a:lstStyle/>
          <a:p>
            <a:pPr marL="457200" indent="-457200" eaLnBrk="1" hangingPunct="1">
              <a:buFont typeface="Wingdings" pitchFamily="2" charset="2"/>
              <a:buNone/>
              <a:defRPr/>
            </a:pPr>
            <a:r>
              <a:rPr lang="en-US" altLang="zh-CN" sz="2400" dirty="0" smtClean="0">
                <a:latin typeface="Arial" pitchFamily="34" charset="0"/>
                <a:cs typeface="Arial" pitchFamily="34" charset="0"/>
              </a:rPr>
              <a:t>1. Accuracy</a:t>
            </a:r>
          </a:p>
          <a:p>
            <a:pPr marL="457200" indent="-457200" eaLnBrk="1" hangingPunct="1">
              <a:buFont typeface="Wingdings" pitchFamily="2" charset="2"/>
              <a:buNone/>
              <a:defRPr/>
            </a:pPr>
            <a:r>
              <a:rPr lang="en-US" altLang="zh-CN" sz="2400" dirty="0" smtClean="0">
                <a:latin typeface="Arial" pitchFamily="34" charset="0"/>
                <a:cs typeface="Arial" pitchFamily="34" charset="0"/>
              </a:rPr>
              <a:t>     e.g.   </a:t>
            </a:r>
          </a:p>
          <a:p>
            <a:pPr marL="457200" indent="-457200" eaLnBrk="1" hangingPunct="1">
              <a:buFont typeface="Wingdings" pitchFamily="2" charset="2"/>
              <a:buNone/>
              <a:defRPr/>
            </a:pPr>
            <a:r>
              <a:rPr lang="en-US" altLang="zh-CN" sz="2400" dirty="0" smtClean="0">
                <a:latin typeface="Arial" pitchFamily="34" charset="0"/>
                <a:cs typeface="Arial" pitchFamily="34" charset="0"/>
              </a:rPr>
              <a:t>    </a:t>
            </a:r>
          </a:p>
          <a:p>
            <a:pPr marL="447675" indent="-447675" eaLnBrk="1" hangingPunct="1">
              <a:buFont typeface="Wingdings" pitchFamily="2" charset="2"/>
              <a:buNone/>
              <a:defRPr/>
            </a:pPr>
            <a:endParaRPr lang="zh-CN" altLang="en-US" sz="2400" dirty="0" smtClean="0">
              <a:latin typeface="Arial" pitchFamily="34" charset="0"/>
              <a:cs typeface="Arial" pitchFamily="34" charset="0"/>
            </a:endParaRPr>
          </a:p>
        </p:txBody>
      </p:sp>
      <p:sp>
        <p:nvSpPr>
          <p:cNvPr id="10" name="下箭头 9"/>
          <p:cNvSpPr/>
          <p:nvPr/>
        </p:nvSpPr>
        <p:spPr>
          <a:xfrm>
            <a:off x="4267200" y="3886200"/>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a:spLocks noChangeArrowheads="1"/>
          </p:cNvSpPr>
          <p:nvPr/>
        </p:nvSpPr>
        <p:spPr bwMode="auto">
          <a:xfrm>
            <a:off x="1600200" y="4267200"/>
            <a:ext cx="6140450" cy="461963"/>
          </a:xfrm>
          <a:prstGeom prst="rect">
            <a:avLst/>
          </a:prstGeom>
          <a:noFill/>
          <a:ln w="9525">
            <a:noFill/>
            <a:miter lim="800000"/>
            <a:headEnd/>
            <a:tailEnd/>
          </a:ln>
        </p:spPr>
        <p:txBody>
          <a:bodyPr wrap="none">
            <a:spAutoFit/>
          </a:bodyPr>
          <a:lstStyle/>
          <a:p>
            <a:r>
              <a:rPr lang="en-US" altLang="zh-CN" sz="2400" dirty="0">
                <a:solidFill>
                  <a:srgbClr val="FF0000"/>
                </a:solidFill>
                <a:latin typeface="Arial" charset="0"/>
                <a:cs typeface="Arial" charset="0"/>
              </a:rPr>
              <a:t>Utilization of Marsh Gas for the Countryside</a:t>
            </a:r>
            <a:endParaRPr lang="zh-CN" altLang="en-US" sz="2400" dirty="0">
              <a:solidFill>
                <a:srgbClr val="FF0000"/>
              </a:solidFill>
            </a:endParaRPr>
          </a:p>
        </p:txBody>
      </p:sp>
      <p:sp>
        <p:nvSpPr>
          <p:cNvPr id="27654" name="矩形 11"/>
          <p:cNvSpPr>
            <a:spLocks noChangeArrowheads="1"/>
          </p:cNvSpPr>
          <p:nvPr/>
        </p:nvSpPr>
        <p:spPr bwMode="auto">
          <a:xfrm>
            <a:off x="1600200" y="2971800"/>
            <a:ext cx="7010400" cy="830263"/>
          </a:xfrm>
          <a:prstGeom prst="rect">
            <a:avLst/>
          </a:prstGeom>
          <a:noFill/>
          <a:ln w="9525">
            <a:noFill/>
            <a:miter lim="800000"/>
            <a:headEnd/>
            <a:tailEnd/>
          </a:ln>
        </p:spPr>
        <p:txBody>
          <a:bodyPr>
            <a:spAutoFit/>
          </a:bodyPr>
          <a:lstStyle/>
          <a:p>
            <a:r>
              <a:rPr lang="en-US" altLang="zh-CN" sz="2400"/>
              <a:t>Development and Exploration on Utilization of New Resources for the Countryside</a:t>
            </a:r>
            <a:endParaRPr lang="zh-CN" altLang="en-US" sz="240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600" dirty="0" smtClean="0">
                <a:latin typeface="Arial" pitchFamily="34" charset="0"/>
                <a:cs typeface="Arial" pitchFamily="34" charset="0"/>
              </a:rPr>
              <a:t>Standards for A Good Topic</a:t>
            </a:r>
            <a:endParaRPr lang="zh-CN" altLang="en-US" sz="3600" dirty="0" smtClean="0">
              <a:latin typeface="Arial" pitchFamily="34" charset="0"/>
              <a:cs typeface="Arial" pitchFamily="34" charset="0"/>
            </a:endParaRPr>
          </a:p>
        </p:txBody>
      </p:sp>
      <p:sp>
        <p:nvSpPr>
          <p:cNvPr id="3" name="内容占位符 2"/>
          <p:cNvSpPr>
            <a:spLocks noGrp="1"/>
          </p:cNvSpPr>
          <p:nvPr>
            <p:ph idx="1"/>
          </p:nvPr>
        </p:nvSpPr>
        <p:spPr>
          <a:xfrm>
            <a:off x="1066800" y="1981200"/>
            <a:ext cx="7543800" cy="4191000"/>
          </a:xfrm>
        </p:spPr>
        <p:txBody>
          <a:bodyPr/>
          <a:lstStyle/>
          <a:p>
            <a:pPr marL="457200" indent="-457200" eaLnBrk="1" hangingPunct="1">
              <a:buFont typeface="Wingdings" pitchFamily="2" charset="2"/>
              <a:buNone/>
              <a:defRPr/>
            </a:pPr>
            <a:r>
              <a:rPr lang="en-US" altLang="zh-CN" sz="2400" dirty="0" smtClean="0">
                <a:latin typeface="Arial" pitchFamily="34" charset="0"/>
                <a:cs typeface="Arial" pitchFamily="34" charset="0"/>
              </a:rPr>
              <a:t>2. Brevity</a:t>
            </a:r>
          </a:p>
          <a:p>
            <a:pPr marL="457200" indent="-457200" eaLnBrk="1" hangingPunct="1">
              <a:buFont typeface="Wingdings" pitchFamily="2" charset="2"/>
              <a:buNone/>
              <a:defRPr/>
            </a:pPr>
            <a:r>
              <a:rPr lang="en-US" altLang="zh-CN" sz="2400" dirty="0" smtClean="0">
                <a:latin typeface="Arial" pitchFamily="34" charset="0"/>
                <a:cs typeface="Arial" pitchFamily="34" charset="0"/>
              </a:rPr>
              <a:t>     e.g.   </a:t>
            </a:r>
          </a:p>
          <a:p>
            <a:pPr marL="457200" indent="-457200" eaLnBrk="1" hangingPunct="1">
              <a:buFont typeface="Wingdings" pitchFamily="2" charset="2"/>
              <a:buNone/>
              <a:defRPr/>
            </a:pPr>
            <a:r>
              <a:rPr lang="en-US" altLang="zh-CN" sz="2400" dirty="0" smtClean="0">
                <a:latin typeface="Arial" pitchFamily="34" charset="0"/>
                <a:cs typeface="Arial" pitchFamily="34" charset="0"/>
              </a:rPr>
              <a:t>    </a:t>
            </a:r>
          </a:p>
          <a:p>
            <a:pPr marL="447675" indent="-447675" eaLnBrk="1" hangingPunct="1">
              <a:buFont typeface="Wingdings" pitchFamily="2" charset="2"/>
              <a:buNone/>
              <a:defRPr/>
            </a:pPr>
            <a:endParaRPr lang="zh-CN" altLang="en-US" sz="2400" dirty="0" smtClean="0">
              <a:latin typeface="Arial" pitchFamily="34" charset="0"/>
              <a:cs typeface="Arial" pitchFamily="34" charset="0"/>
            </a:endParaRPr>
          </a:p>
        </p:txBody>
      </p:sp>
      <p:sp>
        <p:nvSpPr>
          <p:cNvPr id="10" name="下箭头 9"/>
          <p:cNvSpPr/>
          <p:nvPr/>
        </p:nvSpPr>
        <p:spPr>
          <a:xfrm>
            <a:off x="4495800" y="4800600"/>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a:spLocks noChangeArrowheads="1"/>
          </p:cNvSpPr>
          <p:nvPr/>
        </p:nvSpPr>
        <p:spPr bwMode="auto">
          <a:xfrm>
            <a:off x="1600200" y="5253038"/>
            <a:ext cx="6477000" cy="831850"/>
          </a:xfrm>
          <a:prstGeom prst="rect">
            <a:avLst/>
          </a:prstGeom>
          <a:noFill/>
          <a:ln w="9525">
            <a:noFill/>
            <a:miter lim="800000"/>
            <a:headEnd/>
            <a:tailEnd/>
          </a:ln>
        </p:spPr>
        <p:txBody>
          <a:bodyPr>
            <a:spAutoFit/>
          </a:bodyPr>
          <a:lstStyle/>
          <a:p>
            <a:r>
              <a:rPr lang="en-US" altLang="zh-CN" sz="2400" dirty="0">
                <a:solidFill>
                  <a:srgbClr val="FF0000"/>
                </a:solidFill>
                <a:latin typeface="Arial" charset="0"/>
                <a:cs typeface="Arial" charset="0"/>
              </a:rPr>
              <a:t>A New Way of Producing </a:t>
            </a:r>
            <a:r>
              <a:rPr lang="en-US" altLang="zh-CN" sz="2400" dirty="0" err="1">
                <a:solidFill>
                  <a:srgbClr val="FF0000"/>
                </a:solidFill>
                <a:latin typeface="Arial" charset="0"/>
                <a:cs typeface="Arial" charset="0"/>
              </a:rPr>
              <a:t>Colour</a:t>
            </a:r>
            <a:r>
              <a:rPr lang="en-US" altLang="zh-CN" sz="2400" dirty="0">
                <a:solidFill>
                  <a:srgbClr val="FF0000"/>
                </a:solidFill>
                <a:latin typeface="Arial" charset="0"/>
                <a:cs typeface="Arial" charset="0"/>
              </a:rPr>
              <a:t>-Contrast in Microscopic Examination</a:t>
            </a:r>
            <a:endParaRPr lang="zh-CN" altLang="en-US" sz="2400" dirty="0">
              <a:solidFill>
                <a:srgbClr val="FF0000"/>
              </a:solidFill>
            </a:endParaRPr>
          </a:p>
        </p:txBody>
      </p:sp>
      <p:sp>
        <p:nvSpPr>
          <p:cNvPr id="28678" name="矩形 11"/>
          <p:cNvSpPr>
            <a:spLocks noChangeArrowheads="1"/>
          </p:cNvSpPr>
          <p:nvPr/>
        </p:nvSpPr>
        <p:spPr bwMode="auto">
          <a:xfrm>
            <a:off x="1676400" y="3154363"/>
            <a:ext cx="7010400" cy="1570037"/>
          </a:xfrm>
          <a:prstGeom prst="rect">
            <a:avLst/>
          </a:prstGeom>
          <a:noFill/>
          <a:ln w="9525">
            <a:noFill/>
            <a:miter lim="800000"/>
            <a:headEnd/>
            <a:tailEnd/>
          </a:ln>
        </p:spPr>
        <p:txBody>
          <a:bodyPr>
            <a:spAutoFit/>
          </a:bodyPr>
          <a:lstStyle/>
          <a:p>
            <a:r>
              <a:rPr lang="en-US" altLang="zh-CN" sz="2400"/>
              <a:t>On the Addition to the Method of Microscopic Research by a New Way of Producing Colour-Contrast Between an Object and Its Background of Between Definite Parts of the Object Itself</a:t>
            </a:r>
            <a:endParaRPr lang="zh-CN" altLang="en-US" sz="2400"/>
          </a:p>
        </p:txBody>
      </p:sp>
      <p:sp>
        <p:nvSpPr>
          <p:cNvPr id="7" name="内容占位符 2"/>
          <p:cNvSpPr txBox="1">
            <a:spLocks/>
          </p:cNvSpPr>
          <p:nvPr/>
        </p:nvSpPr>
        <p:spPr bwMode="auto">
          <a:xfrm>
            <a:off x="1066800" y="3200400"/>
            <a:ext cx="533400" cy="457200"/>
          </a:xfrm>
          <a:prstGeom prst="rect">
            <a:avLst/>
          </a:prstGeom>
          <a:noFill/>
          <a:ln w="9525">
            <a:noFill/>
            <a:miter lim="800000"/>
            <a:headEnd/>
            <a:tailEnd/>
          </a:ln>
          <a:effectLst/>
        </p:spPr>
        <p:txBody>
          <a:bodyPr/>
          <a:lstStyle/>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1)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endParaRPr lang="zh-CN" altLang="en-US" sz="2400" kern="0" dirty="0">
              <a:effectLst>
                <a:outerShdw blurRad="38100" dist="38100" dir="2700000" algn="tl">
                  <a:srgbClr val="000000"/>
                </a:outerShdw>
              </a:effectLst>
              <a:latin typeface="Arial" pitchFamily="34" charset="0"/>
              <a:ea typeface="+mn-ea"/>
              <a:cs typeface="Arial"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600" dirty="0" smtClean="0">
                <a:latin typeface="Arial" pitchFamily="34" charset="0"/>
                <a:cs typeface="Arial" pitchFamily="34" charset="0"/>
              </a:rPr>
              <a:t>Standards for A Good Topic</a:t>
            </a:r>
            <a:endParaRPr lang="zh-CN" altLang="en-US" sz="3600" dirty="0" smtClean="0">
              <a:latin typeface="Arial" pitchFamily="34" charset="0"/>
              <a:cs typeface="Arial" pitchFamily="34" charset="0"/>
            </a:endParaRPr>
          </a:p>
        </p:txBody>
      </p:sp>
      <p:sp>
        <p:nvSpPr>
          <p:cNvPr id="3" name="内容占位符 2"/>
          <p:cNvSpPr>
            <a:spLocks noGrp="1"/>
          </p:cNvSpPr>
          <p:nvPr>
            <p:ph idx="1"/>
          </p:nvPr>
        </p:nvSpPr>
        <p:spPr>
          <a:xfrm>
            <a:off x="1066800" y="1981200"/>
            <a:ext cx="7543800" cy="4191000"/>
          </a:xfrm>
        </p:spPr>
        <p:txBody>
          <a:bodyPr/>
          <a:lstStyle/>
          <a:p>
            <a:pPr marL="457200" indent="-457200" eaLnBrk="1" hangingPunct="1">
              <a:buFont typeface="Wingdings" pitchFamily="2" charset="2"/>
              <a:buNone/>
              <a:defRPr/>
            </a:pPr>
            <a:r>
              <a:rPr lang="en-US" altLang="zh-CN" sz="2400" dirty="0" smtClean="0">
                <a:latin typeface="Arial" pitchFamily="34" charset="0"/>
                <a:cs typeface="Arial" pitchFamily="34" charset="0"/>
              </a:rPr>
              <a:t>2. Brevity</a:t>
            </a:r>
          </a:p>
          <a:p>
            <a:pPr marL="457200" indent="-457200" eaLnBrk="1" hangingPunct="1">
              <a:buFont typeface="Wingdings" pitchFamily="2" charset="2"/>
              <a:buNone/>
              <a:defRPr/>
            </a:pPr>
            <a:r>
              <a:rPr lang="en-US" altLang="zh-CN" sz="2400" dirty="0" smtClean="0">
                <a:latin typeface="Arial" pitchFamily="34" charset="0"/>
                <a:cs typeface="Arial" pitchFamily="34" charset="0"/>
              </a:rPr>
              <a:t>     e.g.   </a:t>
            </a:r>
          </a:p>
          <a:p>
            <a:pPr marL="457200" indent="-457200" eaLnBrk="1" hangingPunct="1">
              <a:buFont typeface="Wingdings" pitchFamily="2" charset="2"/>
              <a:buNone/>
              <a:defRPr/>
            </a:pPr>
            <a:r>
              <a:rPr lang="en-US" altLang="zh-CN" sz="2400" dirty="0" smtClean="0">
                <a:latin typeface="Arial" pitchFamily="34" charset="0"/>
                <a:cs typeface="Arial" pitchFamily="34" charset="0"/>
              </a:rPr>
              <a:t>    </a:t>
            </a:r>
          </a:p>
          <a:p>
            <a:pPr marL="447675" indent="-447675" eaLnBrk="1" hangingPunct="1">
              <a:buFont typeface="Wingdings" pitchFamily="2" charset="2"/>
              <a:buNone/>
              <a:defRPr/>
            </a:pPr>
            <a:endParaRPr lang="zh-CN" altLang="en-US" sz="2400" dirty="0" smtClean="0">
              <a:latin typeface="Arial" pitchFamily="34" charset="0"/>
              <a:cs typeface="Arial" pitchFamily="34" charset="0"/>
            </a:endParaRPr>
          </a:p>
        </p:txBody>
      </p:sp>
      <p:sp>
        <p:nvSpPr>
          <p:cNvPr id="10" name="下箭头 9"/>
          <p:cNvSpPr/>
          <p:nvPr/>
        </p:nvSpPr>
        <p:spPr>
          <a:xfrm>
            <a:off x="2409825" y="4191000"/>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a:spLocks noChangeArrowheads="1"/>
          </p:cNvSpPr>
          <p:nvPr/>
        </p:nvSpPr>
        <p:spPr bwMode="auto">
          <a:xfrm>
            <a:off x="1600200" y="4724400"/>
            <a:ext cx="6477000" cy="830263"/>
          </a:xfrm>
          <a:prstGeom prst="rect">
            <a:avLst/>
          </a:prstGeom>
          <a:noFill/>
          <a:ln w="9525">
            <a:noFill/>
            <a:miter lim="800000"/>
            <a:headEnd/>
            <a:tailEnd/>
          </a:ln>
        </p:spPr>
        <p:txBody>
          <a:bodyPr>
            <a:spAutoFit/>
          </a:bodyPr>
          <a:lstStyle/>
          <a:p>
            <a:r>
              <a:rPr lang="en-US" altLang="zh-CN" sz="2400" dirty="0">
                <a:solidFill>
                  <a:srgbClr val="FF0000"/>
                </a:solidFill>
              </a:rPr>
              <a:t>Mass </a:t>
            </a:r>
            <a:r>
              <a:rPr lang="en-US" altLang="zh-CN" sz="2400" dirty="0" err="1">
                <a:solidFill>
                  <a:srgbClr val="FF0000"/>
                </a:solidFill>
              </a:rPr>
              <a:t>Spectrometryon</a:t>
            </a:r>
            <a:r>
              <a:rPr lang="en-US" altLang="zh-CN" sz="2400" dirty="0">
                <a:solidFill>
                  <a:srgbClr val="FF0000"/>
                </a:solidFill>
              </a:rPr>
              <a:t> </a:t>
            </a:r>
            <a:r>
              <a:rPr lang="en-US" altLang="zh-CN" sz="2400" dirty="0" err="1">
                <a:solidFill>
                  <a:srgbClr val="FF0000"/>
                </a:solidFill>
              </a:rPr>
              <a:t>Semicarbazone</a:t>
            </a:r>
            <a:r>
              <a:rPr lang="en-US" altLang="zh-CN" sz="2400" dirty="0">
                <a:solidFill>
                  <a:srgbClr val="FF0000"/>
                </a:solidFill>
              </a:rPr>
              <a:t> and </a:t>
            </a:r>
            <a:r>
              <a:rPr lang="en-US" altLang="zh-CN" sz="2400" dirty="0" err="1">
                <a:solidFill>
                  <a:srgbClr val="FF0000"/>
                </a:solidFill>
              </a:rPr>
              <a:t>Thiosemicarbazone</a:t>
            </a:r>
            <a:r>
              <a:rPr lang="en-US" altLang="zh-CN" sz="2400" dirty="0">
                <a:solidFill>
                  <a:srgbClr val="FF0000"/>
                </a:solidFill>
              </a:rPr>
              <a:t> Derivative</a:t>
            </a:r>
            <a:endParaRPr lang="zh-CN" altLang="en-US" sz="2400" dirty="0">
              <a:solidFill>
                <a:srgbClr val="FF0000"/>
              </a:solidFill>
            </a:endParaRPr>
          </a:p>
        </p:txBody>
      </p:sp>
      <p:sp>
        <p:nvSpPr>
          <p:cNvPr id="29702" name="矩形 11"/>
          <p:cNvSpPr>
            <a:spLocks noChangeArrowheads="1"/>
          </p:cNvSpPr>
          <p:nvPr/>
        </p:nvSpPr>
        <p:spPr bwMode="auto">
          <a:xfrm>
            <a:off x="1676400" y="3154363"/>
            <a:ext cx="7010400" cy="831850"/>
          </a:xfrm>
          <a:prstGeom prst="rect">
            <a:avLst/>
          </a:prstGeom>
          <a:noFill/>
          <a:ln w="9525">
            <a:noFill/>
            <a:miter lim="800000"/>
            <a:headEnd/>
            <a:tailEnd/>
          </a:ln>
        </p:spPr>
        <p:txBody>
          <a:bodyPr>
            <a:spAutoFit/>
          </a:bodyPr>
          <a:lstStyle/>
          <a:p>
            <a:r>
              <a:rPr lang="en-US" altLang="zh-CN" sz="2400" dirty="0"/>
              <a:t>A Study of Mass </a:t>
            </a:r>
            <a:r>
              <a:rPr lang="en-US" altLang="zh-CN" sz="2400" dirty="0" err="1"/>
              <a:t>Spectrometryon</a:t>
            </a:r>
            <a:r>
              <a:rPr lang="en-US" altLang="zh-CN" sz="2400" dirty="0"/>
              <a:t> </a:t>
            </a:r>
            <a:r>
              <a:rPr lang="en-US" altLang="zh-CN" sz="2400" dirty="0" err="1"/>
              <a:t>Semicarbazone</a:t>
            </a:r>
            <a:r>
              <a:rPr lang="en-US" altLang="zh-CN" sz="2400" dirty="0"/>
              <a:t> and </a:t>
            </a:r>
            <a:r>
              <a:rPr lang="en-US" altLang="zh-CN" sz="2400" dirty="0" err="1"/>
              <a:t>Thiosemicarbazone</a:t>
            </a:r>
            <a:r>
              <a:rPr lang="en-US" altLang="zh-CN" sz="2400" dirty="0"/>
              <a:t> Derivative</a:t>
            </a:r>
            <a:endParaRPr lang="zh-CN" altLang="en-US" sz="2400" dirty="0"/>
          </a:p>
        </p:txBody>
      </p:sp>
      <p:sp>
        <p:nvSpPr>
          <p:cNvPr id="7" name="内容占位符 2"/>
          <p:cNvSpPr txBox="1">
            <a:spLocks/>
          </p:cNvSpPr>
          <p:nvPr/>
        </p:nvSpPr>
        <p:spPr bwMode="auto">
          <a:xfrm>
            <a:off x="1066800" y="3200400"/>
            <a:ext cx="533400" cy="457200"/>
          </a:xfrm>
          <a:prstGeom prst="rect">
            <a:avLst/>
          </a:prstGeom>
          <a:noFill/>
          <a:ln w="9525">
            <a:noFill/>
            <a:miter lim="800000"/>
            <a:headEnd/>
            <a:tailEnd/>
          </a:ln>
          <a:effectLst/>
        </p:spPr>
        <p:txBody>
          <a:bodyPr/>
          <a:lstStyle/>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2)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endParaRPr lang="zh-CN" altLang="en-US" sz="2400" kern="0" dirty="0">
              <a:effectLst>
                <a:outerShdw blurRad="38100" dist="38100" dir="2700000" algn="tl">
                  <a:srgbClr val="000000"/>
                </a:outerShdw>
              </a:effectLst>
              <a:latin typeface="Arial" pitchFamily="34" charset="0"/>
              <a:ea typeface="+mn-ea"/>
              <a:cs typeface="Arial"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600" dirty="0" smtClean="0">
                <a:latin typeface="Arial" pitchFamily="34" charset="0"/>
                <a:cs typeface="Arial" pitchFamily="34" charset="0"/>
              </a:rPr>
              <a:t>Standards for A Good Topic</a:t>
            </a:r>
            <a:endParaRPr lang="zh-CN" altLang="en-US" sz="3600" dirty="0" smtClean="0">
              <a:latin typeface="Arial" pitchFamily="34" charset="0"/>
              <a:cs typeface="Arial" pitchFamily="34" charset="0"/>
            </a:endParaRPr>
          </a:p>
        </p:txBody>
      </p:sp>
      <p:sp>
        <p:nvSpPr>
          <p:cNvPr id="3" name="内容占位符 2"/>
          <p:cNvSpPr>
            <a:spLocks noGrp="1"/>
          </p:cNvSpPr>
          <p:nvPr>
            <p:ph idx="1"/>
          </p:nvPr>
        </p:nvSpPr>
        <p:spPr>
          <a:xfrm>
            <a:off x="1066800" y="1981200"/>
            <a:ext cx="7543800" cy="4191000"/>
          </a:xfrm>
        </p:spPr>
        <p:txBody>
          <a:bodyPr/>
          <a:lstStyle/>
          <a:p>
            <a:pPr marL="457200" indent="-457200" eaLnBrk="1" hangingPunct="1">
              <a:buFont typeface="Wingdings" pitchFamily="2" charset="2"/>
              <a:buNone/>
              <a:defRPr/>
            </a:pPr>
            <a:r>
              <a:rPr lang="en-US" altLang="zh-CN" sz="2400" dirty="0" smtClean="0">
                <a:latin typeface="Arial" pitchFamily="34" charset="0"/>
                <a:cs typeface="Arial" pitchFamily="34" charset="0"/>
              </a:rPr>
              <a:t>3. Clarity</a:t>
            </a:r>
          </a:p>
          <a:p>
            <a:pPr marL="457200" indent="-457200" eaLnBrk="1" hangingPunct="1">
              <a:buFont typeface="Wingdings" pitchFamily="2" charset="2"/>
              <a:buNone/>
              <a:defRPr/>
            </a:pPr>
            <a:r>
              <a:rPr lang="en-US" altLang="zh-CN" sz="2400" dirty="0" smtClean="0">
                <a:latin typeface="Arial" pitchFamily="34" charset="0"/>
                <a:cs typeface="Arial" pitchFamily="34" charset="0"/>
              </a:rPr>
              <a:t>    </a:t>
            </a:r>
          </a:p>
          <a:p>
            <a:pPr marL="447675" indent="-447675" eaLnBrk="1" hangingPunct="1">
              <a:buFont typeface="Wingdings" pitchFamily="2" charset="2"/>
              <a:buNone/>
              <a:defRPr/>
            </a:pPr>
            <a:endParaRPr lang="zh-CN" altLang="en-US" sz="2400" dirty="0" smtClean="0">
              <a:latin typeface="Arial" pitchFamily="34" charset="0"/>
              <a:cs typeface="Arial" pitchFamily="34" charset="0"/>
            </a:endParaRPr>
          </a:p>
        </p:txBody>
      </p:sp>
      <p:sp>
        <p:nvSpPr>
          <p:cNvPr id="30724" name="矩形 11"/>
          <p:cNvSpPr>
            <a:spLocks noChangeArrowheads="1"/>
          </p:cNvSpPr>
          <p:nvPr/>
        </p:nvSpPr>
        <p:spPr bwMode="auto">
          <a:xfrm>
            <a:off x="1752600" y="2468563"/>
            <a:ext cx="7010400" cy="1446550"/>
          </a:xfrm>
          <a:prstGeom prst="rect">
            <a:avLst/>
          </a:prstGeom>
          <a:noFill/>
          <a:ln w="9525">
            <a:noFill/>
            <a:miter lim="800000"/>
            <a:headEnd/>
            <a:tailEnd/>
          </a:ln>
        </p:spPr>
        <p:txBody>
          <a:bodyPr>
            <a:spAutoFit/>
          </a:bodyPr>
          <a:lstStyle/>
          <a:p>
            <a:r>
              <a:rPr lang="en-US" altLang="zh-CN" sz="2400" dirty="0">
                <a:solidFill>
                  <a:srgbClr val="FF0000"/>
                </a:solidFill>
              </a:rPr>
              <a:t>Incorporation of Non-Human </a:t>
            </a:r>
            <a:r>
              <a:rPr lang="en-US" altLang="zh-CN" sz="2400" dirty="0" err="1">
                <a:solidFill>
                  <a:srgbClr val="FF0000"/>
                </a:solidFill>
              </a:rPr>
              <a:t>Glycan</a:t>
            </a:r>
            <a:r>
              <a:rPr lang="en-US" altLang="zh-CN" sz="2400" dirty="0">
                <a:solidFill>
                  <a:srgbClr val="FF0000"/>
                </a:solidFill>
              </a:rPr>
              <a:t> Mediates Human Susceptibility to a Bacterial Toxin</a:t>
            </a:r>
          </a:p>
          <a:p>
            <a:r>
              <a:rPr lang="en-US" altLang="zh-CN" sz="2000" i="1" dirty="0"/>
              <a:t>(a research paper from Nature magazine. The title clearly reflects the objective, content and method of the paper.)</a:t>
            </a:r>
            <a:endParaRPr lang="zh-CN" altLang="en-US" sz="2000" i="1" dirty="0"/>
          </a:p>
        </p:txBody>
      </p:sp>
      <p:sp>
        <p:nvSpPr>
          <p:cNvPr id="7" name="内容占位符 2"/>
          <p:cNvSpPr txBox="1">
            <a:spLocks/>
          </p:cNvSpPr>
          <p:nvPr/>
        </p:nvSpPr>
        <p:spPr bwMode="auto">
          <a:xfrm>
            <a:off x="1066800" y="2438400"/>
            <a:ext cx="609600" cy="457200"/>
          </a:xfrm>
          <a:prstGeom prst="rect">
            <a:avLst/>
          </a:prstGeom>
          <a:noFill/>
          <a:ln w="9525">
            <a:noFill/>
            <a:miter lim="800000"/>
            <a:headEnd/>
            <a:tailEnd/>
          </a:ln>
          <a:effectLst/>
        </p:spPr>
        <p:txBody>
          <a:bodyPr/>
          <a:lstStyle/>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e.g.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endParaRPr lang="zh-CN" altLang="en-US" sz="2400" kern="0" dirty="0">
              <a:effectLst>
                <a:outerShdw blurRad="38100" dist="38100" dir="2700000" algn="tl">
                  <a:srgbClr val="000000"/>
                </a:outerShdw>
              </a:effectLst>
              <a:latin typeface="Arial" pitchFamily="34" charset="0"/>
              <a:ea typeface="+mn-ea"/>
              <a:cs typeface="Arial" pitchFamily="34" charset="0"/>
            </a:endParaRPr>
          </a:p>
        </p:txBody>
      </p:sp>
      <p:sp>
        <p:nvSpPr>
          <p:cNvPr id="30726" name="矩形 7"/>
          <p:cNvSpPr>
            <a:spLocks noChangeArrowheads="1"/>
          </p:cNvSpPr>
          <p:nvPr/>
        </p:nvSpPr>
        <p:spPr bwMode="auto">
          <a:xfrm>
            <a:off x="1752600" y="4449763"/>
            <a:ext cx="7010400" cy="1815882"/>
          </a:xfrm>
          <a:prstGeom prst="rect">
            <a:avLst/>
          </a:prstGeom>
          <a:noFill/>
          <a:ln w="9525">
            <a:noFill/>
            <a:miter lim="800000"/>
            <a:headEnd/>
            <a:tailEnd/>
          </a:ln>
        </p:spPr>
        <p:txBody>
          <a:bodyPr>
            <a:spAutoFit/>
          </a:bodyPr>
          <a:lstStyle/>
          <a:p>
            <a:r>
              <a:rPr lang="en-US" altLang="zh-CN" sz="2400" dirty="0">
                <a:solidFill>
                  <a:srgbClr val="FF0000"/>
                </a:solidFill>
              </a:rPr>
              <a:t>Size Instabilities in the Ring and Linear Arrays of Chaotic Systems</a:t>
            </a:r>
          </a:p>
          <a:p>
            <a:r>
              <a:rPr lang="en-US" altLang="zh-CN" sz="2000" i="1" dirty="0"/>
              <a:t>(The title is closely related to the key words. Here, Key words for this paper are: Dynamic stabilities; master stability function; </a:t>
            </a:r>
            <a:r>
              <a:rPr lang="en-US" altLang="zh-CN" sz="2000" i="1" dirty="0" err="1"/>
              <a:t>eigenvalue</a:t>
            </a:r>
            <a:r>
              <a:rPr lang="en-US" altLang="zh-CN" sz="2000" i="1" dirty="0"/>
              <a:t> analysis)</a:t>
            </a:r>
            <a:endParaRPr lang="zh-CN" altLang="en-US" sz="2000" i="1" dirty="0"/>
          </a:p>
        </p:txBody>
      </p:sp>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895600" y="1371600"/>
            <a:ext cx="2514600" cy="1371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600" dirty="0" smtClean="0">
                <a:latin typeface="Arial" pitchFamily="34" charset="0"/>
                <a:cs typeface="Arial" pitchFamily="34" charset="0"/>
              </a:rPr>
              <a:t>Brevity</a:t>
            </a:r>
            <a:endParaRPr lang="zh-CN" altLang="en-US" sz="3600" dirty="0">
              <a:latin typeface="Arial" pitchFamily="34" charset="0"/>
              <a:cs typeface="Arial" pitchFamily="34" charset="0"/>
            </a:endParaRPr>
          </a:p>
        </p:txBody>
      </p:sp>
      <p:sp>
        <p:nvSpPr>
          <p:cNvPr id="5" name="圆角矩形 4"/>
          <p:cNvSpPr/>
          <p:nvPr/>
        </p:nvSpPr>
        <p:spPr>
          <a:xfrm>
            <a:off x="914400" y="3581400"/>
            <a:ext cx="2514600" cy="1371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600" dirty="0" smtClean="0">
                <a:latin typeface="Arial" pitchFamily="34" charset="0"/>
                <a:cs typeface="Arial" pitchFamily="34" charset="0"/>
              </a:rPr>
              <a:t>Accuracy</a:t>
            </a:r>
            <a:endParaRPr lang="zh-CN" altLang="en-US" sz="3600" dirty="0">
              <a:latin typeface="Arial" pitchFamily="34" charset="0"/>
              <a:cs typeface="Arial" pitchFamily="34" charset="0"/>
            </a:endParaRPr>
          </a:p>
        </p:txBody>
      </p:sp>
      <p:sp>
        <p:nvSpPr>
          <p:cNvPr id="6" name="圆角矩形 5"/>
          <p:cNvSpPr/>
          <p:nvPr/>
        </p:nvSpPr>
        <p:spPr>
          <a:xfrm>
            <a:off x="4953000" y="3581400"/>
            <a:ext cx="2514600" cy="1371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600" dirty="0" smtClean="0">
                <a:latin typeface="Arial" pitchFamily="34" charset="0"/>
                <a:cs typeface="Arial" pitchFamily="34" charset="0"/>
              </a:rPr>
              <a:t>Clarity</a:t>
            </a:r>
            <a:endParaRPr lang="zh-CN" altLang="en-US" sz="3600" dirty="0">
              <a:latin typeface="Arial" pitchFamily="34" charset="0"/>
              <a:cs typeface="Arial" pitchFamily="34" charset="0"/>
            </a:endParaRPr>
          </a:p>
        </p:txBody>
      </p:sp>
    </p:spTree>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600" dirty="0" smtClean="0">
                <a:latin typeface="Arial" pitchFamily="34" charset="0"/>
                <a:cs typeface="Arial" pitchFamily="34" charset="0"/>
              </a:rPr>
              <a:t>Topic Evaluation Task</a:t>
            </a:r>
            <a:endParaRPr lang="zh-CN" altLang="en-US" sz="3600" dirty="0" smtClean="0">
              <a:latin typeface="Arial" pitchFamily="34" charset="0"/>
              <a:cs typeface="Arial" pitchFamily="34" charset="0"/>
            </a:endParaRPr>
          </a:p>
        </p:txBody>
      </p:sp>
      <p:sp>
        <p:nvSpPr>
          <p:cNvPr id="3" name="内容占位符 2"/>
          <p:cNvSpPr>
            <a:spLocks noGrp="1"/>
          </p:cNvSpPr>
          <p:nvPr>
            <p:ph idx="1"/>
          </p:nvPr>
        </p:nvSpPr>
        <p:spPr>
          <a:xfrm>
            <a:off x="1066800" y="1981200"/>
            <a:ext cx="7543800" cy="1371600"/>
          </a:xfrm>
        </p:spPr>
        <p:txBody>
          <a:bodyPr>
            <a:normAutofit fontScale="92500" lnSpcReduction="10000"/>
          </a:bodyPr>
          <a:lstStyle/>
          <a:p>
            <a:pPr marL="447675" indent="-447675" eaLnBrk="1" hangingPunct="1">
              <a:buFont typeface="Wingdings" pitchFamily="2" charset="2"/>
              <a:buNone/>
              <a:defRPr/>
            </a:pPr>
            <a:r>
              <a:rPr lang="en-US" altLang="zh-CN" sz="2400" dirty="0" smtClean="0">
                <a:latin typeface="Arial" pitchFamily="34" charset="0"/>
                <a:cs typeface="Arial" pitchFamily="34" charset="0"/>
              </a:rPr>
              <a:t>Evaluate the following titles and decide whether they are feasible research topics according to the criteria for a good topic.</a:t>
            </a:r>
          </a:p>
          <a:p>
            <a:pPr marL="447675" indent="-447675" eaLnBrk="1" hangingPunct="1">
              <a:buFont typeface="Wingdings" pitchFamily="2" charset="2"/>
              <a:buNone/>
              <a:defRPr/>
            </a:pPr>
            <a:r>
              <a:rPr lang="en-US" altLang="zh-CN" sz="2400" dirty="0" smtClean="0">
                <a:latin typeface="Arial" pitchFamily="34" charset="0"/>
                <a:cs typeface="Arial" pitchFamily="34" charset="0"/>
              </a:rPr>
              <a:t>    </a:t>
            </a:r>
            <a:endParaRPr lang="zh-CN" altLang="en-US" sz="2400" dirty="0" smtClean="0">
              <a:latin typeface="Arial" pitchFamily="34" charset="0"/>
              <a:cs typeface="Arial" pitchFamily="34" charset="0"/>
            </a:endParaRPr>
          </a:p>
        </p:txBody>
      </p:sp>
      <p:sp>
        <p:nvSpPr>
          <p:cNvPr id="9" name="矩形 8"/>
          <p:cNvSpPr/>
          <p:nvPr/>
        </p:nvSpPr>
        <p:spPr>
          <a:xfrm>
            <a:off x="1295400" y="3276600"/>
            <a:ext cx="7469188" cy="2308225"/>
          </a:xfrm>
          <a:prstGeom prst="rect">
            <a:avLst/>
          </a:prstGeom>
        </p:spPr>
        <p:txBody>
          <a:bodyPr wrap="none">
            <a:spAutoFit/>
          </a:bodyPr>
          <a:lstStyle/>
          <a:p>
            <a:pPr>
              <a:buFont typeface="Arial" pitchFamily="34" charset="0"/>
              <a:buChar char="•"/>
              <a:defRPr/>
            </a:pPr>
            <a:r>
              <a:rPr lang="en-US" altLang="zh-CN" sz="2400" dirty="0">
                <a:latin typeface="Arial" pitchFamily="34" charset="0"/>
                <a:cs typeface="Arial" pitchFamily="34" charset="0"/>
              </a:rPr>
              <a:t> A Study of Urinary Infection</a:t>
            </a:r>
          </a:p>
          <a:p>
            <a:pPr>
              <a:buFont typeface="Arial" pitchFamily="34" charset="0"/>
              <a:buChar char="•"/>
              <a:defRPr/>
            </a:pPr>
            <a:r>
              <a:rPr lang="en-US" altLang="zh-CN" sz="2400" dirty="0">
                <a:latin typeface="Arial" pitchFamily="34" charset="0"/>
                <a:cs typeface="Arial" pitchFamily="34" charset="0"/>
              </a:rPr>
              <a:t> Applications of Laser Technology</a:t>
            </a:r>
          </a:p>
          <a:p>
            <a:pPr>
              <a:buFont typeface="Arial" pitchFamily="34" charset="0"/>
              <a:buChar char="•"/>
              <a:defRPr/>
            </a:pPr>
            <a:r>
              <a:rPr lang="en-US" altLang="zh-CN" sz="2400" dirty="0">
                <a:latin typeface="Arial" pitchFamily="34" charset="0"/>
                <a:cs typeface="Arial" pitchFamily="34" charset="0"/>
              </a:rPr>
              <a:t> Development and Exploration on Utilization of </a:t>
            </a:r>
          </a:p>
          <a:p>
            <a:pPr marL="179388" indent="-179388">
              <a:defRPr/>
            </a:pPr>
            <a:r>
              <a:rPr lang="en-US" altLang="zh-CN" sz="2400" dirty="0">
                <a:latin typeface="Arial" pitchFamily="34" charset="0"/>
                <a:cs typeface="Arial" pitchFamily="34" charset="0"/>
              </a:rPr>
              <a:t>   New Resources for the Countryside</a:t>
            </a:r>
          </a:p>
          <a:p>
            <a:pPr marL="179388" indent="-179388">
              <a:buFont typeface="Arial" pitchFamily="34" charset="0"/>
              <a:buChar char="•"/>
              <a:defRPr/>
            </a:pPr>
            <a:r>
              <a:rPr lang="en-US" altLang="zh-CN" sz="2400" dirty="0">
                <a:latin typeface="Arial" pitchFamily="34" charset="0"/>
                <a:cs typeface="Arial" pitchFamily="34" charset="0"/>
              </a:rPr>
              <a:t> Structural Analyses Based on a Point Charge Model</a:t>
            </a:r>
          </a:p>
          <a:p>
            <a:pPr>
              <a:defRPr/>
            </a:pPr>
            <a:endParaRPr lang="zh-CN" altLang="en-US" sz="2400" dirty="0"/>
          </a:p>
        </p:txBody>
      </p:sp>
      <p:sp>
        <p:nvSpPr>
          <p:cNvPr id="10" name="TextBox 9"/>
          <p:cNvSpPr txBox="1">
            <a:spLocks noChangeArrowheads="1"/>
          </p:cNvSpPr>
          <p:nvPr/>
        </p:nvSpPr>
        <p:spPr bwMode="auto">
          <a:xfrm>
            <a:off x="5410200" y="3276600"/>
            <a:ext cx="1752600" cy="400050"/>
          </a:xfrm>
          <a:prstGeom prst="rect">
            <a:avLst/>
          </a:prstGeom>
          <a:noFill/>
          <a:ln w="9525">
            <a:noFill/>
            <a:miter lim="800000"/>
            <a:headEnd/>
            <a:tailEnd/>
          </a:ln>
        </p:spPr>
        <p:txBody>
          <a:bodyPr>
            <a:spAutoFit/>
          </a:bodyPr>
          <a:lstStyle/>
          <a:p>
            <a:r>
              <a:rPr lang="en-US" altLang="zh-CN" sz="2000" dirty="0">
                <a:solidFill>
                  <a:srgbClr val="9900FF"/>
                </a:solidFill>
              </a:rPr>
              <a:t>too broad</a:t>
            </a:r>
            <a:endParaRPr lang="zh-CN" altLang="en-US" sz="2000" dirty="0">
              <a:solidFill>
                <a:srgbClr val="9900FF"/>
              </a:solidFill>
            </a:endParaRPr>
          </a:p>
        </p:txBody>
      </p:sp>
      <p:sp>
        <p:nvSpPr>
          <p:cNvPr id="11" name="TextBox 10"/>
          <p:cNvSpPr txBox="1">
            <a:spLocks noChangeArrowheads="1"/>
          </p:cNvSpPr>
          <p:nvPr/>
        </p:nvSpPr>
        <p:spPr bwMode="auto">
          <a:xfrm>
            <a:off x="6019800" y="3638550"/>
            <a:ext cx="1752600" cy="400050"/>
          </a:xfrm>
          <a:prstGeom prst="rect">
            <a:avLst/>
          </a:prstGeom>
          <a:noFill/>
          <a:ln w="9525">
            <a:noFill/>
            <a:miter lim="800000"/>
            <a:headEnd/>
            <a:tailEnd/>
          </a:ln>
        </p:spPr>
        <p:txBody>
          <a:bodyPr>
            <a:spAutoFit/>
          </a:bodyPr>
          <a:lstStyle/>
          <a:p>
            <a:r>
              <a:rPr lang="en-US" altLang="zh-CN" sz="2000">
                <a:solidFill>
                  <a:srgbClr val="9900FF"/>
                </a:solidFill>
              </a:rPr>
              <a:t>too broad</a:t>
            </a:r>
            <a:endParaRPr lang="zh-CN" altLang="en-US" sz="2000">
              <a:solidFill>
                <a:srgbClr val="9900FF"/>
              </a:solidFill>
            </a:endParaRPr>
          </a:p>
        </p:txBody>
      </p:sp>
      <p:sp>
        <p:nvSpPr>
          <p:cNvPr id="13" name="TextBox 12"/>
          <p:cNvSpPr txBox="1">
            <a:spLocks noChangeArrowheads="1"/>
          </p:cNvSpPr>
          <p:nvPr/>
        </p:nvSpPr>
        <p:spPr bwMode="auto">
          <a:xfrm>
            <a:off x="6477000" y="4400550"/>
            <a:ext cx="2209800" cy="400050"/>
          </a:xfrm>
          <a:prstGeom prst="rect">
            <a:avLst/>
          </a:prstGeom>
          <a:noFill/>
          <a:ln w="9525">
            <a:noFill/>
            <a:miter lim="800000"/>
            <a:headEnd/>
            <a:tailEnd/>
          </a:ln>
        </p:spPr>
        <p:txBody>
          <a:bodyPr>
            <a:spAutoFit/>
          </a:bodyPr>
          <a:lstStyle/>
          <a:p>
            <a:r>
              <a:rPr lang="en-US" altLang="zh-CN" sz="2000">
                <a:solidFill>
                  <a:srgbClr val="9900FF"/>
                </a:solidFill>
              </a:rPr>
              <a:t>too redundant</a:t>
            </a:r>
            <a:endParaRPr lang="zh-CN" altLang="en-US" sz="2000">
              <a:solidFill>
                <a:srgbClr val="9900FF"/>
              </a:solidFill>
            </a:endParaRPr>
          </a:p>
        </p:txBody>
      </p:sp>
      <p:sp>
        <p:nvSpPr>
          <p:cNvPr id="14" name="TextBox 13"/>
          <p:cNvSpPr txBox="1">
            <a:spLocks noChangeArrowheads="1"/>
          </p:cNvSpPr>
          <p:nvPr/>
        </p:nvSpPr>
        <p:spPr bwMode="auto">
          <a:xfrm>
            <a:off x="1600200" y="5257800"/>
            <a:ext cx="2209800" cy="400050"/>
          </a:xfrm>
          <a:prstGeom prst="rect">
            <a:avLst/>
          </a:prstGeom>
          <a:noFill/>
          <a:ln w="9525">
            <a:noFill/>
            <a:miter lim="800000"/>
            <a:headEnd/>
            <a:tailEnd/>
          </a:ln>
        </p:spPr>
        <p:txBody>
          <a:bodyPr>
            <a:spAutoFit/>
          </a:bodyPr>
          <a:lstStyle/>
          <a:p>
            <a:r>
              <a:rPr lang="en-US" altLang="zh-CN" sz="2000">
                <a:solidFill>
                  <a:srgbClr val="9900FF"/>
                </a:solidFill>
              </a:rPr>
              <a:t>plausible</a:t>
            </a:r>
            <a:endParaRPr lang="zh-CN" altLang="en-US" sz="2000">
              <a:solidFill>
                <a:srgbClr val="9900FF"/>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600" dirty="0" smtClean="0">
                <a:latin typeface="Arial" pitchFamily="34" charset="0"/>
                <a:cs typeface="Arial" pitchFamily="34" charset="0"/>
              </a:rPr>
              <a:t>Writing Formats for A Research Topic</a:t>
            </a:r>
            <a:endParaRPr lang="zh-CN" altLang="en-US" sz="3600" dirty="0" smtClean="0">
              <a:latin typeface="Arial" pitchFamily="34" charset="0"/>
              <a:cs typeface="Arial" pitchFamily="34" charset="0"/>
            </a:endParaRPr>
          </a:p>
        </p:txBody>
      </p:sp>
      <p:sp>
        <p:nvSpPr>
          <p:cNvPr id="3" name="内容占位符 2"/>
          <p:cNvSpPr>
            <a:spLocks noGrp="1"/>
          </p:cNvSpPr>
          <p:nvPr>
            <p:ph idx="1"/>
          </p:nvPr>
        </p:nvSpPr>
        <p:spPr>
          <a:xfrm>
            <a:off x="1066800" y="1981200"/>
            <a:ext cx="7543800" cy="1371600"/>
          </a:xfrm>
        </p:spPr>
        <p:txBody>
          <a:bodyPr/>
          <a:lstStyle/>
          <a:p>
            <a:pPr marL="447675" indent="-447675" eaLnBrk="1" hangingPunct="1">
              <a:buFont typeface="Wingdings" pitchFamily="2" charset="2"/>
              <a:buNone/>
              <a:defRPr/>
            </a:pPr>
            <a:r>
              <a:rPr lang="en-US" altLang="zh-CN" sz="2400" dirty="0" smtClean="0">
                <a:latin typeface="Arial" pitchFamily="34" charset="0"/>
                <a:cs typeface="Arial" pitchFamily="34" charset="0"/>
              </a:rPr>
              <a:t>Titles are usually written in the following three formats:</a:t>
            </a:r>
          </a:p>
          <a:p>
            <a:pPr marL="447675" indent="-447675" eaLnBrk="1" hangingPunct="1">
              <a:buFont typeface="Wingdings" pitchFamily="2" charset="2"/>
              <a:buNone/>
              <a:defRPr/>
            </a:pPr>
            <a:r>
              <a:rPr lang="en-US" altLang="zh-CN" sz="2400" dirty="0" smtClean="0">
                <a:latin typeface="Arial" pitchFamily="34" charset="0"/>
                <a:cs typeface="Arial" pitchFamily="34" charset="0"/>
              </a:rPr>
              <a:t>    </a:t>
            </a:r>
            <a:endParaRPr lang="zh-CN" altLang="en-US" sz="2400" dirty="0" smtClean="0">
              <a:latin typeface="Arial" pitchFamily="34" charset="0"/>
              <a:cs typeface="Arial" pitchFamily="34" charset="0"/>
            </a:endParaRPr>
          </a:p>
        </p:txBody>
      </p:sp>
      <p:sp>
        <p:nvSpPr>
          <p:cNvPr id="32772" name="矩形 11"/>
          <p:cNvSpPr>
            <a:spLocks noChangeArrowheads="1"/>
          </p:cNvSpPr>
          <p:nvPr/>
        </p:nvSpPr>
        <p:spPr bwMode="auto">
          <a:xfrm>
            <a:off x="1371600" y="2590800"/>
            <a:ext cx="7380288" cy="2308225"/>
          </a:xfrm>
          <a:prstGeom prst="rect">
            <a:avLst/>
          </a:prstGeom>
          <a:noFill/>
          <a:ln w="9525">
            <a:noFill/>
            <a:miter lim="800000"/>
            <a:headEnd/>
            <a:tailEnd/>
          </a:ln>
        </p:spPr>
        <p:txBody>
          <a:bodyPr wrap="none">
            <a:spAutoFit/>
          </a:bodyPr>
          <a:lstStyle/>
          <a:p>
            <a:pPr>
              <a:lnSpc>
                <a:spcPct val="150000"/>
              </a:lnSpc>
              <a:buFont typeface="Arial" charset="0"/>
              <a:buChar char="•"/>
            </a:pPr>
            <a:r>
              <a:rPr lang="en-US" altLang="zh-CN" sz="2400">
                <a:latin typeface="Arial" charset="0"/>
                <a:cs typeface="Arial" charset="0"/>
              </a:rPr>
              <a:t> OSCILLATIONS IN GRANULAR DYNAMICS</a:t>
            </a:r>
          </a:p>
          <a:p>
            <a:pPr>
              <a:lnSpc>
                <a:spcPct val="150000"/>
              </a:lnSpc>
              <a:buFont typeface="Arial" charset="0"/>
              <a:buChar char="•"/>
            </a:pPr>
            <a:r>
              <a:rPr lang="en-US" altLang="zh-CN" sz="2400">
                <a:latin typeface="Arial" charset="0"/>
                <a:cs typeface="Arial" charset="0"/>
              </a:rPr>
              <a:t> Applications of Laser Technology</a:t>
            </a:r>
          </a:p>
          <a:p>
            <a:pPr>
              <a:lnSpc>
                <a:spcPct val="150000"/>
              </a:lnSpc>
              <a:buFont typeface="Arial" charset="0"/>
              <a:buChar char="•"/>
            </a:pPr>
            <a:r>
              <a:rPr lang="en-US" altLang="zh-CN" sz="2400">
                <a:latin typeface="Arial" charset="0"/>
                <a:cs typeface="Arial" charset="0"/>
              </a:rPr>
              <a:t>Structural analyses based on a point charge model</a:t>
            </a:r>
          </a:p>
          <a:p>
            <a:pPr>
              <a:lnSpc>
                <a:spcPct val="150000"/>
              </a:lnSpc>
            </a:pPr>
            <a:endParaRPr lang="zh-CN" altLang="en-US" sz="2400"/>
          </a:p>
        </p:txBody>
      </p:sp>
      <p:sp>
        <p:nvSpPr>
          <p:cNvPr id="15" name="TextBox 14"/>
          <p:cNvSpPr txBox="1">
            <a:spLocks noChangeArrowheads="1"/>
          </p:cNvSpPr>
          <p:nvPr/>
        </p:nvSpPr>
        <p:spPr bwMode="auto">
          <a:xfrm>
            <a:off x="1600200" y="4648200"/>
            <a:ext cx="6172200" cy="708025"/>
          </a:xfrm>
          <a:prstGeom prst="rect">
            <a:avLst/>
          </a:prstGeom>
          <a:noFill/>
          <a:ln w="9525">
            <a:noFill/>
            <a:miter lim="800000"/>
            <a:headEnd/>
            <a:tailEnd/>
          </a:ln>
        </p:spPr>
        <p:txBody>
          <a:bodyPr>
            <a:spAutoFit/>
          </a:bodyPr>
          <a:lstStyle/>
          <a:p>
            <a:pPr marL="539750" indent="-539750"/>
            <a:r>
              <a:rPr lang="en-US" altLang="zh-CN" sz="2000" dirty="0">
                <a:solidFill>
                  <a:srgbClr val="002060"/>
                </a:solidFill>
              </a:rPr>
              <a:t>Tip: Publisher usually limit the title to no more than fifteen words.</a:t>
            </a:r>
            <a:endParaRPr lang="zh-CN" altLang="en-US" sz="2000" dirty="0">
              <a:solidFill>
                <a:srgbClr val="002060"/>
              </a:solidFill>
            </a:endParaRPr>
          </a:p>
        </p:txBody>
      </p:sp>
      <p:sp>
        <p:nvSpPr>
          <p:cNvPr id="6" name="TextBox 5"/>
          <p:cNvSpPr txBox="1">
            <a:spLocks noChangeArrowheads="1"/>
          </p:cNvSpPr>
          <p:nvPr/>
        </p:nvSpPr>
        <p:spPr bwMode="auto">
          <a:xfrm>
            <a:off x="1600200" y="5540375"/>
            <a:ext cx="6172200" cy="707886"/>
          </a:xfrm>
          <a:prstGeom prst="rect">
            <a:avLst/>
          </a:prstGeom>
          <a:noFill/>
          <a:ln w="9525">
            <a:noFill/>
            <a:miter lim="800000"/>
            <a:headEnd/>
            <a:tailEnd/>
          </a:ln>
        </p:spPr>
        <p:txBody>
          <a:bodyPr>
            <a:spAutoFit/>
          </a:bodyPr>
          <a:lstStyle/>
          <a:p>
            <a:pPr marL="539750" indent="-539750"/>
            <a:r>
              <a:rPr lang="en-US" altLang="zh-CN" sz="2000" dirty="0" smtClean="0">
                <a:solidFill>
                  <a:srgbClr val="002060"/>
                </a:solidFill>
              </a:rPr>
              <a:t>Practice: Work in groups and try to work out a top, and comment on your own topics.</a:t>
            </a:r>
            <a:endParaRPr lang="zh-CN" altLang="en-US" sz="2000" dirty="0">
              <a:solidFill>
                <a:srgbClr val="002060"/>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5"/>
          <p:cNvSpPr>
            <a:spLocks noGrp="1" noChangeArrowheads="1"/>
          </p:cNvSpPr>
          <p:nvPr>
            <p:ph type="ctrTitle"/>
          </p:nvPr>
        </p:nvSpPr>
        <p:spPr>
          <a:xfrm>
            <a:off x="1066800" y="1997075"/>
            <a:ext cx="7620000" cy="1431925"/>
          </a:xfrm>
        </p:spPr>
        <p:txBody>
          <a:bodyPr/>
          <a:lstStyle/>
          <a:p>
            <a:pPr eaLnBrk="1" hangingPunct="1"/>
            <a:r>
              <a:rPr lang="en-US" altLang="zh-CN" sz="4000" smtClean="0">
                <a:solidFill>
                  <a:srgbClr val="CCFFFF"/>
                </a:solidFill>
                <a:effectLst/>
                <a:latin typeface="Arial" pitchFamily="34" charset="0"/>
                <a:cs typeface="Arial" pitchFamily="34" charset="0"/>
              </a:rPr>
              <a:t>Section 1</a:t>
            </a:r>
          </a:p>
        </p:txBody>
      </p:sp>
      <p:sp>
        <p:nvSpPr>
          <p:cNvPr id="5123" name="Rectangle 3"/>
          <p:cNvSpPr>
            <a:spLocks noGrp="1" noChangeArrowheads="1"/>
          </p:cNvSpPr>
          <p:nvPr>
            <p:ph type="subTitle" idx="1"/>
          </p:nvPr>
        </p:nvSpPr>
        <p:spPr>
          <a:xfrm>
            <a:off x="1752600" y="3810000"/>
            <a:ext cx="5867400" cy="2057400"/>
          </a:xfrm>
        </p:spPr>
        <p:txBody>
          <a:bodyPr/>
          <a:lstStyle/>
          <a:p>
            <a:pPr eaLnBrk="1" hangingPunct="1">
              <a:defRPr/>
            </a:pPr>
            <a:endParaRPr lang="en-US" altLang="zh-CN" sz="2000" dirty="0" smtClean="0">
              <a:latin typeface="Arial" pitchFamily="34" charset="0"/>
              <a:cs typeface="Arial" pitchFamily="34" charset="0"/>
            </a:endParaRPr>
          </a:p>
          <a:p>
            <a:pPr algn="ctr" eaLnBrk="1" hangingPunct="1">
              <a:defRPr/>
            </a:pPr>
            <a:r>
              <a:rPr lang="en-US" altLang="zh-CN" b="1" dirty="0" smtClean="0">
                <a:latin typeface="Arial" pitchFamily="34" charset="0"/>
                <a:cs typeface="Arial" pitchFamily="34" charset="0"/>
              </a:rPr>
              <a:t>Topic</a:t>
            </a:r>
            <a:endParaRPr lang="en-US" altLang="zh-CN" dirty="0" smtClean="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type="ctrTitle"/>
          </p:nvPr>
        </p:nvSpPr>
        <p:spPr>
          <a:xfrm>
            <a:off x="1066800" y="1997075"/>
            <a:ext cx="7620000" cy="1431925"/>
          </a:xfrm>
        </p:spPr>
        <p:txBody>
          <a:bodyPr/>
          <a:lstStyle/>
          <a:p>
            <a:pPr eaLnBrk="1" hangingPunct="1"/>
            <a:r>
              <a:rPr lang="en-US" altLang="zh-CN" sz="4000" smtClean="0">
                <a:solidFill>
                  <a:srgbClr val="CCFFFF"/>
                </a:solidFill>
                <a:effectLst/>
                <a:latin typeface="Arial" pitchFamily="34" charset="0"/>
                <a:cs typeface="Arial" pitchFamily="34" charset="0"/>
              </a:rPr>
              <a:t>Section 2</a:t>
            </a:r>
          </a:p>
        </p:txBody>
      </p:sp>
      <p:sp>
        <p:nvSpPr>
          <p:cNvPr id="5123" name="Rectangle 3"/>
          <p:cNvSpPr>
            <a:spLocks noGrp="1" noChangeArrowheads="1"/>
          </p:cNvSpPr>
          <p:nvPr>
            <p:ph type="subTitle" idx="1"/>
          </p:nvPr>
        </p:nvSpPr>
        <p:spPr>
          <a:xfrm>
            <a:off x="1981200" y="3886200"/>
            <a:ext cx="5867400" cy="2057400"/>
          </a:xfrm>
        </p:spPr>
        <p:txBody>
          <a:bodyPr/>
          <a:lstStyle/>
          <a:p>
            <a:pPr eaLnBrk="1" hangingPunct="1">
              <a:defRPr/>
            </a:pPr>
            <a:endParaRPr lang="en-US" altLang="zh-CN" sz="2000" dirty="0" smtClean="0">
              <a:latin typeface="Arial" pitchFamily="34" charset="0"/>
              <a:cs typeface="Arial" pitchFamily="34" charset="0"/>
            </a:endParaRPr>
          </a:p>
          <a:p>
            <a:pPr algn="ctr" eaLnBrk="1" hangingPunct="1">
              <a:defRPr/>
            </a:pPr>
            <a:r>
              <a:rPr lang="en-US" altLang="zh-CN" b="1" dirty="0" smtClean="0">
                <a:latin typeface="Arial" pitchFamily="34" charset="0"/>
                <a:cs typeface="Arial" pitchFamily="34" charset="0"/>
              </a:rPr>
              <a:t>Thesis Statement</a:t>
            </a:r>
            <a:endParaRPr lang="en-US" altLang="zh-CN" dirty="0" smtClean="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defRPr/>
            </a:pPr>
            <a:r>
              <a:rPr lang="en-US" altLang="zh-CN" sz="2800" b="1" dirty="0" smtClean="0">
                <a:latin typeface="Arial" pitchFamily="34" charset="0"/>
                <a:cs typeface="Arial" pitchFamily="34" charset="0"/>
              </a:rPr>
              <a:t>Thesis  Statement</a:t>
            </a:r>
          </a:p>
        </p:txBody>
      </p:sp>
      <p:sp>
        <p:nvSpPr>
          <p:cNvPr id="162819" name="Rectangle 3"/>
          <p:cNvSpPr>
            <a:spLocks noGrp="1" noChangeArrowheads="1"/>
          </p:cNvSpPr>
          <p:nvPr>
            <p:ph idx="1"/>
          </p:nvPr>
        </p:nvSpPr>
        <p:spPr/>
        <p:txBody>
          <a:bodyPr/>
          <a:lstStyle/>
          <a:p>
            <a:pPr algn="just" eaLnBrk="1" hangingPunct="1">
              <a:defRPr/>
            </a:pPr>
            <a:r>
              <a:rPr lang="en-US" altLang="zh-CN" sz="2800" b="1" dirty="0" smtClean="0">
                <a:latin typeface="Arial" pitchFamily="34" charset="0"/>
                <a:cs typeface="Arial" pitchFamily="34" charset="0"/>
              </a:rPr>
              <a:t>Definition</a:t>
            </a:r>
            <a:r>
              <a:rPr lang="en-GB" altLang="zh-CN" sz="2800" b="1" dirty="0" smtClean="0">
                <a:latin typeface="Arial" pitchFamily="34" charset="0"/>
                <a:cs typeface="Arial" pitchFamily="34" charset="0"/>
              </a:rPr>
              <a:t>:</a:t>
            </a:r>
            <a:r>
              <a:rPr lang="en-US" altLang="zh-CN" sz="2800" dirty="0" smtClean="0">
                <a:latin typeface="Arial" pitchFamily="34" charset="0"/>
                <a:cs typeface="Arial" pitchFamily="34" charset="0"/>
              </a:rPr>
              <a:t> a general statement that announces the major conclusions you reached through a thoughtful analysis of all your sources. This statement appears at the beginning of your paper; the main body will then explain, illustrate, argue for, or in some sense "prove" the thesis. </a:t>
            </a:r>
            <a:endParaRPr lang="en-US" altLang="zh-CN" sz="2800" b="1" dirty="0" smtClean="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 calcmode="lin" valueType="num">
                                      <p:cBhvr additive="base">
                                        <p:cTn id="7" dur="500" fill="hold"/>
                                        <p:tgtEl>
                                          <p:spTgt spid="162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28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1905000"/>
            <a:ext cx="8229600" cy="4325112"/>
          </a:xfrm>
        </p:spPr>
        <p:txBody>
          <a:bodyPr>
            <a:normAutofit/>
          </a:bodyPr>
          <a:lstStyle/>
          <a:p>
            <a:pPr>
              <a:buNone/>
            </a:pPr>
            <a:r>
              <a:rPr lang="en-US" altLang="zh-CN" sz="2400" b="1" dirty="0" smtClean="0">
                <a:latin typeface="Arial" pitchFamily="34" charset="0"/>
                <a:cs typeface="Arial" pitchFamily="34" charset="0"/>
              </a:rPr>
              <a:t>Why Should an Essay Contain a Thesis Statement?</a:t>
            </a:r>
          </a:p>
          <a:p>
            <a:r>
              <a:rPr lang="en-US" altLang="zh-CN" sz="2400" dirty="0" smtClean="0">
                <a:latin typeface="Arial" pitchFamily="34" charset="0"/>
                <a:cs typeface="Arial" pitchFamily="34" charset="0"/>
              </a:rPr>
              <a:t>to test your ideas by distilling them into a sentence or two; </a:t>
            </a:r>
          </a:p>
          <a:p>
            <a:r>
              <a:rPr lang="en-US" altLang="zh-CN" sz="2400" dirty="0" smtClean="0">
                <a:latin typeface="Arial" pitchFamily="34" charset="0"/>
                <a:cs typeface="Arial" pitchFamily="34" charset="0"/>
              </a:rPr>
              <a:t>to better organize and develop your argument; </a:t>
            </a:r>
          </a:p>
          <a:p>
            <a:r>
              <a:rPr lang="en-US" altLang="zh-CN" sz="2400" dirty="0" smtClean="0">
                <a:latin typeface="Arial" pitchFamily="34" charset="0"/>
                <a:cs typeface="Arial" pitchFamily="34" charset="0"/>
              </a:rPr>
              <a:t>to provide your reader with a “guide” to your argument; </a:t>
            </a:r>
          </a:p>
          <a:p>
            <a:r>
              <a:rPr lang="en-US" altLang="zh-CN" sz="2400" dirty="0" smtClean="0">
                <a:latin typeface="Arial" pitchFamily="34" charset="0"/>
                <a:cs typeface="Arial" pitchFamily="34" charset="0"/>
              </a:rPr>
              <a:t>In general, your thesis statement will accomplish these goals if you think of the thesis as the answer to the question your paper explores.</a:t>
            </a:r>
          </a:p>
          <a:p>
            <a:pPr>
              <a:buNone/>
            </a:pPr>
            <a:endParaRPr lang="zh-CN" altLang="en-US" sz="2400" dirty="0">
              <a:latin typeface="Arial" pitchFamily="34" charset="0"/>
              <a:cs typeface="Arial" pitchFamily="34" charset="0"/>
            </a:endParaRPr>
          </a:p>
        </p:txBody>
      </p:sp>
      <p:sp>
        <p:nvSpPr>
          <p:cNvPr id="5" name="标题 1"/>
          <p:cNvSpPr>
            <a:spLocks noGrp="1"/>
          </p:cNvSpPr>
          <p:nvPr>
            <p:ph type="title"/>
          </p:nvPr>
        </p:nvSpPr>
        <p:spPr>
          <a:xfrm>
            <a:off x="0" y="381000"/>
            <a:ext cx="8229600" cy="1143000"/>
          </a:xfrm>
        </p:spPr>
        <p:txBody>
          <a:bodyPr/>
          <a:lstStyle/>
          <a:p>
            <a:r>
              <a:rPr lang="en-US" altLang="zh-CN" dirty="0" smtClean="0">
                <a:latin typeface="Arial" pitchFamily="34" charset="0"/>
                <a:cs typeface="Arial" pitchFamily="34" charset="0"/>
              </a:rPr>
              <a:t>Developing a Thesis</a:t>
            </a:r>
            <a:endParaRPr lang="zh-CN" altLang="en-US"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771616"/>
            <a:ext cx="7772400" cy="4857784"/>
          </a:xfrm>
        </p:spPr>
        <p:txBody>
          <a:bodyPr>
            <a:normAutofit fontScale="70000" lnSpcReduction="20000"/>
          </a:bodyPr>
          <a:lstStyle/>
          <a:p>
            <a:pPr algn="just">
              <a:lnSpc>
                <a:spcPts val="2500"/>
              </a:lnSpc>
              <a:buNone/>
            </a:pPr>
            <a:r>
              <a:rPr lang="en-US" altLang="zh-CN" b="1" dirty="0" smtClean="0">
                <a:latin typeface="Arial" pitchFamily="34" charset="0"/>
                <a:cs typeface="Arial" pitchFamily="34" charset="0"/>
              </a:rPr>
              <a:t>How to Generate a Thesis Statement if the Topic is Assigned</a:t>
            </a:r>
          </a:p>
          <a:p>
            <a:pPr marL="0" indent="0" algn="just">
              <a:lnSpc>
                <a:spcPct val="150000"/>
              </a:lnSpc>
              <a:buNone/>
            </a:pPr>
            <a:r>
              <a:rPr lang="en-US" altLang="zh-CN" dirty="0" smtClean="0">
                <a:latin typeface="Arial" pitchFamily="34" charset="0"/>
                <a:cs typeface="Arial" pitchFamily="34" charset="0"/>
              </a:rPr>
              <a:t>         Almost all assignments, no matter how complicated, can be reduced to a single question. Your first step, then, is to distill the assignment into a specific question. </a:t>
            </a:r>
          </a:p>
          <a:p>
            <a:pPr marL="0" indent="0" algn="just">
              <a:lnSpc>
                <a:spcPct val="150000"/>
              </a:lnSpc>
              <a:buNone/>
            </a:pPr>
            <a:r>
              <a:rPr lang="en-US" altLang="zh-CN" dirty="0" smtClean="0">
                <a:latin typeface="Arial" pitchFamily="34" charset="0"/>
                <a:cs typeface="Arial" pitchFamily="34" charset="0"/>
              </a:rPr>
              <a:t>        For example, if your assignment is, “Write a report to the local school board explaining the potential benefits of using computers in a fourth-grade class,” turn the request into a question like, “What are the potential benefits of using computers in a fourth-grade class?” After you’ve chosen the question your essay will answer, compose one or two complete sentences answering that question. Such as:</a:t>
            </a:r>
            <a:endParaRPr lang="en-US" altLang="zh-CN" dirty="0">
              <a:latin typeface="Arial" pitchFamily="34" charset="0"/>
              <a:cs typeface="Arial" pitchFamily="34" charset="0"/>
            </a:endParaRPr>
          </a:p>
        </p:txBody>
      </p:sp>
      <p:sp>
        <p:nvSpPr>
          <p:cNvPr id="5" name="标题 1"/>
          <p:cNvSpPr txBox="1">
            <a:spLocks/>
          </p:cNvSpPr>
          <p:nvPr/>
        </p:nvSpPr>
        <p:spPr>
          <a:xfrm>
            <a:off x="0" y="381000"/>
            <a:ext cx="8229600" cy="11430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smtClean="0">
                <a:ln>
                  <a:noFill/>
                </a:ln>
                <a:solidFill>
                  <a:schemeClr val="tx2"/>
                </a:solidFill>
                <a:effectLst/>
                <a:uLnTx/>
                <a:uFillTx/>
                <a:latin typeface="Arial" pitchFamily="34" charset="0"/>
                <a:ea typeface="+mj-ea"/>
                <a:cs typeface="Arial" pitchFamily="34" charset="0"/>
              </a:rPr>
              <a:t>Developing a Thesis</a:t>
            </a:r>
            <a:endParaRPr kumimoji="0" lang="zh-CN" altLang="en-US" sz="40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752600"/>
            <a:ext cx="8358246" cy="4676796"/>
          </a:xfrm>
        </p:spPr>
        <p:txBody>
          <a:bodyPr>
            <a:normAutofit lnSpcReduction="10000"/>
          </a:bodyPr>
          <a:lstStyle/>
          <a:p>
            <a:pPr>
              <a:buNone/>
            </a:pPr>
            <a:r>
              <a:rPr lang="en-US" altLang="zh-CN" b="1" dirty="0" smtClean="0">
                <a:latin typeface="Arial" pitchFamily="34" charset="0"/>
                <a:cs typeface="Arial" pitchFamily="34" charset="0"/>
              </a:rPr>
              <a:t>Q:</a:t>
            </a:r>
            <a:r>
              <a:rPr lang="en-US" altLang="zh-CN" dirty="0" smtClean="0">
                <a:latin typeface="Arial" pitchFamily="34" charset="0"/>
                <a:cs typeface="Arial" pitchFamily="34" charset="0"/>
              </a:rPr>
              <a:t> “What are the potential benefits of using computers in a fourth-grade class?”</a:t>
            </a:r>
          </a:p>
          <a:p>
            <a:pPr>
              <a:buNone/>
            </a:pPr>
            <a:endParaRPr lang="en-US" altLang="zh-CN" dirty="0" smtClean="0">
              <a:latin typeface="Arial" pitchFamily="34" charset="0"/>
              <a:cs typeface="Arial" pitchFamily="34" charset="0"/>
            </a:endParaRPr>
          </a:p>
          <a:p>
            <a:pPr>
              <a:buNone/>
            </a:pPr>
            <a:r>
              <a:rPr lang="en-US" altLang="zh-CN" b="1" dirty="0" smtClean="0">
                <a:latin typeface="Arial" pitchFamily="34" charset="0"/>
                <a:cs typeface="Arial" pitchFamily="34" charset="0"/>
              </a:rPr>
              <a:t>A1:</a:t>
            </a:r>
            <a:r>
              <a:rPr lang="en-US" altLang="zh-CN" dirty="0" smtClean="0">
                <a:latin typeface="Arial" pitchFamily="34" charset="0"/>
                <a:cs typeface="Arial" pitchFamily="34" charset="0"/>
              </a:rPr>
              <a:t> “The potential benefits of using computers in a fourth-grade class are . . .”</a:t>
            </a:r>
          </a:p>
          <a:p>
            <a:pPr>
              <a:buNone/>
            </a:pPr>
            <a:endParaRPr lang="en-US" altLang="zh-CN" dirty="0" smtClean="0">
              <a:latin typeface="Arial" pitchFamily="34" charset="0"/>
              <a:cs typeface="Arial" pitchFamily="34" charset="0"/>
            </a:endParaRPr>
          </a:p>
          <a:p>
            <a:pPr>
              <a:buNone/>
            </a:pPr>
            <a:r>
              <a:rPr lang="en-US" altLang="zh-CN" b="1" dirty="0" smtClean="0">
                <a:latin typeface="Arial" pitchFamily="34" charset="0"/>
                <a:cs typeface="Arial" pitchFamily="34" charset="0"/>
              </a:rPr>
              <a:t>A2:</a:t>
            </a:r>
            <a:r>
              <a:rPr lang="en-US" altLang="zh-CN" dirty="0" smtClean="0">
                <a:latin typeface="Arial" pitchFamily="34" charset="0"/>
                <a:cs typeface="Arial" pitchFamily="34" charset="0"/>
              </a:rPr>
              <a:t> “Using computers in a fourth-grade class promises to improve . . .”</a:t>
            </a:r>
          </a:p>
          <a:p>
            <a:pPr>
              <a:buNone/>
            </a:pPr>
            <a:endParaRPr lang="en-US" altLang="zh-CN" dirty="0" smtClean="0">
              <a:latin typeface="Arial" pitchFamily="34" charset="0"/>
              <a:cs typeface="Arial" pitchFamily="34" charset="0"/>
            </a:endParaRPr>
          </a:p>
          <a:p>
            <a:pPr>
              <a:buNone/>
            </a:pPr>
            <a:r>
              <a:rPr lang="en-US" altLang="zh-CN" dirty="0" smtClean="0">
                <a:solidFill>
                  <a:srgbClr val="6600CC"/>
                </a:solidFill>
                <a:latin typeface="Arial" pitchFamily="34" charset="0"/>
                <a:cs typeface="Arial" pitchFamily="34" charset="0"/>
              </a:rPr>
              <a:t>The answer to the question is the thesis statement for the essay.</a:t>
            </a:r>
          </a:p>
        </p:txBody>
      </p:sp>
      <p:sp>
        <p:nvSpPr>
          <p:cNvPr id="5" name="标题 1"/>
          <p:cNvSpPr>
            <a:spLocks noGrp="1"/>
          </p:cNvSpPr>
          <p:nvPr>
            <p:ph type="title"/>
          </p:nvPr>
        </p:nvSpPr>
        <p:spPr>
          <a:xfrm>
            <a:off x="0" y="381000"/>
            <a:ext cx="8229600" cy="1143000"/>
          </a:xfrm>
        </p:spPr>
        <p:txBody>
          <a:bodyPr/>
          <a:lstStyle/>
          <a:p>
            <a:r>
              <a:rPr lang="en-US" altLang="zh-CN" dirty="0" smtClean="0">
                <a:latin typeface="Arial" pitchFamily="34" charset="0"/>
                <a:cs typeface="Arial" pitchFamily="34" charset="0"/>
              </a:rPr>
              <a:t>Developing a Thesis</a:t>
            </a:r>
            <a:endParaRPr lang="zh-CN" altLang="en-US"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1352512"/>
            <a:ext cx="8458200" cy="5429288"/>
          </a:xfrm>
        </p:spPr>
        <p:txBody>
          <a:bodyPr>
            <a:normAutofit/>
          </a:bodyPr>
          <a:lstStyle/>
          <a:p>
            <a:pPr>
              <a:buNone/>
            </a:pPr>
            <a:r>
              <a:rPr lang="en-US" altLang="zh-CN" sz="2200" b="1" dirty="0" smtClean="0">
                <a:latin typeface="Arial" pitchFamily="34" charset="0"/>
                <a:cs typeface="Arial" pitchFamily="34" charset="0"/>
              </a:rPr>
              <a:t>How to Generate a Thesis Statement if the Topic is not Assigned</a:t>
            </a:r>
          </a:p>
          <a:p>
            <a:pPr marL="0" indent="534988">
              <a:buNone/>
            </a:pPr>
            <a:r>
              <a:rPr lang="en-US" altLang="zh-CN" sz="2200" dirty="0" smtClean="0">
                <a:latin typeface="Arial" pitchFamily="34" charset="0"/>
                <a:cs typeface="Arial" pitchFamily="34" charset="0"/>
              </a:rPr>
              <a:t>Even if your assignment doesn’t ask a specific question, your thesis statement still needs to answer a question about the issue you’d like to explore. In this situation, your job is to figure out what question you’d like to write about.</a:t>
            </a:r>
          </a:p>
          <a:p>
            <a:pPr marL="0" indent="534988">
              <a:buNone/>
            </a:pPr>
            <a:r>
              <a:rPr lang="en-US" altLang="zh-CN" sz="2200" dirty="0" smtClean="0">
                <a:latin typeface="Arial" pitchFamily="34" charset="0"/>
                <a:cs typeface="Arial" pitchFamily="34" charset="0"/>
              </a:rPr>
              <a:t>A good thesis statement will usually include the following four attributes:</a:t>
            </a:r>
          </a:p>
          <a:p>
            <a:pPr marL="720725" indent="-277813">
              <a:buClrTx/>
              <a:buFont typeface="+mj-lt"/>
              <a:buAutoNum type="arabicPeriod"/>
            </a:pPr>
            <a:r>
              <a:rPr lang="en-US" altLang="zh-CN" sz="2200" dirty="0" smtClean="0">
                <a:latin typeface="Arial" pitchFamily="34" charset="0"/>
                <a:cs typeface="Arial" pitchFamily="34" charset="0"/>
              </a:rPr>
              <a:t>take on a subject upon which reasonable people could disagree; </a:t>
            </a:r>
          </a:p>
          <a:p>
            <a:pPr marL="720725" indent="-277813">
              <a:buClrTx/>
              <a:buFont typeface="+mj-lt"/>
              <a:buAutoNum type="arabicPeriod"/>
            </a:pPr>
            <a:r>
              <a:rPr lang="en-US" altLang="zh-CN" sz="2200" dirty="0" smtClean="0">
                <a:latin typeface="Arial" pitchFamily="34" charset="0"/>
                <a:cs typeface="Arial" pitchFamily="34" charset="0"/>
              </a:rPr>
              <a:t>deal with a subject that can be adequately treated given the nature of the assignment; </a:t>
            </a:r>
          </a:p>
          <a:p>
            <a:pPr marL="720725" indent="-277813">
              <a:buClrTx/>
              <a:buFont typeface="+mj-lt"/>
              <a:buAutoNum type="arabicPeriod"/>
            </a:pPr>
            <a:r>
              <a:rPr lang="en-US" altLang="zh-CN" sz="2200" dirty="0" smtClean="0">
                <a:latin typeface="Arial" pitchFamily="34" charset="0"/>
                <a:cs typeface="Arial" pitchFamily="34" charset="0"/>
              </a:rPr>
              <a:t>express one main idea; </a:t>
            </a:r>
          </a:p>
          <a:p>
            <a:pPr marL="720725" indent="-277813">
              <a:buClrTx/>
              <a:buFont typeface="+mj-lt"/>
              <a:buAutoNum type="arabicPeriod"/>
            </a:pPr>
            <a:r>
              <a:rPr lang="en-US" altLang="zh-CN" sz="2200" dirty="0" smtClean="0">
                <a:latin typeface="Arial" pitchFamily="34" charset="0"/>
                <a:cs typeface="Arial" pitchFamily="34" charset="0"/>
              </a:rPr>
              <a:t>assert your conclusions about a subject. </a:t>
            </a:r>
          </a:p>
          <a:p>
            <a:pPr marL="720725" indent="-277813">
              <a:buClrTx/>
              <a:buNone/>
            </a:pPr>
            <a:endParaRPr lang="en-US" altLang="zh-CN" sz="2200" dirty="0" smtClean="0">
              <a:latin typeface="Arial" pitchFamily="34" charset="0"/>
              <a:cs typeface="Arial" pitchFamily="34" charset="0"/>
            </a:endParaRPr>
          </a:p>
          <a:p>
            <a:pPr>
              <a:buNone/>
            </a:pPr>
            <a:endParaRPr lang="zh-CN" altLang="en-US" sz="2200" dirty="0">
              <a:latin typeface="Arial" pitchFamily="34" charset="0"/>
              <a:cs typeface="Arial" pitchFamily="34" charset="0"/>
            </a:endParaRPr>
          </a:p>
        </p:txBody>
      </p:sp>
      <p:sp>
        <p:nvSpPr>
          <p:cNvPr id="5" name="标题 1"/>
          <p:cNvSpPr>
            <a:spLocks noGrp="1"/>
          </p:cNvSpPr>
          <p:nvPr>
            <p:ph type="title"/>
          </p:nvPr>
        </p:nvSpPr>
        <p:spPr>
          <a:xfrm>
            <a:off x="0" y="381000"/>
            <a:ext cx="8229600" cy="1143000"/>
          </a:xfrm>
        </p:spPr>
        <p:txBody>
          <a:bodyPr/>
          <a:lstStyle/>
          <a:p>
            <a:r>
              <a:rPr lang="en-US" altLang="zh-CN" dirty="0" smtClean="0">
                <a:latin typeface="Arial" pitchFamily="34" charset="0"/>
                <a:cs typeface="Arial" pitchFamily="34" charset="0"/>
              </a:rPr>
              <a:t>Developing a Thesis</a:t>
            </a:r>
            <a:endParaRPr lang="zh-CN" altLang="en-US"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71578"/>
            <a:ext cx="8115328" cy="4929222"/>
          </a:xfrm>
        </p:spPr>
        <p:txBody>
          <a:bodyPr>
            <a:normAutofit lnSpcReduction="10000"/>
          </a:bodyPr>
          <a:lstStyle/>
          <a:p>
            <a:pPr>
              <a:buNone/>
            </a:pPr>
            <a:r>
              <a:rPr lang="en-US" altLang="zh-CN" sz="2400" b="1" dirty="0" smtClean="0">
                <a:latin typeface="Arial" pitchFamily="34" charset="0"/>
                <a:cs typeface="Arial" pitchFamily="34" charset="0"/>
              </a:rPr>
              <a:t>Let’s see how to generate a thesis statement for a social policy paper:</a:t>
            </a:r>
          </a:p>
          <a:p>
            <a:pPr>
              <a:buNone/>
            </a:pPr>
            <a:endParaRPr lang="en-US" altLang="zh-CN" sz="2400" b="1" dirty="0" smtClean="0">
              <a:latin typeface="Arial" pitchFamily="34" charset="0"/>
              <a:cs typeface="Arial" pitchFamily="34" charset="0"/>
            </a:endParaRPr>
          </a:p>
          <a:p>
            <a:pPr marL="396000">
              <a:lnSpc>
                <a:spcPct val="110000"/>
              </a:lnSpc>
              <a:buNone/>
            </a:pPr>
            <a:r>
              <a:rPr lang="en-US" altLang="zh-CN" sz="2400" dirty="0" smtClean="0">
                <a:latin typeface="Arial" pitchFamily="34" charset="0"/>
                <a:cs typeface="Arial" pitchFamily="34" charset="0"/>
              </a:rPr>
              <a:t>   Sugar consumption</a:t>
            </a:r>
            <a:r>
              <a:rPr lang="zh-CN" altLang="en-US" sz="2400" dirty="0" smtClean="0">
                <a:latin typeface="Arial" pitchFamily="34" charset="0"/>
                <a:cs typeface="Arial" pitchFamily="34" charset="0"/>
              </a:rPr>
              <a:t>→</a:t>
            </a:r>
            <a:r>
              <a:rPr lang="en-US" altLang="zh-CN" sz="2400" dirty="0" smtClean="0">
                <a:latin typeface="Arial" pitchFamily="34" charset="0"/>
                <a:cs typeface="Arial" pitchFamily="34" charset="0"/>
              </a:rPr>
              <a:t> </a:t>
            </a:r>
          </a:p>
          <a:p>
            <a:pPr marL="396000">
              <a:lnSpc>
                <a:spcPct val="110000"/>
              </a:lnSpc>
              <a:buNone/>
            </a:pPr>
            <a:r>
              <a:rPr lang="en-US" altLang="zh-CN" sz="2400" dirty="0" smtClean="0">
                <a:solidFill>
                  <a:schemeClr val="accent2"/>
                </a:solidFill>
                <a:latin typeface="Arial" pitchFamily="34" charset="0"/>
                <a:cs typeface="Arial" pitchFamily="34" charset="0"/>
              </a:rPr>
              <a:t>   Reducing sugar consumption by elementary school children</a:t>
            </a:r>
            <a:r>
              <a:rPr lang="zh-CN" altLang="en-US" sz="2400" dirty="0" smtClean="0">
                <a:solidFill>
                  <a:schemeClr val="accent2"/>
                </a:solidFill>
                <a:latin typeface="Arial" pitchFamily="34" charset="0"/>
                <a:cs typeface="Arial" pitchFamily="34" charset="0"/>
              </a:rPr>
              <a:t> </a:t>
            </a:r>
            <a:r>
              <a:rPr lang="zh-CN" altLang="en-US" sz="2400" dirty="0" smtClean="0">
                <a:latin typeface="Arial" pitchFamily="34" charset="0"/>
                <a:cs typeface="Arial" pitchFamily="34" charset="0"/>
              </a:rPr>
              <a:t>→</a:t>
            </a:r>
            <a:r>
              <a:rPr lang="en-US" altLang="zh-CN" sz="2400" dirty="0" smtClean="0">
                <a:latin typeface="Arial" pitchFamily="34" charset="0"/>
                <a:cs typeface="Arial" pitchFamily="34" charset="0"/>
              </a:rPr>
              <a:t> </a:t>
            </a:r>
          </a:p>
          <a:p>
            <a:pPr marL="396000">
              <a:lnSpc>
                <a:spcPct val="110000"/>
              </a:lnSpc>
              <a:buNone/>
            </a:pPr>
            <a:r>
              <a:rPr lang="en-US" altLang="zh-CN" sz="2400" dirty="0" smtClean="0">
                <a:solidFill>
                  <a:srgbClr val="6600CC"/>
                </a:solidFill>
                <a:latin typeface="Arial" pitchFamily="34" charset="0"/>
                <a:cs typeface="Arial" pitchFamily="34" charset="0"/>
              </a:rPr>
              <a:t>   More attention should be paid to the food and beverage choices available to elementary school children</a:t>
            </a:r>
            <a:r>
              <a:rPr lang="zh-CN" altLang="en-US" sz="2400" dirty="0" smtClean="0">
                <a:solidFill>
                  <a:srgbClr val="6600CC"/>
                </a:solidFill>
                <a:latin typeface="Arial" pitchFamily="34" charset="0"/>
                <a:cs typeface="Arial" pitchFamily="34" charset="0"/>
              </a:rPr>
              <a:t> </a:t>
            </a:r>
            <a:r>
              <a:rPr lang="zh-CN" altLang="en-US" sz="2400" dirty="0" smtClean="0">
                <a:solidFill>
                  <a:srgbClr val="003300"/>
                </a:solidFill>
                <a:latin typeface="Arial" pitchFamily="34" charset="0"/>
                <a:cs typeface="Arial" pitchFamily="34" charset="0"/>
              </a:rPr>
              <a:t>→</a:t>
            </a:r>
            <a:endParaRPr lang="en-US" altLang="zh-CN" sz="2400" dirty="0" smtClean="0">
              <a:solidFill>
                <a:srgbClr val="003300"/>
              </a:solidFill>
              <a:latin typeface="Arial" pitchFamily="34" charset="0"/>
              <a:cs typeface="Arial" pitchFamily="34" charset="0"/>
            </a:endParaRPr>
          </a:p>
          <a:p>
            <a:pPr marL="396000">
              <a:lnSpc>
                <a:spcPct val="110000"/>
              </a:lnSpc>
              <a:buNone/>
            </a:pPr>
            <a:r>
              <a:rPr lang="en-US" altLang="zh-CN" sz="2400" dirty="0" smtClean="0">
                <a:solidFill>
                  <a:srgbClr val="003300"/>
                </a:solidFill>
                <a:latin typeface="Arial" pitchFamily="34" charset="0"/>
                <a:cs typeface="Arial" pitchFamily="34" charset="0"/>
              </a:rPr>
              <a:t>   </a:t>
            </a:r>
            <a:r>
              <a:rPr lang="en-US" altLang="zh-CN" sz="2400" b="1" dirty="0" smtClean="0">
                <a:solidFill>
                  <a:srgbClr val="003300"/>
                </a:solidFill>
                <a:latin typeface="Arial" pitchFamily="34" charset="0"/>
                <a:cs typeface="Arial" pitchFamily="34" charset="0"/>
              </a:rPr>
              <a:t>Because half of all American elementary school children consume nine times the recommended daily allowance of sugar, schools should be required to replace the beverages in soda machines with healthy alternatives</a:t>
            </a:r>
            <a:r>
              <a:rPr lang="en-US" altLang="zh-CN" sz="2400" dirty="0" smtClean="0">
                <a:solidFill>
                  <a:srgbClr val="003300"/>
                </a:solidFill>
                <a:latin typeface="Arial" pitchFamily="34" charset="0"/>
                <a:cs typeface="Arial" pitchFamily="34" charset="0"/>
              </a:rPr>
              <a:t>.</a:t>
            </a:r>
          </a:p>
          <a:p>
            <a:pPr>
              <a:buNone/>
            </a:pPr>
            <a:endParaRPr lang="en-US" altLang="zh-CN" sz="2400" dirty="0" smtClean="0">
              <a:latin typeface="Arial" pitchFamily="34" charset="0"/>
              <a:cs typeface="Arial" pitchFamily="34" charset="0"/>
            </a:endParaRPr>
          </a:p>
          <a:p>
            <a:pPr>
              <a:buNone/>
            </a:pPr>
            <a:endParaRPr lang="zh-CN" altLang="en-US" sz="2400" dirty="0">
              <a:latin typeface="Arial" pitchFamily="34" charset="0"/>
              <a:cs typeface="Arial" pitchFamily="34" charset="0"/>
            </a:endParaRPr>
          </a:p>
        </p:txBody>
      </p:sp>
      <p:sp>
        <p:nvSpPr>
          <p:cNvPr id="5" name="标题 1"/>
          <p:cNvSpPr>
            <a:spLocks noGrp="1"/>
          </p:cNvSpPr>
          <p:nvPr>
            <p:ph type="title"/>
          </p:nvPr>
        </p:nvSpPr>
        <p:spPr>
          <a:xfrm>
            <a:off x="0" y="381000"/>
            <a:ext cx="8229600" cy="1143000"/>
          </a:xfrm>
        </p:spPr>
        <p:txBody>
          <a:bodyPr/>
          <a:lstStyle/>
          <a:p>
            <a:r>
              <a:rPr lang="en-US" altLang="zh-CN" dirty="0" smtClean="0">
                <a:latin typeface="Arial" pitchFamily="34" charset="0"/>
                <a:cs typeface="Arial" pitchFamily="34" charset="0"/>
              </a:rPr>
              <a:t>Developing a Thesis</a:t>
            </a:r>
            <a:endParaRPr lang="zh-CN" altLang="en-US"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538254"/>
            <a:ext cx="8215370" cy="4786346"/>
          </a:xfrm>
        </p:spPr>
        <p:txBody>
          <a:bodyPr>
            <a:normAutofit/>
          </a:bodyPr>
          <a:lstStyle/>
          <a:p>
            <a:pPr marL="0" indent="0">
              <a:buNone/>
            </a:pPr>
            <a:r>
              <a:rPr lang="en-US" altLang="zh-CN" b="1" dirty="0" smtClean="0">
                <a:latin typeface="Arial" pitchFamily="34" charset="0"/>
                <a:cs typeface="Arial" pitchFamily="34" charset="0"/>
              </a:rPr>
              <a:t>How to Tell a Strong Thesis Statement from a Weak One </a:t>
            </a:r>
          </a:p>
          <a:p>
            <a:pPr marL="361950" indent="-361950">
              <a:buNone/>
            </a:pPr>
            <a:r>
              <a:rPr lang="en-US" altLang="zh-CN" b="1" dirty="0" smtClean="0">
                <a:latin typeface="Arial" pitchFamily="34" charset="0"/>
                <a:cs typeface="Arial" pitchFamily="34" charset="0"/>
              </a:rPr>
              <a:t>1. A strong thesis statement takes some sort of stand.</a:t>
            </a:r>
          </a:p>
          <a:p>
            <a:pPr>
              <a:buNone/>
            </a:pPr>
            <a:r>
              <a:rPr lang="en-US" altLang="zh-CN" dirty="0" smtClean="0">
                <a:latin typeface="Arial" pitchFamily="34" charset="0"/>
                <a:cs typeface="Arial" pitchFamily="34" charset="0"/>
              </a:rPr>
              <a:t>   Remember that your thesis needs to show your conclusions about a subject. For example, if you are writing a paper for a class on fitness, you might be asked to choose a popular weight-loss product to evaluate. Here are two thesis statements:</a:t>
            </a:r>
          </a:p>
          <a:p>
            <a:pPr>
              <a:buNone/>
            </a:pPr>
            <a:endParaRPr lang="zh-CN" altLang="en-US" dirty="0">
              <a:latin typeface="Arial" pitchFamily="34" charset="0"/>
              <a:cs typeface="Arial" pitchFamily="34" charset="0"/>
            </a:endParaRPr>
          </a:p>
        </p:txBody>
      </p:sp>
      <p:sp>
        <p:nvSpPr>
          <p:cNvPr id="5" name="标题 1"/>
          <p:cNvSpPr>
            <a:spLocks noGrp="1"/>
          </p:cNvSpPr>
          <p:nvPr>
            <p:ph type="title"/>
          </p:nvPr>
        </p:nvSpPr>
        <p:spPr>
          <a:xfrm>
            <a:off x="0" y="381000"/>
            <a:ext cx="8229600" cy="1143000"/>
          </a:xfrm>
        </p:spPr>
        <p:txBody>
          <a:bodyPr/>
          <a:lstStyle/>
          <a:p>
            <a:r>
              <a:rPr lang="en-US" altLang="zh-CN" dirty="0" smtClean="0">
                <a:latin typeface="Arial" pitchFamily="34" charset="0"/>
                <a:cs typeface="Arial" pitchFamily="34" charset="0"/>
              </a:rPr>
              <a:t>Developing a Thesis</a:t>
            </a:r>
            <a:endParaRPr lang="zh-CN" altLang="en-US"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538254"/>
            <a:ext cx="8215370" cy="4786346"/>
          </a:xfrm>
        </p:spPr>
        <p:txBody>
          <a:bodyPr>
            <a:normAutofit fontScale="92500" lnSpcReduction="10000"/>
          </a:bodyPr>
          <a:lstStyle/>
          <a:p>
            <a:pPr marL="0" indent="714375" algn="just">
              <a:buNone/>
            </a:pPr>
            <a:r>
              <a:rPr lang="en-US" altLang="zh-CN" b="1" dirty="0" smtClean="0">
                <a:latin typeface="Arial" pitchFamily="34" charset="0"/>
                <a:cs typeface="Arial" pitchFamily="34" charset="0"/>
              </a:rPr>
              <a:t>There are some negative and positive aspects to the Banana Herb Tea Supplement.</a:t>
            </a:r>
            <a:endParaRPr lang="en-US" altLang="zh-CN" dirty="0" smtClean="0">
              <a:latin typeface="Arial" pitchFamily="34" charset="0"/>
              <a:cs typeface="Arial" pitchFamily="34" charset="0"/>
            </a:endParaRPr>
          </a:p>
          <a:p>
            <a:pPr marL="0" indent="714375" algn="just">
              <a:buNone/>
            </a:pPr>
            <a:r>
              <a:rPr lang="en-US" altLang="zh-CN" dirty="0" smtClean="0">
                <a:solidFill>
                  <a:srgbClr val="6600CC"/>
                </a:solidFill>
                <a:latin typeface="Arial" pitchFamily="34" charset="0"/>
                <a:cs typeface="Arial" pitchFamily="34" charset="0"/>
              </a:rPr>
              <a:t>This is a weak thesis statement. First, it fails to take a stand. Second, the phrase </a:t>
            </a:r>
            <a:r>
              <a:rPr lang="en-US" altLang="zh-CN" i="1" dirty="0" smtClean="0">
                <a:solidFill>
                  <a:srgbClr val="6600CC"/>
                </a:solidFill>
                <a:latin typeface="Arial" pitchFamily="34" charset="0"/>
                <a:cs typeface="Arial" pitchFamily="34" charset="0"/>
              </a:rPr>
              <a:t>negative and positive aspects</a:t>
            </a:r>
            <a:r>
              <a:rPr lang="en-US" altLang="zh-CN" dirty="0" smtClean="0">
                <a:solidFill>
                  <a:srgbClr val="6600CC"/>
                </a:solidFill>
                <a:latin typeface="Arial" pitchFamily="34" charset="0"/>
                <a:cs typeface="Arial" pitchFamily="34" charset="0"/>
              </a:rPr>
              <a:t> is vague.</a:t>
            </a:r>
          </a:p>
          <a:p>
            <a:pPr marL="0" indent="714375" algn="just">
              <a:buNone/>
            </a:pPr>
            <a:endParaRPr lang="en-US" altLang="zh-CN" dirty="0" smtClean="0">
              <a:latin typeface="Arial" pitchFamily="34" charset="0"/>
              <a:cs typeface="Arial" pitchFamily="34" charset="0"/>
            </a:endParaRPr>
          </a:p>
          <a:p>
            <a:pPr marL="0" indent="714375" algn="just">
              <a:buNone/>
            </a:pPr>
            <a:r>
              <a:rPr lang="en-US" altLang="zh-CN" b="1" dirty="0" smtClean="0">
                <a:latin typeface="Arial" pitchFamily="34" charset="0"/>
                <a:cs typeface="Arial" pitchFamily="34" charset="0"/>
              </a:rPr>
              <a:t>Because Banana Herb Tea Supplement promotes rapid weight loss that results in the loss of muscle and lean body mass, it poses a potential danger to customers.</a:t>
            </a:r>
          </a:p>
          <a:p>
            <a:pPr marL="0" indent="714375" algn="just">
              <a:buNone/>
            </a:pPr>
            <a:r>
              <a:rPr lang="en-US" altLang="zh-CN" dirty="0" smtClean="0">
                <a:solidFill>
                  <a:srgbClr val="6600CC"/>
                </a:solidFill>
                <a:latin typeface="Arial" pitchFamily="34" charset="0"/>
                <a:cs typeface="Arial" pitchFamily="34" charset="0"/>
              </a:rPr>
              <a:t>This is a strong thesis because it takes a stand, and because it's specific.</a:t>
            </a:r>
          </a:p>
          <a:p>
            <a:pPr algn="just">
              <a:buNone/>
            </a:pPr>
            <a:endParaRPr lang="zh-CN" altLang="en-US" dirty="0">
              <a:latin typeface="Arial" pitchFamily="34" charset="0"/>
              <a:cs typeface="Arial" pitchFamily="34" charset="0"/>
            </a:endParaRPr>
          </a:p>
        </p:txBody>
      </p:sp>
      <p:sp>
        <p:nvSpPr>
          <p:cNvPr id="5" name="标题 1"/>
          <p:cNvSpPr>
            <a:spLocks noGrp="1"/>
          </p:cNvSpPr>
          <p:nvPr>
            <p:ph type="title"/>
          </p:nvPr>
        </p:nvSpPr>
        <p:spPr>
          <a:xfrm>
            <a:off x="0" y="381000"/>
            <a:ext cx="8229600" cy="1143000"/>
          </a:xfrm>
        </p:spPr>
        <p:txBody>
          <a:bodyPr/>
          <a:lstStyle/>
          <a:p>
            <a:r>
              <a:rPr lang="en-US" altLang="zh-CN" dirty="0" smtClean="0">
                <a:latin typeface="Arial" pitchFamily="34" charset="0"/>
                <a:cs typeface="Arial" pitchFamily="34" charset="0"/>
              </a:rPr>
              <a:t>Developing a Thesis</a:t>
            </a:r>
            <a:endParaRPr lang="zh-CN" altLang="en-US"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orient="vert" idx="1"/>
          </p:nvPr>
        </p:nvSpPr>
        <p:spPr/>
        <p:txBody>
          <a:bodyPr>
            <a:normAutofit/>
          </a:bodyPr>
          <a:lstStyle/>
          <a:p>
            <a:pPr>
              <a:buNone/>
            </a:pPr>
            <a:endParaRPr lang="en-US" altLang="zh-CN" dirty="0" smtClean="0">
              <a:latin typeface="Arial" pitchFamily="34" charset="0"/>
              <a:cs typeface="Arial" pitchFamily="34" charset="0"/>
            </a:endParaRPr>
          </a:p>
          <a:p>
            <a:pPr>
              <a:buNone/>
            </a:pPr>
            <a:endParaRPr lang="zh-CN" altLang="en-US" dirty="0">
              <a:latin typeface="Arial" pitchFamily="34" charset="0"/>
              <a:cs typeface="Arial" pitchFamily="34" charset="0"/>
            </a:endParaRPr>
          </a:p>
        </p:txBody>
      </p:sp>
      <p:sp>
        <p:nvSpPr>
          <p:cNvPr id="5" name="矩形 4"/>
          <p:cNvSpPr/>
          <p:nvPr/>
        </p:nvSpPr>
        <p:spPr>
          <a:xfrm>
            <a:off x="685800" y="1981200"/>
            <a:ext cx="7696200" cy="3108543"/>
          </a:xfrm>
          <a:prstGeom prst="rect">
            <a:avLst/>
          </a:prstGeom>
        </p:spPr>
        <p:txBody>
          <a:bodyPr wrap="square">
            <a:spAutoFit/>
          </a:bodyPr>
          <a:lstStyle/>
          <a:p>
            <a:pPr marL="360363" indent="-360363" algn="just"/>
            <a:r>
              <a:rPr lang="en-US" altLang="zh-CN" sz="2800" b="1" dirty="0" smtClean="0"/>
              <a:t>2. A strong thesis statement justifies discussion.</a:t>
            </a:r>
          </a:p>
          <a:p>
            <a:pPr marL="360363" indent="-360363" algn="just"/>
            <a:r>
              <a:rPr lang="en-US" altLang="zh-CN" sz="2800" b="1" dirty="0" smtClean="0"/>
              <a:t>   </a:t>
            </a:r>
            <a:r>
              <a:rPr lang="en-US" altLang="zh-CN" sz="2800" dirty="0" smtClean="0"/>
              <a:t>Your thesis should indicate the point of the discussion. If your assignment is to write a paper on kinship systems, using your own family as an example, you might come up with either of these two thesis statements:</a:t>
            </a:r>
            <a:endParaRPr lang="en-US" altLang="zh-CN" sz="2800" dirty="0"/>
          </a:p>
        </p:txBody>
      </p:sp>
      <p:sp>
        <p:nvSpPr>
          <p:cNvPr id="7" name="标题 1"/>
          <p:cNvSpPr>
            <a:spLocks noGrp="1"/>
          </p:cNvSpPr>
          <p:nvPr>
            <p:ph type="title"/>
          </p:nvPr>
        </p:nvSpPr>
        <p:spPr>
          <a:xfrm>
            <a:off x="0" y="381000"/>
            <a:ext cx="8229600" cy="1143000"/>
          </a:xfrm>
        </p:spPr>
        <p:txBody>
          <a:bodyPr/>
          <a:lstStyle/>
          <a:p>
            <a:r>
              <a:rPr lang="en-US" altLang="zh-CN" dirty="0" smtClean="0">
                <a:latin typeface="Arial" pitchFamily="34" charset="0"/>
                <a:cs typeface="Arial" pitchFamily="34" charset="0"/>
              </a:rPr>
              <a:t>Developing a Thesis</a:t>
            </a:r>
            <a:endParaRPr lang="zh-CN" altLang="en-US" dirty="0">
              <a:latin typeface="Arial" pitchFamily="34" charset="0"/>
              <a:cs typeface="Arial" pitchFamily="34" charset="0"/>
            </a:endParaRPr>
          </a:p>
        </p:txBody>
      </p:sp>
      <p:sp>
        <p:nvSpPr>
          <p:cNvPr id="6" name="矩形 5"/>
          <p:cNvSpPr/>
          <p:nvPr/>
        </p:nvSpPr>
        <p:spPr>
          <a:xfrm>
            <a:off x="1524000" y="5486400"/>
            <a:ext cx="6400800" cy="338554"/>
          </a:xfrm>
          <a:prstGeom prst="rect">
            <a:avLst/>
          </a:prstGeom>
        </p:spPr>
        <p:txBody>
          <a:bodyPr wrap="square">
            <a:spAutoFit/>
          </a:bodyPr>
          <a:lstStyle/>
          <a:p>
            <a:r>
              <a:rPr lang="en-US" altLang="zh-CN" dirty="0" smtClean="0"/>
              <a:t>justify: show that somebody/something is right or reasonable</a:t>
            </a:r>
            <a:endParaRPr lang="zh-CN" altLang="en-US" dirty="0"/>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defRPr/>
            </a:pPr>
            <a:r>
              <a:rPr lang="en-US" altLang="zh-CN" sz="2800" b="1" dirty="0" smtClean="0">
                <a:latin typeface="Arial" pitchFamily="34" charset="0"/>
                <a:cs typeface="Arial" pitchFamily="34" charset="0"/>
              </a:rPr>
              <a:t>Definition of Topic for a Research Paper</a:t>
            </a:r>
          </a:p>
        </p:txBody>
      </p:sp>
      <p:sp>
        <p:nvSpPr>
          <p:cNvPr id="112643" name="Rectangle 3"/>
          <p:cNvSpPr>
            <a:spLocks noGrp="1" noChangeArrowheads="1"/>
          </p:cNvSpPr>
          <p:nvPr>
            <p:ph idx="1"/>
          </p:nvPr>
        </p:nvSpPr>
        <p:spPr/>
        <p:txBody>
          <a:bodyPr/>
          <a:lstStyle/>
          <a:p>
            <a:pPr eaLnBrk="1" hangingPunct="1">
              <a:buNone/>
              <a:defRPr/>
            </a:pPr>
            <a:endParaRPr lang="en-US" altLang="zh-CN" sz="2800" dirty="0" smtClean="0">
              <a:latin typeface="Arial" pitchFamily="34" charset="0"/>
              <a:cs typeface="Arial" pitchFamily="34" charset="0"/>
            </a:endParaRPr>
          </a:p>
          <a:p>
            <a:pPr eaLnBrk="1" hangingPunct="1">
              <a:defRPr/>
            </a:pPr>
            <a:r>
              <a:rPr lang="en-US" altLang="zh-CN" sz="2800" b="1" dirty="0" smtClean="0">
                <a:latin typeface="Arial" pitchFamily="34" charset="0"/>
                <a:cs typeface="Arial" pitchFamily="34" charset="0"/>
              </a:rPr>
              <a:t>Topic: </a:t>
            </a:r>
            <a:r>
              <a:rPr lang="en-US" altLang="zh-CN" sz="2800" dirty="0" smtClean="0">
                <a:latin typeface="Arial" pitchFamily="34" charset="0"/>
                <a:cs typeface="Arial" pitchFamily="34" charset="0"/>
              </a:rPr>
              <a:t>a </a:t>
            </a:r>
            <a:r>
              <a:rPr lang="en-US" altLang="zh-CN" sz="2800" dirty="0" smtClean="0">
                <a:solidFill>
                  <a:srgbClr val="00B0F0"/>
                </a:solidFill>
                <a:latin typeface="Arial" pitchFamily="34" charset="0"/>
                <a:cs typeface="Arial" pitchFamily="34" charset="0"/>
              </a:rPr>
              <a:t>reasonably narrow, clearly defined </a:t>
            </a:r>
            <a:r>
              <a:rPr lang="en-US" altLang="zh-CN" sz="2800" dirty="0" smtClean="0">
                <a:solidFill>
                  <a:srgbClr val="C00000"/>
                </a:solidFill>
                <a:latin typeface="Arial" pitchFamily="34" charset="0"/>
                <a:cs typeface="Arial" pitchFamily="34" charset="0"/>
              </a:rPr>
              <a:t>area of interest </a:t>
            </a:r>
            <a:r>
              <a:rPr lang="en-US" altLang="zh-CN" sz="2800" dirty="0" smtClean="0">
                <a:latin typeface="Arial" pitchFamily="34" charset="0"/>
                <a:cs typeface="Arial" pitchFamily="34" charset="0"/>
              </a:rPr>
              <a:t>that could be thoroughly investigated within the limits set for a given research assignment.</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43">
                                            <p:txEl>
                                              <p:pRg st="1" end="1"/>
                                            </p:txEl>
                                          </p:spTgt>
                                        </p:tgtEl>
                                        <p:attrNameLst>
                                          <p:attrName>style.visibility</p:attrName>
                                        </p:attrNameLst>
                                      </p:cBhvr>
                                      <p:to>
                                        <p:strVal val="visible"/>
                                      </p:to>
                                    </p:set>
                                    <p:anim calcmode="lin" valueType="num">
                                      <p:cBhvr additive="base">
                                        <p:cTn id="7" dur="500" fill="hold"/>
                                        <p:tgtEl>
                                          <p:spTgt spid="1126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571612"/>
            <a:ext cx="8229600" cy="4746310"/>
          </a:xfrm>
        </p:spPr>
        <p:txBody>
          <a:bodyPr>
            <a:normAutofit/>
          </a:bodyPr>
          <a:lstStyle/>
          <a:p>
            <a:pPr>
              <a:buNone/>
            </a:pPr>
            <a:endParaRPr lang="en-US" altLang="zh-CN" dirty="0" smtClean="0">
              <a:latin typeface="Arial" pitchFamily="34" charset="0"/>
              <a:cs typeface="Arial" pitchFamily="34" charset="0"/>
            </a:endParaRPr>
          </a:p>
          <a:p>
            <a:pPr>
              <a:buNone/>
            </a:pPr>
            <a:endParaRPr lang="zh-CN" altLang="en-US" dirty="0">
              <a:latin typeface="Arial" pitchFamily="34" charset="0"/>
              <a:cs typeface="Arial" pitchFamily="34" charset="0"/>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642910" y="1500174"/>
            <a:ext cx="8143932" cy="4832092"/>
          </a:xfrm>
          <a:prstGeom prst="rect">
            <a:avLst/>
          </a:prstGeom>
          <a:noFill/>
        </p:spPr>
        <p:txBody>
          <a:bodyPr wrap="square" rtlCol="0">
            <a:spAutoFit/>
          </a:bodyPr>
          <a:lstStyle/>
          <a:p>
            <a:pPr algn="just"/>
            <a:r>
              <a:rPr lang="en-US" altLang="zh-CN" sz="2200" b="1" dirty="0" smtClean="0"/>
              <a:t>My family is an extended family.</a:t>
            </a:r>
            <a:endParaRPr lang="en-US" altLang="zh-CN" sz="2200" dirty="0" smtClean="0"/>
          </a:p>
          <a:p>
            <a:pPr algn="just"/>
            <a:r>
              <a:rPr lang="en-US" altLang="zh-CN" sz="2200" dirty="0" smtClean="0">
                <a:solidFill>
                  <a:srgbClr val="6600CC"/>
                </a:solidFill>
              </a:rPr>
              <a:t>This is a weak thesis because it merely states an observation. Your reader won’t be able to tell the point of the statement, and will probably stop reading.</a:t>
            </a:r>
          </a:p>
          <a:p>
            <a:pPr algn="just"/>
            <a:endParaRPr lang="en-US" altLang="zh-CN" sz="2200" dirty="0" smtClean="0">
              <a:solidFill>
                <a:srgbClr val="6600CC"/>
              </a:solidFill>
            </a:endParaRPr>
          </a:p>
          <a:p>
            <a:pPr algn="just"/>
            <a:r>
              <a:rPr lang="en-US" altLang="zh-CN" sz="2200" b="1" dirty="0" smtClean="0"/>
              <a:t>While most American families would view </a:t>
            </a:r>
            <a:r>
              <a:rPr lang="en-US" altLang="zh-CN" sz="2200" b="1" dirty="0" err="1" smtClean="0"/>
              <a:t>consanguineal</a:t>
            </a:r>
            <a:r>
              <a:rPr lang="zh-CN" altLang="en-US" sz="2000" dirty="0" smtClean="0"/>
              <a:t>血亲的</a:t>
            </a:r>
            <a:r>
              <a:rPr lang="en-US" altLang="zh-CN" sz="2000" b="1" dirty="0" smtClean="0"/>
              <a:t> </a:t>
            </a:r>
            <a:r>
              <a:rPr lang="en-US" altLang="zh-CN" sz="2200" b="1" dirty="0" smtClean="0"/>
              <a:t>marriage as a threat to the nuclear family structure, many Iranian families, like my own, believe that these marriages help reinforce kinship ties in an extended family.</a:t>
            </a:r>
            <a:endParaRPr lang="en-US" altLang="zh-CN" sz="2200" dirty="0" smtClean="0"/>
          </a:p>
          <a:p>
            <a:pPr algn="just"/>
            <a:r>
              <a:rPr lang="en-US" altLang="zh-CN" sz="2200" dirty="0" smtClean="0">
                <a:solidFill>
                  <a:srgbClr val="6600CC"/>
                </a:solidFill>
              </a:rPr>
              <a:t>This is a strong thesis because it shows how your experience contradicts a widely-accepted view. A good strategy for creating a strong thesis is to show that the topic is controversial. Readers will be interested in reading the rest of the essay to see how you support your point.</a:t>
            </a:r>
            <a:endParaRPr lang="zh-CN" altLang="en-US" sz="2200" dirty="0">
              <a:solidFill>
                <a:srgbClr val="6600CC"/>
              </a:solidFill>
            </a:endParaRPr>
          </a:p>
        </p:txBody>
      </p:sp>
      <p:sp>
        <p:nvSpPr>
          <p:cNvPr id="8" name="标题 1"/>
          <p:cNvSpPr>
            <a:spLocks noGrp="1"/>
          </p:cNvSpPr>
          <p:nvPr>
            <p:ph type="title"/>
          </p:nvPr>
        </p:nvSpPr>
        <p:spPr>
          <a:xfrm>
            <a:off x="0" y="381000"/>
            <a:ext cx="8229600" cy="1143000"/>
          </a:xfrm>
        </p:spPr>
        <p:txBody>
          <a:bodyPr/>
          <a:lstStyle/>
          <a:p>
            <a:r>
              <a:rPr lang="en-US" altLang="zh-CN" dirty="0" smtClean="0">
                <a:latin typeface="Arial" pitchFamily="34" charset="0"/>
                <a:cs typeface="Arial" pitchFamily="34" charset="0"/>
              </a:rPr>
              <a:t>Developing a Thesis</a:t>
            </a:r>
            <a:endParaRPr lang="zh-CN" altLang="en-US"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smtClean="0">
              <a:latin typeface="Arial" pitchFamily="34" charset="0"/>
              <a:cs typeface="Arial" pitchFamily="34" charset="0"/>
            </a:endParaRPr>
          </a:p>
          <a:p>
            <a:endParaRPr lang="zh-CN" altLang="en-US" dirty="0">
              <a:latin typeface="Arial" pitchFamily="34" charset="0"/>
              <a:cs typeface="Arial" pitchFamily="34" charset="0"/>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642910" y="1500174"/>
            <a:ext cx="8143932" cy="2677656"/>
          </a:xfrm>
          <a:prstGeom prst="rect">
            <a:avLst/>
          </a:prstGeom>
          <a:noFill/>
        </p:spPr>
        <p:txBody>
          <a:bodyPr wrap="square" rtlCol="0">
            <a:spAutoFit/>
          </a:bodyPr>
          <a:lstStyle/>
          <a:p>
            <a:pPr marL="361950" indent="-361950"/>
            <a:r>
              <a:rPr lang="en-US" altLang="zh-CN" sz="2400" b="1" dirty="0" smtClean="0"/>
              <a:t>3. A strong thesis statement expresses one main idea. </a:t>
            </a:r>
          </a:p>
          <a:p>
            <a:endParaRPr lang="en-US" altLang="zh-CN" sz="2400" b="1" dirty="0" smtClean="0"/>
          </a:p>
          <a:p>
            <a:r>
              <a:rPr lang="en-US" altLang="zh-CN" sz="2400" dirty="0" smtClean="0"/>
              <a:t>Readers need to be able to see that your paper has one main point. If your thesis statement expresses more than one idea, then you might confuse your readers about the subject of your paper. For example:</a:t>
            </a:r>
            <a:endParaRPr lang="en-US" altLang="zh-CN" sz="2400" dirty="0"/>
          </a:p>
        </p:txBody>
      </p:sp>
      <p:sp>
        <p:nvSpPr>
          <p:cNvPr id="12" name="标题 1"/>
          <p:cNvSpPr>
            <a:spLocks noGrp="1"/>
          </p:cNvSpPr>
          <p:nvPr>
            <p:ph type="title"/>
          </p:nvPr>
        </p:nvSpPr>
        <p:spPr>
          <a:xfrm>
            <a:off x="0" y="381000"/>
            <a:ext cx="8229600" cy="1143000"/>
          </a:xfrm>
        </p:spPr>
        <p:txBody>
          <a:bodyPr/>
          <a:lstStyle/>
          <a:p>
            <a:r>
              <a:rPr lang="en-US" altLang="zh-CN" dirty="0" smtClean="0">
                <a:latin typeface="Arial" pitchFamily="34" charset="0"/>
                <a:cs typeface="Arial" pitchFamily="34" charset="0"/>
              </a:rPr>
              <a:t>Developing a Thesis</a:t>
            </a:r>
            <a:endParaRPr lang="zh-CN" altLang="en-US"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571612"/>
            <a:ext cx="8229600" cy="4746310"/>
          </a:xfrm>
        </p:spPr>
        <p:txBody>
          <a:bodyPr>
            <a:normAutofit/>
          </a:bodyPr>
          <a:lstStyle/>
          <a:p>
            <a:pPr>
              <a:buNone/>
            </a:pPr>
            <a:endParaRPr lang="en-US" altLang="zh-CN" dirty="0" smtClean="0">
              <a:latin typeface="Arial" pitchFamily="34" charset="0"/>
              <a:cs typeface="Arial" pitchFamily="34" charset="0"/>
            </a:endParaRPr>
          </a:p>
          <a:p>
            <a:pPr>
              <a:buNone/>
            </a:pPr>
            <a:endParaRPr lang="zh-CN" altLang="en-US" dirty="0">
              <a:latin typeface="Arial" pitchFamily="34" charset="0"/>
              <a:cs typeface="Arial" pitchFamily="34" charset="0"/>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642910" y="1500174"/>
            <a:ext cx="8143932" cy="3416320"/>
          </a:xfrm>
          <a:prstGeom prst="rect">
            <a:avLst/>
          </a:prstGeom>
          <a:noFill/>
        </p:spPr>
        <p:txBody>
          <a:bodyPr wrap="square" rtlCol="0">
            <a:spAutoFit/>
          </a:bodyPr>
          <a:lstStyle/>
          <a:p>
            <a:r>
              <a:rPr lang="en-US" altLang="zh-CN" sz="2400" b="1" dirty="0" smtClean="0"/>
              <a:t>Companies need to exploit the marketing potential of the Internet, and Web pages can provide both advertising and customer support.</a:t>
            </a:r>
          </a:p>
          <a:p>
            <a:endParaRPr lang="en-US" altLang="zh-CN" sz="2400" dirty="0" smtClean="0"/>
          </a:p>
          <a:p>
            <a:r>
              <a:rPr lang="en-US" altLang="zh-CN" sz="2400" dirty="0" smtClean="0">
                <a:solidFill>
                  <a:srgbClr val="6600CC"/>
                </a:solidFill>
              </a:rPr>
              <a:t>This is a weak thesis statement because the reader can’t decide whether the paper is about marketing on the Internet or Web pages. To revise the thesis, the relationship between the two ideas needs to become more clear. One way to revise the thesis would be to write:</a:t>
            </a:r>
            <a:endParaRPr lang="en-US" altLang="zh-CN" sz="2400" dirty="0">
              <a:solidFill>
                <a:srgbClr val="6600CC"/>
              </a:solidFill>
            </a:endParaRPr>
          </a:p>
        </p:txBody>
      </p:sp>
      <p:sp>
        <p:nvSpPr>
          <p:cNvPr id="8" name="标题 1"/>
          <p:cNvSpPr>
            <a:spLocks noGrp="1"/>
          </p:cNvSpPr>
          <p:nvPr>
            <p:ph type="title"/>
          </p:nvPr>
        </p:nvSpPr>
        <p:spPr>
          <a:xfrm>
            <a:off x="0" y="381000"/>
            <a:ext cx="8229600" cy="1143000"/>
          </a:xfrm>
        </p:spPr>
        <p:txBody>
          <a:bodyPr/>
          <a:lstStyle/>
          <a:p>
            <a:r>
              <a:rPr lang="en-US" altLang="zh-CN" dirty="0" smtClean="0">
                <a:latin typeface="Arial" pitchFamily="34" charset="0"/>
                <a:cs typeface="Arial" pitchFamily="34" charset="0"/>
              </a:rPr>
              <a:t>Developing a Thesis</a:t>
            </a:r>
            <a:endParaRPr lang="zh-CN" altLang="en-US"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571612"/>
            <a:ext cx="8229600" cy="4746310"/>
          </a:xfrm>
        </p:spPr>
        <p:txBody>
          <a:bodyPr>
            <a:normAutofit/>
          </a:bodyPr>
          <a:lstStyle/>
          <a:p>
            <a:pPr>
              <a:buNone/>
            </a:pPr>
            <a:endParaRPr lang="en-US" altLang="zh-CN" dirty="0" smtClean="0">
              <a:latin typeface="Arial" pitchFamily="34" charset="0"/>
              <a:cs typeface="Arial" pitchFamily="34" charset="0"/>
            </a:endParaRPr>
          </a:p>
          <a:p>
            <a:pPr>
              <a:buNone/>
            </a:pPr>
            <a:endParaRPr lang="zh-CN" altLang="en-US" dirty="0">
              <a:latin typeface="Arial" pitchFamily="34" charset="0"/>
              <a:cs typeface="Arial" pitchFamily="34" charset="0"/>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642910" y="1500174"/>
            <a:ext cx="8143932" cy="3416320"/>
          </a:xfrm>
          <a:prstGeom prst="rect">
            <a:avLst/>
          </a:prstGeom>
          <a:noFill/>
        </p:spPr>
        <p:txBody>
          <a:bodyPr wrap="square" rtlCol="0">
            <a:spAutoFit/>
          </a:bodyPr>
          <a:lstStyle/>
          <a:p>
            <a:r>
              <a:rPr lang="en-US" altLang="zh-CN" sz="2400" b="1" dirty="0" smtClean="0"/>
              <a:t>Because the Internet is filled with tremendous marketing potential, companies should exploit this potential by using Web pages that offer both advertising and customer support.</a:t>
            </a:r>
          </a:p>
          <a:p>
            <a:endParaRPr lang="en-US" altLang="zh-CN" sz="2400" dirty="0" smtClean="0"/>
          </a:p>
          <a:p>
            <a:r>
              <a:rPr lang="en-US" altLang="zh-CN" sz="2400" dirty="0" smtClean="0">
                <a:solidFill>
                  <a:srgbClr val="6600CC"/>
                </a:solidFill>
              </a:rPr>
              <a:t>This is a strong thesis because it shows that the two ideas are related. Hint: a great many clear and engaging thesis statements contain words like </a:t>
            </a:r>
            <a:r>
              <a:rPr lang="en-US" altLang="zh-CN" sz="2400" i="1" dirty="0" smtClean="0">
                <a:solidFill>
                  <a:srgbClr val="6600CC"/>
                </a:solidFill>
              </a:rPr>
              <a:t>because</a:t>
            </a:r>
            <a:r>
              <a:rPr lang="en-US" altLang="zh-CN" sz="2400" dirty="0" smtClean="0">
                <a:solidFill>
                  <a:srgbClr val="6600CC"/>
                </a:solidFill>
              </a:rPr>
              <a:t>, </a:t>
            </a:r>
            <a:r>
              <a:rPr lang="en-US" altLang="zh-CN" sz="2400" i="1" dirty="0" smtClean="0">
                <a:solidFill>
                  <a:srgbClr val="6600CC"/>
                </a:solidFill>
              </a:rPr>
              <a:t>since</a:t>
            </a:r>
            <a:r>
              <a:rPr lang="en-US" altLang="zh-CN" sz="2400" dirty="0" smtClean="0">
                <a:solidFill>
                  <a:srgbClr val="6600CC"/>
                </a:solidFill>
              </a:rPr>
              <a:t>, </a:t>
            </a:r>
            <a:r>
              <a:rPr lang="en-US" altLang="zh-CN" sz="2400" i="1" dirty="0" smtClean="0">
                <a:solidFill>
                  <a:srgbClr val="6600CC"/>
                </a:solidFill>
              </a:rPr>
              <a:t>so</a:t>
            </a:r>
            <a:r>
              <a:rPr lang="en-US" altLang="zh-CN" sz="2400" dirty="0" smtClean="0">
                <a:solidFill>
                  <a:srgbClr val="6600CC"/>
                </a:solidFill>
              </a:rPr>
              <a:t>, </a:t>
            </a:r>
            <a:r>
              <a:rPr lang="en-US" altLang="zh-CN" sz="2400" i="1" dirty="0" smtClean="0">
                <a:solidFill>
                  <a:srgbClr val="6600CC"/>
                </a:solidFill>
              </a:rPr>
              <a:t>although</a:t>
            </a:r>
            <a:r>
              <a:rPr lang="en-US" altLang="zh-CN" sz="2400" dirty="0" smtClean="0">
                <a:solidFill>
                  <a:srgbClr val="6600CC"/>
                </a:solidFill>
              </a:rPr>
              <a:t>, </a:t>
            </a:r>
            <a:r>
              <a:rPr lang="en-US" altLang="zh-CN" sz="2400" i="1" dirty="0" smtClean="0">
                <a:solidFill>
                  <a:srgbClr val="6600CC"/>
                </a:solidFill>
              </a:rPr>
              <a:t>unless</a:t>
            </a:r>
            <a:r>
              <a:rPr lang="en-US" altLang="zh-CN" sz="2400" dirty="0" smtClean="0">
                <a:solidFill>
                  <a:srgbClr val="6600CC"/>
                </a:solidFill>
              </a:rPr>
              <a:t>, and </a:t>
            </a:r>
            <a:r>
              <a:rPr lang="en-US" altLang="zh-CN" sz="2400" i="1" dirty="0" smtClean="0">
                <a:solidFill>
                  <a:srgbClr val="6600CC"/>
                </a:solidFill>
              </a:rPr>
              <a:t>however</a:t>
            </a:r>
            <a:r>
              <a:rPr lang="en-US" altLang="zh-CN" sz="2400" dirty="0" smtClean="0">
                <a:solidFill>
                  <a:srgbClr val="6600CC"/>
                </a:solidFill>
              </a:rPr>
              <a:t>.</a:t>
            </a:r>
            <a:endParaRPr lang="en-US" altLang="zh-CN" sz="2400" dirty="0">
              <a:solidFill>
                <a:srgbClr val="6600CC"/>
              </a:solidFill>
            </a:endParaRPr>
          </a:p>
        </p:txBody>
      </p:sp>
      <p:sp>
        <p:nvSpPr>
          <p:cNvPr id="8" name="标题 1"/>
          <p:cNvSpPr>
            <a:spLocks noGrp="1"/>
          </p:cNvSpPr>
          <p:nvPr>
            <p:ph type="title"/>
          </p:nvPr>
        </p:nvSpPr>
        <p:spPr>
          <a:xfrm>
            <a:off x="0" y="381000"/>
            <a:ext cx="8229600" cy="1143000"/>
          </a:xfrm>
        </p:spPr>
        <p:txBody>
          <a:bodyPr/>
          <a:lstStyle/>
          <a:p>
            <a:r>
              <a:rPr lang="en-US" altLang="zh-CN" dirty="0" smtClean="0">
                <a:latin typeface="Arial" pitchFamily="34" charset="0"/>
                <a:cs typeface="Arial" pitchFamily="34" charset="0"/>
              </a:rPr>
              <a:t>Developing a Thesis</a:t>
            </a:r>
            <a:endParaRPr lang="zh-CN" altLang="en-US"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571612"/>
            <a:ext cx="8229600" cy="4746310"/>
          </a:xfrm>
        </p:spPr>
        <p:txBody>
          <a:bodyPr>
            <a:normAutofit/>
          </a:bodyPr>
          <a:lstStyle/>
          <a:p>
            <a:pPr>
              <a:buNone/>
            </a:pPr>
            <a:endParaRPr lang="en-US" altLang="zh-CN" dirty="0" smtClean="0">
              <a:latin typeface="Arial" pitchFamily="34" charset="0"/>
              <a:cs typeface="Arial" pitchFamily="34" charset="0"/>
            </a:endParaRPr>
          </a:p>
          <a:p>
            <a:pPr>
              <a:buNone/>
            </a:pPr>
            <a:endParaRPr lang="zh-CN" altLang="en-US" dirty="0">
              <a:latin typeface="Arial" pitchFamily="34" charset="0"/>
              <a:cs typeface="Arial" pitchFamily="34" charset="0"/>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642910" y="1500174"/>
            <a:ext cx="8143932" cy="2308324"/>
          </a:xfrm>
          <a:prstGeom prst="rect">
            <a:avLst/>
          </a:prstGeom>
          <a:noFill/>
        </p:spPr>
        <p:txBody>
          <a:bodyPr wrap="square" rtlCol="0">
            <a:spAutoFit/>
          </a:bodyPr>
          <a:lstStyle/>
          <a:p>
            <a:r>
              <a:rPr lang="en-US" altLang="zh-CN" sz="2400" b="1" dirty="0" smtClean="0"/>
              <a:t>4. A strong thesis statement is specific.</a:t>
            </a:r>
          </a:p>
          <a:p>
            <a:endParaRPr lang="en-US" altLang="zh-CN" sz="2400" b="1" dirty="0" smtClean="0"/>
          </a:p>
          <a:p>
            <a:r>
              <a:rPr lang="en-US" altLang="zh-CN" sz="2400" dirty="0" smtClean="0"/>
              <a:t>A thesis statement should show exactly what your paper will be about, and will help you keep your paper to a manageable topic. For example, if you're writing a seven-to-ten page paper on hunger, you might say:</a:t>
            </a:r>
            <a:endParaRPr lang="en-US" altLang="zh-CN" sz="2400" dirty="0"/>
          </a:p>
        </p:txBody>
      </p:sp>
      <p:sp>
        <p:nvSpPr>
          <p:cNvPr id="8" name="标题 1"/>
          <p:cNvSpPr>
            <a:spLocks noGrp="1"/>
          </p:cNvSpPr>
          <p:nvPr>
            <p:ph type="title"/>
          </p:nvPr>
        </p:nvSpPr>
        <p:spPr>
          <a:xfrm>
            <a:off x="0" y="381000"/>
            <a:ext cx="8229600" cy="1143000"/>
          </a:xfrm>
        </p:spPr>
        <p:txBody>
          <a:bodyPr/>
          <a:lstStyle/>
          <a:p>
            <a:r>
              <a:rPr lang="en-US" altLang="zh-CN" dirty="0" smtClean="0">
                <a:latin typeface="Arial" pitchFamily="34" charset="0"/>
                <a:cs typeface="Arial" pitchFamily="34" charset="0"/>
              </a:rPr>
              <a:t>Developing a Thesis</a:t>
            </a:r>
            <a:endParaRPr lang="zh-CN" altLang="en-US"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571612"/>
            <a:ext cx="8229600" cy="4746310"/>
          </a:xfrm>
        </p:spPr>
        <p:txBody>
          <a:bodyPr>
            <a:normAutofit/>
          </a:bodyPr>
          <a:lstStyle/>
          <a:p>
            <a:pPr>
              <a:buNone/>
            </a:pPr>
            <a:endParaRPr lang="en-US" altLang="zh-CN" sz="2400" dirty="0" smtClean="0">
              <a:latin typeface="Arial" pitchFamily="34" charset="0"/>
              <a:cs typeface="Arial" pitchFamily="34" charset="0"/>
            </a:endParaRPr>
          </a:p>
          <a:p>
            <a:pPr>
              <a:buNone/>
            </a:pPr>
            <a:endParaRPr lang="zh-CN" altLang="en-US" sz="2400" dirty="0">
              <a:latin typeface="Arial" pitchFamily="34" charset="0"/>
              <a:cs typeface="Arial" pitchFamily="34" charset="0"/>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642910" y="1500174"/>
            <a:ext cx="8143932" cy="4154984"/>
          </a:xfrm>
          <a:prstGeom prst="rect">
            <a:avLst/>
          </a:prstGeom>
          <a:noFill/>
        </p:spPr>
        <p:txBody>
          <a:bodyPr wrap="square" rtlCol="0">
            <a:spAutoFit/>
          </a:bodyPr>
          <a:lstStyle/>
          <a:p>
            <a:r>
              <a:rPr lang="en-US" altLang="zh-CN" sz="2200" b="1" dirty="0" smtClean="0">
                <a:latin typeface="Arial" pitchFamily="34" charset="0"/>
                <a:cs typeface="Arial" pitchFamily="34" charset="0"/>
              </a:rPr>
              <a:t>World hunger has many causes and effects.</a:t>
            </a:r>
            <a:endParaRPr lang="en-US" altLang="zh-CN" sz="2200" dirty="0" smtClean="0">
              <a:latin typeface="Arial" pitchFamily="34" charset="0"/>
              <a:cs typeface="Arial" pitchFamily="34" charset="0"/>
            </a:endParaRPr>
          </a:p>
          <a:p>
            <a:r>
              <a:rPr lang="en-US" altLang="zh-CN" sz="2200" dirty="0" smtClean="0">
                <a:solidFill>
                  <a:srgbClr val="6600CC"/>
                </a:solidFill>
                <a:latin typeface="Arial" pitchFamily="34" charset="0"/>
                <a:cs typeface="Arial" pitchFamily="34" charset="0"/>
              </a:rPr>
              <a:t>This is a weak thesis statement for two major reasons. First, </a:t>
            </a:r>
            <a:r>
              <a:rPr lang="en-US" altLang="zh-CN" sz="2200" i="1" dirty="0" smtClean="0">
                <a:solidFill>
                  <a:srgbClr val="6600CC"/>
                </a:solidFill>
                <a:latin typeface="Arial" pitchFamily="34" charset="0"/>
                <a:cs typeface="Arial" pitchFamily="34" charset="0"/>
              </a:rPr>
              <a:t>world hunger</a:t>
            </a:r>
            <a:r>
              <a:rPr lang="en-US" altLang="zh-CN" sz="2200" dirty="0" smtClean="0">
                <a:solidFill>
                  <a:srgbClr val="6600CC"/>
                </a:solidFill>
                <a:latin typeface="Arial" pitchFamily="34" charset="0"/>
                <a:cs typeface="Arial" pitchFamily="34" charset="0"/>
              </a:rPr>
              <a:t> can’t be discussed thoroughly in seven to ten pages. Second, </a:t>
            </a:r>
            <a:r>
              <a:rPr lang="en-US" altLang="zh-CN" sz="2200" i="1" dirty="0" smtClean="0">
                <a:solidFill>
                  <a:srgbClr val="6600CC"/>
                </a:solidFill>
                <a:latin typeface="Arial" pitchFamily="34" charset="0"/>
                <a:cs typeface="Arial" pitchFamily="34" charset="0"/>
              </a:rPr>
              <a:t>many causes and effects</a:t>
            </a:r>
            <a:r>
              <a:rPr lang="en-US" altLang="zh-CN" sz="2200" dirty="0" smtClean="0">
                <a:solidFill>
                  <a:srgbClr val="6600CC"/>
                </a:solidFill>
                <a:latin typeface="Arial" pitchFamily="34" charset="0"/>
                <a:cs typeface="Arial" pitchFamily="34" charset="0"/>
              </a:rPr>
              <a:t> is vague. You should be able to identify specific causes and effects. A revised thesis might look like this:</a:t>
            </a:r>
          </a:p>
          <a:p>
            <a:endParaRPr lang="en-US" altLang="zh-CN" sz="2200" dirty="0" smtClean="0">
              <a:solidFill>
                <a:srgbClr val="6600CC"/>
              </a:solidFill>
              <a:latin typeface="Arial" pitchFamily="34" charset="0"/>
              <a:cs typeface="Arial" pitchFamily="34" charset="0"/>
            </a:endParaRPr>
          </a:p>
          <a:p>
            <a:r>
              <a:rPr lang="en-US" altLang="zh-CN" sz="2200" b="1" dirty="0" smtClean="0">
                <a:latin typeface="Arial" pitchFamily="34" charset="0"/>
                <a:cs typeface="Arial" pitchFamily="34" charset="0"/>
              </a:rPr>
              <a:t>Hunger persists in </a:t>
            </a:r>
            <a:r>
              <a:rPr lang="en-US" altLang="zh-CN" sz="2200" b="1" dirty="0" err="1" smtClean="0">
                <a:latin typeface="Arial" pitchFamily="34" charset="0"/>
                <a:cs typeface="Arial" pitchFamily="34" charset="0"/>
              </a:rPr>
              <a:t>Glandelinia</a:t>
            </a:r>
            <a:r>
              <a:rPr lang="en-US" altLang="zh-CN" sz="2200" b="1" dirty="0" smtClean="0">
                <a:latin typeface="Arial" pitchFamily="34" charset="0"/>
                <a:cs typeface="Arial" pitchFamily="34" charset="0"/>
              </a:rPr>
              <a:t> because jobs are scarce and farming in the infertile soil is rarely profitable.</a:t>
            </a:r>
            <a:endParaRPr lang="en-US" altLang="zh-CN" sz="2200" dirty="0" smtClean="0">
              <a:latin typeface="Arial" pitchFamily="34" charset="0"/>
              <a:cs typeface="Arial" pitchFamily="34" charset="0"/>
            </a:endParaRPr>
          </a:p>
          <a:p>
            <a:r>
              <a:rPr lang="en-US" altLang="zh-CN" sz="2200" dirty="0" smtClean="0">
                <a:solidFill>
                  <a:srgbClr val="6600CC"/>
                </a:solidFill>
                <a:latin typeface="Arial" pitchFamily="34" charset="0"/>
                <a:cs typeface="Arial" pitchFamily="34" charset="0"/>
              </a:rPr>
              <a:t>This is a strong thesis statement because it narrows the subject to a more specific and manageable topic, and it also identifies the specific causes for the existence of hunger.</a:t>
            </a:r>
            <a:endParaRPr lang="en-US" altLang="zh-CN" sz="2200" dirty="0">
              <a:solidFill>
                <a:srgbClr val="6600CC"/>
              </a:solidFill>
              <a:latin typeface="Arial" pitchFamily="34" charset="0"/>
              <a:cs typeface="Arial" pitchFamily="34" charset="0"/>
            </a:endParaRPr>
          </a:p>
        </p:txBody>
      </p:sp>
      <p:sp>
        <p:nvSpPr>
          <p:cNvPr id="8" name="标题 1"/>
          <p:cNvSpPr>
            <a:spLocks noGrp="1"/>
          </p:cNvSpPr>
          <p:nvPr>
            <p:ph type="title"/>
          </p:nvPr>
        </p:nvSpPr>
        <p:spPr>
          <a:xfrm>
            <a:off x="0" y="381000"/>
            <a:ext cx="8229600" cy="1143000"/>
          </a:xfrm>
        </p:spPr>
        <p:txBody>
          <a:bodyPr/>
          <a:lstStyle/>
          <a:p>
            <a:r>
              <a:rPr lang="en-US" altLang="zh-CN" dirty="0" smtClean="0">
                <a:latin typeface="Arial" pitchFamily="34" charset="0"/>
                <a:cs typeface="Arial" pitchFamily="34" charset="0"/>
              </a:rPr>
              <a:t>Developing a Thesis</a:t>
            </a:r>
            <a:endParaRPr lang="zh-CN" altLang="en-US"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571612"/>
            <a:ext cx="8229600" cy="4746310"/>
          </a:xfrm>
        </p:spPr>
        <p:txBody>
          <a:bodyPr>
            <a:normAutofit/>
          </a:bodyPr>
          <a:lstStyle/>
          <a:p>
            <a:pPr>
              <a:buNone/>
            </a:pPr>
            <a:endParaRPr lang="en-US" altLang="zh-CN" sz="2400" dirty="0" smtClean="0">
              <a:latin typeface="Arial" pitchFamily="34" charset="0"/>
              <a:cs typeface="Arial" pitchFamily="34" charset="0"/>
            </a:endParaRPr>
          </a:p>
          <a:p>
            <a:pPr>
              <a:buNone/>
            </a:pPr>
            <a:endParaRPr lang="zh-CN" altLang="en-US" sz="2400" dirty="0">
              <a:latin typeface="Arial" pitchFamily="34" charset="0"/>
              <a:cs typeface="Arial" pitchFamily="34" charset="0"/>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标题 1"/>
          <p:cNvSpPr>
            <a:spLocks noGrp="1"/>
          </p:cNvSpPr>
          <p:nvPr>
            <p:ph type="title"/>
          </p:nvPr>
        </p:nvSpPr>
        <p:spPr>
          <a:xfrm>
            <a:off x="0" y="381000"/>
            <a:ext cx="8229600" cy="1143000"/>
          </a:xfrm>
        </p:spPr>
        <p:txBody>
          <a:bodyPr/>
          <a:lstStyle/>
          <a:p>
            <a:r>
              <a:rPr lang="en-US" altLang="zh-CN" dirty="0" smtClean="0">
                <a:latin typeface="Arial" pitchFamily="34" charset="0"/>
                <a:cs typeface="Arial" pitchFamily="34" charset="0"/>
              </a:rPr>
              <a:t>Developing a Thesis</a:t>
            </a:r>
            <a:endParaRPr lang="zh-CN" altLang="en-US" dirty="0">
              <a:latin typeface="Arial" pitchFamily="34" charset="0"/>
              <a:cs typeface="Arial" pitchFamily="34" charset="0"/>
            </a:endParaRPr>
          </a:p>
        </p:txBody>
      </p:sp>
      <p:sp>
        <p:nvSpPr>
          <p:cNvPr id="6" name="矩形 5"/>
          <p:cNvSpPr/>
          <p:nvPr/>
        </p:nvSpPr>
        <p:spPr>
          <a:xfrm>
            <a:off x="720000" y="1676400"/>
            <a:ext cx="7738200" cy="461665"/>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361950" indent="-361950">
              <a:buNone/>
            </a:pPr>
            <a:r>
              <a:rPr lang="en-US" altLang="zh-CN" sz="2400" dirty="0" smtClean="0">
                <a:latin typeface="Arial" pitchFamily="34" charset="0"/>
                <a:cs typeface="Arial" pitchFamily="34" charset="0"/>
              </a:rPr>
              <a:t>1. A strong thesis statement takes some sort of stand.</a:t>
            </a:r>
          </a:p>
        </p:txBody>
      </p:sp>
      <p:sp>
        <p:nvSpPr>
          <p:cNvPr id="9" name="矩形 8"/>
          <p:cNvSpPr/>
          <p:nvPr/>
        </p:nvSpPr>
        <p:spPr>
          <a:xfrm>
            <a:off x="720000" y="2743200"/>
            <a:ext cx="7814400" cy="461665"/>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360363" indent="-360363" algn="just"/>
            <a:r>
              <a:rPr lang="en-US" altLang="zh-CN" sz="2400" dirty="0" smtClean="0">
                <a:latin typeface="Arial" pitchFamily="34" charset="0"/>
                <a:cs typeface="Arial" pitchFamily="34" charset="0"/>
              </a:rPr>
              <a:t>2. A strong thesis statement justifies discussion.</a:t>
            </a:r>
          </a:p>
        </p:txBody>
      </p:sp>
      <p:sp>
        <p:nvSpPr>
          <p:cNvPr id="10" name="TextBox 9"/>
          <p:cNvSpPr txBox="1"/>
          <p:nvPr/>
        </p:nvSpPr>
        <p:spPr>
          <a:xfrm>
            <a:off x="720000" y="3810000"/>
            <a:ext cx="7814400"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marL="361950" indent="-361950"/>
            <a:r>
              <a:rPr lang="en-US" altLang="zh-CN" sz="2400" dirty="0" smtClean="0">
                <a:latin typeface="Arial" pitchFamily="34" charset="0"/>
                <a:cs typeface="Arial" pitchFamily="34" charset="0"/>
              </a:rPr>
              <a:t>3. A strong thesis statement expresses one main idea. </a:t>
            </a:r>
          </a:p>
        </p:txBody>
      </p:sp>
      <p:sp>
        <p:nvSpPr>
          <p:cNvPr id="11" name="矩形 10"/>
          <p:cNvSpPr/>
          <p:nvPr/>
        </p:nvSpPr>
        <p:spPr>
          <a:xfrm>
            <a:off x="720000" y="5105400"/>
            <a:ext cx="7890600" cy="461665"/>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altLang="zh-CN" sz="2400" dirty="0" smtClean="0">
                <a:latin typeface="Arial" pitchFamily="34" charset="0"/>
                <a:cs typeface="Arial" pitchFamily="34" charset="0"/>
              </a:rPr>
              <a:t>4. A strong thesis statement is specific.</a:t>
            </a:r>
          </a:p>
        </p:txBody>
      </p:sp>
    </p:spTree>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4800" y="1371600"/>
            <a:ext cx="8610600" cy="5324535"/>
          </a:xfrm>
          <a:prstGeom prst="rect">
            <a:avLst/>
          </a:prstGeom>
        </p:spPr>
        <p:txBody>
          <a:bodyPr wrap="square">
            <a:spAutoFit/>
          </a:bodyPr>
          <a:lstStyle/>
          <a:p>
            <a:r>
              <a:rPr lang="en-US" altLang="zh-CN" sz="2000" dirty="0" smtClean="0">
                <a:latin typeface="Arial" pitchFamily="34" charset="0"/>
                <a:cs typeface="Arial" pitchFamily="34" charset="0"/>
              </a:rPr>
              <a:t>Step 1:</a:t>
            </a:r>
            <a:br>
              <a:rPr lang="en-US" altLang="zh-CN" sz="2000" dirty="0" smtClean="0">
                <a:latin typeface="Arial" pitchFamily="34" charset="0"/>
                <a:cs typeface="Arial" pitchFamily="34" charset="0"/>
              </a:rPr>
            </a:br>
            <a:r>
              <a:rPr lang="en-US" altLang="zh-CN" sz="2000" dirty="0" smtClean="0">
                <a:latin typeface="Arial" pitchFamily="34" charset="0"/>
                <a:cs typeface="Arial" pitchFamily="34" charset="0"/>
              </a:rPr>
              <a:t>Write down your main point. This should answer all the questions in the assignment and it should be specific and focused. A simple way to write a thesis is to think of it as an equation:</a:t>
            </a:r>
            <a:br>
              <a:rPr lang="en-US" altLang="zh-CN" sz="2000" dirty="0" smtClean="0">
                <a:latin typeface="Arial" pitchFamily="34" charset="0"/>
                <a:cs typeface="Arial" pitchFamily="34" charset="0"/>
              </a:rPr>
            </a:br>
            <a:r>
              <a:rPr lang="en-US" altLang="zh-CN" sz="2000" dirty="0" smtClean="0">
                <a:solidFill>
                  <a:srgbClr val="FF0000"/>
                </a:solidFill>
                <a:latin typeface="Arial" pitchFamily="34" charset="0"/>
                <a:cs typeface="Arial" pitchFamily="34" charset="0"/>
              </a:rPr>
              <a:t>What you plan to argue + How you plan to argue it = Thesis Statement</a:t>
            </a:r>
          </a:p>
          <a:p>
            <a:r>
              <a:rPr lang="en-US" altLang="zh-CN" sz="2000" dirty="0" smtClean="0">
                <a:latin typeface="Arial" pitchFamily="34" charset="0"/>
                <a:cs typeface="Arial" pitchFamily="34" charset="0"/>
              </a:rPr>
              <a:t/>
            </a:r>
            <a:br>
              <a:rPr lang="en-US" altLang="zh-CN" sz="2000" dirty="0" smtClean="0">
                <a:latin typeface="Arial" pitchFamily="34" charset="0"/>
                <a:cs typeface="Arial" pitchFamily="34" charset="0"/>
              </a:rPr>
            </a:br>
            <a:r>
              <a:rPr lang="en-US" altLang="zh-CN" sz="2000" dirty="0" smtClean="0">
                <a:latin typeface="Arial" pitchFamily="34" charset="0"/>
                <a:cs typeface="Arial" pitchFamily="34" charset="0"/>
              </a:rPr>
              <a:t>Step 2:</a:t>
            </a:r>
            <a:br>
              <a:rPr lang="en-US" altLang="zh-CN" sz="2000" dirty="0" smtClean="0">
                <a:latin typeface="Arial" pitchFamily="34" charset="0"/>
                <a:cs typeface="Arial" pitchFamily="34" charset="0"/>
              </a:rPr>
            </a:br>
            <a:r>
              <a:rPr lang="en-US" altLang="zh-CN" sz="2000" dirty="0" smtClean="0">
                <a:latin typeface="Arial" pitchFamily="34" charset="0"/>
                <a:cs typeface="Arial" pitchFamily="34" charset="0"/>
              </a:rPr>
              <a:t>If a reader can say </a:t>
            </a:r>
            <a:r>
              <a:rPr lang="en-US" altLang="zh-CN" sz="2000" dirty="0" smtClean="0">
                <a:solidFill>
                  <a:srgbClr val="FF0000"/>
                </a:solidFill>
                <a:latin typeface="Arial" pitchFamily="34" charset="0"/>
                <a:cs typeface="Arial" pitchFamily="34" charset="0"/>
              </a:rPr>
              <a:t>"how?" or "why?" or "so what?"</a:t>
            </a:r>
            <a:r>
              <a:rPr lang="en-US" altLang="zh-CN" sz="2000" dirty="0" smtClean="0">
                <a:latin typeface="Arial" pitchFamily="34" charset="0"/>
                <a:cs typeface="Arial" pitchFamily="34" charset="0"/>
              </a:rPr>
              <a:t> after reading your thesis, you need to alter your thesis so that it answers those questions. </a:t>
            </a:r>
            <a:br>
              <a:rPr lang="en-US" altLang="zh-CN" sz="2000" dirty="0" smtClean="0">
                <a:latin typeface="Arial" pitchFamily="34" charset="0"/>
                <a:cs typeface="Arial" pitchFamily="34" charset="0"/>
              </a:rPr>
            </a:br>
            <a:endParaRPr lang="en-US" altLang="zh-CN" sz="2000" dirty="0" smtClean="0">
              <a:latin typeface="Arial" pitchFamily="34" charset="0"/>
              <a:cs typeface="Arial" pitchFamily="34" charset="0"/>
            </a:endParaRPr>
          </a:p>
          <a:p>
            <a:r>
              <a:rPr lang="en-US" altLang="zh-CN" sz="2000" dirty="0" smtClean="0">
                <a:latin typeface="Arial" pitchFamily="34" charset="0"/>
                <a:cs typeface="Arial" pitchFamily="34" charset="0"/>
              </a:rPr>
              <a:t>Step 3:</a:t>
            </a:r>
            <a:br>
              <a:rPr lang="en-US" altLang="zh-CN" sz="2000" dirty="0" smtClean="0">
                <a:latin typeface="Arial" pitchFamily="34" charset="0"/>
                <a:cs typeface="Arial" pitchFamily="34" charset="0"/>
              </a:rPr>
            </a:br>
            <a:r>
              <a:rPr lang="en-US" altLang="zh-CN" sz="2000" dirty="0" smtClean="0">
                <a:latin typeface="Arial" pitchFamily="34" charset="0"/>
                <a:cs typeface="Arial" pitchFamily="34" charset="0"/>
              </a:rPr>
              <a:t>Does the rest of your essay support your thesis? Sometimes you can write your whole essay and realize that it has nothing to do with the thesis you wrote earlier. That’s okay. You either have to change your whole paper to fit your thesis, or modify your thesis to fit your paper. As long as your have a strong, cohesive essay in the end, it doesn’t matter what order you write things in. </a:t>
            </a:r>
            <a:endParaRPr lang="zh-CN" altLang="en-US" sz="2000" dirty="0"/>
          </a:p>
        </p:txBody>
      </p:sp>
      <p:sp>
        <p:nvSpPr>
          <p:cNvPr id="8" name="标题 7"/>
          <p:cNvSpPr>
            <a:spLocks noGrp="1"/>
          </p:cNvSpPr>
          <p:nvPr>
            <p:ph type="title"/>
          </p:nvPr>
        </p:nvSpPr>
        <p:spPr>
          <a:xfrm>
            <a:off x="228600" y="457200"/>
            <a:ext cx="8229600" cy="1066800"/>
          </a:xfrm>
        </p:spPr>
        <p:txBody>
          <a:bodyPr>
            <a:normAutofit/>
          </a:bodyPr>
          <a:lstStyle/>
          <a:p>
            <a:r>
              <a:rPr lang="en-US" altLang="zh-CN" sz="2400" dirty="0" smtClean="0">
                <a:latin typeface="Arial" pitchFamily="34" charset="0"/>
                <a:cs typeface="Arial" pitchFamily="34" charset="0"/>
              </a:rPr>
              <a:t>How to Write a Thesis Statement</a:t>
            </a:r>
            <a:br>
              <a:rPr lang="en-US" altLang="zh-CN" sz="2400" dirty="0" smtClean="0">
                <a:latin typeface="Arial" pitchFamily="34" charset="0"/>
                <a:cs typeface="Arial" pitchFamily="34" charset="0"/>
              </a:rPr>
            </a:br>
            <a:r>
              <a:rPr lang="en-US" altLang="zh-CN" sz="2400" dirty="0" smtClean="0">
                <a:latin typeface="Arial" pitchFamily="34" charset="0"/>
                <a:cs typeface="Arial" pitchFamily="34" charset="0"/>
              </a:rPr>
              <a:t>in 3 Easy Steps!</a:t>
            </a:r>
            <a:endParaRPr lang="zh-CN" altLang="en-US" sz="2400" dirty="0"/>
          </a:p>
        </p:txBody>
      </p:sp>
    </p:spTree>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81000" y="1295400"/>
            <a:ext cx="8610600" cy="1077218"/>
          </a:xfrm>
          <a:prstGeom prst="rect">
            <a:avLst/>
          </a:prstGeom>
        </p:spPr>
        <p:txBody>
          <a:bodyPr wrap="square">
            <a:spAutoFit/>
          </a:bodyPr>
          <a:lstStyle/>
          <a:p>
            <a:r>
              <a:rPr lang="en-US" altLang="zh-CN" sz="2000" dirty="0" smtClean="0"/>
              <a:t>Example 1:</a:t>
            </a:r>
          </a:p>
          <a:p>
            <a:r>
              <a:rPr lang="en-US" altLang="zh-CN" sz="2200" dirty="0" smtClean="0">
                <a:solidFill>
                  <a:srgbClr val="FF0000"/>
                </a:solidFill>
              </a:rPr>
              <a:t>Horror movies.</a:t>
            </a:r>
          </a:p>
          <a:p>
            <a:endParaRPr lang="en-US" altLang="zh-CN" sz="2200" dirty="0" smtClean="0"/>
          </a:p>
        </p:txBody>
      </p:sp>
      <p:sp>
        <p:nvSpPr>
          <p:cNvPr id="8" name="标题 7"/>
          <p:cNvSpPr>
            <a:spLocks noGrp="1"/>
          </p:cNvSpPr>
          <p:nvPr>
            <p:ph type="title"/>
          </p:nvPr>
        </p:nvSpPr>
        <p:spPr>
          <a:xfrm>
            <a:off x="228600" y="457200"/>
            <a:ext cx="8229600" cy="1066800"/>
          </a:xfrm>
        </p:spPr>
        <p:txBody>
          <a:bodyPr>
            <a:normAutofit/>
          </a:bodyPr>
          <a:lstStyle/>
          <a:p>
            <a:r>
              <a:rPr lang="en-US" altLang="zh-CN" sz="2400" dirty="0" smtClean="0">
                <a:latin typeface="Arial" pitchFamily="34" charset="0"/>
                <a:cs typeface="Arial" pitchFamily="34" charset="0"/>
              </a:rPr>
              <a:t>How to Write a Thesis Statement</a:t>
            </a:r>
            <a:br>
              <a:rPr lang="en-US" altLang="zh-CN" sz="2400" dirty="0" smtClean="0">
                <a:latin typeface="Arial" pitchFamily="34" charset="0"/>
                <a:cs typeface="Arial" pitchFamily="34" charset="0"/>
              </a:rPr>
            </a:br>
            <a:r>
              <a:rPr lang="en-US" altLang="zh-CN" sz="2400" dirty="0" smtClean="0">
                <a:latin typeface="Arial" pitchFamily="34" charset="0"/>
                <a:cs typeface="Arial" pitchFamily="34" charset="0"/>
              </a:rPr>
              <a:t>in 3 Easy Steps!</a:t>
            </a:r>
            <a:endParaRPr lang="zh-CN" altLang="en-US" sz="2400" dirty="0"/>
          </a:p>
        </p:txBody>
      </p:sp>
      <p:sp>
        <p:nvSpPr>
          <p:cNvPr id="4" name="矩形 3"/>
          <p:cNvSpPr/>
          <p:nvPr/>
        </p:nvSpPr>
        <p:spPr>
          <a:xfrm>
            <a:off x="457200" y="2743200"/>
            <a:ext cx="8153400" cy="430887"/>
          </a:xfrm>
          <a:prstGeom prst="rect">
            <a:avLst/>
          </a:prstGeom>
        </p:spPr>
        <p:txBody>
          <a:bodyPr wrap="square">
            <a:spAutoFit/>
          </a:bodyPr>
          <a:lstStyle/>
          <a:p>
            <a:r>
              <a:rPr lang="en-US" altLang="zh-CN" sz="2200" dirty="0" smtClean="0">
                <a:solidFill>
                  <a:srgbClr val="FF0000"/>
                </a:solidFill>
              </a:rPr>
              <a:t>Many people object to today’s violent horror movies. </a:t>
            </a:r>
          </a:p>
        </p:txBody>
      </p:sp>
      <p:sp>
        <p:nvSpPr>
          <p:cNvPr id="5" name="矩形 4"/>
          <p:cNvSpPr/>
          <p:nvPr/>
        </p:nvSpPr>
        <p:spPr>
          <a:xfrm>
            <a:off x="533400" y="3810000"/>
            <a:ext cx="7620000" cy="1446550"/>
          </a:xfrm>
          <a:prstGeom prst="rect">
            <a:avLst/>
          </a:prstGeom>
        </p:spPr>
        <p:txBody>
          <a:bodyPr wrap="square">
            <a:spAutoFit/>
          </a:bodyPr>
          <a:lstStyle/>
          <a:p>
            <a:r>
              <a:rPr lang="en-US" altLang="zh-CN" sz="2200" dirty="0" smtClean="0">
                <a:solidFill>
                  <a:srgbClr val="FF0000"/>
                </a:solidFill>
              </a:rPr>
              <a:t>Despite their high-tech special effects, today’s graphically violent horror movies do not convey the creative use of cinematography or the emotional impact that we saw in the classic horror films of the 1940s and 1950s.</a:t>
            </a:r>
          </a:p>
        </p:txBody>
      </p:sp>
      <p:sp>
        <p:nvSpPr>
          <p:cNvPr id="6" name="矩形 5"/>
          <p:cNvSpPr/>
          <p:nvPr/>
        </p:nvSpPr>
        <p:spPr>
          <a:xfrm>
            <a:off x="628012" y="2133600"/>
            <a:ext cx="6382388" cy="461665"/>
          </a:xfrm>
          <a:prstGeom prst="rect">
            <a:avLst/>
          </a:prstGeom>
        </p:spPr>
        <p:txBody>
          <a:bodyPr wrap="none">
            <a:spAutoFit/>
          </a:bodyPr>
          <a:lstStyle/>
          <a:p>
            <a:r>
              <a:rPr lang="en-US" altLang="zh-CN" sz="2400" i="1" dirty="0" smtClean="0"/>
              <a:t>This is too vague. What about horror movies?</a:t>
            </a:r>
          </a:p>
        </p:txBody>
      </p:sp>
      <p:sp>
        <p:nvSpPr>
          <p:cNvPr id="9" name="矩形 8"/>
          <p:cNvSpPr/>
          <p:nvPr/>
        </p:nvSpPr>
        <p:spPr>
          <a:xfrm>
            <a:off x="609600" y="3048000"/>
            <a:ext cx="7467600" cy="830997"/>
          </a:xfrm>
          <a:prstGeom prst="rect">
            <a:avLst/>
          </a:prstGeom>
        </p:spPr>
        <p:txBody>
          <a:bodyPr wrap="square">
            <a:spAutoFit/>
          </a:bodyPr>
          <a:lstStyle/>
          <a:p>
            <a:r>
              <a:rPr lang="en-US" altLang="zh-CN" sz="2400" i="1" dirty="0" smtClean="0"/>
              <a:t>Why? What do they object to? Why should we care?</a:t>
            </a:r>
          </a:p>
          <a:p>
            <a:endParaRPr lang="en-US" altLang="zh-CN" sz="2400" dirty="0" smtClean="0"/>
          </a:p>
        </p:txBody>
      </p:sp>
      <p:sp>
        <p:nvSpPr>
          <p:cNvPr id="10" name="矩形 9"/>
          <p:cNvSpPr/>
          <p:nvPr/>
        </p:nvSpPr>
        <p:spPr>
          <a:xfrm>
            <a:off x="685800" y="5288340"/>
            <a:ext cx="8229600" cy="1569660"/>
          </a:xfrm>
          <a:prstGeom prst="rect">
            <a:avLst/>
          </a:prstGeom>
        </p:spPr>
        <p:txBody>
          <a:bodyPr wrap="square">
            <a:spAutoFit/>
          </a:bodyPr>
          <a:lstStyle/>
          <a:p>
            <a:r>
              <a:rPr lang="en-US" altLang="zh-CN" sz="2400" i="1" dirty="0" smtClean="0"/>
              <a:t>This is good because it tells the reader that you plan to address the differences between modern and classic horror films by looking at the cinematography and the emotional impact of various movies. </a:t>
            </a:r>
            <a:endParaRPr lang="zh-CN" altLang="en-US" sz="2400" i="1"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amond(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amond(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4800" y="1371600"/>
            <a:ext cx="8610600" cy="3816429"/>
          </a:xfrm>
          <a:prstGeom prst="rect">
            <a:avLst/>
          </a:prstGeom>
        </p:spPr>
        <p:txBody>
          <a:bodyPr wrap="square">
            <a:spAutoFit/>
          </a:bodyPr>
          <a:lstStyle/>
          <a:p>
            <a:r>
              <a:rPr lang="en-US" altLang="zh-CN" sz="2000" dirty="0" smtClean="0"/>
              <a:t>Example 2:</a:t>
            </a:r>
          </a:p>
          <a:p>
            <a:r>
              <a:rPr lang="en-US" altLang="zh-CN" sz="2000" dirty="0" smtClean="0">
                <a:solidFill>
                  <a:srgbClr val="FF0000"/>
                </a:solidFill>
              </a:rPr>
              <a:t>Shakespeare’s plays are great.</a:t>
            </a:r>
          </a:p>
          <a:p>
            <a:endParaRPr lang="en-US" altLang="zh-CN" sz="2000" dirty="0" smtClean="0">
              <a:solidFill>
                <a:srgbClr val="FF0000"/>
              </a:solidFill>
            </a:endParaRPr>
          </a:p>
          <a:p>
            <a:endParaRPr lang="en-US" altLang="zh-CN" sz="2000" dirty="0" smtClean="0"/>
          </a:p>
          <a:p>
            <a:r>
              <a:rPr lang="en-US" altLang="zh-CN" sz="2000" dirty="0" smtClean="0">
                <a:solidFill>
                  <a:srgbClr val="FF0000"/>
                </a:solidFill>
              </a:rPr>
              <a:t>Shakespeare’s </a:t>
            </a:r>
            <a:r>
              <a:rPr lang="en-US" altLang="zh-CN" sz="2000" i="1" dirty="0" smtClean="0">
                <a:solidFill>
                  <a:srgbClr val="FF0000"/>
                </a:solidFill>
              </a:rPr>
              <a:t>Midsummer’s Night Dream </a:t>
            </a:r>
            <a:r>
              <a:rPr lang="en-US" altLang="zh-CN" sz="2000" dirty="0" smtClean="0">
                <a:solidFill>
                  <a:srgbClr val="FF0000"/>
                </a:solidFill>
              </a:rPr>
              <a:t>is his greatest play because it is so complicated. </a:t>
            </a:r>
          </a:p>
          <a:p>
            <a:endParaRPr lang="en-US" altLang="zh-CN" sz="2000" dirty="0" smtClean="0">
              <a:solidFill>
                <a:srgbClr val="FF0000"/>
              </a:solidFill>
            </a:endParaRPr>
          </a:p>
          <a:p>
            <a:endParaRPr lang="en-US" altLang="zh-CN" sz="2000" i="1" dirty="0" smtClean="0"/>
          </a:p>
          <a:p>
            <a:endParaRPr lang="en-US" altLang="zh-CN" sz="2000" dirty="0" smtClean="0"/>
          </a:p>
          <a:p>
            <a:r>
              <a:rPr lang="en-US" altLang="zh-CN" sz="2000" dirty="0" smtClean="0">
                <a:solidFill>
                  <a:srgbClr val="FF0000"/>
                </a:solidFill>
              </a:rPr>
              <a:t>The success of the last scene in </a:t>
            </a:r>
            <a:r>
              <a:rPr lang="en-US" altLang="zh-CN" sz="2000" i="1" dirty="0" smtClean="0">
                <a:solidFill>
                  <a:srgbClr val="FF0000"/>
                </a:solidFill>
              </a:rPr>
              <a:t>Midsummer Night's Dream </a:t>
            </a:r>
            <a:r>
              <a:rPr lang="en-US" altLang="zh-CN" sz="2000" dirty="0" smtClean="0">
                <a:solidFill>
                  <a:srgbClr val="FF0000"/>
                </a:solidFill>
              </a:rPr>
              <a:t>comes from subtle linguistic and theatrical references to Elizabeth's position as queen.</a:t>
            </a:r>
          </a:p>
          <a:p>
            <a:endParaRPr lang="zh-CN" altLang="en-US" sz="2200" i="1" dirty="0"/>
          </a:p>
        </p:txBody>
      </p:sp>
      <p:sp>
        <p:nvSpPr>
          <p:cNvPr id="8" name="标题 7"/>
          <p:cNvSpPr>
            <a:spLocks noGrp="1"/>
          </p:cNvSpPr>
          <p:nvPr>
            <p:ph type="title"/>
          </p:nvPr>
        </p:nvSpPr>
        <p:spPr>
          <a:xfrm>
            <a:off x="228600" y="457200"/>
            <a:ext cx="8229600" cy="1066800"/>
          </a:xfrm>
        </p:spPr>
        <p:txBody>
          <a:bodyPr>
            <a:normAutofit/>
          </a:bodyPr>
          <a:lstStyle/>
          <a:p>
            <a:r>
              <a:rPr lang="en-US" altLang="zh-CN" sz="2400" dirty="0" smtClean="0">
                <a:latin typeface="Arial" pitchFamily="34" charset="0"/>
                <a:cs typeface="Arial" pitchFamily="34" charset="0"/>
              </a:rPr>
              <a:t>How to Write a Thesis Statement</a:t>
            </a:r>
            <a:br>
              <a:rPr lang="en-US" altLang="zh-CN" sz="2400" dirty="0" smtClean="0">
                <a:latin typeface="Arial" pitchFamily="34" charset="0"/>
                <a:cs typeface="Arial" pitchFamily="34" charset="0"/>
              </a:rPr>
            </a:br>
            <a:r>
              <a:rPr lang="en-US" altLang="zh-CN" sz="2400" dirty="0" smtClean="0">
                <a:latin typeface="Arial" pitchFamily="34" charset="0"/>
                <a:cs typeface="Arial" pitchFamily="34" charset="0"/>
              </a:rPr>
              <a:t>in 3 Easy Steps!</a:t>
            </a:r>
            <a:endParaRPr lang="zh-CN" altLang="en-US" sz="2400" dirty="0"/>
          </a:p>
        </p:txBody>
      </p:sp>
      <p:sp>
        <p:nvSpPr>
          <p:cNvPr id="4" name="矩形 3"/>
          <p:cNvSpPr/>
          <p:nvPr/>
        </p:nvSpPr>
        <p:spPr>
          <a:xfrm>
            <a:off x="359907" y="2032337"/>
            <a:ext cx="5050293" cy="400110"/>
          </a:xfrm>
          <a:prstGeom prst="rect">
            <a:avLst/>
          </a:prstGeom>
        </p:spPr>
        <p:txBody>
          <a:bodyPr wrap="none">
            <a:spAutoFit/>
          </a:bodyPr>
          <a:lstStyle/>
          <a:p>
            <a:r>
              <a:rPr lang="en-US" altLang="zh-CN" sz="2000" i="1" dirty="0" smtClean="0"/>
              <a:t>Why are they great? What plays are great?</a:t>
            </a:r>
          </a:p>
        </p:txBody>
      </p:sp>
      <p:sp>
        <p:nvSpPr>
          <p:cNvPr id="5" name="矩形 4"/>
          <p:cNvSpPr/>
          <p:nvPr/>
        </p:nvSpPr>
        <p:spPr>
          <a:xfrm>
            <a:off x="381000" y="3480137"/>
            <a:ext cx="8382000" cy="400110"/>
          </a:xfrm>
          <a:prstGeom prst="rect">
            <a:avLst/>
          </a:prstGeom>
        </p:spPr>
        <p:txBody>
          <a:bodyPr wrap="square">
            <a:spAutoFit/>
          </a:bodyPr>
          <a:lstStyle/>
          <a:p>
            <a:r>
              <a:rPr lang="en-US" altLang="zh-CN" sz="2000" i="1" dirty="0" smtClean="0"/>
              <a:t>This is better, but how is it complicated? Why does that make it so great?</a:t>
            </a:r>
            <a:endParaRPr lang="zh-CN" altLang="en-US" sz="2000" dirty="0"/>
          </a:p>
        </p:txBody>
      </p:sp>
      <p:sp>
        <p:nvSpPr>
          <p:cNvPr id="6" name="矩形 5"/>
          <p:cNvSpPr/>
          <p:nvPr/>
        </p:nvSpPr>
        <p:spPr>
          <a:xfrm>
            <a:off x="381000" y="5029200"/>
            <a:ext cx="8077200" cy="707886"/>
          </a:xfrm>
          <a:prstGeom prst="rect">
            <a:avLst/>
          </a:prstGeom>
        </p:spPr>
        <p:txBody>
          <a:bodyPr wrap="square">
            <a:spAutoFit/>
          </a:bodyPr>
          <a:lstStyle/>
          <a:p>
            <a:r>
              <a:rPr lang="en-US" altLang="zh-CN" sz="2000" i="1" dirty="0" smtClean="0"/>
              <a:t>This is good because it gives specific details as to how the play is complicated, and </a:t>
            </a:r>
            <a:r>
              <a:rPr lang="en-US" altLang="zh-CN" sz="2000" i="1" smtClean="0"/>
              <a:t>why this </a:t>
            </a:r>
            <a:r>
              <a:rPr lang="en-US" altLang="zh-CN" sz="2000" i="1" dirty="0" smtClean="0"/>
              <a:t>is such a success. </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2800" b="1" dirty="0" smtClean="0">
                <a:latin typeface="Arial" pitchFamily="34" charset="0"/>
                <a:cs typeface="Arial" pitchFamily="34" charset="0"/>
              </a:rPr>
              <a:t>Functions of a Topic (Research Paper)</a:t>
            </a:r>
            <a:endParaRPr lang="zh-CN" altLang="en-US" sz="2800" b="1" dirty="0" smtClean="0">
              <a:latin typeface="Arial" pitchFamily="34" charset="0"/>
              <a:cs typeface="Arial" pitchFamily="34" charset="0"/>
            </a:endParaRPr>
          </a:p>
        </p:txBody>
      </p:sp>
      <p:sp>
        <p:nvSpPr>
          <p:cNvPr id="3" name="内容占位符 2"/>
          <p:cNvSpPr>
            <a:spLocks noGrp="1"/>
          </p:cNvSpPr>
          <p:nvPr>
            <p:ph idx="1"/>
          </p:nvPr>
        </p:nvSpPr>
        <p:spPr/>
        <p:txBody>
          <a:bodyPr/>
          <a:lstStyle/>
          <a:p>
            <a:pPr eaLnBrk="1" hangingPunct="1">
              <a:defRPr/>
            </a:pPr>
            <a:r>
              <a:rPr lang="en-US" altLang="zh-CN" dirty="0" smtClean="0">
                <a:latin typeface="Arial" pitchFamily="34" charset="0"/>
                <a:cs typeface="Arial" pitchFamily="34" charset="0"/>
              </a:rPr>
              <a:t>Indicate the perspective, the direction and scale of the paper</a:t>
            </a:r>
          </a:p>
          <a:p>
            <a:pPr eaLnBrk="1" hangingPunct="1">
              <a:defRPr/>
            </a:pPr>
            <a:r>
              <a:rPr lang="en-US" altLang="zh-CN" dirty="0" smtClean="0">
                <a:latin typeface="Arial" pitchFamily="34" charset="0"/>
                <a:cs typeface="Arial" pitchFamily="34" charset="0"/>
              </a:rPr>
              <a:t>Determine the value of the paper to some degree.</a:t>
            </a:r>
          </a:p>
          <a:p>
            <a:pPr eaLnBrk="1" hangingPunct="1">
              <a:defRPr/>
            </a:pPr>
            <a:r>
              <a:rPr lang="en-US" altLang="zh-CN" dirty="0" smtClean="0">
                <a:latin typeface="Arial" pitchFamily="34" charset="0"/>
                <a:cs typeface="Arial" pitchFamily="34" charset="0"/>
              </a:rPr>
              <a:t>Reflect the author's academic standard</a:t>
            </a:r>
          </a:p>
          <a:p>
            <a:pPr eaLnBrk="1" hangingPunct="1">
              <a:buFont typeface="Wingdings" pitchFamily="2" charset="2"/>
              <a:buNone/>
              <a:defRPr/>
            </a:pPr>
            <a:r>
              <a:rPr lang="en-US" altLang="zh-CN" dirty="0" smtClean="0">
                <a:latin typeface="Arial" pitchFamily="34" charset="0"/>
                <a:cs typeface="Arial" pitchFamily="34" charset="0"/>
              </a:rPr>
              <a:t> </a:t>
            </a:r>
            <a:endParaRPr lang="zh-CN" altLang="en-US" dirty="0" smtClean="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571612"/>
            <a:ext cx="8229600" cy="4746310"/>
          </a:xfrm>
        </p:spPr>
        <p:txBody>
          <a:bodyPr>
            <a:normAutofit/>
          </a:bodyPr>
          <a:lstStyle/>
          <a:p>
            <a:pPr>
              <a:buNone/>
            </a:pPr>
            <a:endParaRPr lang="en-US" altLang="zh-CN" sz="2400" dirty="0" smtClean="0">
              <a:latin typeface="Arial" pitchFamily="34" charset="0"/>
              <a:cs typeface="Arial" pitchFamily="34" charset="0"/>
            </a:endParaRPr>
          </a:p>
          <a:p>
            <a:pPr>
              <a:buNone/>
            </a:pPr>
            <a:endParaRPr lang="zh-CN" altLang="en-US" sz="2400" dirty="0">
              <a:latin typeface="Arial" pitchFamily="34" charset="0"/>
              <a:cs typeface="Arial" pitchFamily="34" charset="0"/>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标题 1"/>
          <p:cNvSpPr>
            <a:spLocks noGrp="1"/>
          </p:cNvSpPr>
          <p:nvPr>
            <p:ph type="title"/>
          </p:nvPr>
        </p:nvSpPr>
        <p:spPr>
          <a:xfrm>
            <a:off x="0" y="381000"/>
            <a:ext cx="8610600" cy="1143000"/>
          </a:xfrm>
        </p:spPr>
        <p:txBody>
          <a:bodyPr>
            <a:normAutofit/>
          </a:bodyPr>
          <a:lstStyle/>
          <a:p>
            <a:r>
              <a:rPr lang="en-US" altLang="zh-CN" sz="3200" dirty="0" smtClean="0">
                <a:latin typeface="Arial" pitchFamily="34" charset="0"/>
                <a:cs typeface="Arial" pitchFamily="34" charset="0"/>
              </a:rPr>
              <a:t>Practice: Judge which thesis is better, explain.</a:t>
            </a:r>
            <a:endParaRPr lang="zh-CN" altLang="en-US" sz="3200" dirty="0">
              <a:latin typeface="Arial" pitchFamily="34" charset="0"/>
              <a:cs typeface="Arial" pitchFamily="34" charset="0"/>
            </a:endParaRPr>
          </a:p>
        </p:txBody>
      </p:sp>
      <p:sp>
        <p:nvSpPr>
          <p:cNvPr id="6" name="矩形 5"/>
          <p:cNvSpPr/>
          <p:nvPr/>
        </p:nvSpPr>
        <p:spPr>
          <a:xfrm>
            <a:off x="609600" y="1524000"/>
            <a:ext cx="80010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2400" dirty="0" smtClean="0">
                <a:latin typeface="Arial" pitchFamily="34" charset="0"/>
                <a:cs typeface="Arial" pitchFamily="34" charset="0"/>
              </a:rPr>
              <a:t>This essay will show that the North American Free Trade Agreement was a disaster for the Canadian furniture industry. </a:t>
            </a:r>
            <a:endParaRPr lang="en-US" altLang="zh-CN" sz="2400" dirty="0">
              <a:latin typeface="Arial" pitchFamily="34" charset="0"/>
              <a:cs typeface="Arial" pitchFamily="34" charset="0"/>
            </a:endParaRPr>
          </a:p>
        </p:txBody>
      </p:sp>
      <p:sp>
        <p:nvSpPr>
          <p:cNvPr id="7" name="矩形 6"/>
          <p:cNvSpPr/>
          <p:nvPr/>
        </p:nvSpPr>
        <p:spPr>
          <a:xfrm>
            <a:off x="609600" y="2895600"/>
            <a:ext cx="8001000" cy="2895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2400" dirty="0" smtClean="0">
                <a:latin typeface="Arial" pitchFamily="34" charset="0"/>
                <a:cs typeface="Arial" pitchFamily="34" charset="0"/>
              </a:rPr>
              <a:t>Neither neo-protectionism nor post-industrial theory explains the steep reversal of fortune for the Canadian furniture industry in the period 1988-1994. Data on productivity, profits, and employment, however, can be closely correlated with provisions of the North American Free </a:t>
            </a:r>
            <a:r>
              <a:rPr lang="en-US" altLang="zh-CN" sz="2400" dirty="0">
                <a:latin typeface="Arial" pitchFamily="34" charset="0"/>
                <a:cs typeface="Arial" pitchFamily="34" charset="0"/>
              </a:rPr>
              <a:t>Trade Agreement that took effect in the same period. </a:t>
            </a:r>
            <a:endParaRPr lang="zh-CN" altLang="en-US" sz="2400" dirty="0">
              <a:latin typeface="Arial" pitchFamily="34" charset="0"/>
              <a:cs typeface="Arial" pitchFamily="34" charset="0"/>
            </a:endParaRPr>
          </a:p>
        </p:txBody>
      </p:sp>
      <p:sp>
        <p:nvSpPr>
          <p:cNvPr id="9" name="矩形 8"/>
          <p:cNvSpPr/>
          <p:nvPr/>
        </p:nvSpPr>
        <p:spPr>
          <a:xfrm>
            <a:off x="914400" y="6172200"/>
            <a:ext cx="708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latin typeface="Arial" pitchFamily="34" charset="0"/>
                <a:cs typeface="Arial" pitchFamily="34" charset="0"/>
              </a:rPr>
              <a:t>Thesis 1. Emotional, vague                       Thesis 2. worth attention</a:t>
            </a:r>
            <a:endParaRPr lang="zh-CN" altLang="en-US"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571612"/>
            <a:ext cx="8229600" cy="4746310"/>
          </a:xfrm>
        </p:spPr>
        <p:txBody>
          <a:bodyPr>
            <a:normAutofit/>
          </a:bodyPr>
          <a:lstStyle/>
          <a:p>
            <a:pPr>
              <a:buNone/>
            </a:pPr>
            <a:endParaRPr lang="en-US" altLang="zh-CN" sz="2400" dirty="0" smtClean="0">
              <a:latin typeface="Arial" pitchFamily="34" charset="0"/>
              <a:cs typeface="Arial" pitchFamily="34" charset="0"/>
            </a:endParaRPr>
          </a:p>
          <a:p>
            <a:pPr>
              <a:buNone/>
            </a:pPr>
            <a:endParaRPr lang="zh-CN" altLang="en-US" sz="2400" dirty="0">
              <a:latin typeface="Arial" pitchFamily="34" charset="0"/>
              <a:cs typeface="Arial" pitchFamily="34" charset="0"/>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标题 1"/>
          <p:cNvSpPr>
            <a:spLocks noGrp="1"/>
          </p:cNvSpPr>
          <p:nvPr>
            <p:ph type="title"/>
          </p:nvPr>
        </p:nvSpPr>
        <p:spPr>
          <a:xfrm>
            <a:off x="0" y="381000"/>
            <a:ext cx="8610600" cy="1143000"/>
          </a:xfrm>
        </p:spPr>
        <p:txBody>
          <a:bodyPr>
            <a:normAutofit/>
          </a:bodyPr>
          <a:lstStyle/>
          <a:p>
            <a:r>
              <a:rPr lang="en-US" altLang="zh-CN" sz="3200" dirty="0" smtClean="0">
                <a:latin typeface="Arial" pitchFamily="34" charset="0"/>
                <a:cs typeface="Arial" pitchFamily="34" charset="0"/>
              </a:rPr>
              <a:t>Practice: Judge which thesis is better, explain.</a:t>
            </a:r>
            <a:endParaRPr lang="zh-CN" altLang="en-US" sz="3200" dirty="0">
              <a:latin typeface="Arial" pitchFamily="34" charset="0"/>
              <a:cs typeface="Arial" pitchFamily="34" charset="0"/>
            </a:endParaRPr>
          </a:p>
        </p:txBody>
      </p:sp>
      <p:sp>
        <p:nvSpPr>
          <p:cNvPr id="6" name="矩形 5"/>
          <p:cNvSpPr/>
          <p:nvPr/>
        </p:nvSpPr>
        <p:spPr>
          <a:xfrm>
            <a:off x="609600" y="1524000"/>
            <a:ext cx="800100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2400" dirty="0" smtClean="0">
                <a:latin typeface="Arial" pitchFamily="34" charset="0"/>
                <a:cs typeface="Arial" pitchFamily="34" charset="0"/>
              </a:rPr>
              <a:t>Having an official policy on euthanasia just causes problems, as the Dutch example shows.</a:t>
            </a:r>
            <a:endParaRPr lang="en-US" altLang="zh-CN" sz="2400" dirty="0">
              <a:latin typeface="Arial" pitchFamily="34" charset="0"/>
              <a:cs typeface="Arial" pitchFamily="34" charset="0"/>
            </a:endParaRPr>
          </a:p>
        </p:txBody>
      </p:sp>
      <p:sp>
        <p:nvSpPr>
          <p:cNvPr id="7" name="矩形 6"/>
          <p:cNvSpPr/>
          <p:nvPr/>
        </p:nvSpPr>
        <p:spPr>
          <a:xfrm>
            <a:off x="609600" y="2667000"/>
            <a:ext cx="8001000" cy="3276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2400" dirty="0" smtClean="0">
                <a:latin typeface="Arial" pitchFamily="34" charset="0"/>
                <a:cs typeface="Arial" pitchFamily="34" charset="0"/>
              </a:rPr>
              <a:t>Dutch laws on euthanasia have been praised for their use of the principle of self-determination. Recent cases, however, show that these laws have not been able to deal adequately with issues involving technological intervention on unconscious patients. </a:t>
            </a:r>
            <a:r>
              <a:rPr lang="en-US" altLang="zh-CN" sz="2400" dirty="0" err="1" smtClean="0">
                <a:latin typeface="Arial" pitchFamily="34" charset="0"/>
                <a:cs typeface="Arial" pitchFamily="34" charset="0"/>
              </a:rPr>
              <a:t>Hamarckian</a:t>
            </a:r>
            <a:r>
              <a:rPr lang="en-US" altLang="zh-CN" sz="2400" dirty="0" smtClean="0">
                <a:latin typeface="Arial" pitchFamily="34" charset="0"/>
                <a:cs typeface="Arial" pitchFamily="34" charset="0"/>
              </a:rPr>
              <a:t> theory is needed to enlarge the framework used in creating the Dutch law. It provides one way to examine the key question of how to assign rights.</a:t>
            </a:r>
            <a:endParaRPr lang="zh-CN" altLang="en-US" sz="2800" dirty="0">
              <a:latin typeface="Arial" pitchFamily="34" charset="0"/>
              <a:cs typeface="Arial" pitchFamily="34" charset="0"/>
            </a:endParaRPr>
          </a:p>
        </p:txBody>
      </p:sp>
      <p:sp>
        <p:nvSpPr>
          <p:cNvPr id="9" name="矩形 8"/>
          <p:cNvSpPr/>
          <p:nvPr/>
        </p:nvSpPr>
        <p:spPr>
          <a:xfrm>
            <a:off x="914400" y="6172200"/>
            <a:ext cx="708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latin typeface="Arial" pitchFamily="34" charset="0"/>
                <a:cs typeface="Arial" pitchFamily="34" charset="0"/>
              </a:rPr>
              <a:t>Thesis 1. sweeping, vague                       Thesis 2. suitably complex</a:t>
            </a:r>
            <a:endParaRPr lang="zh-CN" altLang="en-US"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571612"/>
            <a:ext cx="8229600" cy="4746310"/>
          </a:xfrm>
        </p:spPr>
        <p:txBody>
          <a:bodyPr>
            <a:normAutofit/>
          </a:bodyPr>
          <a:lstStyle/>
          <a:p>
            <a:pPr>
              <a:buNone/>
            </a:pPr>
            <a:endParaRPr lang="en-US" altLang="zh-CN" sz="2400" dirty="0" smtClean="0">
              <a:latin typeface="Arial" pitchFamily="34" charset="0"/>
              <a:cs typeface="Arial" pitchFamily="34" charset="0"/>
            </a:endParaRPr>
          </a:p>
          <a:p>
            <a:pPr>
              <a:buNone/>
            </a:pPr>
            <a:endParaRPr lang="zh-CN" altLang="en-US" sz="2400" dirty="0">
              <a:latin typeface="Arial" pitchFamily="34" charset="0"/>
              <a:cs typeface="Arial" pitchFamily="34" charset="0"/>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标题 1"/>
          <p:cNvSpPr>
            <a:spLocks noGrp="1"/>
          </p:cNvSpPr>
          <p:nvPr>
            <p:ph type="title"/>
          </p:nvPr>
        </p:nvSpPr>
        <p:spPr>
          <a:xfrm>
            <a:off x="0" y="381000"/>
            <a:ext cx="8229600" cy="1143000"/>
          </a:xfrm>
        </p:spPr>
        <p:txBody>
          <a:bodyPr/>
          <a:lstStyle/>
          <a:p>
            <a:r>
              <a:rPr lang="en-US" altLang="zh-CN" dirty="0" smtClean="0">
                <a:latin typeface="Arial" pitchFamily="34" charset="0"/>
                <a:cs typeface="Arial" pitchFamily="34" charset="0"/>
              </a:rPr>
              <a:t>Some Useful Thesis Formula</a:t>
            </a:r>
            <a:endParaRPr lang="zh-CN" altLang="en-US" dirty="0">
              <a:latin typeface="Arial" pitchFamily="34" charset="0"/>
              <a:cs typeface="Arial" pitchFamily="34" charset="0"/>
            </a:endParaRPr>
          </a:p>
        </p:txBody>
      </p:sp>
      <p:sp>
        <p:nvSpPr>
          <p:cNvPr id="6" name="矩形 5"/>
          <p:cNvSpPr/>
          <p:nvPr/>
        </p:nvSpPr>
        <p:spPr>
          <a:xfrm>
            <a:off x="720000" y="1676400"/>
            <a:ext cx="7738200" cy="3046988"/>
          </a:xfrm>
          <a:prstGeom prst="rect">
            <a:avLst/>
          </a:prstGeom>
        </p:spPr>
        <p:txBody>
          <a:bodyPr wrap="square">
            <a:spAutoFit/>
          </a:bodyPr>
          <a:lstStyle/>
          <a:p>
            <a:pPr marL="457200" indent="-457200">
              <a:buAutoNum type="arabicPeriod"/>
            </a:pPr>
            <a:r>
              <a:rPr lang="en-US" altLang="zh-CN" sz="2400" dirty="0" smtClean="0"/>
              <a:t>although most readers of _______ have argued that _______, closer examination shows that _______.</a:t>
            </a:r>
          </a:p>
          <a:p>
            <a:endParaRPr lang="en-US" altLang="zh-CN" sz="2400" dirty="0" smtClean="0"/>
          </a:p>
          <a:p>
            <a:pPr marL="361950" indent="-361950"/>
            <a:r>
              <a:rPr lang="en-US" altLang="zh-CN" sz="2400" dirty="0" smtClean="0"/>
              <a:t>2. _______ uses _______ and _____ to prove that ________.</a:t>
            </a:r>
          </a:p>
          <a:p>
            <a:pPr marL="361950" indent="-361950"/>
            <a:endParaRPr lang="en-US" altLang="zh-CN" sz="2400" dirty="0" smtClean="0"/>
          </a:p>
          <a:p>
            <a:pPr marL="361950" indent="-361950"/>
            <a:r>
              <a:rPr lang="en-US" altLang="zh-CN" sz="2400" dirty="0" smtClean="0"/>
              <a:t>3. phenomenon x is a result of the combination of __________, __________, and _________.</a:t>
            </a:r>
            <a:endParaRPr lang="en-US" altLang="zh-CN" sz="2400" dirty="0"/>
          </a:p>
        </p:txBody>
      </p:sp>
    </p:spTree>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latin typeface="Arial" pitchFamily="34" charset="0"/>
                <a:cs typeface="Arial" pitchFamily="34" charset="0"/>
              </a:rPr>
              <a:t>Read </a:t>
            </a:r>
            <a:r>
              <a:rPr lang="en-US" altLang="zh-CN" i="1" dirty="0" smtClean="0">
                <a:latin typeface="Arial" pitchFamily="34" charset="0"/>
                <a:cs typeface="Arial" pitchFamily="34" charset="0"/>
              </a:rPr>
              <a:t>College Pressures </a:t>
            </a:r>
            <a:r>
              <a:rPr lang="en-US" altLang="zh-CN" dirty="0" smtClean="0">
                <a:latin typeface="Arial" pitchFamily="34" charset="0"/>
                <a:cs typeface="Arial" pitchFamily="34" charset="0"/>
              </a:rPr>
              <a:t>and find out the topic and the thesis statement.</a:t>
            </a:r>
          </a:p>
          <a:p>
            <a:endParaRPr lang="en-US" altLang="zh-CN" dirty="0" smtClean="0">
              <a:latin typeface="Arial" pitchFamily="34" charset="0"/>
              <a:cs typeface="Arial" pitchFamily="34" charset="0"/>
            </a:endParaRPr>
          </a:p>
          <a:p>
            <a:r>
              <a:rPr lang="en-US" altLang="zh-CN" dirty="0" smtClean="0">
                <a:latin typeface="Arial" pitchFamily="34" charset="0"/>
                <a:cs typeface="Arial" pitchFamily="34" charset="0"/>
              </a:rPr>
              <a:t>More Information</a:t>
            </a:r>
            <a:endParaRPr lang="zh-CN" altLang="en-US" dirty="0" smtClean="0">
              <a:latin typeface="Arial" pitchFamily="34" charset="0"/>
              <a:cs typeface="Arial" pitchFamily="34" charset="0"/>
            </a:endParaRPr>
          </a:p>
          <a:p>
            <a:endParaRPr lang="zh-CN" altLang="en-US" dirty="0">
              <a:latin typeface="Arial" pitchFamily="34" charset="0"/>
              <a:cs typeface="Arial" pitchFamily="34" charset="0"/>
            </a:endParaRPr>
          </a:p>
        </p:txBody>
      </p:sp>
      <p:sp>
        <p:nvSpPr>
          <p:cNvPr id="4" name="标题 1"/>
          <p:cNvSpPr>
            <a:spLocks noGrp="1"/>
          </p:cNvSpPr>
          <p:nvPr>
            <p:ph type="title"/>
          </p:nvPr>
        </p:nvSpPr>
        <p:spPr/>
        <p:txBody>
          <a:bodyPr/>
          <a:lstStyle/>
          <a:p>
            <a:r>
              <a:rPr lang="en-US" altLang="zh-CN" dirty="0" smtClean="0">
                <a:latin typeface="Arial" pitchFamily="34" charset="0"/>
                <a:cs typeface="Arial" pitchFamily="34" charset="0"/>
              </a:rPr>
              <a:t>Practice</a:t>
            </a:r>
            <a:endParaRPr lang="zh-CN" altLang="en-US" dirty="0">
              <a:latin typeface="Arial" pitchFamily="34" charset="0"/>
              <a:cs typeface="Arial" pitchFamily="34" charset="0"/>
            </a:endParaRPr>
          </a:p>
        </p:txBody>
      </p:sp>
      <p:pic>
        <p:nvPicPr>
          <p:cNvPr id="5" name="图片 4" descr="pdf.png">
            <a:hlinkClick r:id="rId2" action="ppaction://hlinkfile"/>
          </p:cNvPr>
          <p:cNvPicPr>
            <a:picLocks noChangeAspect="1"/>
          </p:cNvPicPr>
          <p:nvPr/>
        </p:nvPicPr>
        <p:blipFill>
          <a:blip r:embed="rId3" cstate="print"/>
          <a:stretch>
            <a:fillRect/>
          </a:stretch>
        </p:blipFill>
        <p:spPr>
          <a:xfrm>
            <a:off x="990600" y="4419600"/>
            <a:ext cx="838200" cy="83820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type="ctrTitle"/>
          </p:nvPr>
        </p:nvSpPr>
        <p:spPr>
          <a:xfrm>
            <a:off x="1066800" y="1997075"/>
            <a:ext cx="7620000" cy="1431925"/>
          </a:xfrm>
        </p:spPr>
        <p:txBody>
          <a:bodyPr/>
          <a:lstStyle/>
          <a:p>
            <a:pPr eaLnBrk="1" hangingPunct="1"/>
            <a:r>
              <a:rPr lang="en-US" altLang="zh-CN" sz="4000" dirty="0" smtClean="0">
                <a:solidFill>
                  <a:srgbClr val="CCFFFF"/>
                </a:solidFill>
                <a:effectLst/>
                <a:latin typeface="Arial" pitchFamily="34" charset="0"/>
                <a:cs typeface="Arial" pitchFamily="34" charset="0"/>
              </a:rPr>
              <a:t>Section 3</a:t>
            </a:r>
          </a:p>
        </p:txBody>
      </p:sp>
      <p:sp>
        <p:nvSpPr>
          <p:cNvPr id="5123" name="Rectangle 3"/>
          <p:cNvSpPr>
            <a:spLocks noGrp="1" noChangeArrowheads="1"/>
          </p:cNvSpPr>
          <p:nvPr>
            <p:ph type="subTitle" idx="1"/>
          </p:nvPr>
        </p:nvSpPr>
        <p:spPr>
          <a:xfrm>
            <a:off x="1981200" y="3886200"/>
            <a:ext cx="5867400" cy="2057400"/>
          </a:xfrm>
        </p:spPr>
        <p:txBody>
          <a:bodyPr/>
          <a:lstStyle/>
          <a:p>
            <a:pPr eaLnBrk="1" hangingPunct="1">
              <a:defRPr/>
            </a:pPr>
            <a:endParaRPr lang="en-US" altLang="zh-CN" sz="2000" dirty="0" smtClean="0">
              <a:latin typeface="Arial" pitchFamily="34" charset="0"/>
              <a:cs typeface="Arial" pitchFamily="34" charset="0"/>
            </a:endParaRPr>
          </a:p>
          <a:p>
            <a:pPr algn="ctr" eaLnBrk="1" hangingPunct="1">
              <a:defRPr/>
            </a:pPr>
            <a:r>
              <a:rPr lang="en-US" altLang="zh-CN" b="1" dirty="0" smtClean="0">
                <a:latin typeface="Arial" pitchFamily="34" charset="0"/>
                <a:cs typeface="Arial" pitchFamily="34" charset="0"/>
              </a:rPr>
              <a:t>Topic Sentence</a:t>
            </a:r>
            <a:endParaRPr lang="en-US" altLang="zh-CN" dirty="0" smtClean="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a:xfrm>
            <a:off x="762000" y="762000"/>
            <a:ext cx="7924800" cy="722313"/>
          </a:xfrm>
        </p:spPr>
        <p:txBody>
          <a:bodyPr/>
          <a:lstStyle/>
          <a:p>
            <a:pPr algn="ctr" eaLnBrk="1" hangingPunct="1"/>
            <a:r>
              <a:rPr lang="es-CR" altLang="zh-CN" dirty="0" smtClean="0">
                <a:solidFill>
                  <a:schemeClr val="folHlink"/>
                </a:solidFill>
                <a:latin typeface="Arial" pitchFamily="34" charset="0"/>
                <a:ea typeface="宋体" charset="-122"/>
                <a:cs typeface="Arial" pitchFamily="34" charset="0"/>
              </a:rPr>
              <a:t>What is the topic sentence?</a:t>
            </a:r>
            <a:endParaRPr lang="es-ES" altLang="zh-CN" dirty="0" smtClean="0">
              <a:solidFill>
                <a:schemeClr val="folHlink"/>
              </a:solidFill>
              <a:latin typeface="Arial" pitchFamily="34" charset="0"/>
              <a:ea typeface="宋体" charset="-122"/>
              <a:cs typeface="Arial" pitchFamily="34" charset="0"/>
            </a:endParaRPr>
          </a:p>
        </p:txBody>
      </p:sp>
      <p:sp>
        <p:nvSpPr>
          <p:cNvPr id="7171" name="Rectangle 3"/>
          <p:cNvSpPr>
            <a:spLocks noGrp="1" noChangeArrowheads="1"/>
          </p:cNvSpPr>
          <p:nvPr>
            <p:ph type="body" idx="1"/>
          </p:nvPr>
        </p:nvSpPr>
        <p:spPr/>
        <p:txBody>
          <a:bodyPr/>
          <a:lstStyle/>
          <a:p>
            <a:pPr eaLnBrk="1" hangingPunct="1"/>
            <a:r>
              <a:rPr lang="es-CR" altLang="zh-CN" dirty="0" smtClean="0">
                <a:latin typeface="Arial" pitchFamily="34" charset="0"/>
                <a:ea typeface="宋体" charset="-122"/>
                <a:cs typeface="Arial" pitchFamily="34" charset="0"/>
              </a:rPr>
              <a:t>It is a general statement in the paragraph  that expresses the author’s main idea.</a:t>
            </a:r>
          </a:p>
          <a:p>
            <a:pPr eaLnBrk="1" hangingPunct="1">
              <a:buFont typeface="Wingdings" pitchFamily="2" charset="2"/>
              <a:buNone/>
            </a:pPr>
            <a:endParaRPr lang="es-CR" altLang="zh-CN" dirty="0" smtClean="0">
              <a:latin typeface="Arial" pitchFamily="34" charset="0"/>
              <a:ea typeface="宋体" charset="-122"/>
              <a:cs typeface="Arial" pitchFamily="34" charset="0"/>
            </a:endParaRPr>
          </a:p>
          <a:p>
            <a:pPr eaLnBrk="1" hangingPunct="1"/>
            <a:r>
              <a:rPr lang="es-CR" altLang="zh-CN" dirty="0" smtClean="0">
                <a:latin typeface="Arial" pitchFamily="34" charset="0"/>
                <a:ea typeface="宋体" charset="-122"/>
                <a:cs typeface="Arial" pitchFamily="34" charset="0"/>
              </a:rPr>
              <a:t>A topic sentence is usually the first sentence of a paragraph, but sometimes it can appear in the middle or at the end of it.</a:t>
            </a:r>
          </a:p>
          <a:p>
            <a:pPr eaLnBrk="1" hangingPunct="1">
              <a:buFont typeface="Wingdings" pitchFamily="2" charset="2"/>
              <a:buNone/>
            </a:pPr>
            <a:endParaRPr lang="es-CR" altLang="zh-CN" dirty="0" smtClean="0">
              <a:ea typeface="宋体" charset="-122"/>
            </a:endParaRPr>
          </a:p>
          <a:p>
            <a:pPr eaLnBrk="1" hangingPunct="1">
              <a:buFont typeface="Wingdings" pitchFamily="2" charset="2"/>
              <a:buNone/>
            </a:pPr>
            <a:endParaRPr lang="es-ES" altLang="zh-CN" dirty="0" smtClean="0">
              <a:ea typeface="宋体" charset="-122"/>
            </a:endParaRPr>
          </a:p>
        </p:txBody>
      </p:sp>
    </p:spTree>
  </p:cSld>
  <p:clrMapOvr>
    <a:masterClrMapping/>
  </p:clrMapOvr>
  <p:transition spd="slow">
    <p:cut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76400"/>
            <a:ext cx="8229600" cy="4325112"/>
          </a:xfrm>
        </p:spPr>
        <p:txBody>
          <a:bodyPr/>
          <a:lstStyle/>
          <a:p>
            <a:r>
              <a:rPr lang="en-US" altLang="zh-CN" dirty="0" smtClean="0">
                <a:latin typeface="Arial" pitchFamily="34" charset="0"/>
                <a:cs typeface="Arial" pitchFamily="34" charset="0"/>
              </a:rPr>
              <a:t>Topic sentences can be likened to miniature thesis statements for individual paragraphs. They are the main idea of the paragraph. They provide the basics of an 'answer' to the question being posed. They provide focus for both the writer and the reader. All the information found in the paragraph must relate in some way to the claim made in the topic sentence. </a:t>
            </a:r>
            <a:endParaRPr lang="zh-CN" altLang="en-US"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a:xfrm>
            <a:off x="762000" y="762000"/>
            <a:ext cx="7924800" cy="1011238"/>
          </a:xfrm>
        </p:spPr>
        <p:txBody>
          <a:bodyPr/>
          <a:lstStyle/>
          <a:p>
            <a:pPr algn="ctr" eaLnBrk="1" hangingPunct="1"/>
            <a:r>
              <a:rPr lang="es-CR" altLang="zh-CN" sz="3200" dirty="0" smtClean="0">
                <a:solidFill>
                  <a:schemeClr val="folHlink"/>
                </a:solidFill>
                <a:latin typeface="Arial" pitchFamily="34" charset="0"/>
                <a:ea typeface="宋体" charset="-122"/>
                <a:cs typeface="Arial" pitchFamily="34" charset="0"/>
              </a:rPr>
              <a:t>How can you identify the topic sentence?</a:t>
            </a:r>
            <a:endParaRPr lang="es-ES" altLang="zh-CN" sz="3200" dirty="0" smtClean="0">
              <a:solidFill>
                <a:schemeClr val="folHlink"/>
              </a:solidFill>
              <a:latin typeface="Arial" pitchFamily="34" charset="0"/>
              <a:ea typeface="宋体" charset="-122"/>
              <a:cs typeface="Arial" pitchFamily="34" charset="0"/>
            </a:endParaRPr>
          </a:p>
        </p:txBody>
      </p:sp>
      <p:sp>
        <p:nvSpPr>
          <p:cNvPr id="8195" name="Rectangle 3"/>
          <p:cNvSpPr>
            <a:spLocks noGrp="1" noChangeArrowheads="1"/>
          </p:cNvSpPr>
          <p:nvPr>
            <p:ph type="body" idx="1"/>
          </p:nvPr>
        </p:nvSpPr>
        <p:spPr/>
        <p:txBody>
          <a:bodyPr/>
          <a:lstStyle/>
          <a:p>
            <a:pPr eaLnBrk="1" hangingPunct="1">
              <a:lnSpc>
                <a:spcPct val="90000"/>
              </a:lnSpc>
            </a:pPr>
            <a:r>
              <a:rPr lang="es-CR" altLang="zh-CN" dirty="0" smtClean="0">
                <a:latin typeface="Arial" pitchFamily="34" charset="0"/>
                <a:ea typeface="宋体" charset="-122"/>
                <a:cs typeface="Arial" pitchFamily="34" charset="0"/>
              </a:rPr>
              <a:t>Topic sentences are </a:t>
            </a:r>
            <a:r>
              <a:rPr lang="es-CR" altLang="zh-CN" dirty="0" smtClean="0">
                <a:solidFill>
                  <a:srgbClr val="FF0000"/>
                </a:solidFill>
                <a:latin typeface="Arial" pitchFamily="34" charset="0"/>
                <a:ea typeface="宋体" charset="-122"/>
                <a:cs typeface="Arial" pitchFamily="34" charset="0"/>
              </a:rPr>
              <a:t>more general </a:t>
            </a:r>
            <a:r>
              <a:rPr lang="es-CR" altLang="zh-CN" dirty="0" smtClean="0">
                <a:latin typeface="Arial" pitchFamily="34" charset="0"/>
                <a:ea typeface="宋体" charset="-122"/>
                <a:cs typeface="Arial" pitchFamily="34" charset="0"/>
              </a:rPr>
              <a:t>than most of the sentences in the paragraph.</a:t>
            </a:r>
          </a:p>
          <a:p>
            <a:pPr eaLnBrk="1" hangingPunct="1">
              <a:lnSpc>
                <a:spcPct val="90000"/>
              </a:lnSpc>
              <a:buFont typeface="Wingdings" pitchFamily="2" charset="2"/>
              <a:buNone/>
            </a:pPr>
            <a:endParaRPr lang="es-CR" altLang="zh-CN" dirty="0" smtClean="0">
              <a:latin typeface="Arial" pitchFamily="34" charset="0"/>
              <a:ea typeface="宋体" charset="-122"/>
              <a:cs typeface="Arial" pitchFamily="34" charset="0"/>
            </a:endParaRPr>
          </a:p>
          <a:p>
            <a:pPr eaLnBrk="1" hangingPunct="1">
              <a:lnSpc>
                <a:spcPct val="90000"/>
              </a:lnSpc>
            </a:pPr>
            <a:r>
              <a:rPr lang="es-CR" altLang="zh-CN" dirty="0" smtClean="0">
                <a:latin typeface="Arial" pitchFamily="34" charset="0"/>
                <a:ea typeface="宋体" charset="-122"/>
                <a:cs typeface="Arial" pitchFamily="34" charset="0"/>
              </a:rPr>
              <a:t>Topic sentences answer the question: </a:t>
            </a:r>
            <a:r>
              <a:rPr lang="es-CR" altLang="zh-CN" sz="2600" i="1" dirty="0" smtClean="0">
                <a:solidFill>
                  <a:srgbClr val="FF0000"/>
                </a:solidFill>
                <a:latin typeface="Arial" pitchFamily="34" charset="0"/>
                <a:ea typeface="宋体" charset="-122"/>
                <a:cs typeface="Arial" pitchFamily="34" charset="0"/>
              </a:rPr>
              <a:t>What’s the point of this paragraph</a:t>
            </a:r>
            <a:r>
              <a:rPr lang="es-CR" altLang="zh-CN" sz="2600" i="1" dirty="0" smtClean="0">
                <a:latin typeface="Arial" pitchFamily="34" charset="0"/>
                <a:ea typeface="宋体" charset="-122"/>
                <a:cs typeface="Arial" pitchFamily="34" charset="0"/>
              </a:rPr>
              <a:t>?</a:t>
            </a:r>
          </a:p>
          <a:p>
            <a:pPr eaLnBrk="1" hangingPunct="1">
              <a:lnSpc>
                <a:spcPct val="90000"/>
              </a:lnSpc>
              <a:buFont typeface="Wingdings" pitchFamily="2" charset="2"/>
              <a:buNone/>
            </a:pPr>
            <a:endParaRPr lang="es-CR" altLang="zh-CN" sz="2600" i="1" dirty="0" smtClean="0">
              <a:latin typeface="Arial" pitchFamily="34" charset="0"/>
              <a:ea typeface="宋体" charset="-122"/>
              <a:cs typeface="Arial" pitchFamily="34" charset="0"/>
            </a:endParaRPr>
          </a:p>
          <a:p>
            <a:pPr eaLnBrk="1" hangingPunct="1">
              <a:lnSpc>
                <a:spcPct val="90000"/>
              </a:lnSpc>
            </a:pPr>
            <a:r>
              <a:rPr lang="es-CR" altLang="zh-CN" dirty="0" smtClean="0">
                <a:latin typeface="Arial" pitchFamily="34" charset="0"/>
                <a:ea typeface="宋体" charset="-122"/>
                <a:cs typeface="Arial" pitchFamily="34" charset="0"/>
              </a:rPr>
              <a:t>Topic sentences </a:t>
            </a:r>
            <a:r>
              <a:rPr lang="es-CR" altLang="zh-CN" dirty="0" smtClean="0">
                <a:solidFill>
                  <a:srgbClr val="FF0000"/>
                </a:solidFill>
                <a:latin typeface="Arial" pitchFamily="34" charset="0"/>
                <a:ea typeface="宋体" charset="-122"/>
                <a:cs typeface="Arial" pitchFamily="34" charset="0"/>
              </a:rPr>
              <a:t>are developed throughout </a:t>
            </a:r>
            <a:r>
              <a:rPr lang="es-CR" altLang="zh-CN" dirty="0" smtClean="0">
                <a:latin typeface="Arial" pitchFamily="34" charset="0"/>
                <a:ea typeface="宋体" charset="-122"/>
                <a:cs typeface="Arial" pitchFamily="34" charset="0"/>
              </a:rPr>
              <a:t>most of the paragraph.</a:t>
            </a:r>
            <a:endParaRPr lang="es-ES" altLang="zh-CN" dirty="0" smtClean="0">
              <a:latin typeface="Arial" pitchFamily="34" charset="0"/>
              <a:ea typeface="宋体" charset="-122"/>
              <a:cs typeface="Arial" pitchFamily="34" charset="0"/>
            </a:endParaRPr>
          </a:p>
        </p:txBody>
      </p:sp>
    </p:spTree>
  </p:cSld>
  <p:clrMapOvr>
    <a:masterClrMapping/>
  </p:clrMapOvr>
  <p:transition>
    <p:wedg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a:xfrm>
            <a:off x="762000" y="762000"/>
            <a:ext cx="7924800" cy="722313"/>
          </a:xfrm>
        </p:spPr>
        <p:txBody>
          <a:bodyPr/>
          <a:lstStyle/>
          <a:p>
            <a:pPr algn="ctr" eaLnBrk="1" hangingPunct="1"/>
            <a:r>
              <a:rPr lang="es-CR" altLang="zh-CN" dirty="0" smtClean="0">
                <a:solidFill>
                  <a:schemeClr val="folHlink"/>
                </a:solidFill>
                <a:latin typeface="Arial" pitchFamily="34" charset="0"/>
                <a:ea typeface="宋体" charset="-122"/>
                <a:cs typeface="Arial" pitchFamily="34" charset="0"/>
              </a:rPr>
              <a:t>EXAMPLE</a:t>
            </a:r>
            <a:endParaRPr lang="es-ES" altLang="zh-CN" dirty="0" smtClean="0">
              <a:solidFill>
                <a:schemeClr val="folHlink"/>
              </a:solidFill>
              <a:latin typeface="Arial" pitchFamily="34" charset="0"/>
              <a:ea typeface="宋体" charset="-122"/>
              <a:cs typeface="Arial" pitchFamily="34" charset="0"/>
            </a:endParaRPr>
          </a:p>
        </p:txBody>
      </p:sp>
      <p:sp>
        <p:nvSpPr>
          <p:cNvPr id="9219" name="Rectangle 3"/>
          <p:cNvSpPr>
            <a:spLocks noGrp="1" noChangeArrowheads="1"/>
          </p:cNvSpPr>
          <p:nvPr>
            <p:ph type="body" idx="1"/>
          </p:nvPr>
        </p:nvSpPr>
        <p:spPr>
          <a:xfrm>
            <a:off x="457200" y="1676400"/>
            <a:ext cx="8229600" cy="4325112"/>
          </a:xfrm>
        </p:spPr>
        <p:txBody>
          <a:bodyPr>
            <a:normAutofit/>
          </a:bodyPr>
          <a:lstStyle/>
          <a:p>
            <a:pPr eaLnBrk="1" hangingPunct="1">
              <a:lnSpc>
                <a:spcPct val="90000"/>
              </a:lnSpc>
            </a:pPr>
            <a:r>
              <a:rPr lang="es-CR" altLang="zh-CN" sz="2400" dirty="0" smtClean="0">
                <a:latin typeface="Arial" pitchFamily="34" charset="0"/>
                <a:ea typeface="宋体" charset="-122"/>
                <a:cs typeface="Arial" pitchFamily="34" charset="0"/>
              </a:rPr>
              <a:t>As early as1908, Thomas Alva Edison made a movie about Frankenstein´s monster. A similar film about manmade monster (</a:t>
            </a:r>
            <a:r>
              <a:rPr lang="es-CR" altLang="zh-CN" sz="2400" i="1" dirty="0" smtClean="0">
                <a:latin typeface="Arial" pitchFamily="34" charset="0"/>
                <a:ea typeface="宋体" charset="-122"/>
                <a:cs typeface="Arial" pitchFamily="34" charset="0"/>
              </a:rPr>
              <a:t>The Golem) </a:t>
            </a:r>
            <a:r>
              <a:rPr lang="es-CR" altLang="zh-CN" sz="2400" dirty="0" smtClean="0">
                <a:latin typeface="Arial" pitchFamily="34" charset="0"/>
                <a:ea typeface="宋体" charset="-122"/>
                <a:cs typeface="Arial" pitchFamily="34" charset="0"/>
              </a:rPr>
              <a:t>appeared just before World War I. Following the war, several German directors produced some classic horror films, among them </a:t>
            </a:r>
            <a:r>
              <a:rPr lang="es-CR" altLang="zh-CN" sz="2400" i="1" dirty="0" smtClean="0">
                <a:latin typeface="Arial" pitchFamily="34" charset="0"/>
                <a:ea typeface="宋体" charset="-122"/>
                <a:cs typeface="Arial" pitchFamily="34" charset="0"/>
              </a:rPr>
              <a:t>Nosferatu, </a:t>
            </a:r>
            <a:r>
              <a:rPr lang="es-CR" altLang="zh-CN" sz="2400" dirty="0" smtClean="0">
                <a:latin typeface="Arial" pitchFamily="34" charset="0"/>
                <a:ea typeface="宋体" charset="-122"/>
                <a:cs typeface="Arial" pitchFamily="34" charset="0"/>
              </a:rPr>
              <a:t>a brilliant film based on Bram Stoker’s novel</a:t>
            </a:r>
            <a:r>
              <a:rPr lang="es-CR" altLang="zh-CN" sz="2400" i="1" dirty="0" smtClean="0">
                <a:latin typeface="Arial" pitchFamily="34" charset="0"/>
                <a:ea typeface="宋体" charset="-122"/>
                <a:cs typeface="Arial" pitchFamily="34" charset="0"/>
              </a:rPr>
              <a:t> Dracula. </a:t>
            </a:r>
            <a:r>
              <a:rPr lang="es-CR" altLang="zh-CN" sz="2400" dirty="0" smtClean="0">
                <a:latin typeface="Arial" pitchFamily="34" charset="0"/>
                <a:ea typeface="宋体" charset="-122"/>
                <a:cs typeface="Arial" pitchFamily="34" charset="0"/>
              </a:rPr>
              <a:t>The movie was a box-office hit, and other horror films soon followed. It seems that the history of horror films is almost as long as the history of film itself.</a:t>
            </a:r>
            <a:endParaRPr lang="es-ES" altLang="zh-CN" sz="2400" dirty="0" smtClean="0">
              <a:latin typeface="Arial" pitchFamily="34" charset="0"/>
              <a:ea typeface="宋体" charset="-122"/>
              <a:cs typeface="Arial" pitchFamily="34" charset="0"/>
            </a:endParaRPr>
          </a:p>
        </p:txBody>
      </p:sp>
      <p:sp>
        <p:nvSpPr>
          <p:cNvPr id="53252" name="Line 4"/>
          <p:cNvSpPr>
            <a:spLocks noChangeShapeType="1"/>
          </p:cNvSpPr>
          <p:nvPr/>
        </p:nvSpPr>
        <p:spPr bwMode="auto">
          <a:xfrm flipV="1">
            <a:off x="4572000" y="4343400"/>
            <a:ext cx="3810000" cy="0"/>
          </a:xfrm>
          <a:prstGeom prst="line">
            <a:avLst/>
          </a:prstGeom>
          <a:noFill/>
          <a:ln w="19050">
            <a:solidFill>
              <a:schemeClr val="accent1"/>
            </a:solidFill>
            <a:round/>
            <a:headEnd/>
            <a:tailEnd/>
          </a:ln>
        </p:spPr>
        <p:txBody>
          <a:bodyPr/>
          <a:lstStyle/>
          <a:p>
            <a:endParaRPr lang="zh-CN" altLang="en-US"/>
          </a:p>
        </p:txBody>
      </p:sp>
      <p:sp>
        <p:nvSpPr>
          <p:cNvPr id="53255" name="Line 7"/>
          <p:cNvSpPr>
            <a:spLocks noChangeShapeType="1"/>
          </p:cNvSpPr>
          <p:nvPr/>
        </p:nvSpPr>
        <p:spPr bwMode="auto">
          <a:xfrm>
            <a:off x="990600" y="4724400"/>
            <a:ext cx="7467600" cy="0"/>
          </a:xfrm>
          <a:prstGeom prst="line">
            <a:avLst/>
          </a:prstGeom>
          <a:noFill/>
          <a:ln w="19050">
            <a:solidFill>
              <a:schemeClr val="accent1"/>
            </a:solidFill>
            <a:round/>
            <a:headEnd/>
            <a:tailEnd/>
          </a:ln>
        </p:spPr>
        <p:txBody>
          <a:bodyPr/>
          <a:lstStyle/>
          <a:p>
            <a:endParaRPr lang="zh-CN" altLang="en-US"/>
          </a:p>
        </p:txBody>
      </p:sp>
      <p:sp>
        <p:nvSpPr>
          <p:cNvPr id="53258" name="Line 10"/>
          <p:cNvSpPr>
            <a:spLocks noChangeShapeType="1"/>
          </p:cNvSpPr>
          <p:nvPr/>
        </p:nvSpPr>
        <p:spPr bwMode="auto">
          <a:xfrm>
            <a:off x="4572000" y="4800600"/>
            <a:ext cx="0" cy="576263"/>
          </a:xfrm>
          <a:prstGeom prst="line">
            <a:avLst/>
          </a:prstGeom>
          <a:noFill/>
          <a:ln w="57150">
            <a:solidFill>
              <a:schemeClr val="folHlink"/>
            </a:solidFill>
            <a:round/>
            <a:headEnd/>
            <a:tailEnd type="triangle" w="med" len="med"/>
          </a:ln>
        </p:spPr>
        <p:txBody>
          <a:bodyPr/>
          <a:lstStyle/>
          <a:p>
            <a:endParaRPr lang="zh-CN" altLang="en-US"/>
          </a:p>
        </p:txBody>
      </p:sp>
      <p:sp>
        <p:nvSpPr>
          <p:cNvPr id="53259" name="Text Box 11"/>
          <p:cNvSpPr txBox="1">
            <a:spLocks noChangeArrowheads="1"/>
          </p:cNvSpPr>
          <p:nvPr/>
        </p:nvSpPr>
        <p:spPr bwMode="auto">
          <a:xfrm>
            <a:off x="3132138" y="5516563"/>
            <a:ext cx="2519362" cy="466725"/>
          </a:xfrm>
          <a:prstGeom prst="rect">
            <a:avLst/>
          </a:prstGeom>
          <a:solidFill>
            <a:srgbClr val="FFFF66"/>
          </a:solidFill>
          <a:ln w="9525">
            <a:solidFill>
              <a:srgbClr val="FFFF66"/>
            </a:solidFill>
            <a:miter lim="800000"/>
            <a:headEnd/>
            <a:tailEnd/>
          </a:ln>
          <a:effectLst>
            <a:outerShdw dist="107763" dir="13500000" algn="ctr" rotWithShape="0">
              <a:srgbClr val="FFFF66">
                <a:alpha val="50000"/>
              </a:srgbClr>
            </a:outerShdw>
          </a:effectLst>
        </p:spPr>
        <p:txBody>
          <a:bodyPr>
            <a:spAutoFit/>
          </a:bodyPr>
          <a:lstStyle/>
          <a:p>
            <a:pPr algn="ctr">
              <a:spcBef>
                <a:spcPct val="50000"/>
              </a:spcBef>
              <a:defRPr/>
            </a:pPr>
            <a:r>
              <a:rPr lang="es-CR" sz="2400"/>
              <a:t>Topic Sentence</a:t>
            </a:r>
            <a:endParaRPr lang="es-ES" altLang="zh-CN" sz="2400">
              <a:ea typeface="宋体"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wipe(down)">
                                      <p:cBhvr>
                                        <p:cTn id="7" dur="500"/>
                                        <p:tgtEl>
                                          <p:spTgt spid="532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255"/>
                                        </p:tgtEl>
                                        <p:attrNameLst>
                                          <p:attrName>style.visibility</p:attrName>
                                        </p:attrNameLst>
                                      </p:cBhvr>
                                      <p:to>
                                        <p:strVal val="visible"/>
                                      </p:to>
                                    </p:set>
                                    <p:animEffect transition="in" filter="wipe(down)">
                                      <p:cBhvr>
                                        <p:cTn id="12" dur="500"/>
                                        <p:tgtEl>
                                          <p:spTgt spid="5325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2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nimBg="1"/>
      <p:bldP spid="53255" grpId="0" animBg="1"/>
      <p:bldP spid="53258" grpId="0" animBg="1"/>
      <p:bldP spid="5325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p:txBody>
          <a:bodyPr/>
          <a:lstStyle/>
          <a:p>
            <a:pPr algn="ctr" eaLnBrk="1" hangingPunct="1"/>
            <a:r>
              <a:rPr lang="es-CR" altLang="zh-CN" dirty="0" smtClean="0">
                <a:solidFill>
                  <a:schemeClr val="folHlink"/>
                </a:solidFill>
                <a:latin typeface="Arial" pitchFamily="34" charset="0"/>
                <a:ea typeface="宋体" charset="-122"/>
                <a:cs typeface="Arial" pitchFamily="34" charset="0"/>
              </a:rPr>
              <a:t>EXAMPLE</a:t>
            </a:r>
            <a:endParaRPr lang="es-ES" altLang="zh-CN" dirty="0" smtClean="0">
              <a:solidFill>
                <a:schemeClr val="folHlink"/>
              </a:solidFill>
              <a:latin typeface="Arial" pitchFamily="34" charset="0"/>
              <a:ea typeface="宋体" charset="-122"/>
              <a:cs typeface="Arial" pitchFamily="34" charset="0"/>
            </a:endParaRPr>
          </a:p>
        </p:txBody>
      </p:sp>
      <p:sp>
        <p:nvSpPr>
          <p:cNvPr id="10243" name="Rectangle 3"/>
          <p:cNvSpPr>
            <a:spLocks noGrp="1" noChangeArrowheads="1"/>
          </p:cNvSpPr>
          <p:nvPr>
            <p:ph type="body" idx="1"/>
          </p:nvPr>
        </p:nvSpPr>
        <p:spPr>
          <a:xfrm>
            <a:off x="457200" y="2209800"/>
            <a:ext cx="8229600" cy="4325112"/>
          </a:xfrm>
        </p:spPr>
        <p:txBody>
          <a:bodyPr/>
          <a:lstStyle/>
          <a:p>
            <a:pPr eaLnBrk="1" hangingPunct="1"/>
            <a:r>
              <a:rPr lang="es-CR" altLang="zh-CN" sz="2400" dirty="0" smtClean="0">
                <a:latin typeface="Arial" pitchFamily="34" charset="0"/>
                <a:ea typeface="宋体" charset="-122"/>
                <a:cs typeface="Arial" pitchFamily="34" charset="0"/>
              </a:rPr>
              <a:t>During World War II, thirty-two men voluntered to be subjects in a study of hunger. Over a period of six months, each man lost approximately 25% of his body weight. During that time, all the men in the study became weak and irritable. They also lost all interest in sex. The subjects, however, didn’t lose interest in food. They studied cookbooks and spent hours daydreaming about their favorite foods and ideal meals. </a:t>
            </a:r>
            <a:endParaRPr lang="es-ES" altLang="zh-CN" sz="2400" dirty="0" smtClean="0">
              <a:latin typeface="Arial" pitchFamily="34" charset="0"/>
              <a:ea typeface="宋体" charset="-122"/>
              <a:cs typeface="Arial" pitchFamily="34" charset="0"/>
            </a:endParaRPr>
          </a:p>
        </p:txBody>
      </p:sp>
      <p:sp>
        <p:nvSpPr>
          <p:cNvPr id="65540" name="Line 4"/>
          <p:cNvSpPr>
            <a:spLocks noChangeShapeType="1"/>
          </p:cNvSpPr>
          <p:nvPr/>
        </p:nvSpPr>
        <p:spPr bwMode="auto">
          <a:xfrm>
            <a:off x="990600" y="2667000"/>
            <a:ext cx="6911975" cy="0"/>
          </a:xfrm>
          <a:prstGeom prst="line">
            <a:avLst/>
          </a:prstGeom>
          <a:noFill/>
          <a:ln w="19050">
            <a:solidFill>
              <a:schemeClr val="accent1"/>
            </a:solidFill>
            <a:round/>
            <a:headEnd/>
            <a:tailEnd/>
          </a:ln>
        </p:spPr>
        <p:txBody>
          <a:bodyPr/>
          <a:lstStyle/>
          <a:p>
            <a:endParaRPr lang="zh-CN" altLang="en-US"/>
          </a:p>
        </p:txBody>
      </p:sp>
      <p:sp>
        <p:nvSpPr>
          <p:cNvPr id="65542" name="Line 6"/>
          <p:cNvSpPr>
            <a:spLocks noChangeShapeType="1"/>
          </p:cNvSpPr>
          <p:nvPr/>
        </p:nvSpPr>
        <p:spPr bwMode="auto">
          <a:xfrm>
            <a:off x="990600" y="2971800"/>
            <a:ext cx="3816350" cy="0"/>
          </a:xfrm>
          <a:prstGeom prst="line">
            <a:avLst/>
          </a:prstGeom>
          <a:noFill/>
          <a:ln w="19050">
            <a:solidFill>
              <a:schemeClr val="accent1"/>
            </a:solidFill>
            <a:round/>
            <a:headEnd/>
            <a:tailEnd/>
          </a:ln>
        </p:spPr>
        <p:txBody>
          <a:bodyPr/>
          <a:lstStyle/>
          <a:p>
            <a:endParaRPr lang="zh-CN" altLang="en-US"/>
          </a:p>
        </p:txBody>
      </p:sp>
      <p:grpSp>
        <p:nvGrpSpPr>
          <p:cNvPr id="2" name="Group 11"/>
          <p:cNvGrpSpPr>
            <a:grpSpLocks/>
          </p:cNvGrpSpPr>
          <p:nvPr/>
        </p:nvGrpSpPr>
        <p:grpSpPr bwMode="auto">
          <a:xfrm>
            <a:off x="533400" y="2895600"/>
            <a:ext cx="1728787" cy="3168650"/>
            <a:chOff x="521" y="1888"/>
            <a:chExt cx="1089" cy="1996"/>
          </a:xfrm>
        </p:grpSpPr>
        <p:sp>
          <p:nvSpPr>
            <p:cNvPr id="10248" name="Line 7"/>
            <p:cNvSpPr>
              <a:spLocks noChangeShapeType="1"/>
            </p:cNvSpPr>
            <p:nvPr/>
          </p:nvSpPr>
          <p:spPr bwMode="auto">
            <a:xfrm flipH="1">
              <a:off x="521" y="1888"/>
              <a:ext cx="227" cy="0"/>
            </a:xfrm>
            <a:prstGeom prst="line">
              <a:avLst/>
            </a:prstGeom>
            <a:noFill/>
            <a:ln w="19050">
              <a:solidFill>
                <a:srgbClr val="FF3300"/>
              </a:solidFill>
              <a:round/>
              <a:headEnd/>
              <a:tailEnd/>
            </a:ln>
          </p:spPr>
          <p:txBody>
            <a:bodyPr/>
            <a:lstStyle/>
            <a:p>
              <a:endParaRPr lang="zh-CN" altLang="en-US"/>
            </a:p>
          </p:txBody>
        </p:sp>
        <p:sp>
          <p:nvSpPr>
            <p:cNvPr id="10249" name="Line 9"/>
            <p:cNvSpPr>
              <a:spLocks noChangeShapeType="1"/>
            </p:cNvSpPr>
            <p:nvPr/>
          </p:nvSpPr>
          <p:spPr bwMode="auto">
            <a:xfrm>
              <a:off x="521" y="1888"/>
              <a:ext cx="0" cy="1996"/>
            </a:xfrm>
            <a:prstGeom prst="line">
              <a:avLst/>
            </a:prstGeom>
            <a:noFill/>
            <a:ln w="19050">
              <a:solidFill>
                <a:srgbClr val="FF3300"/>
              </a:solidFill>
              <a:round/>
              <a:headEnd/>
              <a:tailEnd/>
            </a:ln>
          </p:spPr>
          <p:txBody>
            <a:bodyPr/>
            <a:lstStyle/>
            <a:p>
              <a:endParaRPr lang="zh-CN" altLang="en-US"/>
            </a:p>
          </p:txBody>
        </p:sp>
        <p:sp>
          <p:nvSpPr>
            <p:cNvPr id="10250" name="Line 10"/>
            <p:cNvSpPr>
              <a:spLocks noChangeShapeType="1"/>
            </p:cNvSpPr>
            <p:nvPr/>
          </p:nvSpPr>
          <p:spPr bwMode="auto">
            <a:xfrm>
              <a:off x="521" y="3884"/>
              <a:ext cx="1089" cy="0"/>
            </a:xfrm>
            <a:prstGeom prst="line">
              <a:avLst/>
            </a:prstGeom>
            <a:noFill/>
            <a:ln w="19050">
              <a:solidFill>
                <a:srgbClr val="FF3300"/>
              </a:solidFill>
              <a:round/>
              <a:headEnd/>
              <a:tailEnd type="triangle" w="med" len="med"/>
            </a:ln>
          </p:spPr>
          <p:txBody>
            <a:bodyPr/>
            <a:lstStyle/>
            <a:p>
              <a:endParaRPr lang="zh-CN" altLang="en-US"/>
            </a:p>
          </p:txBody>
        </p:sp>
      </p:grpSp>
      <p:sp>
        <p:nvSpPr>
          <p:cNvPr id="65548" name="Text Box 12"/>
          <p:cNvSpPr txBox="1">
            <a:spLocks noChangeArrowheads="1"/>
          </p:cNvSpPr>
          <p:nvPr/>
        </p:nvSpPr>
        <p:spPr bwMode="auto">
          <a:xfrm>
            <a:off x="2743200" y="5867400"/>
            <a:ext cx="2160587" cy="376238"/>
          </a:xfrm>
          <a:prstGeom prst="rect">
            <a:avLst/>
          </a:prstGeom>
          <a:solidFill>
            <a:srgbClr val="FFCC99"/>
          </a:solidFill>
          <a:ln w="9525">
            <a:solidFill>
              <a:srgbClr val="FFCC99"/>
            </a:solidFill>
            <a:miter lim="800000"/>
            <a:headEnd/>
            <a:tailEnd/>
          </a:ln>
          <a:effectLst>
            <a:outerShdw dist="107763" dir="13500000" algn="ctr" rotWithShape="0">
              <a:schemeClr val="accent2">
                <a:alpha val="50000"/>
              </a:schemeClr>
            </a:outerShdw>
          </a:effectLst>
        </p:spPr>
        <p:txBody>
          <a:bodyPr>
            <a:spAutoFit/>
          </a:bodyPr>
          <a:lstStyle/>
          <a:p>
            <a:pPr algn="ctr">
              <a:spcBef>
                <a:spcPct val="50000"/>
              </a:spcBef>
              <a:defRPr/>
            </a:pPr>
            <a:r>
              <a:rPr lang="es-CR"/>
              <a:t>Topic Sentence</a:t>
            </a:r>
            <a:endParaRPr lang="es-ES" altLang="zh-CN">
              <a:ea typeface="宋体"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 calcmode="lin" valueType="num">
                                      <p:cBhvr>
                                        <p:cTn id="7" dur="1000" fill="hold"/>
                                        <p:tgtEl>
                                          <p:spTgt spid="65540"/>
                                        </p:tgtEl>
                                        <p:attrNameLst>
                                          <p:attrName>ppt_w</p:attrName>
                                        </p:attrNameLst>
                                      </p:cBhvr>
                                      <p:tavLst>
                                        <p:tav tm="0">
                                          <p:val>
                                            <p:strVal val="#ppt_w*0.70"/>
                                          </p:val>
                                        </p:tav>
                                        <p:tav tm="100000">
                                          <p:val>
                                            <p:strVal val="#ppt_w"/>
                                          </p:val>
                                        </p:tav>
                                      </p:tavLst>
                                    </p:anim>
                                    <p:anim calcmode="lin" valueType="num">
                                      <p:cBhvr>
                                        <p:cTn id="8" dur="1000" fill="hold"/>
                                        <p:tgtEl>
                                          <p:spTgt spid="65540"/>
                                        </p:tgtEl>
                                        <p:attrNameLst>
                                          <p:attrName>ppt_h</p:attrName>
                                        </p:attrNameLst>
                                      </p:cBhvr>
                                      <p:tavLst>
                                        <p:tav tm="0">
                                          <p:val>
                                            <p:strVal val="#ppt_h"/>
                                          </p:val>
                                        </p:tav>
                                        <p:tav tm="100000">
                                          <p:val>
                                            <p:strVal val="#ppt_h"/>
                                          </p:val>
                                        </p:tav>
                                      </p:tavLst>
                                    </p:anim>
                                    <p:animEffect transition="in" filter="fade">
                                      <p:cBhvr>
                                        <p:cTn id="9" dur="1000"/>
                                        <p:tgtEl>
                                          <p:spTgt spid="65540"/>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65542"/>
                                        </p:tgtEl>
                                        <p:attrNameLst>
                                          <p:attrName>style.visibility</p:attrName>
                                        </p:attrNameLst>
                                      </p:cBhvr>
                                      <p:to>
                                        <p:strVal val="visible"/>
                                      </p:to>
                                    </p:set>
                                    <p:anim calcmode="lin" valueType="num">
                                      <p:cBhvr>
                                        <p:cTn id="14" dur="1000" fill="hold"/>
                                        <p:tgtEl>
                                          <p:spTgt spid="65542"/>
                                        </p:tgtEl>
                                        <p:attrNameLst>
                                          <p:attrName>ppt_w</p:attrName>
                                        </p:attrNameLst>
                                      </p:cBhvr>
                                      <p:tavLst>
                                        <p:tav tm="0">
                                          <p:val>
                                            <p:strVal val="#ppt_w*0.70"/>
                                          </p:val>
                                        </p:tav>
                                        <p:tav tm="100000">
                                          <p:val>
                                            <p:strVal val="#ppt_w"/>
                                          </p:val>
                                        </p:tav>
                                      </p:tavLst>
                                    </p:anim>
                                    <p:anim calcmode="lin" valueType="num">
                                      <p:cBhvr>
                                        <p:cTn id="15" dur="1000" fill="hold"/>
                                        <p:tgtEl>
                                          <p:spTgt spid="65542"/>
                                        </p:tgtEl>
                                        <p:attrNameLst>
                                          <p:attrName>ppt_h</p:attrName>
                                        </p:attrNameLst>
                                      </p:cBhvr>
                                      <p:tavLst>
                                        <p:tav tm="0">
                                          <p:val>
                                            <p:strVal val="#ppt_h"/>
                                          </p:val>
                                        </p:tav>
                                        <p:tav tm="100000">
                                          <p:val>
                                            <p:strVal val="#ppt_h"/>
                                          </p:val>
                                        </p:tav>
                                      </p:tavLst>
                                    </p:anim>
                                    <p:animEffect transition="in" filter="fade">
                                      <p:cBhvr>
                                        <p:cTn id="16" dur="1000"/>
                                        <p:tgtEl>
                                          <p:spTgt spid="6554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nimBg="1"/>
      <p:bldP spid="65542" grpId="0" animBg="1"/>
      <p:bldP spid="655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defRPr/>
            </a:pPr>
            <a:r>
              <a:rPr lang="en-US" altLang="zh-CN" sz="3200" dirty="0" smtClean="0">
                <a:latin typeface="Arial" pitchFamily="34" charset="0"/>
                <a:cs typeface="Arial" pitchFamily="34" charset="0"/>
              </a:rPr>
              <a:t>Qualities of a Good Topic</a:t>
            </a:r>
            <a:endParaRPr lang="zh-CN" altLang="zh-CN" sz="3200" dirty="0">
              <a:latin typeface="Arial" pitchFamily="34" charset="0"/>
              <a:cs typeface="Arial" pitchFamily="34" charset="0"/>
            </a:endParaRPr>
          </a:p>
        </p:txBody>
      </p:sp>
      <p:sp>
        <p:nvSpPr>
          <p:cNvPr id="164867" name="Rectangle 3"/>
          <p:cNvSpPr>
            <a:spLocks noGrp="1" noChangeArrowheads="1"/>
          </p:cNvSpPr>
          <p:nvPr>
            <p:ph idx="1"/>
          </p:nvPr>
        </p:nvSpPr>
        <p:spPr>
          <a:xfrm>
            <a:off x="1066800" y="1981200"/>
            <a:ext cx="7620000" cy="4724400"/>
          </a:xfrm>
        </p:spPr>
        <p:txBody>
          <a:bodyPr>
            <a:normAutofit/>
          </a:bodyPr>
          <a:lstStyle/>
          <a:p>
            <a:pPr>
              <a:defRPr/>
            </a:pPr>
            <a:r>
              <a:rPr lang="en-US" altLang="zh-CN" sz="2400" dirty="0" smtClean="0">
                <a:latin typeface="Arial" pitchFamily="34" charset="0"/>
                <a:cs typeface="Arial" pitchFamily="34" charset="0"/>
              </a:rPr>
              <a:t>The topic will enable you to fulfill the assignment. </a:t>
            </a:r>
            <a:endParaRPr lang="zh-CN" altLang="zh-CN" sz="2400" dirty="0" smtClean="0">
              <a:latin typeface="Arial" pitchFamily="34" charset="0"/>
              <a:cs typeface="Arial" pitchFamily="34" charset="0"/>
            </a:endParaRPr>
          </a:p>
          <a:p>
            <a:pPr>
              <a:defRPr/>
            </a:pPr>
            <a:r>
              <a:rPr lang="en-US" altLang="zh-CN" sz="2400" dirty="0" smtClean="0">
                <a:latin typeface="Arial" pitchFamily="34" charset="0"/>
                <a:cs typeface="Arial" pitchFamily="34" charset="0"/>
              </a:rPr>
              <a:t>The topic interests you enough to work on it. </a:t>
            </a:r>
            <a:endParaRPr lang="zh-CN" altLang="zh-CN" sz="2400" dirty="0" smtClean="0">
              <a:latin typeface="Arial" pitchFamily="34" charset="0"/>
              <a:cs typeface="Arial" pitchFamily="34" charset="0"/>
            </a:endParaRPr>
          </a:p>
          <a:p>
            <a:pPr>
              <a:defRPr/>
            </a:pPr>
            <a:r>
              <a:rPr lang="en-US" altLang="zh-CN" sz="2400" dirty="0" smtClean="0">
                <a:latin typeface="Arial" pitchFamily="34" charset="0"/>
                <a:cs typeface="Arial" pitchFamily="34" charset="0"/>
              </a:rPr>
              <a:t>The topic will teach you something.</a:t>
            </a:r>
            <a:endParaRPr lang="zh-CN" altLang="zh-CN" sz="2400" dirty="0" smtClean="0">
              <a:latin typeface="Arial" pitchFamily="34" charset="0"/>
              <a:cs typeface="Arial" pitchFamily="34" charset="0"/>
            </a:endParaRPr>
          </a:p>
          <a:p>
            <a:pPr>
              <a:defRPr/>
            </a:pPr>
            <a:r>
              <a:rPr lang="en-US" altLang="zh-CN" sz="2400" dirty="0" smtClean="0">
                <a:latin typeface="Arial" pitchFamily="34" charset="0"/>
                <a:cs typeface="Arial" pitchFamily="34" charset="0"/>
              </a:rPr>
              <a:t>The topic is of manageable scope. </a:t>
            </a:r>
            <a:endParaRPr lang="zh-CN" altLang="zh-CN" sz="2400" dirty="0" smtClean="0">
              <a:latin typeface="Arial" pitchFamily="34" charset="0"/>
              <a:cs typeface="Arial" pitchFamily="34" charset="0"/>
            </a:endParaRPr>
          </a:p>
          <a:p>
            <a:pPr>
              <a:defRPr/>
            </a:pPr>
            <a:r>
              <a:rPr lang="en-US" altLang="zh-CN" sz="2400" dirty="0" smtClean="0">
                <a:latin typeface="Arial" pitchFamily="34" charset="0"/>
                <a:cs typeface="Arial" pitchFamily="34" charset="0"/>
              </a:rPr>
              <a:t>You can bring something to the topic. </a:t>
            </a:r>
            <a:endParaRPr lang="zh-CN" altLang="zh-CN" sz="2400" dirty="0" smtClean="0">
              <a:latin typeface="Arial" pitchFamily="34" charset="0"/>
              <a:cs typeface="Arial" pitchFamily="34" charset="0"/>
            </a:endParaRPr>
          </a:p>
          <a:p>
            <a:pPr>
              <a:defRPr/>
            </a:pPr>
            <a:r>
              <a:rPr lang="en-US" altLang="zh-CN" sz="2400" dirty="0" smtClean="0">
                <a:latin typeface="Arial" pitchFamily="34" charset="0"/>
                <a:cs typeface="Arial" pitchFamily="34" charset="0"/>
              </a:rPr>
              <a:t>Enough information on the topic is available to you. </a:t>
            </a:r>
            <a:endParaRPr lang="zh-CN" altLang="zh-CN" sz="2400" dirty="0" smtClean="0">
              <a:latin typeface="Arial" pitchFamily="34" charset="0"/>
              <a:cs typeface="Arial" pitchFamily="34" charset="0"/>
            </a:endParaRPr>
          </a:p>
          <a:p>
            <a:pPr>
              <a:defRPr/>
            </a:pPr>
            <a:r>
              <a:rPr lang="en-US" altLang="zh-CN" sz="2400" dirty="0" smtClean="0">
                <a:latin typeface="Arial" pitchFamily="34" charset="0"/>
                <a:cs typeface="Arial" pitchFamily="34" charset="0"/>
              </a:rPr>
              <a:t>The topic is suitable for your audience. </a:t>
            </a:r>
            <a:endParaRPr lang="zh-CN" altLang="zh-CN" sz="2400" dirty="0" smtClean="0">
              <a:latin typeface="Arial" pitchFamily="34" charset="0"/>
              <a:cs typeface="Arial" pitchFamily="34" charset="0"/>
            </a:endParaRPr>
          </a:p>
          <a:p>
            <a:pPr>
              <a:defRPr/>
            </a:pPr>
            <a:r>
              <a:rPr lang="en-US" altLang="zh-CN" sz="2400" dirty="0" smtClean="0">
                <a:latin typeface="Arial" pitchFamily="34" charset="0"/>
                <a:cs typeface="Arial" pitchFamily="34" charset="0"/>
              </a:rPr>
              <a:t>The topic lets you demonstrate all your abilities that a research paper is meant to show.</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 calcmode="lin" valueType="num">
                                      <p:cBhvr additive="base">
                                        <p:cTn id="7" dur="500" fill="hold"/>
                                        <p:tgtEl>
                                          <p:spTgt spid="164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867">
                                            <p:txEl>
                                              <p:pRg st="1" end="1"/>
                                            </p:txEl>
                                          </p:spTgt>
                                        </p:tgtEl>
                                        <p:attrNameLst>
                                          <p:attrName>style.visibility</p:attrName>
                                        </p:attrNameLst>
                                      </p:cBhvr>
                                      <p:to>
                                        <p:strVal val="visible"/>
                                      </p:to>
                                    </p:set>
                                    <p:anim calcmode="lin" valueType="num">
                                      <p:cBhvr additive="base">
                                        <p:cTn id="13" dur="500" fill="hold"/>
                                        <p:tgtEl>
                                          <p:spTgt spid="164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4867">
                                            <p:txEl>
                                              <p:pRg st="2" end="2"/>
                                            </p:txEl>
                                          </p:spTgt>
                                        </p:tgtEl>
                                        <p:attrNameLst>
                                          <p:attrName>style.visibility</p:attrName>
                                        </p:attrNameLst>
                                      </p:cBhvr>
                                      <p:to>
                                        <p:strVal val="visible"/>
                                      </p:to>
                                    </p:set>
                                    <p:anim calcmode="lin" valueType="num">
                                      <p:cBhvr additive="base">
                                        <p:cTn id="19" dur="500" fill="hold"/>
                                        <p:tgtEl>
                                          <p:spTgt spid="164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4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4867">
                                            <p:txEl>
                                              <p:pRg st="3" end="3"/>
                                            </p:txEl>
                                          </p:spTgt>
                                        </p:tgtEl>
                                        <p:attrNameLst>
                                          <p:attrName>style.visibility</p:attrName>
                                        </p:attrNameLst>
                                      </p:cBhvr>
                                      <p:to>
                                        <p:strVal val="visible"/>
                                      </p:to>
                                    </p:set>
                                    <p:anim calcmode="lin" valueType="num">
                                      <p:cBhvr additive="base">
                                        <p:cTn id="25" dur="500" fill="hold"/>
                                        <p:tgtEl>
                                          <p:spTgt spid="164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4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4867">
                                            <p:txEl>
                                              <p:pRg st="4" end="4"/>
                                            </p:txEl>
                                          </p:spTgt>
                                        </p:tgtEl>
                                        <p:attrNameLst>
                                          <p:attrName>style.visibility</p:attrName>
                                        </p:attrNameLst>
                                      </p:cBhvr>
                                      <p:to>
                                        <p:strVal val="visible"/>
                                      </p:to>
                                    </p:set>
                                    <p:anim calcmode="lin" valueType="num">
                                      <p:cBhvr additive="base">
                                        <p:cTn id="31" dur="500" fill="hold"/>
                                        <p:tgtEl>
                                          <p:spTgt spid="1648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4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4867">
                                            <p:txEl>
                                              <p:pRg st="5" end="5"/>
                                            </p:txEl>
                                          </p:spTgt>
                                        </p:tgtEl>
                                        <p:attrNameLst>
                                          <p:attrName>style.visibility</p:attrName>
                                        </p:attrNameLst>
                                      </p:cBhvr>
                                      <p:to>
                                        <p:strVal val="visible"/>
                                      </p:to>
                                    </p:set>
                                    <p:anim calcmode="lin" valueType="num">
                                      <p:cBhvr additive="base">
                                        <p:cTn id="37" dur="500" fill="hold"/>
                                        <p:tgtEl>
                                          <p:spTgt spid="1648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4867">
                                            <p:txEl>
                                              <p:pRg st="6" end="6"/>
                                            </p:txEl>
                                          </p:spTgt>
                                        </p:tgtEl>
                                        <p:attrNameLst>
                                          <p:attrName>style.visibility</p:attrName>
                                        </p:attrNameLst>
                                      </p:cBhvr>
                                      <p:to>
                                        <p:strVal val="visible"/>
                                      </p:to>
                                    </p:set>
                                    <p:anim calcmode="lin" valueType="num">
                                      <p:cBhvr additive="base">
                                        <p:cTn id="43" dur="500" fill="hold"/>
                                        <p:tgtEl>
                                          <p:spTgt spid="1648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48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4867">
                                            <p:txEl>
                                              <p:pRg st="7" end="7"/>
                                            </p:txEl>
                                          </p:spTgt>
                                        </p:tgtEl>
                                        <p:attrNameLst>
                                          <p:attrName>style.visibility</p:attrName>
                                        </p:attrNameLst>
                                      </p:cBhvr>
                                      <p:to>
                                        <p:strVal val="visible"/>
                                      </p:to>
                                    </p:set>
                                    <p:anim calcmode="lin" valueType="num">
                                      <p:cBhvr additive="base">
                                        <p:cTn id="49" dur="500" fill="hold"/>
                                        <p:tgtEl>
                                          <p:spTgt spid="1648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48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838200"/>
            <a:ext cx="8229600" cy="1066800"/>
          </a:xfrm>
        </p:spPr>
        <p:txBody>
          <a:bodyPr/>
          <a:lstStyle/>
          <a:p>
            <a:r>
              <a:rPr lang="en-US" altLang="zh-CN" dirty="0" smtClean="0">
                <a:latin typeface="Arial" pitchFamily="34" charset="0"/>
                <a:cs typeface="Arial" pitchFamily="34" charset="0"/>
              </a:rPr>
              <a:t>More Examples</a:t>
            </a:r>
            <a:endParaRPr lang="zh-CN" altLang="en-US" dirty="0">
              <a:latin typeface="Arial" pitchFamily="34" charset="0"/>
              <a:cs typeface="Arial" pitchFamily="34" charset="0"/>
            </a:endParaRPr>
          </a:p>
        </p:txBody>
      </p:sp>
      <p:sp>
        <p:nvSpPr>
          <p:cNvPr id="3" name="内容占位符 2"/>
          <p:cNvSpPr>
            <a:spLocks noGrp="1"/>
          </p:cNvSpPr>
          <p:nvPr>
            <p:ph idx="1"/>
          </p:nvPr>
        </p:nvSpPr>
        <p:spPr>
          <a:xfrm>
            <a:off x="533400" y="1981200"/>
            <a:ext cx="8305800" cy="4325112"/>
          </a:xfrm>
        </p:spPr>
        <p:txBody>
          <a:bodyPr>
            <a:noAutofit/>
          </a:bodyPr>
          <a:lstStyle/>
          <a:p>
            <a:pPr fontAlgn="base">
              <a:spcAft>
                <a:spcPts val="600"/>
              </a:spcAft>
            </a:pPr>
            <a:r>
              <a:rPr lang="en-US" altLang="zh-CN" sz="2200" dirty="0" smtClean="0">
                <a:latin typeface="Arial" pitchFamily="34" charset="0"/>
                <a:cs typeface="Arial" pitchFamily="34" charset="0"/>
              </a:rPr>
              <a:t>There are several advantages to owning a small car. The advantages of owning a small car include...</a:t>
            </a:r>
          </a:p>
          <a:p>
            <a:pPr fontAlgn="base">
              <a:spcAft>
                <a:spcPts val="600"/>
              </a:spcAft>
            </a:pPr>
            <a:r>
              <a:rPr lang="en-US" altLang="zh-CN" sz="2200" dirty="0" smtClean="0">
                <a:latin typeface="Arial" pitchFamily="34" charset="0"/>
                <a:cs typeface="Arial" pitchFamily="34" charset="0"/>
              </a:rPr>
              <a:t>Most states require commercial drivers to pass a specialized test for a number of reasons. The reasons for this include... </a:t>
            </a:r>
          </a:p>
          <a:p>
            <a:pPr fontAlgn="base">
              <a:spcAft>
                <a:spcPts val="600"/>
              </a:spcAft>
            </a:pPr>
            <a:r>
              <a:rPr lang="en-US" altLang="zh-CN" sz="2200" dirty="0" smtClean="0">
                <a:latin typeface="Arial" pitchFamily="34" charset="0"/>
                <a:cs typeface="Arial" pitchFamily="34" charset="0"/>
              </a:rPr>
              <a:t>Students can avoid getting sick when they go away to college by taking certain precautions. These precautions include... </a:t>
            </a:r>
          </a:p>
          <a:p>
            <a:pPr fontAlgn="base">
              <a:spcAft>
                <a:spcPts val="600"/>
              </a:spcAft>
            </a:pPr>
            <a:r>
              <a:rPr lang="en-US" altLang="zh-CN" sz="2200" dirty="0" smtClean="0">
                <a:latin typeface="Arial" pitchFamily="34" charset="0"/>
                <a:cs typeface="Arial" pitchFamily="34" charset="0"/>
              </a:rPr>
              <a:t>The United States Civil War was started because of a number of reason. The causes of the Civil War include...</a:t>
            </a:r>
          </a:p>
          <a:p>
            <a:pPr fontAlgn="base">
              <a:spcAft>
                <a:spcPts val="600"/>
              </a:spcAft>
            </a:pPr>
            <a:r>
              <a:rPr lang="en-US" altLang="zh-CN" sz="2200" dirty="0" smtClean="0">
                <a:latin typeface="Arial" pitchFamily="34" charset="0"/>
                <a:cs typeface="Arial" pitchFamily="34" charset="0"/>
              </a:rPr>
              <a:t>The Great Depression was a period of great distress and economic problems for many Americans and individuals across the globe. The effects of the Great Depression include...</a:t>
            </a:r>
            <a:endParaRPr lang="en-US" altLang="zh-CN" sz="2200"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itchFamily="34" charset="0"/>
                <a:cs typeface="Arial" pitchFamily="34" charset="0"/>
              </a:rPr>
              <a:t>More Examples</a:t>
            </a:r>
            <a:endParaRPr lang="zh-CN" altLang="en-US" dirty="0">
              <a:latin typeface="Arial" pitchFamily="34" charset="0"/>
              <a:cs typeface="Arial" pitchFamily="34" charset="0"/>
            </a:endParaRPr>
          </a:p>
        </p:txBody>
      </p:sp>
      <p:sp>
        <p:nvSpPr>
          <p:cNvPr id="3" name="内容占位符 2"/>
          <p:cNvSpPr>
            <a:spLocks noGrp="1"/>
          </p:cNvSpPr>
          <p:nvPr>
            <p:ph idx="1"/>
          </p:nvPr>
        </p:nvSpPr>
        <p:spPr>
          <a:xfrm>
            <a:off x="457200" y="2249424"/>
            <a:ext cx="8305800" cy="4325112"/>
          </a:xfrm>
        </p:spPr>
        <p:txBody>
          <a:bodyPr>
            <a:noAutofit/>
          </a:bodyPr>
          <a:lstStyle/>
          <a:p>
            <a:pPr fontAlgn="base">
              <a:spcAft>
                <a:spcPts val="600"/>
              </a:spcAft>
            </a:pPr>
            <a:r>
              <a:rPr lang="en-US" altLang="zh-CN" sz="2000" dirty="0" smtClean="0">
                <a:latin typeface="Arial" pitchFamily="34" charset="0"/>
                <a:cs typeface="Arial" pitchFamily="34" charset="0"/>
              </a:rPr>
              <a:t>Changing the oil of a car is easy if you follow these steps. (The steps for changing a car's oil include...</a:t>
            </a:r>
          </a:p>
          <a:p>
            <a:pPr fontAlgn="base">
              <a:spcAft>
                <a:spcPts val="600"/>
              </a:spcAft>
            </a:pPr>
            <a:r>
              <a:rPr lang="en-US" altLang="zh-CN" sz="2000" dirty="0" smtClean="0">
                <a:latin typeface="Arial" pitchFamily="34" charset="0"/>
                <a:cs typeface="Arial" pitchFamily="34" charset="0"/>
              </a:rPr>
              <a:t>There are several ways that a student can obtain a college scholarship. These ways include...</a:t>
            </a:r>
          </a:p>
          <a:p>
            <a:pPr fontAlgn="base">
              <a:spcAft>
                <a:spcPts val="600"/>
              </a:spcAft>
            </a:pPr>
            <a:r>
              <a:rPr lang="en-US" altLang="zh-CN" sz="2000" dirty="0" smtClean="0">
                <a:latin typeface="Arial" pitchFamily="34" charset="0"/>
                <a:cs typeface="Arial" pitchFamily="34" charset="0"/>
              </a:rPr>
              <a:t>There are a number of methods that cooks use to make a turkey moist. The methods to create a moist and tender turkey include...</a:t>
            </a:r>
          </a:p>
          <a:p>
            <a:pPr fontAlgn="base">
              <a:spcAft>
                <a:spcPts val="600"/>
              </a:spcAft>
            </a:pPr>
            <a:r>
              <a:rPr lang="en-US" altLang="zh-CN" sz="2000" dirty="0" smtClean="0">
                <a:latin typeface="Arial" pitchFamily="34" charset="0"/>
                <a:cs typeface="Arial" pitchFamily="34" charset="0"/>
              </a:rPr>
              <a:t>Animals in the same family share common characteristics. These characteristics include...</a:t>
            </a:r>
          </a:p>
          <a:p>
            <a:pPr fontAlgn="base">
              <a:spcAft>
                <a:spcPts val="600"/>
              </a:spcAft>
            </a:pPr>
            <a:r>
              <a:rPr lang="en-US" altLang="zh-CN" sz="2000" dirty="0" smtClean="0">
                <a:latin typeface="Arial" pitchFamily="34" charset="0"/>
                <a:cs typeface="Arial" pitchFamily="34" charset="0"/>
              </a:rPr>
              <a:t>There are a number of types of card games that use trump suits. The types include...</a:t>
            </a:r>
            <a:endParaRPr lang="en-US" altLang="zh-CN" sz="2000"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itchFamily="34" charset="0"/>
                <a:cs typeface="Arial" pitchFamily="34" charset="0"/>
              </a:rPr>
              <a:t>More Examples</a:t>
            </a:r>
            <a:endParaRPr lang="zh-CN" altLang="en-US" dirty="0">
              <a:latin typeface="Arial" pitchFamily="34" charset="0"/>
              <a:cs typeface="Arial" pitchFamily="34" charset="0"/>
            </a:endParaRPr>
          </a:p>
        </p:txBody>
      </p:sp>
      <p:sp>
        <p:nvSpPr>
          <p:cNvPr id="3" name="内容占位符 2"/>
          <p:cNvSpPr>
            <a:spLocks noGrp="1"/>
          </p:cNvSpPr>
          <p:nvPr>
            <p:ph idx="1"/>
          </p:nvPr>
        </p:nvSpPr>
        <p:spPr/>
        <p:txBody>
          <a:bodyPr>
            <a:normAutofit fontScale="77500" lnSpcReduction="20000"/>
          </a:bodyPr>
          <a:lstStyle/>
          <a:p>
            <a:pPr fontAlgn="base">
              <a:spcAft>
                <a:spcPts val="600"/>
              </a:spcAft>
            </a:pPr>
            <a:r>
              <a:rPr lang="en-US" altLang="zh-CN" dirty="0" smtClean="0">
                <a:latin typeface="Arial" pitchFamily="34" charset="0"/>
                <a:cs typeface="Arial" pitchFamily="34" charset="0"/>
              </a:rPr>
              <a:t>There are many kinds of pollution that can affect your health. The different kinds of pollution include...</a:t>
            </a:r>
          </a:p>
          <a:p>
            <a:pPr fontAlgn="base">
              <a:spcAft>
                <a:spcPts val="600"/>
              </a:spcAft>
            </a:pPr>
            <a:r>
              <a:rPr lang="en-US" altLang="zh-CN" dirty="0" smtClean="0">
                <a:latin typeface="Arial" pitchFamily="34" charset="0"/>
                <a:cs typeface="Arial" pitchFamily="34" charset="0"/>
              </a:rPr>
              <a:t>Effective teachers possess specific qualities that help students achieve greater results. The qualities of effective teachers include...</a:t>
            </a:r>
          </a:p>
          <a:p>
            <a:pPr fontAlgn="base">
              <a:spcAft>
                <a:spcPts val="600"/>
              </a:spcAft>
            </a:pPr>
            <a:r>
              <a:rPr lang="en-US" altLang="zh-CN" dirty="0" smtClean="0">
                <a:latin typeface="Arial" pitchFamily="34" charset="0"/>
                <a:cs typeface="Arial" pitchFamily="34" charset="0"/>
              </a:rPr>
              <a:t>Successful leaders of large companies often share similar traits. These traits include... ​</a:t>
            </a:r>
          </a:p>
          <a:p>
            <a:pPr fontAlgn="base">
              <a:spcAft>
                <a:spcPts val="600"/>
              </a:spcAft>
            </a:pPr>
            <a:r>
              <a:rPr lang="en-US" altLang="zh-CN" dirty="0" smtClean="0">
                <a:latin typeface="Arial" pitchFamily="34" charset="0"/>
                <a:cs typeface="Arial" pitchFamily="34" charset="0"/>
              </a:rPr>
              <a:t>It has been shown that attending college can aid students in having a better quality of </a:t>
            </a:r>
            <a:r>
              <a:rPr lang="en-US" altLang="zh-CN" dirty="0" err="1" smtClean="0">
                <a:latin typeface="Arial" pitchFamily="34" charset="0"/>
                <a:cs typeface="Arial" pitchFamily="34" charset="0"/>
              </a:rPr>
              <a:t>life.The</a:t>
            </a:r>
            <a:r>
              <a:rPr lang="en-US" altLang="zh-CN" dirty="0" smtClean="0">
                <a:latin typeface="Arial" pitchFamily="34" charset="0"/>
                <a:cs typeface="Arial" pitchFamily="34" charset="0"/>
              </a:rPr>
              <a:t> positive effects of attending college include...</a:t>
            </a:r>
          </a:p>
          <a:p>
            <a:pPr fontAlgn="base">
              <a:spcAft>
                <a:spcPts val="600"/>
              </a:spcAft>
            </a:pPr>
            <a:r>
              <a:rPr lang="en-US" altLang="zh-CN" dirty="0" smtClean="0">
                <a:latin typeface="Arial" pitchFamily="34" charset="0"/>
                <a:cs typeface="Arial" pitchFamily="34" charset="0"/>
              </a:rPr>
              <a:t>In order to travel to Mars, scientists have to overcome a number of obstacles. The obstacles to travelling to Mars include...</a:t>
            </a:r>
          </a:p>
          <a:p>
            <a:endParaRPr lang="zh-CN" altLang="en-US"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itchFamily="34" charset="0"/>
                <a:cs typeface="Arial" pitchFamily="34" charset="0"/>
              </a:rPr>
              <a:t>More Examples</a:t>
            </a:r>
            <a:endParaRPr lang="zh-CN" altLang="en-US" dirty="0">
              <a:latin typeface="Arial" pitchFamily="34" charset="0"/>
              <a:cs typeface="Arial" pitchFamily="34" charset="0"/>
            </a:endParaRPr>
          </a:p>
        </p:txBody>
      </p:sp>
      <p:sp>
        <p:nvSpPr>
          <p:cNvPr id="3" name="内容占位符 2"/>
          <p:cNvSpPr>
            <a:spLocks noGrp="1"/>
          </p:cNvSpPr>
          <p:nvPr>
            <p:ph idx="1"/>
          </p:nvPr>
        </p:nvSpPr>
        <p:spPr/>
        <p:txBody>
          <a:bodyPr/>
          <a:lstStyle/>
          <a:p>
            <a:pPr fontAlgn="base">
              <a:spcAft>
                <a:spcPts val="600"/>
              </a:spcAft>
            </a:pPr>
            <a:r>
              <a:rPr lang="en-US" altLang="zh-CN" dirty="0" smtClean="0">
                <a:latin typeface="Arial" pitchFamily="34" charset="0"/>
                <a:cs typeface="Arial" pitchFamily="34" charset="0"/>
              </a:rPr>
              <a:t>There are a number of different reasons why a real Christmas tree is preferred by many to an artificial one. These reasons include...</a:t>
            </a:r>
          </a:p>
          <a:p>
            <a:pPr fontAlgn="base">
              <a:spcAft>
                <a:spcPts val="600"/>
              </a:spcAft>
            </a:pPr>
            <a:r>
              <a:rPr lang="en-US" altLang="zh-CN" dirty="0" smtClean="0">
                <a:latin typeface="Arial" pitchFamily="34" charset="0"/>
                <a:cs typeface="Arial" pitchFamily="34" charset="0"/>
              </a:rPr>
              <a:t>I am great at a grilling a steak but I can never seem to make a good cake. This is because...</a:t>
            </a:r>
          </a:p>
          <a:p>
            <a:pPr fontAlgn="base">
              <a:spcAft>
                <a:spcPts val="600"/>
              </a:spcAft>
            </a:pPr>
            <a:r>
              <a:rPr lang="en-US" altLang="zh-CN" dirty="0" smtClean="0">
                <a:latin typeface="Arial" pitchFamily="34" charset="0"/>
                <a:cs typeface="Arial" pitchFamily="34" charset="0"/>
              </a:rPr>
              <a:t>Texting and driving is dangerous. This is because…</a:t>
            </a:r>
          </a:p>
          <a:p>
            <a:endParaRPr lang="zh-CN" altLang="en-US" dirty="0">
              <a:latin typeface="Arial" pitchFamily="34" charset="0"/>
              <a:cs typeface="Arial" pitchFamily="34" charset="0"/>
            </a:endParaRPr>
          </a:p>
        </p:txBody>
      </p:sp>
      <p:sp>
        <p:nvSpPr>
          <p:cNvPr id="9218" name="AutoShape 2" descr="http://img5.imgtn.bdimg.com/it/u=1736513483,1257535542&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9220" name="AutoShape 4" descr="http://img5.imgtn.bdimg.com/it/u=2188188906,302662949&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itchFamily="34" charset="0"/>
                <a:cs typeface="Arial" pitchFamily="34" charset="0"/>
              </a:rPr>
              <a:t>Practice:</a:t>
            </a:r>
            <a:endParaRPr lang="zh-CN" altLang="en-US" dirty="0">
              <a:latin typeface="Arial" pitchFamily="34" charset="0"/>
              <a:cs typeface="Arial" pitchFamily="34" charset="0"/>
            </a:endParaRPr>
          </a:p>
        </p:txBody>
      </p:sp>
      <p:sp>
        <p:nvSpPr>
          <p:cNvPr id="3" name="内容占位符 2"/>
          <p:cNvSpPr>
            <a:spLocks noGrp="1"/>
          </p:cNvSpPr>
          <p:nvPr>
            <p:ph idx="1"/>
          </p:nvPr>
        </p:nvSpPr>
        <p:spPr/>
        <p:txBody>
          <a:bodyPr/>
          <a:lstStyle/>
          <a:p>
            <a:pPr marL="624078" indent="-514350">
              <a:buFont typeface="+mj-lt"/>
              <a:buAutoNum type="arabicPeriod"/>
            </a:pPr>
            <a:r>
              <a:rPr lang="en-US" altLang="zh-CN" dirty="0" smtClean="0">
                <a:latin typeface="Arial" pitchFamily="34" charset="0"/>
                <a:cs typeface="Arial" pitchFamily="34" charset="0"/>
              </a:rPr>
              <a:t>Read the article “College Pressures” , and find out the topic sentences.</a:t>
            </a:r>
          </a:p>
          <a:p>
            <a:pPr marL="624078" indent="-514350">
              <a:buFont typeface="+mj-lt"/>
              <a:buAutoNum type="arabicPeriod"/>
            </a:pPr>
            <a:endParaRPr lang="en-US" altLang="zh-CN" dirty="0" smtClean="0">
              <a:latin typeface="Arial" pitchFamily="34" charset="0"/>
              <a:cs typeface="Arial" pitchFamily="34" charset="0"/>
            </a:endParaRPr>
          </a:p>
          <a:p>
            <a:pPr marL="624078" indent="-514350">
              <a:buFont typeface="+mj-lt"/>
              <a:buAutoNum type="arabicPeriod"/>
            </a:pPr>
            <a:endParaRPr lang="en-US" altLang="zh-CN" dirty="0" smtClean="0">
              <a:latin typeface="Arial" pitchFamily="34" charset="0"/>
              <a:cs typeface="Arial" pitchFamily="34" charset="0"/>
            </a:endParaRPr>
          </a:p>
          <a:p>
            <a:pPr marL="624078" indent="-514350">
              <a:buFont typeface="+mj-lt"/>
              <a:buAutoNum type="arabicPeriod"/>
            </a:pPr>
            <a:r>
              <a:rPr lang="en-US" altLang="zh-CN" dirty="0" smtClean="0">
                <a:latin typeface="Arial" pitchFamily="34" charset="0"/>
                <a:cs typeface="Arial" pitchFamily="34" charset="0"/>
              </a:rPr>
              <a:t>Write topic sentences for the following paragraphs:</a:t>
            </a:r>
          </a:p>
          <a:p>
            <a:endParaRPr lang="zh-CN" altLang="en-US" dirty="0"/>
          </a:p>
        </p:txBody>
      </p:sp>
      <p:pic>
        <p:nvPicPr>
          <p:cNvPr id="4" name="Picture 2" descr="http://pic.sucaibar.com/pic/201307/05/883e0958a5.png">
            <a:hlinkClick r:id="rId2" action="ppaction://hlinkfile"/>
          </p:cNvPr>
          <p:cNvPicPr>
            <a:picLocks noChangeAspect="1" noChangeArrowheads="1"/>
          </p:cNvPicPr>
          <p:nvPr/>
        </p:nvPicPr>
        <p:blipFill>
          <a:blip r:embed="rId3" cstate="print"/>
          <a:srcRect/>
          <a:stretch>
            <a:fillRect/>
          </a:stretch>
        </p:blipFill>
        <p:spPr bwMode="auto">
          <a:xfrm>
            <a:off x="5029200" y="2743200"/>
            <a:ext cx="533400" cy="533400"/>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381000"/>
          </a:xfrm>
        </p:spPr>
        <p:txBody>
          <a:bodyPr>
            <a:normAutofit/>
          </a:bodyPr>
          <a:lstStyle/>
          <a:p>
            <a:r>
              <a:rPr lang="en-US" altLang="zh-CN" sz="1200" dirty="0" smtClean="0">
                <a:solidFill>
                  <a:schemeClr val="bg1"/>
                </a:solidFill>
                <a:latin typeface="Arial" pitchFamily="34" charset="0"/>
                <a:cs typeface="Arial" pitchFamily="34" charset="0"/>
              </a:rPr>
              <a:t>Paragraph 1:</a:t>
            </a:r>
            <a:endParaRPr lang="zh-CN" altLang="en-US" sz="1200" dirty="0">
              <a:solidFill>
                <a:schemeClr val="bg1"/>
              </a:solidFill>
              <a:latin typeface="Arial" pitchFamily="34" charset="0"/>
              <a:cs typeface="Arial" pitchFamily="34" charset="0"/>
            </a:endParaRPr>
          </a:p>
        </p:txBody>
      </p:sp>
      <p:sp>
        <p:nvSpPr>
          <p:cNvPr id="3" name="内容占位符 2"/>
          <p:cNvSpPr>
            <a:spLocks noGrp="1"/>
          </p:cNvSpPr>
          <p:nvPr>
            <p:ph idx="1"/>
          </p:nvPr>
        </p:nvSpPr>
        <p:spPr>
          <a:xfrm>
            <a:off x="228600" y="609600"/>
            <a:ext cx="8915400" cy="3352800"/>
          </a:xfrm>
        </p:spPr>
        <p:txBody>
          <a:bodyPr>
            <a:noAutofit/>
          </a:bodyPr>
          <a:lstStyle/>
          <a:p>
            <a:pPr marL="0" indent="0">
              <a:lnSpc>
                <a:spcPct val="150000"/>
              </a:lnSpc>
              <a:spcBef>
                <a:spcPts val="25"/>
              </a:spcBef>
              <a:buNone/>
            </a:pPr>
            <a:r>
              <a:rPr lang="en-US" altLang="zh-CN" sz="2200" dirty="0" smtClean="0">
                <a:latin typeface="Arial" pitchFamily="34" charset="0"/>
                <a:cs typeface="Arial" pitchFamily="34" charset="0"/>
              </a:rPr>
              <a:t>                                                                                                                                                    </a:t>
            </a:r>
            <a:r>
              <a:rPr lang="en-US" altLang="zh-CN" sz="2400" dirty="0" smtClean="0"/>
              <a:t>                        . </a:t>
            </a:r>
            <a:r>
              <a:rPr lang="en-US" altLang="zh-CN" sz="2400" dirty="0" smtClean="0">
                <a:latin typeface="Arial" pitchFamily="34" charset="0"/>
                <a:cs typeface="Arial" pitchFamily="34" charset="0"/>
              </a:rPr>
              <a:t>During the 1990s, I really enjoyed watching </a:t>
            </a:r>
            <a:r>
              <a:rPr lang="en-US" altLang="zh-CN" sz="2400" i="1" dirty="0" smtClean="0">
                <a:latin typeface="Arial" pitchFamily="34" charset="0"/>
                <a:cs typeface="Arial" pitchFamily="34" charset="0"/>
              </a:rPr>
              <a:t>Friends</a:t>
            </a:r>
            <a:r>
              <a:rPr lang="en-US" altLang="zh-CN" sz="2400" dirty="0" smtClean="0">
                <a:latin typeface="Arial" pitchFamily="34" charset="0"/>
                <a:cs typeface="Arial" pitchFamily="34" charset="0"/>
              </a:rPr>
              <a:t> on television every Thursday night. I really wanted Rachel’s haircut—I think every girl wanted Rachel’s haircut back then! Rachel’s haircut went really well with the Guess Jeans that were so popular in the 1990s. I remember all the advertisements for Guess and Calvin Klein Jeans that were in each month’s </a:t>
            </a:r>
            <a:r>
              <a:rPr lang="en-US" altLang="zh-CN" sz="2400" i="1" dirty="0" smtClean="0">
                <a:latin typeface="Arial" pitchFamily="34" charset="0"/>
                <a:cs typeface="Arial" pitchFamily="34" charset="0"/>
              </a:rPr>
              <a:t>Sassy</a:t>
            </a:r>
            <a:r>
              <a:rPr lang="en-US" altLang="zh-CN" sz="2400" dirty="0" smtClean="0">
                <a:latin typeface="Arial" pitchFamily="34" charset="0"/>
                <a:cs typeface="Arial" pitchFamily="34" charset="0"/>
              </a:rPr>
              <a:t> magazine. I don’t think </a:t>
            </a:r>
            <a:r>
              <a:rPr lang="en-US" altLang="zh-CN" sz="2400" i="1" dirty="0" smtClean="0">
                <a:latin typeface="Arial" pitchFamily="34" charset="0"/>
                <a:cs typeface="Arial" pitchFamily="34" charset="0"/>
              </a:rPr>
              <a:t>Sassy</a:t>
            </a:r>
            <a:r>
              <a:rPr lang="en-US" altLang="zh-CN" sz="2400" dirty="0" smtClean="0">
                <a:latin typeface="Arial" pitchFamily="34" charset="0"/>
                <a:cs typeface="Arial" pitchFamily="34" charset="0"/>
              </a:rPr>
              <a:t> magazine exists anymore, but it was one of the most popular magazines for young women in the 1990s.</a:t>
            </a:r>
            <a:endParaRPr lang="zh-CN" altLang="en-US" sz="2200" dirty="0">
              <a:latin typeface="Arial" pitchFamily="34" charset="0"/>
              <a:cs typeface="Arial" pitchFamily="34" charset="0"/>
            </a:endParaRPr>
          </a:p>
        </p:txBody>
      </p:sp>
      <p:sp>
        <p:nvSpPr>
          <p:cNvPr id="4" name="矩形 3"/>
          <p:cNvSpPr/>
          <p:nvPr/>
        </p:nvSpPr>
        <p:spPr>
          <a:xfrm>
            <a:off x="228600" y="533400"/>
            <a:ext cx="8686800" cy="1131848"/>
          </a:xfrm>
          <a:prstGeom prst="rect">
            <a:avLst/>
          </a:prstGeom>
        </p:spPr>
        <p:txBody>
          <a:bodyPr wrap="square">
            <a:spAutoFit/>
          </a:bodyPr>
          <a:lstStyle/>
          <a:p>
            <a:pPr>
              <a:lnSpc>
                <a:spcPct val="150000"/>
              </a:lnSpc>
            </a:pPr>
            <a:r>
              <a:rPr lang="en-US" altLang="zh-CN" sz="2400" dirty="0" smtClean="0">
                <a:latin typeface="Arial" pitchFamily="34" charset="0"/>
                <a:cs typeface="Arial" pitchFamily="34" charset="0"/>
              </a:rPr>
              <a:t>Thinking about the 1990s brings back a lot of memories for me about fashion and popular culture </a:t>
            </a:r>
            <a:endParaRPr lang="zh-CN" altLang="en-US" dirty="0">
              <a:latin typeface="Arial" pitchFamily="34" charset="0"/>
              <a:cs typeface="Arial" pitchFamily="34" charset="0"/>
            </a:endParaRPr>
          </a:p>
        </p:txBody>
      </p:sp>
      <p:sp>
        <p:nvSpPr>
          <p:cNvPr id="5" name="矩形 4"/>
          <p:cNvSpPr/>
          <p:nvPr/>
        </p:nvSpPr>
        <p:spPr>
          <a:xfrm>
            <a:off x="304800" y="602159"/>
            <a:ext cx="8610600" cy="1044068"/>
          </a:xfrm>
          <a:prstGeom prst="rect">
            <a:avLst/>
          </a:prstGeom>
        </p:spPr>
        <p:txBody>
          <a:bodyPr wrap="square">
            <a:spAutoFit/>
          </a:bodyPr>
          <a:lstStyle/>
          <a:p>
            <a:pPr>
              <a:lnSpc>
                <a:spcPct val="150000"/>
              </a:lnSpc>
            </a:pPr>
            <a:r>
              <a:rPr lang="en-US" altLang="zh-CN" sz="2200" dirty="0" smtClean="0">
                <a:solidFill>
                  <a:prstClr val="black"/>
                </a:solidFill>
                <a:latin typeface="Arial" pitchFamily="34" charset="0"/>
                <a:ea typeface="宋体"/>
                <a:cs typeface="Arial" pitchFamily="34" charset="0"/>
              </a:rPr>
              <a:t>___________________________________________________________________________________</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nextCondLst>
                <p:cond evt="onClick" delay="0">
                  <p:tgtEl>
                    <p:spTgt spid="5"/>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381000"/>
          </a:xfrm>
        </p:spPr>
        <p:txBody>
          <a:bodyPr>
            <a:normAutofit/>
          </a:bodyPr>
          <a:lstStyle/>
          <a:p>
            <a:r>
              <a:rPr lang="en-US" altLang="zh-CN" sz="1200" dirty="0" smtClean="0">
                <a:solidFill>
                  <a:schemeClr val="bg1"/>
                </a:solidFill>
                <a:latin typeface="Arial" pitchFamily="34" charset="0"/>
                <a:cs typeface="Arial" pitchFamily="34" charset="0"/>
              </a:rPr>
              <a:t>Paragraph 2:</a:t>
            </a:r>
            <a:endParaRPr lang="zh-CN" altLang="en-US" sz="1200" dirty="0">
              <a:solidFill>
                <a:schemeClr val="bg1"/>
              </a:solidFill>
              <a:latin typeface="Arial" pitchFamily="34" charset="0"/>
              <a:cs typeface="Arial" pitchFamily="34" charset="0"/>
            </a:endParaRPr>
          </a:p>
        </p:txBody>
      </p:sp>
      <p:sp>
        <p:nvSpPr>
          <p:cNvPr id="3" name="内容占位符 2"/>
          <p:cNvSpPr>
            <a:spLocks noGrp="1"/>
          </p:cNvSpPr>
          <p:nvPr>
            <p:ph idx="1"/>
          </p:nvPr>
        </p:nvSpPr>
        <p:spPr>
          <a:xfrm>
            <a:off x="228600" y="609600"/>
            <a:ext cx="8915400" cy="3352800"/>
          </a:xfrm>
        </p:spPr>
        <p:txBody>
          <a:bodyPr>
            <a:noAutofit/>
          </a:bodyPr>
          <a:lstStyle/>
          <a:p>
            <a:pPr marL="0" indent="0">
              <a:lnSpc>
                <a:spcPct val="150000"/>
              </a:lnSpc>
              <a:spcBef>
                <a:spcPts val="25"/>
              </a:spcBef>
              <a:buNone/>
            </a:pPr>
            <a:r>
              <a:rPr lang="en-US" altLang="zh-CN" sz="2200" dirty="0" smtClean="0">
                <a:latin typeface="Arial" pitchFamily="34" charset="0"/>
                <a:cs typeface="Arial" pitchFamily="34" charset="0"/>
              </a:rPr>
              <a:t>                                                                                                                </a:t>
            </a:r>
            <a:r>
              <a:rPr lang="en-US" altLang="zh-CN" sz="2400" dirty="0" smtClean="0">
                <a:latin typeface="Arial" pitchFamily="34" charset="0"/>
                <a:cs typeface="Arial" pitchFamily="34" charset="0"/>
              </a:rPr>
              <a:t>For most of human history, people worked until they died or were too infirm to lift a finger (at which point they died pretty fast anyway). It was the German statesman Otto von Bismarck who first floated the concept, in 1883, when he proposed that his unemployed countrymen over the age of 65 be given a pension. This move was designed to fend off Marxist agitation--and to do so on the cheap, since few Germans survived to that ripe old age.</a:t>
            </a:r>
          </a:p>
          <a:p>
            <a:pPr marL="0" indent="0">
              <a:lnSpc>
                <a:spcPct val="150000"/>
              </a:lnSpc>
              <a:spcBef>
                <a:spcPts val="25"/>
              </a:spcBef>
              <a:buNone/>
            </a:pPr>
            <a:r>
              <a:rPr lang="en-US" altLang="zh-CN" sz="2400" dirty="0" smtClean="0">
                <a:latin typeface="Arial" pitchFamily="34" charset="0"/>
                <a:cs typeface="Arial" pitchFamily="34" charset="0"/>
              </a:rPr>
              <a:t/>
            </a:r>
            <a:br>
              <a:rPr lang="en-US" altLang="zh-CN" sz="2400" dirty="0" smtClean="0">
                <a:latin typeface="Arial" pitchFamily="34" charset="0"/>
                <a:cs typeface="Arial" pitchFamily="34" charset="0"/>
              </a:rPr>
            </a:br>
            <a:r>
              <a:rPr lang="en-US" altLang="zh-CN" sz="2000" i="1" dirty="0" smtClean="0">
                <a:latin typeface="Arial" pitchFamily="34" charset="0"/>
                <a:cs typeface="Arial" pitchFamily="34" charset="0"/>
              </a:rPr>
              <a:t>(Jessica </a:t>
            </a:r>
            <a:r>
              <a:rPr lang="en-US" altLang="zh-CN" sz="2000" i="1" dirty="0" err="1" smtClean="0">
                <a:latin typeface="Arial" pitchFamily="34" charset="0"/>
                <a:cs typeface="Arial" pitchFamily="34" charset="0"/>
              </a:rPr>
              <a:t>Bruder</a:t>
            </a:r>
            <a:r>
              <a:rPr lang="en-US" altLang="zh-CN" sz="2000" i="1" dirty="0" smtClean="0">
                <a:latin typeface="Arial" pitchFamily="34" charset="0"/>
                <a:cs typeface="Arial" pitchFamily="34" charset="0"/>
              </a:rPr>
              <a:t>, "The End of Retirement." Harper's, August 2014).</a:t>
            </a:r>
            <a:endParaRPr lang="zh-CN" altLang="en-US" sz="2200" i="1" dirty="0">
              <a:latin typeface="Arial" pitchFamily="34" charset="0"/>
              <a:cs typeface="Arial" pitchFamily="34" charset="0"/>
            </a:endParaRPr>
          </a:p>
        </p:txBody>
      </p:sp>
      <p:sp>
        <p:nvSpPr>
          <p:cNvPr id="5" name="矩形 4"/>
          <p:cNvSpPr/>
          <p:nvPr/>
        </p:nvSpPr>
        <p:spPr>
          <a:xfrm>
            <a:off x="228600" y="609600"/>
            <a:ext cx="8610600" cy="536237"/>
          </a:xfrm>
          <a:prstGeom prst="rect">
            <a:avLst/>
          </a:prstGeom>
        </p:spPr>
        <p:txBody>
          <a:bodyPr wrap="square">
            <a:spAutoFit/>
          </a:bodyPr>
          <a:lstStyle/>
          <a:p>
            <a:pPr>
              <a:lnSpc>
                <a:spcPct val="150000"/>
              </a:lnSpc>
            </a:pPr>
            <a:r>
              <a:rPr lang="en-US" altLang="zh-CN" sz="2200" dirty="0" smtClean="0">
                <a:solidFill>
                  <a:prstClr val="black"/>
                </a:solidFill>
                <a:latin typeface="Arial" pitchFamily="34" charset="0"/>
                <a:ea typeface="宋体"/>
                <a:cs typeface="Arial" pitchFamily="34" charset="0"/>
              </a:rPr>
              <a:t>___________________________________________________.</a:t>
            </a:r>
            <a:endParaRPr lang="zh-CN" altLang="en-US" dirty="0"/>
          </a:p>
        </p:txBody>
      </p:sp>
      <p:sp>
        <p:nvSpPr>
          <p:cNvPr id="6" name="矩形 5"/>
          <p:cNvSpPr/>
          <p:nvPr/>
        </p:nvSpPr>
        <p:spPr>
          <a:xfrm>
            <a:off x="304800" y="685800"/>
            <a:ext cx="8077200" cy="461665"/>
          </a:xfrm>
          <a:prstGeom prst="rect">
            <a:avLst/>
          </a:prstGeom>
        </p:spPr>
        <p:txBody>
          <a:bodyPr wrap="square">
            <a:spAutoFit/>
          </a:bodyPr>
          <a:lstStyle/>
          <a:p>
            <a:r>
              <a:rPr lang="en-US" altLang="zh-CN" sz="2400" dirty="0" smtClean="0">
                <a:latin typeface="Arial" pitchFamily="34" charset="0"/>
                <a:cs typeface="Arial" pitchFamily="34" charset="0"/>
              </a:rPr>
              <a:t>The very idea of retirement is a relatively new invention</a:t>
            </a:r>
            <a:endParaRPr lang="zh-CN" altLang="en-US" sz="2400"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nextCondLst>
                <p:cond evt="onClick" delay="0">
                  <p:tgtEl>
                    <p:spTgt spid="5"/>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381000"/>
          </a:xfrm>
        </p:spPr>
        <p:txBody>
          <a:bodyPr>
            <a:normAutofit/>
          </a:bodyPr>
          <a:lstStyle/>
          <a:p>
            <a:r>
              <a:rPr lang="en-US" altLang="zh-CN" sz="1200" dirty="0" smtClean="0">
                <a:solidFill>
                  <a:schemeClr val="bg1"/>
                </a:solidFill>
                <a:latin typeface="Arial" pitchFamily="34" charset="0"/>
                <a:cs typeface="Arial" pitchFamily="34" charset="0"/>
              </a:rPr>
              <a:t>Paragraph 3:</a:t>
            </a:r>
            <a:endParaRPr lang="zh-CN" altLang="en-US" sz="1200" dirty="0">
              <a:solidFill>
                <a:schemeClr val="bg1"/>
              </a:solidFill>
              <a:latin typeface="Arial" pitchFamily="34" charset="0"/>
              <a:cs typeface="Arial" pitchFamily="34" charset="0"/>
            </a:endParaRPr>
          </a:p>
        </p:txBody>
      </p:sp>
      <p:sp>
        <p:nvSpPr>
          <p:cNvPr id="3" name="内容占位符 2"/>
          <p:cNvSpPr>
            <a:spLocks noGrp="1"/>
          </p:cNvSpPr>
          <p:nvPr>
            <p:ph idx="1"/>
          </p:nvPr>
        </p:nvSpPr>
        <p:spPr>
          <a:xfrm>
            <a:off x="381000" y="2362200"/>
            <a:ext cx="8458200" cy="3352800"/>
          </a:xfrm>
        </p:spPr>
        <p:txBody>
          <a:bodyPr>
            <a:noAutofit/>
          </a:bodyPr>
          <a:lstStyle/>
          <a:p>
            <a:pPr marL="0" indent="0">
              <a:lnSpc>
                <a:spcPct val="150000"/>
              </a:lnSpc>
              <a:spcBef>
                <a:spcPts val="25"/>
              </a:spcBef>
              <a:buNone/>
            </a:pPr>
            <a:r>
              <a:rPr lang="en-US" altLang="zh-CN" sz="2400" dirty="0" smtClean="0">
                <a:latin typeface="Arial" pitchFamily="34" charset="0"/>
                <a:cs typeface="Arial" pitchFamily="34" charset="0"/>
              </a:rPr>
              <a:t>It makes sugar taste sweeter. It adds crunch to crackers and frozen waffles. It delays spoilage so that the products can sit longer on the shelf. And, just as importantly, it masks the otherwise bitter or dull taste that hounds so many processed foods before salt is added.</a:t>
            </a:r>
          </a:p>
          <a:p>
            <a:pPr marL="0" indent="0">
              <a:lnSpc>
                <a:spcPct val="150000"/>
              </a:lnSpc>
              <a:spcBef>
                <a:spcPts val="25"/>
              </a:spcBef>
              <a:buNone/>
            </a:pPr>
            <a:r>
              <a:rPr lang="en-US" altLang="zh-CN" sz="2400" dirty="0" smtClean="0">
                <a:latin typeface="Arial" pitchFamily="34" charset="0"/>
                <a:cs typeface="Arial" pitchFamily="34" charset="0"/>
              </a:rPr>
              <a:t/>
            </a:r>
            <a:br>
              <a:rPr lang="en-US" altLang="zh-CN" sz="2400" dirty="0" smtClean="0">
                <a:latin typeface="Arial" pitchFamily="34" charset="0"/>
                <a:cs typeface="Arial" pitchFamily="34" charset="0"/>
              </a:rPr>
            </a:br>
            <a:r>
              <a:rPr lang="en-US" altLang="zh-CN" sz="1600" i="1" dirty="0" smtClean="0">
                <a:latin typeface="Arial" pitchFamily="34" charset="0"/>
                <a:cs typeface="Arial" pitchFamily="34" charset="0"/>
              </a:rPr>
              <a:t>(Michael Moss, Salt, Sugar, Fat: How the Food Giants Hooked Us. Random House, 2013)</a:t>
            </a:r>
            <a:r>
              <a:rPr lang="en-US" altLang="zh-CN" sz="2400" dirty="0" smtClean="0">
                <a:latin typeface="Arial" pitchFamily="34" charset="0"/>
                <a:cs typeface="Arial" pitchFamily="34" charset="0"/>
              </a:rPr>
              <a:t/>
            </a:r>
            <a:br>
              <a:rPr lang="en-US" altLang="zh-CN" sz="2400" dirty="0" smtClean="0">
                <a:latin typeface="Arial" pitchFamily="34" charset="0"/>
                <a:cs typeface="Arial" pitchFamily="34" charset="0"/>
              </a:rPr>
            </a:br>
            <a:endParaRPr lang="zh-CN" altLang="en-US" sz="2400" i="1" dirty="0">
              <a:latin typeface="Arial" pitchFamily="34" charset="0"/>
              <a:cs typeface="Arial" pitchFamily="34" charset="0"/>
            </a:endParaRPr>
          </a:p>
        </p:txBody>
      </p:sp>
      <p:sp>
        <p:nvSpPr>
          <p:cNvPr id="5" name="矩形 4"/>
          <p:cNvSpPr/>
          <p:nvPr/>
        </p:nvSpPr>
        <p:spPr>
          <a:xfrm>
            <a:off x="381000" y="762000"/>
            <a:ext cx="8458200" cy="1551900"/>
          </a:xfrm>
          <a:prstGeom prst="rect">
            <a:avLst/>
          </a:prstGeom>
        </p:spPr>
        <p:txBody>
          <a:bodyPr wrap="square">
            <a:spAutoFit/>
          </a:bodyPr>
          <a:lstStyle/>
          <a:p>
            <a:pPr>
              <a:lnSpc>
                <a:spcPct val="150000"/>
              </a:lnSpc>
            </a:pPr>
            <a:r>
              <a:rPr lang="en-US" altLang="zh-CN" sz="2200" dirty="0" smtClean="0">
                <a:solidFill>
                  <a:prstClr val="black"/>
                </a:solidFill>
                <a:latin typeface="Arial" pitchFamily="34" charset="0"/>
                <a:ea typeface="宋体"/>
                <a:cs typeface="Arial" pitchFamily="34" charset="0"/>
              </a:rPr>
              <a:t>_____________________________________________________________________________________________________________________________________________________________</a:t>
            </a:r>
            <a:endParaRPr lang="zh-CN" altLang="en-US" dirty="0"/>
          </a:p>
        </p:txBody>
      </p:sp>
      <p:sp>
        <p:nvSpPr>
          <p:cNvPr id="6" name="矩形 5"/>
          <p:cNvSpPr/>
          <p:nvPr/>
        </p:nvSpPr>
        <p:spPr>
          <a:xfrm>
            <a:off x="457200" y="609600"/>
            <a:ext cx="8458200" cy="1754326"/>
          </a:xfrm>
          <a:prstGeom prst="rect">
            <a:avLst/>
          </a:prstGeom>
        </p:spPr>
        <p:txBody>
          <a:bodyPr wrap="square">
            <a:spAutoFit/>
          </a:bodyPr>
          <a:lstStyle/>
          <a:p>
            <a:pPr>
              <a:lnSpc>
                <a:spcPct val="150000"/>
              </a:lnSpc>
            </a:pPr>
            <a:r>
              <a:rPr lang="en-US" altLang="zh-CN" sz="2400" dirty="0" smtClean="0">
                <a:latin typeface="Arial" pitchFamily="34" charset="0"/>
                <a:cs typeface="Arial" pitchFamily="34" charset="0"/>
              </a:rPr>
              <a:t>"The flavor that salt imparts to food is just one of the attributes that manufacturers rely on. For them, salt is nothing less than a miracle worker in processed foods.</a:t>
            </a:r>
            <a:endParaRPr lang="zh-CN" altLang="en-US" sz="2400"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5"/>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381000"/>
          </a:xfrm>
        </p:spPr>
        <p:txBody>
          <a:bodyPr>
            <a:normAutofit/>
          </a:bodyPr>
          <a:lstStyle/>
          <a:p>
            <a:r>
              <a:rPr lang="en-US" altLang="zh-CN" sz="1200" dirty="0" smtClean="0">
                <a:solidFill>
                  <a:schemeClr val="bg1"/>
                </a:solidFill>
                <a:latin typeface="Arial" pitchFamily="34" charset="0"/>
                <a:cs typeface="Arial" pitchFamily="34" charset="0"/>
              </a:rPr>
              <a:t>Paragraph  4:</a:t>
            </a:r>
            <a:endParaRPr lang="zh-CN" altLang="en-US" sz="1200" dirty="0">
              <a:solidFill>
                <a:schemeClr val="bg1"/>
              </a:solidFill>
              <a:latin typeface="Arial" pitchFamily="34" charset="0"/>
              <a:cs typeface="Arial" pitchFamily="34" charset="0"/>
            </a:endParaRPr>
          </a:p>
        </p:txBody>
      </p:sp>
      <p:sp>
        <p:nvSpPr>
          <p:cNvPr id="3" name="内容占位符 2"/>
          <p:cNvSpPr>
            <a:spLocks noGrp="1"/>
          </p:cNvSpPr>
          <p:nvPr>
            <p:ph idx="1"/>
          </p:nvPr>
        </p:nvSpPr>
        <p:spPr>
          <a:xfrm>
            <a:off x="228600" y="609600"/>
            <a:ext cx="8915400" cy="6248400"/>
          </a:xfrm>
        </p:spPr>
        <p:txBody>
          <a:bodyPr>
            <a:noAutofit/>
          </a:bodyPr>
          <a:lstStyle/>
          <a:p>
            <a:pPr marL="0" indent="0">
              <a:lnSpc>
                <a:spcPts val="2500"/>
              </a:lnSpc>
              <a:spcBef>
                <a:spcPts val="25"/>
              </a:spcBef>
              <a:buNone/>
            </a:pPr>
            <a:r>
              <a:rPr lang="en-US" altLang="zh-CN" sz="2200" dirty="0" smtClean="0">
                <a:latin typeface="Arial" pitchFamily="34" charset="0"/>
                <a:cs typeface="Arial" pitchFamily="34" charset="0"/>
              </a:rPr>
              <a:t>                                                                                                                                              .In front of the tiny pupil of the eye </a:t>
            </a:r>
            <a:r>
              <a:rPr lang="en-US" altLang="zh-CN" sz="2200" b="1" dirty="0" smtClean="0">
                <a:latin typeface="Arial" pitchFamily="34" charset="0"/>
                <a:cs typeface="Arial" pitchFamily="34" charset="0"/>
              </a:rPr>
              <a:t>they put</a:t>
            </a:r>
            <a:r>
              <a:rPr lang="en-US" altLang="zh-CN" sz="2200" dirty="0" smtClean="0">
                <a:latin typeface="Arial" pitchFamily="34" charset="0"/>
                <a:cs typeface="Arial" pitchFamily="34" charset="0"/>
              </a:rPr>
              <a:t>, on mount Palomar, a great monocle 200 inches in diameter, and with it see 2000 times farther into the depths of space. </a:t>
            </a:r>
            <a:r>
              <a:rPr lang="en-US" altLang="zh-CN" sz="2200" b="1" dirty="0" smtClean="0">
                <a:latin typeface="Arial" pitchFamily="34" charset="0"/>
                <a:cs typeface="Arial" pitchFamily="34" charset="0"/>
              </a:rPr>
              <a:t>Or they look</a:t>
            </a:r>
            <a:r>
              <a:rPr lang="en-US" altLang="zh-CN" sz="2200" dirty="0" smtClean="0">
                <a:latin typeface="Arial" pitchFamily="34" charset="0"/>
                <a:cs typeface="Arial" pitchFamily="34" charset="0"/>
              </a:rPr>
              <a:t> through a small pair of lenses arranged as a microscope into a drop of water or blood, and magnify by as much as 2000 diameters the living creatures there, many of which are among man’s most dangerous enemies. </a:t>
            </a:r>
            <a:r>
              <a:rPr lang="en-US" altLang="zh-CN" sz="2200" b="1" dirty="0" smtClean="0">
                <a:latin typeface="Arial" pitchFamily="34" charset="0"/>
                <a:cs typeface="Arial" pitchFamily="34" charset="0"/>
              </a:rPr>
              <a:t>Or</a:t>
            </a:r>
            <a:r>
              <a:rPr lang="en-US" altLang="zh-CN" sz="2200" dirty="0" smtClean="0">
                <a:latin typeface="Arial" pitchFamily="34" charset="0"/>
                <a:cs typeface="Arial" pitchFamily="34" charset="0"/>
              </a:rPr>
              <a:t>, if we want to see distant happenings on earth, </a:t>
            </a:r>
            <a:r>
              <a:rPr lang="en-US" altLang="zh-CN" sz="2200" b="1" dirty="0" smtClean="0">
                <a:latin typeface="Arial" pitchFamily="34" charset="0"/>
                <a:cs typeface="Arial" pitchFamily="34" charset="0"/>
              </a:rPr>
              <a:t>they use</a:t>
            </a:r>
            <a:r>
              <a:rPr lang="en-US" altLang="zh-CN" sz="2200" dirty="0" smtClean="0">
                <a:latin typeface="Arial" pitchFamily="34" charset="0"/>
                <a:cs typeface="Arial" pitchFamily="34" charset="0"/>
              </a:rPr>
              <a:t> some of the previously wasted electromagnetic waves to carry television images which they re-create as light by whipping tiny crystals on a screen with electrons in a vacuum. </a:t>
            </a:r>
            <a:r>
              <a:rPr lang="en-US" altLang="zh-CN" sz="2200" b="1" dirty="0" smtClean="0">
                <a:latin typeface="Arial" pitchFamily="34" charset="0"/>
                <a:cs typeface="Arial" pitchFamily="34" charset="0"/>
              </a:rPr>
              <a:t>Or they can bring</a:t>
            </a:r>
            <a:r>
              <a:rPr lang="en-US" altLang="zh-CN" sz="2200" dirty="0" smtClean="0">
                <a:latin typeface="Arial" pitchFamily="34" charset="0"/>
                <a:cs typeface="Arial" pitchFamily="34" charset="0"/>
              </a:rPr>
              <a:t> happenings of long ago and far away as colored motion pictures, by arranging silver atoms and color-absorbing molecules to force light waves into the patterns of original reality. </a:t>
            </a:r>
            <a:r>
              <a:rPr lang="en-US" altLang="zh-CN" sz="2200" b="1" dirty="0" smtClean="0">
                <a:latin typeface="Arial" pitchFamily="34" charset="0"/>
                <a:cs typeface="Arial" pitchFamily="34" charset="0"/>
              </a:rPr>
              <a:t>Or</a:t>
            </a:r>
            <a:r>
              <a:rPr lang="en-US" altLang="zh-CN" sz="2200" dirty="0" smtClean="0">
                <a:latin typeface="Arial" pitchFamily="34" charset="0"/>
                <a:cs typeface="Arial" pitchFamily="34" charset="0"/>
              </a:rPr>
              <a:t> if we want to see into the center of a steel casting or the chest of an injured child, </a:t>
            </a:r>
            <a:r>
              <a:rPr lang="en-US" altLang="zh-CN" sz="2200" b="1" dirty="0" smtClean="0">
                <a:latin typeface="Arial" pitchFamily="34" charset="0"/>
                <a:cs typeface="Arial" pitchFamily="34" charset="0"/>
              </a:rPr>
              <a:t>they send</a:t>
            </a:r>
            <a:r>
              <a:rPr lang="en-US" altLang="zh-CN" sz="2200" dirty="0" smtClean="0">
                <a:latin typeface="Arial" pitchFamily="34" charset="0"/>
                <a:cs typeface="Arial" pitchFamily="34" charset="0"/>
              </a:rPr>
              <a:t> the information on a beam of penetrating short-wave X rays, and then convert it back into images we can see on a screen or photograph. Thus almost every type of electromagnetic radiation yet discovered has been used to extend our sense of sight in some way. </a:t>
            </a:r>
            <a:endParaRPr lang="zh-CN" altLang="en-US" sz="2200" dirty="0">
              <a:latin typeface="Arial" pitchFamily="34" charset="0"/>
              <a:cs typeface="Arial" pitchFamily="34" charset="0"/>
            </a:endParaRPr>
          </a:p>
        </p:txBody>
      </p:sp>
      <p:sp>
        <p:nvSpPr>
          <p:cNvPr id="4" name="矩形 3"/>
          <p:cNvSpPr/>
          <p:nvPr/>
        </p:nvSpPr>
        <p:spPr>
          <a:xfrm>
            <a:off x="228600" y="533400"/>
            <a:ext cx="8686800" cy="769441"/>
          </a:xfrm>
          <a:prstGeom prst="rect">
            <a:avLst/>
          </a:prstGeom>
        </p:spPr>
        <p:txBody>
          <a:bodyPr wrap="square">
            <a:spAutoFit/>
          </a:bodyPr>
          <a:lstStyle/>
          <a:p>
            <a:r>
              <a:rPr lang="en-US" altLang="zh-CN" sz="2200" dirty="0" smtClean="0">
                <a:solidFill>
                  <a:prstClr val="black"/>
                </a:solidFill>
                <a:latin typeface="Arial" pitchFamily="34" charset="0"/>
                <a:ea typeface="宋体"/>
                <a:cs typeface="Arial" pitchFamily="34" charset="0"/>
              </a:rPr>
              <a:t>Scientists have learned to supplement the sense of sight in numerous ways</a:t>
            </a:r>
            <a:endParaRPr lang="zh-CN" altLang="en-US" dirty="0"/>
          </a:p>
        </p:txBody>
      </p:sp>
      <p:sp>
        <p:nvSpPr>
          <p:cNvPr id="5" name="矩形 4"/>
          <p:cNvSpPr/>
          <p:nvPr/>
        </p:nvSpPr>
        <p:spPr>
          <a:xfrm>
            <a:off x="228600" y="533400"/>
            <a:ext cx="8610600" cy="769441"/>
          </a:xfrm>
          <a:prstGeom prst="rect">
            <a:avLst/>
          </a:prstGeom>
        </p:spPr>
        <p:txBody>
          <a:bodyPr wrap="square">
            <a:spAutoFit/>
          </a:bodyPr>
          <a:lstStyle/>
          <a:p>
            <a:r>
              <a:rPr lang="en-US" altLang="zh-CN" sz="2200" dirty="0" smtClean="0">
                <a:solidFill>
                  <a:prstClr val="black"/>
                </a:solidFill>
                <a:latin typeface="Arial" pitchFamily="34" charset="0"/>
                <a:ea typeface="宋体"/>
                <a:cs typeface="Arial" pitchFamily="34" charset="0"/>
              </a:rPr>
              <a:t>_____________________________________________________________________</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nextCondLst>
                <p:cond evt="onClick" delay="0">
                  <p:tgtEl>
                    <p:spTgt spid="5"/>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itchFamily="34" charset="0"/>
                <a:cs typeface="Arial" pitchFamily="34" charset="0"/>
              </a:rPr>
              <a:t>Practice:</a:t>
            </a:r>
            <a:endParaRPr lang="zh-CN" altLang="en-US" dirty="0">
              <a:latin typeface="Arial" pitchFamily="34" charset="0"/>
              <a:cs typeface="Arial" pitchFamily="34" charset="0"/>
            </a:endParaRPr>
          </a:p>
        </p:txBody>
      </p:sp>
      <p:sp>
        <p:nvSpPr>
          <p:cNvPr id="3" name="内容占位符 2"/>
          <p:cNvSpPr>
            <a:spLocks noGrp="1"/>
          </p:cNvSpPr>
          <p:nvPr>
            <p:ph idx="1"/>
          </p:nvPr>
        </p:nvSpPr>
        <p:spPr/>
        <p:txBody>
          <a:bodyPr/>
          <a:lstStyle/>
          <a:p>
            <a:pPr marL="624078" indent="-514350">
              <a:buFont typeface="+mj-lt"/>
              <a:buAutoNum type="arabicPeriod" startAt="3"/>
            </a:pPr>
            <a:r>
              <a:rPr lang="en-US" altLang="zh-CN" dirty="0" smtClean="0">
                <a:latin typeface="Arial" pitchFamily="34" charset="0"/>
                <a:cs typeface="Arial" pitchFamily="34" charset="0"/>
              </a:rPr>
              <a:t>Choose a topic sentence and develop your paragraph</a:t>
            </a:r>
          </a:p>
          <a:p>
            <a:pPr marL="624078" indent="-514350">
              <a:buFont typeface="+mj-lt"/>
              <a:buAutoNum type="arabicPeriod" startAt="3"/>
            </a:pPr>
            <a:endParaRPr lang="zh-CN" altLang="en-US" dirty="0"/>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defRPr/>
            </a:pPr>
            <a:r>
              <a:rPr lang="en-US" altLang="zh-CN" sz="3200" dirty="0" smtClean="0">
                <a:latin typeface="Arial" pitchFamily="34" charset="0"/>
                <a:cs typeface="Arial" pitchFamily="34" charset="0"/>
              </a:rPr>
              <a:t>Topics to Avoid</a:t>
            </a:r>
            <a:endParaRPr lang="zh-CN" altLang="zh-CN" sz="3200" dirty="0">
              <a:latin typeface="Arial" pitchFamily="34" charset="0"/>
              <a:cs typeface="Arial" pitchFamily="34" charset="0"/>
            </a:endParaRPr>
          </a:p>
        </p:txBody>
      </p:sp>
      <p:sp>
        <p:nvSpPr>
          <p:cNvPr id="164867" name="Rectangle 3"/>
          <p:cNvSpPr>
            <a:spLocks noGrp="1" noChangeArrowheads="1"/>
          </p:cNvSpPr>
          <p:nvPr>
            <p:ph idx="1"/>
          </p:nvPr>
        </p:nvSpPr>
        <p:spPr>
          <a:xfrm>
            <a:off x="1066800" y="1981200"/>
            <a:ext cx="7620000" cy="4724400"/>
          </a:xfrm>
        </p:spPr>
        <p:txBody>
          <a:bodyPr/>
          <a:lstStyle/>
          <a:p>
            <a:pPr>
              <a:defRPr/>
            </a:pPr>
            <a:r>
              <a:rPr lang="en-US" altLang="zh-CN" sz="2400" dirty="0" smtClean="0">
                <a:latin typeface="Arial" pitchFamily="34" charset="0"/>
                <a:cs typeface="Arial" pitchFamily="34" charset="0"/>
              </a:rPr>
              <a:t>Do not reuse a paper you have written for another instructor. </a:t>
            </a:r>
            <a:endParaRPr lang="zh-CN" altLang="zh-CN" sz="2400" dirty="0" smtClean="0">
              <a:latin typeface="Arial" pitchFamily="34" charset="0"/>
              <a:cs typeface="Arial" pitchFamily="34" charset="0"/>
            </a:endParaRPr>
          </a:p>
          <a:p>
            <a:pPr>
              <a:defRPr/>
            </a:pPr>
            <a:r>
              <a:rPr lang="en-US" altLang="zh-CN" sz="2400" dirty="0" smtClean="0">
                <a:latin typeface="Arial" pitchFamily="34" charset="0"/>
                <a:cs typeface="Arial" pitchFamily="34" charset="0"/>
              </a:rPr>
              <a:t>Do not choose a topic on which you do not plan to do all the work yourself. </a:t>
            </a:r>
            <a:endParaRPr lang="zh-CN" altLang="zh-CN" sz="2400" dirty="0" smtClean="0">
              <a:latin typeface="Arial" pitchFamily="34" charset="0"/>
              <a:cs typeface="Arial" pitchFamily="34" charset="0"/>
            </a:endParaRPr>
          </a:p>
          <a:p>
            <a:pPr>
              <a:defRPr/>
            </a:pPr>
            <a:r>
              <a:rPr lang="en-US" altLang="zh-CN" sz="2400" dirty="0" smtClean="0">
                <a:latin typeface="Arial" pitchFamily="34" charset="0"/>
                <a:cs typeface="Arial" pitchFamily="34" charset="0"/>
              </a:rPr>
              <a:t>Do not choose a topic that is too broad for a research paper. </a:t>
            </a:r>
            <a:endParaRPr lang="zh-CN" altLang="zh-CN" sz="2400" dirty="0" smtClean="0">
              <a:latin typeface="Arial" pitchFamily="34" charset="0"/>
              <a:cs typeface="Arial" pitchFamily="34" charset="0"/>
            </a:endParaRPr>
          </a:p>
          <a:p>
            <a:pPr>
              <a:defRPr/>
            </a:pPr>
            <a:r>
              <a:rPr lang="en-US" altLang="zh-CN" sz="2400" dirty="0" smtClean="0">
                <a:latin typeface="Arial" pitchFamily="34" charset="0"/>
                <a:cs typeface="Arial" pitchFamily="34" charset="0"/>
              </a:rPr>
              <a:t>Do not choose a topic for which a single source will provide all the infor­mation you need. </a:t>
            </a:r>
            <a:endParaRPr lang="zh-CN" altLang="zh-CN" sz="2400" dirty="0" smtClean="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 calcmode="lin" valueType="num">
                                      <p:cBhvr additive="base">
                                        <p:cTn id="7" dur="500" fill="hold"/>
                                        <p:tgtEl>
                                          <p:spTgt spid="164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867">
                                            <p:txEl>
                                              <p:pRg st="1" end="1"/>
                                            </p:txEl>
                                          </p:spTgt>
                                        </p:tgtEl>
                                        <p:attrNameLst>
                                          <p:attrName>style.visibility</p:attrName>
                                        </p:attrNameLst>
                                      </p:cBhvr>
                                      <p:to>
                                        <p:strVal val="visible"/>
                                      </p:to>
                                    </p:set>
                                    <p:anim calcmode="lin" valueType="num">
                                      <p:cBhvr additive="base">
                                        <p:cTn id="13" dur="500" fill="hold"/>
                                        <p:tgtEl>
                                          <p:spTgt spid="164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4867">
                                            <p:txEl>
                                              <p:pRg st="2" end="2"/>
                                            </p:txEl>
                                          </p:spTgt>
                                        </p:tgtEl>
                                        <p:attrNameLst>
                                          <p:attrName>style.visibility</p:attrName>
                                        </p:attrNameLst>
                                      </p:cBhvr>
                                      <p:to>
                                        <p:strVal val="visible"/>
                                      </p:to>
                                    </p:set>
                                    <p:anim calcmode="lin" valueType="num">
                                      <p:cBhvr additive="base">
                                        <p:cTn id="19" dur="500" fill="hold"/>
                                        <p:tgtEl>
                                          <p:spTgt spid="164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4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4867">
                                            <p:txEl>
                                              <p:pRg st="3" end="3"/>
                                            </p:txEl>
                                          </p:spTgt>
                                        </p:tgtEl>
                                        <p:attrNameLst>
                                          <p:attrName>style.visibility</p:attrName>
                                        </p:attrNameLst>
                                      </p:cBhvr>
                                      <p:to>
                                        <p:strVal val="visible"/>
                                      </p:to>
                                    </p:set>
                                    <p:anim calcmode="lin" valueType="num">
                                      <p:cBhvr additive="base">
                                        <p:cTn id="25" dur="500" fill="hold"/>
                                        <p:tgtEl>
                                          <p:spTgt spid="164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48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itchFamily="34" charset="0"/>
                <a:cs typeface="Arial" pitchFamily="34" charset="0"/>
              </a:rPr>
              <a:t>Practice:</a:t>
            </a:r>
            <a:endParaRPr lang="zh-CN" altLang="en-US" dirty="0">
              <a:latin typeface="Arial" pitchFamily="34" charset="0"/>
              <a:cs typeface="Arial" pitchFamily="34" charset="0"/>
            </a:endParaRPr>
          </a:p>
        </p:txBody>
      </p:sp>
      <p:sp>
        <p:nvSpPr>
          <p:cNvPr id="3" name="内容占位符 2"/>
          <p:cNvSpPr>
            <a:spLocks noGrp="1"/>
          </p:cNvSpPr>
          <p:nvPr>
            <p:ph idx="1"/>
          </p:nvPr>
        </p:nvSpPr>
        <p:spPr/>
        <p:txBody>
          <a:bodyPr/>
          <a:lstStyle/>
          <a:p>
            <a:pPr marL="624078" indent="-514350">
              <a:buFont typeface="+mj-lt"/>
              <a:buAutoNum type="arabicPeriod"/>
            </a:pPr>
            <a:r>
              <a:rPr lang="en-US" altLang="zh-CN" dirty="0" smtClean="0">
                <a:latin typeface="Arial" pitchFamily="34" charset="0"/>
                <a:cs typeface="Arial" pitchFamily="34" charset="0"/>
              </a:rPr>
              <a:t>There are several advantages to owning a small car. The advantages of owning a small car include...</a:t>
            </a:r>
          </a:p>
          <a:p>
            <a:pPr marL="624078" indent="-514350">
              <a:buFont typeface="+mj-lt"/>
              <a:buAutoNum type="arabicPeriod"/>
            </a:pPr>
            <a:r>
              <a:rPr lang="en-US" altLang="zh-CN" dirty="0" smtClean="0">
                <a:latin typeface="Arial" pitchFamily="34" charset="0"/>
                <a:cs typeface="Arial" pitchFamily="34" charset="0"/>
              </a:rPr>
              <a:t>There are several ways that a student can obtain a college scholarship. These ways include...</a:t>
            </a:r>
          </a:p>
          <a:p>
            <a:pPr marL="624078" indent="-514350">
              <a:buFont typeface="+mj-lt"/>
              <a:buAutoNum type="arabicPeriod"/>
            </a:pPr>
            <a:r>
              <a:rPr lang="en-US" altLang="zh-CN" dirty="0" smtClean="0">
                <a:latin typeface="Arial" pitchFamily="34" charset="0"/>
                <a:cs typeface="Arial" pitchFamily="34" charset="0"/>
              </a:rPr>
              <a:t>Top students often share similar traits. These traits include..</a:t>
            </a:r>
          </a:p>
          <a:p>
            <a:pPr marL="624078" indent="-514350">
              <a:buFont typeface="+mj-lt"/>
              <a:buAutoNum type="arabicPeriod"/>
            </a:pPr>
            <a:endParaRPr lang="zh-CN" altLang="en-US" dirty="0"/>
          </a:p>
        </p:txBody>
      </p:sp>
    </p:spTree>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latin typeface="Arial" pitchFamily="34" charset="0"/>
                <a:cs typeface="Arial" pitchFamily="34" charset="0"/>
              </a:rPr>
              <a:t>Further Understanding of Topic Sentences</a:t>
            </a:r>
            <a:endParaRPr lang="zh-CN" altLang="en-US" dirty="0">
              <a:latin typeface="Arial" pitchFamily="34" charset="0"/>
              <a:cs typeface="Arial" pitchFamily="34" charset="0"/>
            </a:endParaRPr>
          </a:p>
        </p:txBody>
      </p:sp>
      <p:sp>
        <p:nvSpPr>
          <p:cNvPr id="9218" name="AutoShape 2" descr="http://img5.imgtn.bdimg.com/it/u=1736513483,1257535542&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9220" name="AutoShape 4" descr="http://img5.imgtn.bdimg.com/it/u=2188188906,302662949&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 name="图片 5" descr="pdf.png">
            <a:hlinkClick r:id="rId2" action="ppaction://hlinkfile"/>
          </p:cNvPr>
          <p:cNvPicPr>
            <a:picLocks noChangeAspect="1"/>
          </p:cNvPicPr>
          <p:nvPr/>
        </p:nvPicPr>
        <p:blipFill>
          <a:blip r:embed="rId3" cstate="print"/>
          <a:stretch>
            <a:fillRect/>
          </a:stretch>
        </p:blipFill>
        <p:spPr>
          <a:xfrm>
            <a:off x="762000" y="2514600"/>
            <a:ext cx="838200" cy="83820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Arial" pitchFamily="34" charset="0"/>
                <a:cs typeface="Arial" pitchFamily="34" charset="0"/>
              </a:rPr>
              <a:t>Optional Task: Proposal</a:t>
            </a:r>
            <a:endParaRPr lang="zh-CN" altLang="en-US" dirty="0">
              <a:latin typeface="Arial" pitchFamily="34" charset="0"/>
              <a:cs typeface="Arial" pitchFamily="34" charset="0"/>
            </a:endParaRPr>
          </a:p>
        </p:txBody>
      </p:sp>
      <p:sp>
        <p:nvSpPr>
          <p:cNvPr id="9218" name="AutoShape 2" descr="http://img5.imgtn.bdimg.com/it/u=1736513483,1257535542&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9220" name="AutoShape 4" descr="http://img5.imgtn.bdimg.com/it/u=2188188906,302662949&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9" name="图片 8" descr="pdf.png">
            <a:hlinkClick r:id="rId2" action="ppaction://hlinkfile"/>
          </p:cNvPr>
          <p:cNvPicPr>
            <a:picLocks noChangeAspect="1"/>
          </p:cNvPicPr>
          <p:nvPr/>
        </p:nvPicPr>
        <p:blipFill>
          <a:blip r:embed="rId3" cstate="print"/>
          <a:stretch>
            <a:fillRect/>
          </a:stretch>
        </p:blipFill>
        <p:spPr>
          <a:xfrm>
            <a:off x="762000" y="2514600"/>
            <a:ext cx="838200" cy="838200"/>
          </a:xfrm>
          <a:prstGeom prst="rect">
            <a:avLst/>
          </a:prstGeom>
        </p:spPr>
      </p:pic>
      <p:sp>
        <p:nvSpPr>
          <p:cNvPr id="6" name="标题 1"/>
          <p:cNvSpPr txBox="1">
            <a:spLocks/>
          </p:cNvSpPr>
          <p:nvPr/>
        </p:nvSpPr>
        <p:spPr>
          <a:xfrm>
            <a:off x="457200" y="3886200"/>
            <a:ext cx="8229600" cy="1066800"/>
          </a:xfrm>
          <a:prstGeom prst="rect">
            <a:avLst/>
          </a:prstGeom>
        </p:spPr>
        <p:txBody>
          <a:bodyPr vert="horz"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Samples</a:t>
            </a:r>
            <a:endParaRPr kumimoji="0" lang="zh-CN" altLang="en-US" sz="40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pic>
        <p:nvPicPr>
          <p:cNvPr id="7" name="Picture 2" descr="http://pic.sucaibar.com/pic/201307/05/883e0958a5.png">
            <a:hlinkClick r:id="rId4" action="ppaction://hlinkfile"/>
          </p:cNvPr>
          <p:cNvPicPr>
            <a:picLocks noChangeAspect="1" noChangeArrowheads="1"/>
          </p:cNvPicPr>
          <p:nvPr/>
        </p:nvPicPr>
        <p:blipFill>
          <a:blip r:embed="rId5" cstate="print"/>
          <a:srcRect/>
          <a:stretch>
            <a:fillRect/>
          </a:stretch>
        </p:blipFill>
        <p:spPr bwMode="auto">
          <a:xfrm>
            <a:off x="609600" y="5105400"/>
            <a:ext cx="990600" cy="990600"/>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AutoShape 2"/>
          <p:cNvSpPr>
            <a:spLocks noGrp="1" noChangeArrowheads="1"/>
          </p:cNvSpPr>
          <p:nvPr>
            <p:ph type="title"/>
          </p:nvPr>
        </p:nvSpPr>
        <p:spPr>
          <a:xfrm>
            <a:off x="533400" y="2438400"/>
            <a:ext cx="8229600" cy="1828800"/>
          </a:xfrm>
        </p:spPr>
        <p:txBody>
          <a:bodyPr>
            <a:normAutofit/>
          </a:bodyPr>
          <a:lstStyle/>
          <a:p>
            <a:pPr algn="l" eaLnBrk="1" hangingPunct="1"/>
            <a:r>
              <a:rPr lang="es-CR" altLang="zh-CN" sz="2800" dirty="0" smtClean="0">
                <a:latin typeface="Arial" pitchFamily="34" charset="0"/>
                <a:ea typeface="宋体" charset="-122"/>
                <a:cs typeface="Arial" pitchFamily="34" charset="0"/>
              </a:rPr>
              <a:t>To identify the main idea of a paragraph, first you have to identify the topic, the topic sentence, and supporting details.</a:t>
            </a:r>
            <a:br>
              <a:rPr lang="es-CR" altLang="zh-CN" sz="2800" dirty="0" smtClean="0">
                <a:latin typeface="Arial" pitchFamily="34" charset="0"/>
                <a:ea typeface="宋体" charset="-122"/>
                <a:cs typeface="Arial" pitchFamily="34" charset="0"/>
              </a:rPr>
            </a:br>
            <a:endParaRPr lang="es-ES" altLang="zh-CN" sz="2800" dirty="0" smtClean="0">
              <a:latin typeface="Arial" pitchFamily="34" charset="0"/>
              <a:ea typeface="宋体" charset="-122"/>
              <a:cs typeface="Arial" pitchFamily="34" charset="0"/>
            </a:endParaRPr>
          </a:p>
        </p:txBody>
      </p:sp>
      <p:pic>
        <p:nvPicPr>
          <p:cNvPr id="3075" name="5 Imagen" descr="sunflower.gif"/>
          <p:cNvPicPr>
            <a:picLocks noChangeAspect="1"/>
          </p:cNvPicPr>
          <p:nvPr/>
        </p:nvPicPr>
        <p:blipFill>
          <a:blip r:embed="rId3" cstate="print"/>
          <a:srcRect/>
          <a:stretch>
            <a:fillRect/>
          </a:stretch>
        </p:blipFill>
        <p:spPr bwMode="auto">
          <a:xfrm>
            <a:off x="6781800" y="4114800"/>
            <a:ext cx="1657350" cy="1998662"/>
          </a:xfrm>
          <a:prstGeom prst="rect">
            <a:avLst/>
          </a:prstGeom>
          <a:noFill/>
          <a:ln w="9525">
            <a:noFill/>
            <a:miter lim="800000"/>
            <a:headEnd/>
            <a:tailEnd/>
          </a:ln>
        </p:spPr>
      </p:pic>
      <p:pic>
        <p:nvPicPr>
          <p:cNvPr id="3076" name="3 Imagen" descr="023.gif"/>
          <p:cNvPicPr>
            <a:picLocks noChangeAspect="1"/>
          </p:cNvPicPr>
          <p:nvPr/>
        </p:nvPicPr>
        <p:blipFill>
          <a:blip r:embed="rId4" cstate="print"/>
          <a:srcRect/>
          <a:stretch>
            <a:fillRect/>
          </a:stretch>
        </p:blipFill>
        <p:spPr bwMode="auto">
          <a:xfrm>
            <a:off x="381000" y="1371600"/>
            <a:ext cx="720725" cy="720725"/>
          </a:xfrm>
          <a:prstGeom prst="rect">
            <a:avLst/>
          </a:prstGeom>
          <a:noFill/>
          <a:ln w="9525">
            <a:noFill/>
            <a:miter lim="800000"/>
            <a:headEnd/>
            <a:tailEnd/>
          </a:ln>
        </p:spPr>
      </p:pic>
      <p:sp>
        <p:nvSpPr>
          <p:cNvPr id="5" name="矩形 4"/>
          <p:cNvSpPr/>
          <p:nvPr/>
        </p:nvSpPr>
        <p:spPr>
          <a:xfrm>
            <a:off x="609600" y="5410200"/>
            <a:ext cx="6400800" cy="338554"/>
          </a:xfrm>
          <a:prstGeom prst="rect">
            <a:avLst/>
          </a:prstGeom>
        </p:spPr>
        <p:txBody>
          <a:bodyPr wrap="square">
            <a:spAutoFit/>
          </a:bodyPr>
          <a:lstStyle/>
          <a:p>
            <a:r>
              <a:rPr lang="zh-CN" altLang="en-US" dirty="0" smtClean="0"/>
              <a:t>教学链接</a:t>
            </a:r>
            <a:r>
              <a:rPr lang="en-US" altLang="zh-CN" dirty="0" smtClean="0"/>
              <a:t>: http://pan.baidu.com/s/1gdBzocz </a:t>
            </a:r>
            <a:r>
              <a:rPr lang="zh-CN" altLang="en-US" dirty="0" smtClean="0"/>
              <a:t>密码</a:t>
            </a:r>
            <a:r>
              <a:rPr lang="en-US" altLang="zh-CN" dirty="0" smtClean="0"/>
              <a:t>: ye37</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ppt_x</p:attrName>
                                        </p:attrNameLst>
                                      </p:cBhvr>
                                      <p:tavLst>
                                        <p:tav tm="0">
                                          <p:val>
                                            <p:strVal val="#ppt_x-.2"/>
                                          </p:val>
                                        </p:tav>
                                        <p:tav tm="100000">
                                          <p:val>
                                            <p:strVal val="#ppt_x"/>
                                          </p:val>
                                        </p:tav>
                                      </p:tavLst>
                                    </p:anim>
                                    <p:anim calcmode="lin" valueType="num">
                                      <p:cBhvr>
                                        <p:cTn id="8" dur="1000" fill="hold"/>
                                        <p:tgtEl>
                                          <p:spTgt spid="205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defRPr/>
            </a:pPr>
            <a:r>
              <a:rPr lang="en-US" altLang="zh-CN" sz="3200" dirty="0" smtClean="0">
                <a:latin typeface="Arial" pitchFamily="34" charset="0"/>
                <a:cs typeface="Arial" pitchFamily="34" charset="0"/>
              </a:rPr>
              <a:t>Topics to Avoid</a:t>
            </a:r>
            <a:endParaRPr lang="zh-CN" altLang="zh-CN" sz="3200" dirty="0">
              <a:latin typeface="Arial" pitchFamily="34" charset="0"/>
              <a:cs typeface="Arial" pitchFamily="34" charset="0"/>
            </a:endParaRPr>
          </a:p>
        </p:txBody>
      </p:sp>
      <p:sp>
        <p:nvSpPr>
          <p:cNvPr id="164867" name="Rectangle 3"/>
          <p:cNvSpPr>
            <a:spLocks noGrp="1" noChangeArrowheads="1"/>
          </p:cNvSpPr>
          <p:nvPr>
            <p:ph idx="1"/>
          </p:nvPr>
        </p:nvSpPr>
        <p:spPr>
          <a:xfrm>
            <a:off x="1066800" y="1981200"/>
            <a:ext cx="7620000" cy="4724400"/>
          </a:xfrm>
        </p:spPr>
        <p:txBody>
          <a:bodyPr/>
          <a:lstStyle/>
          <a:p>
            <a:pPr>
              <a:defRPr/>
            </a:pPr>
            <a:r>
              <a:rPr lang="en-US" altLang="zh-CN" sz="2400" dirty="0" smtClean="0">
                <a:latin typeface="Arial" pitchFamily="34" charset="0"/>
                <a:cs typeface="Arial" pitchFamily="34" charset="0"/>
              </a:rPr>
              <a:t>Do not choose a topic about which your conclusions will be irrelevant. </a:t>
            </a:r>
            <a:endParaRPr lang="zh-CN" altLang="zh-CN" sz="2400" dirty="0" smtClean="0">
              <a:latin typeface="Arial" pitchFamily="34" charset="0"/>
              <a:cs typeface="Arial" pitchFamily="34" charset="0"/>
            </a:endParaRPr>
          </a:p>
          <a:p>
            <a:pPr>
              <a:defRPr/>
            </a:pPr>
            <a:r>
              <a:rPr lang="en-US" altLang="zh-CN" sz="2400" dirty="0" smtClean="0">
                <a:latin typeface="Arial" pitchFamily="34" charset="0"/>
                <a:cs typeface="Arial" pitchFamily="34" charset="0"/>
              </a:rPr>
              <a:t>Do not start work on any topic unless you think it will hold your interest long enough to complete the paper.</a:t>
            </a:r>
            <a:endParaRPr lang="zh-CN" altLang="zh-CN" sz="2400" dirty="0" smtClean="0">
              <a:latin typeface="Arial" pitchFamily="34" charset="0"/>
              <a:cs typeface="Arial" pitchFamily="34" charset="0"/>
            </a:endParaRPr>
          </a:p>
          <a:p>
            <a:pPr>
              <a:defRPr/>
            </a:pPr>
            <a:r>
              <a:rPr lang="en-US" altLang="zh-CN" sz="2400" dirty="0" smtClean="0">
                <a:latin typeface="Arial" pitchFamily="34" charset="0"/>
                <a:cs typeface="Arial" pitchFamily="34" charset="0"/>
              </a:rPr>
              <a:t>Be wary of choosing a topic so neutral that you cannot express an attitude toward it. </a:t>
            </a:r>
            <a:endParaRPr lang="zh-CN" altLang="zh-CN" sz="2400" dirty="0" smtClean="0">
              <a:latin typeface="Arial" pitchFamily="34" charset="0"/>
              <a:cs typeface="Arial" pitchFamily="34" charset="0"/>
            </a:endParaRPr>
          </a:p>
          <a:p>
            <a:pPr>
              <a:defRPr/>
            </a:pPr>
            <a:r>
              <a:rPr lang="en-US" altLang="zh-CN" sz="2400" dirty="0" smtClean="0">
                <a:latin typeface="Arial" pitchFamily="34" charset="0"/>
                <a:cs typeface="Arial" pitchFamily="34" charset="0"/>
              </a:rPr>
              <a:t>Do not pursue a topic that seems to go nowhere for you. </a:t>
            </a:r>
            <a:endParaRPr lang="zh-CN" altLang="zh-CN" sz="2400" dirty="0" smtClean="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 calcmode="lin" valueType="num">
                                      <p:cBhvr additive="base">
                                        <p:cTn id="7" dur="500" fill="hold"/>
                                        <p:tgtEl>
                                          <p:spTgt spid="164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867">
                                            <p:txEl>
                                              <p:pRg st="1" end="1"/>
                                            </p:txEl>
                                          </p:spTgt>
                                        </p:tgtEl>
                                        <p:attrNameLst>
                                          <p:attrName>style.visibility</p:attrName>
                                        </p:attrNameLst>
                                      </p:cBhvr>
                                      <p:to>
                                        <p:strVal val="visible"/>
                                      </p:to>
                                    </p:set>
                                    <p:anim calcmode="lin" valueType="num">
                                      <p:cBhvr additive="base">
                                        <p:cTn id="13" dur="500" fill="hold"/>
                                        <p:tgtEl>
                                          <p:spTgt spid="164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4867">
                                            <p:txEl>
                                              <p:pRg st="2" end="2"/>
                                            </p:txEl>
                                          </p:spTgt>
                                        </p:tgtEl>
                                        <p:attrNameLst>
                                          <p:attrName>style.visibility</p:attrName>
                                        </p:attrNameLst>
                                      </p:cBhvr>
                                      <p:to>
                                        <p:strVal val="visible"/>
                                      </p:to>
                                    </p:set>
                                    <p:anim calcmode="lin" valueType="num">
                                      <p:cBhvr additive="base">
                                        <p:cTn id="19" dur="500" fill="hold"/>
                                        <p:tgtEl>
                                          <p:spTgt spid="164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4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4867">
                                            <p:txEl>
                                              <p:pRg st="3" end="3"/>
                                            </p:txEl>
                                          </p:spTgt>
                                        </p:tgtEl>
                                        <p:attrNameLst>
                                          <p:attrName>style.visibility</p:attrName>
                                        </p:attrNameLst>
                                      </p:cBhvr>
                                      <p:to>
                                        <p:strVal val="visible"/>
                                      </p:to>
                                    </p:set>
                                    <p:anim calcmode="lin" valueType="num">
                                      <p:cBhvr additive="base">
                                        <p:cTn id="25" dur="500" fill="hold"/>
                                        <p:tgtEl>
                                          <p:spTgt spid="164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48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defRPr/>
            </a:pPr>
            <a:r>
              <a:rPr lang="en-US" altLang="zh-CN" sz="3200" dirty="0" smtClean="0">
                <a:latin typeface="Arial" pitchFamily="34" charset="0"/>
                <a:cs typeface="Arial" pitchFamily="34" charset="0"/>
              </a:rPr>
              <a:t>Topics to Avoid</a:t>
            </a:r>
            <a:endParaRPr lang="zh-CN" altLang="zh-CN" sz="3200" dirty="0">
              <a:latin typeface="Arial" pitchFamily="34" charset="0"/>
              <a:cs typeface="Arial" pitchFamily="34" charset="0"/>
            </a:endParaRPr>
          </a:p>
        </p:txBody>
      </p:sp>
      <p:sp>
        <p:nvSpPr>
          <p:cNvPr id="164867" name="Rectangle 3"/>
          <p:cNvSpPr>
            <a:spLocks noGrp="1" noChangeArrowheads="1"/>
          </p:cNvSpPr>
          <p:nvPr>
            <p:ph idx="1"/>
          </p:nvPr>
        </p:nvSpPr>
        <p:spPr>
          <a:xfrm>
            <a:off x="1066800" y="1981200"/>
            <a:ext cx="7620000" cy="4724400"/>
          </a:xfrm>
        </p:spPr>
        <p:txBody>
          <a:bodyPr/>
          <a:lstStyle/>
          <a:p>
            <a:pPr>
              <a:defRPr/>
            </a:pPr>
            <a:r>
              <a:rPr lang="en-US" altLang="zh-CN" sz="2400" dirty="0" smtClean="0">
                <a:latin typeface="Arial" pitchFamily="34" charset="0"/>
                <a:cs typeface="Arial" pitchFamily="34" charset="0"/>
              </a:rPr>
              <a:t>Consider avoiding topics that have been particularly popular among stu­dents. </a:t>
            </a:r>
            <a:endParaRPr lang="zh-CN" altLang="zh-CN" sz="2400" dirty="0" smtClean="0">
              <a:latin typeface="Arial" pitchFamily="34" charset="0"/>
              <a:cs typeface="Arial" pitchFamily="34" charset="0"/>
            </a:endParaRPr>
          </a:p>
          <a:p>
            <a:pPr>
              <a:defRPr/>
            </a:pPr>
            <a:r>
              <a:rPr lang="en-US" altLang="zh-CN" sz="2400" dirty="0" smtClean="0">
                <a:latin typeface="Arial" pitchFamily="34" charset="0"/>
                <a:cs typeface="Arial" pitchFamily="34" charset="0"/>
              </a:rPr>
              <a:t>Consider avoiding a highly controversial topic unless you think you can bring something new and special to the subject. </a:t>
            </a:r>
            <a:endParaRPr lang="zh-CN" altLang="zh-CN" sz="2400" dirty="0" smtClean="0">
              <a:latin typeface="Arial" pitchFamily="34" charset="0"/>
              <a:cs typeface="Arial" pitchFamily="34" charset="0"/>
            </a:endParaRPr>
          </a:p>
          <a:p>
            <a:pPr>
              <a:defRPr/>
            </a:pPr>
            <a:r>
              <a:rPr lang="en-US" altLang="zh-CN" sz="2400" dirty="0" smtClean="0">
                <a:latin typeface="Arial" pitchFamily="34" charset="0"/>
                <a:cs typeface="Arial" pitchFamily="34" charset="0"/>
              </a:rPr>
              <a:t>Do not choose a </a:t>
            </a:r>
            <a:r>
              <a:rPr lang="en-US" altLang="zh-CN" sz="2400" b="1" dirty="0" smtClean="0">
                <a:latin typeface="Arial" pitchFamily="34" charset="0"/>
                <a:cs typeface="Arial" pitchFamily="34" charset="0"/>
              </a:rPr>
              <a:t>topic </a:t>
            </a:r>
            <a:r>
              <a:rPr lang="en-US" altLang="zh-CN" sz="2400" dirty="0" smtClean="0">
                <a:latin typeface="Arial" pitchFamily="34" charset="0"/>
                <a:cs typeface="Arial" pitchFamily="34" charset="0"/>
              </a:rPr>
              <a:t>unsuited for your audience</a:t>
            </a:r>
            <a:r>
              <a:rPr lang="en-US" altLang="zh-CN" sz="2400" i="1" dirty="0" smtClean="0">
                <a:latin typeface="Arial" pitchFamily="34" charset="0"/>
                <a:cs typeface="Arial" pitchFamily="34" charset="0"/>
              </a:rPr>
              <a:t>.</a:t>
            </a:r>
            <a:endParaRPr lang="zh-CN" altLang="zh-CN" sz="2400" dirty="0">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 calcmode="lin" valueType="num">
                                      <p:cBhvr additive="base">
                                        <p:cTn id="7" dur="500" fill="hold"/>
                                        <p:tgtEl>
                                          <p:spTgt spid="164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867">
                                            <p:txEl>
                                              <p:pRg st="1" end="1"/>
                                            </p:txEl>
                                          </p:spTgt>
                                        </p:tgtEl>
                                        <p:attrNameLst>
                                          <p:attrName>style.visibility</p:attrName>
                                        </p:attrNameLst>
                                      </p:cBhvr>
                                      <p:to>
                                        <p:strVal val="visible"/>
                                      </p:to>
                                    </p:set>
                                    <p:anim calcmode="lin" valueType="num">
                                      <p:cBhvr additive="base">
                                        <p:cTn id="13" dur="500" fill="hold"/>
                                        <p:tgtEl>
                                          <p:spTgt spid="164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4867">
                                            <p:txEl>
                                              <p:pRg st="2" end="2"/>
                                            </p:txEl>
                                          </p:spTgt>
                                        </p:tgtEl>
                                        <p:attrNameLst>
                                          <p:attrName>style.visibility</p:attrName>
                                        </p:attrNameLst>
                                      </p:cBhvr>
                                      <p:to>
                                        <p:strVal val="visible"/>
                                      </p:to>
                                    </p:set>
                                    <p:anim calcmode="lin" valueType="num">
                                      <p:cBhvr additive="base">
                                        <p:cTn id="19" dur="500" fill="hold"/>
                                        <p:tgtEl>
                                          <p:spTgt spid="164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48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600" dirty="0" smtClean="0">
                <a:latin typeface="Arial" pitchFamily="34" charset="0"/>
                <a:cs typeface="Arial" pitchFamily="34" charset="0"/>
              </a:rPr>
              <a:t>Examples</a:t>
            </a:r>
            <a:endParaRPr lang="zh-CN" altLang="en-US" sz="3600" dirty="0" smtClean="0">
              <a:latin typeface="Arial" pitchFamily="34" charset="0"/>
              <a:cs typeface="Arial" pitchFamily="34" charset="0"/>
            </a:endParaRPr>
          </a:p>
        </p:txBody>
      </p:sp>
      <p:sp>
        <p:nvSpPr>
          <p:cNvPr id="3" name="内容占位符 2"/>
          <p:cNvSpPr>
            <a:spLocks noGrp="1"/>
          </p:cNvSpPr>
          <p:nvPr>
            <p:ph idx="1"/>
          </p:nvPr>
        </p:nvSpPr>
        <p:spPr>
          <a:xfrm>
            <a:off x="1476375" y="1981200"/>
            <a:ext cx="2438400" cy="457200"/>
          </a:xfrm>
        </p:spPr>
        <p:txBody>
          <a:bodyPr>
            <a:noAutofit/>
          </a:bodyPr>
          <a:lstStyle/>
          <a:p>
            <a:pPr marL="457200" indent="-457200" eaLnBrk="1" hangingPunct="1">
              <a:buFont typeface="Wingdings" pitchFamily="2" charset="2"/>
              <a:buNone/>
              <a:defRPr/>
            </a:pPr>
            <a:r>
              <a:rPr lang="en-US" altLang="zh-CN" dirty="0" smtClean="0">
                <a:latin typeface="Arial" pitchFamily="34" charset="0"/>
                <a:cs typeface="Arial" pitchFamily="34" charset="0"/>
              </a:rPr>
              <a:t> Chemistry  </a:t>
            </a:r>
          </a:p>
          <a:p>
            <a:pPr marL="457200" indent="-457200" eaLnBrk="1" hangingPunct="1">
              <a:buFont typeface="Wingdings" pitchFamily="2" charset="2"/>
              <a:buNone/>
              <a:defRPr/>
            </a:pPr>
            <a:r>
              <a:rPr lang="en-US" altLang="zh-CN" dirty="0" smtClean="0">
                <a:latin typeface="Arial" pitchFamily="34" charset="0"/>
                <a:cs typeface="Arial" pitchFamily="34" charset="0"/>
              </a:rPr>
              <a:t>             </a:t>
            </a:r>
          </a:p>
          <a:p>
            <a:pPr marL="457200" indent="-457200" eaLnBrk="1" hangingPunct="1">
              <a:buFont typeface="Wingdings" pitchFamily="2" charset="2"/>
              <a:buNone/>
              <a:defRPr/>
            </a:pPr>
            <a:r>
              <a:rPr lang="en-US" altLang="zh-CN" dirty="0" smtClean="0">
                <a:latin typeface="Arial" pitchFamily="34" charset="0"/>
                <a:cs typeface="Arial" pitchFamily="34" charset="0"/>
              </a:rPr>
              <a:t>     </a:t>
            </a:r>
          </a:p>
          <a:p>
            <a:pPr marL="457200" indent="-457200" eaLnBrk="1" hangingPunct="1">
              <a:buFont typeface="Wingdings" pitchFamily="2" charset="2"/>
              <a:buNone/>
              <a:defRPr/>
            </a:pPr>
            <a:endParaRPr lang="en-US" altLang="zh-CN" dirty="0" smtClean="0">
              <a:latin typeface="Arial" pitchFamily="34" charset="0"/>
              <a:cs typeface="Arial" pitchFamily="34" charset="0"/>
            </a:endParaRPr>
          </a:p>
          <a:p>
            <a:pPr marL="457200" indent="-457200" eaLnBrk="1" hangingPunct="1">
              <a:buFont typeface="Wingdings" pitchFamily="2" charset="2"/>
              <a:buNone/>
              <a:defRPr/>
            </a:pPr>
            <a:r>
              <a:rPr lang="en-US" altLang="zh-CN" dirty="0" smtClean="0">
                <a:latin typeface="Arial" pitchFamily="34" charset="0"/>
                <a:cs typeface="Arial" pitchFamily="34" charset="0"/>
              </a:rPr>
              <a:t>      </a:t>
            </a:r>
          </a:p>
          <a:p>
            <a:pPr marL="457200" indent="-457200" eaLnBrk="1" hangingPunct="1">
              <a:buFont typeface="Wingdings" pitchFamily="2" charset="2"/>
              <a:buNone/>
              <a:defRPr/>
            </a:pPr>
            <a:endParaRPr lang="en-US" altLang="zh-CN" dirty="0" smtClean="0">
              <a:latin typeface="Arial" pitchFamily="34" charset="0"/>
              <a:cs typeface="Arial" pitchFamily="34" charset="0"/>
            </a:endParaRPr>
          </a:p>
          <a:p>
            <a:pPr marL="457200" indent="-457200" eaLnBrk="1" hangingPunct="1">
              <a:buFont typeface="Wingdings" pitchFamily="2" charset="2"/>
              <a:buNone/>
              <a:defRPr/>
            </a:pPr>
            <a:endParaRPr lang="en-US" altLang="zh-CN" dirty="0" smtClean="0">
              <a:latin typeface="Arial" pitchFamily="34" charset="0"/>
              <a:cs typeface="Arial" pitchFamily="34" charset="0"/>
            </a:endParaRPr>
          </a:p>
          <a:p>
            <a:pPr marL="457200" indent="-457200" eaLnBrk="1" hangingPunct="1">
              <a:buFont typeface="Wingdings" pitchFamily="2" charset="2"/>
              <a:buNone/>
              <a:defRPr/>
            </a:pPr>
            <a:r>
              <a:rPr lang="en-US" altLang="zh-CN" dirty="0" smtClean="0">
                <a:latin typeface="Arial" pitchFamily="34" charset="0"/>
                <a:cs typeface="Arial" pitchFamily="34" charset="0"/>
              </a:rPr>
              <a:t>       </a:t>
            </a:r>
          </a:p>
          <a:p>
            <a:pPr marL="457200" indent="-457200" eaLnBrk="1" hangingPunct="1">
              <a:buFont typeface="Wingdings" pitchFamily="2" charset="2"/>
              <a:buNone/>
              <a:defRPr/>
            </a:pPr>
            <a:r>
              <a:rPr lang="en-US" altLang="zh-CN" dirty="0" smtClean="0">
                <a:latin typeface="Arial" pitchFamily="34" charset="0"/>
                <a:cs typeface="Arial" pitchFamily="34" charset="0"/>
              </a:rPr>
              <a:t>                </a:t>
            </a:r>
            <a:endParaRPr lang="zh-CN" altLang="en-US" dirty="0" smtClean="0">
              <a:latin typeface="Arial" pitchFamily="34" charset="0"/>
              <a:cs typeface="Arial" pitchFamily="34" charset="0"/>
            </a:endParaRPr>
          </a:p>
        </p:txBody>
      </p:sp>
      <p:sp>
        <p:nvSpPr>
          <p:cNvPr id="7" name="下箭头 6"/>
          <p:cNvSpPr/>
          <p:nvPr/>
        </p:nvSpPr>
        <p:spPr>
          <a:xfrm>
            <a:off x="2286000" y="2438400"/>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下箭头 7"/>
          <p:cNvSpPr/>
          <p:nvPr/>
        </p:nvSpPr>
        <p:spPr>
          <a:xfrm>
            <a:off x="2286000" y="3581400"/>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下箭头 8"/>
          <p:cNvSpPr/>
          <p:nvPr/>
        </p:nvSpPr>
        <p:spPr>
          <a:xfrm>
            <a:off x="2286000" y="4572000"/>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1476375" y="4953000"/>
            <a:ext cx="7145338" cy="461963"/>
          </a:xfrm>
          <a:prstGeom prst="rect">
            <a:avLst/>
          </a:prstGeom>
        </p:spPr>
        <p:txBody>
          <a:bodyPr>
            <a:spAutoFit/>
          </a:bodyPr>
          <a:lstStyle/>
          <a:p>
            <a:pPr>
              <a:defRPr/>
            </a:pPr>
            <a:r>
              <a:rPr lang="en-US" altLang="zh-CN" sz="2400" kern="0" dirty="0">
                <a:solidFill>
                  <a:srgbClr val="FF0000"/>
                </a:solidFill>
                <a:latin typeface="Arial" pitchFamily="34" charset="0"/>
                <a:ea typeface="宋体"/>
                <a:cs typeface="Arial" pitchFamily="34" charset="0"/>
              </a:rPr>
              <a:t>Role of Oxygen in Improving Chemical Processes </a:t>
            </a:r>
            <a:endParaRPr lang="zh-CN" altLang="en-US" sz="2400" dirty="0">
              <a:solidFill>
                <a:srgbClr val="FF0000"/>
              </a:solidFill>
            </a:endParaRPr>
          </a:p>
        </p:txBody>
      </p:sp>
      <p:sp>
        <p:nvSpPr>
          <p:cNvPr id="11" name="矩形 10"/>
          <p:cNvSpPr>
            <a:spLocks noChangeArrowheads="1"/>
          </p:cNvSpPr>
          <p:nvPr/>
        </p:nvSpPr>
        <p:spPr bwMode="auto">
          <a:xfrm>
            <a:off x="1476375" y="4038600"/>
            <a:ext cx="5902325" cy="461963"/>
          </a:xfrm>
          <a:prstGeom prst="rect">
            <a:avLst/>
          </a:prstGeom>
          <a:noFill/>
          <a:ln w="9525">
            <a:noFill/>
            <a:miter lim="800000"/>
            <a:headEnd/>
            <a:tailEnd/>
          </a:ln>
        </p:spPr>
        <p:txBody>
          <a:bodyPr wrap="none">
            <a:spAutoFit/>
          </a:bodyPr>
          <a:lstStyle/>
          <a:p>
            <a:r>
              <a:rPr lang="en-US" altLang="zh-CN" sz="2400">
                <a:latin typeface="Arial" charset="0"/>
                <a:cs typeface="Arial" charset="0"/>
              </a:rPr>
              <a:t>Oxygen in Improving Chemical Processes</a:t>
            </a:r>
            <a:endParaRPr lang="zh-CN" altLang="en-US" sz="2400"/>
          </a:p>
        </p:txBody>
      </p:sp>
      <p:sp>
        <p:nvSpPr>
          <p:cNvPr id="12" name="矩形 11"/>
          <p:cNvSpPr>
            <a:spLocks noChangeArrowheads="1"/>
          </p:cNvSpPr>
          <p:nvPr/>
        </p:nvSpPr>
        <p:spPr bwMode="auto">
          <a:xfrm>
            <a:off x="1476375" y="3048000"/>
            <a:ext cx="2992438" cy="461963"/>
          </a:xfrm>
          <a:prstGeom prst="rect">
            <a:avLst/>
          </a:prstGeom>
          <a:noFill/>
          <a:ln w="9525">
            <a:noFill/>
            <a:miter lim="800000"/>
            <a:headEnd/>
            <a:tailEnd/>
          </a:ln>
        </p:spPr>
        <p:txBody>
          <a:bodyPr wrap="none">
            <a:spAutoFit/>
          </a:bodyPr>
          <a:lstStyle/>
          <a:p>
            <a:r>
              <a:rPr lang="en-US" altLang="zh-CN" sz="2400">
                <a:latin typeface="Arial" charset="0"/>
                <a:cs typeface="Arial" charset="0"/>
              </a:rPr>
              <a:t>Chemical Processes</a:t>
            </a:r>
            <a:endParaRPr lang="zh-CN" altLang="en-US" sz="2400"/>
          </a:p>
        </p:txBody>
      </p:sp>
      <p:sp>
        <p:nvSpPr>
          <p:cNvPr id="13" name="内容占位符 2"/>
          <p:cNvSpPr txBox="1">
            <a:spLocks/>
          </p:cNvSpPr>
          <p:nvPr/>
        </p:nvSpPr>
        <p:spPr bwMode="auto">
          <a:xfrm>
            <a:off x="914400" y="1981200"/>
            <a:ext cx="533400" cy="457200"/>
          </a:xfrm>
          <a:prstGeom prst="rect">
            <a:avLst/>
          </a:prstGeom>
          <a:noFill/>
          <a:ln w="9525">
            <a:noFill/>
            <a:miter lim="800000"/>
            <a:headEnd/>
            <a:tailEnd/>
          </a:ln>
          <a:effectLst/>
        </p:spPr>
        <p:txBody>
          <a:bodyPr/>
          <a:lstStyle/>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1.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endParaRPr lang="en-US" altLang="zh-CN" sz="2400" kern="0" dirty="0">
              <a:effectLst>
                <a:outerShdw blurRad="38100" dist="38100" dir="2700000" algn="tl">
                  <a:srgbClr val="000000"/>
                </a:outerShdw>
              </a:effectLst>
              <a:latin typeface="Arial" pitchFamily="34" charset="0"/>
              <a:ea typeface="+mn-ea"/>
              <a:cs typeface="Arial" pitchFamily="34" charset="0"/>
            </a:endParaRP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p>
          <a:p>
            <a:pPr marL="457200" indent="-457200">
              <a:spcBef>
                <a:spcPct val="20000"/>
              </a:spcBef>
              <a:buClr>
                <a:schemeClr val="hlink"/>
              </a:buClr>
              <a:buSzPct val="70000"/>
              <a:buFont typeface="Wingdings" pitchFamily="2" charset="2"/>
              <a:buNone/>
              <a:defRPr/>
            </a:pPr>
            <a:r>
              <a:rPr lang="en-US" altLang="zh-CN" sz="2400" kern="0" dirty="0">
                <a:effectLst>
                  <a:outerShdw blurRad="38100" dist="38100" dir="2700000" algn="tl">
                    <a:srgbClr val="000000"/>
                  </a:outerShdw>
                </a:effectLst>
                <a:latin typeface="Arial" pitchFamily="34" charset="0"/>
                <a:ea typeface="+mn-ea"/>
                <a:cs typeface="Arial" pitchFamily="34" charset="0"/>
              </a:rPr>
              <a:t>               </a:t>
            </a:r>
            <a:endParaRPr lang="zh-CN" altLang="en-US" sz="2400" kern="0" dirty="0">
              <a:effectLst>
                <a:outerShdw blurRad="38100" dist="38100" dir="2700000" algn="tl">
                  <a:srgbClr val="000000"/>
                </a:outerShdw>
              </a:effectLst>
              <a:latin typeface="Arial" pitchFamily="34" charset="0"/>
              <a:ea typeface="+mn-ea"/>
              <a:cs typeface="Arial"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4371</TotalTime>
  <Words>3377</Words>
  <Application>Microsoft Office PowerPoint</Application>
  <PresentationFormat>全屏显示(4:3)</PresentationFormat>
  <Paragraphs>412</Paragraphs>
  <Slides>63</Slides>
  <Notes>6</Notes>
  <HiddenSlides>0</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都市</vt:lpstr>
      <vt:lpstr>Academic Writing in English </vt:lpstr>
      <vt:lpstr>Section 1</vt:lpstr>
      <vt:lpstr>Definition of Topic for a Research Paper</vt:lpstr>
      <vt:lpstr>Functions of a Topic (Research Paper)</vt:lpstr>
      <vt:lpstr>Qualities of a Good Topic</vt:lpstr>
      <vt:lpstr>Topics to Avoid</vt:lpstr>
      <vt:lpstr>Topics to Avoid</vt:lpstr>
      <vt:lpstr>Topics to Avoid</vt:lpstr>
      <vt:lpstr>Examples</vt:lpstr>
      <vt:lpstr>Examples</vt:lpstr>
      <vt:lpstr>More Examples</vt:lpstr>
      <vt:lpstr>More Examples</vt:lpstr>
      <vt:lpstr>Standards for A Good Topic</vt:lpstr>
      <vt:lpstr>Standards for A Good Topic</vt:lpstr>
      <vt:lpstr>Standards for A Good Topic</vt:lpstr>
      <vt:lpstr>Standards for A Good Topic</vt:lpstr>
      <vt:lpstr>幻灯片 17</vt:lpstr>
      <vt:lpstr>Topic Evaluation Task</vt:lpstr>
      <vt:lpstr>Writing Formats for A Research Topic</vt:lpstr>
      <vt:lpstr>Section 2</vt:lpstr>
      <vt:lpstr>Thesis  Statement</vt:lpstr>
      <vt:lpstr>Developing a Thesis</vt:lpstr>
      <vt:lpstr>幻灯片 23</vt:lpstr>
      <vt:lpstr>Developing a Thesis</vt:lpstr>
      <vt:lpstr>Developing a Thesis</vt:lpstr>
      <vt:lpstr>Developing a Thesis</vt:lpstr>
      <vt:lpstr>Developing a Thesis</vt:lpstr>
      <vt:lpstr>Developing a Thesis</vt:lpstr>
      <vt:lpstr>Developing a Thesis</vt:lpstr>
      <vt:lpstr>Developing a Thesis</vt:lpstr>
      <vt:lpstr>Developing a Thesis</vt:lpstr>
      <vt:lpstr>Developing a Thesis</vt:lpstr>
      <vt:lpstr>Developing a Thesis</vt:lpstr>
      <vt:lpstr>Developing a Thesis</vt:lpstr>
      <vt:lpstr>Developing a Thesis</vt:lpstr>
      <vt:lpstr>Developing a Thesis</vt:lpstr>
      <vt:lpstr>How to Write a Thesis Statement in 3 Easy Steps!</vt:lpstr>
      <vt:lpstr>How to Write a Thesis Statement in 3 Easy Steps!</vt:lpstr>
      <vt:lpstr>How to Write a Thesis Statement in 3 Easy Steps!</vt:lpstr>
      <vt:lpstr>Practice: Judge which thesis is better, explain.</vt:lpstr>
      <vt:lpstr>Practice: Judge which thesis is better, explain.</vt:lpstr>
      <vt:lpstr>Some Useful Thesis Formula</vt:lpstr>
      <vt:lpstr>Practice</vt:lpstr>
      <vt:lpstr>Section 3</vt:lpstr>
      <vt:lpstr>What is the topic sentence?</vt:lpstr>
      <vt:lpstr>幻灯片 46</vt:lpstr>
      <vt:lpstr>How can you identify the topic sentence?</vt:lpstr>
      <vt:lpstr>EXAMPLE</vt:lpstr>
      <vt:lpstr>EXAMPLE</vt:lpstr>
      <vt:lpstr>More Examples</vt:lpstr>
      <vt:lpstr>More Examples</vt:lpstr>
      <vt:lpstr>More Examples</vt:lpstr>
      <vt:lpstr>More Examples</vt:lpstr>
      <vt:lpstr>Practice:</vt:lpstr>
      <vt:lpstr>Paragraph 1:</vt:lpstr>
      <vt:lpstr>Paragraph 2:</vt:lpstr>
      <vt:lpstr>Paragraph 3:</vt:lpstr>
      <vt:lpstr>Paragraph  4:</vt:lpstr>
      <vt:lpstr>Practice:</vt:lpstr>
      <vt:lpstr>Practice:</vt:lpstr>
      <vt:lpstr>Further Understanding of Topic Sentences</vt:lpstr>
      <vt:lpstr>Optional Task: Proposal</vt:lpstr>
      <vt:lpstr>To identify the main idea of a paragraph, first you have to identify the topic, the topic sentence, and supporting details.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fljyang</cp:lastModifiedBy>
  <cp:revision>196</cp:revision>
  <cp:lastPrinted>1601-01-01T00:00:00Z</cp:lastPrinted>
  <dcterms:created xsi:type="dcterms:W3CDTF">1601-01-01T00:00:00Z</dcterms:created>
  <dcterms:modified xsi:type="dcterms:W3CDTF">2017-09-29T05:07:35Z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