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5" r:id="rId5"/>
    <p:sldId id="267" r:id="rId6"/>
    <p:sldId id="258" r:id="rId7"/>
    <p:sldId id="259" r:id="rId8"/>
    <p:sldId id="261" r:id="rId9"/>
    <p:sldId id="260" r:id="rId10"/>
    <p:sldId id="262" r:id="rId11"/>
    <p:sldId id="270" r:id="rId12"/>
    <p:sldId id="269" r:id="rId13"/>
    <p:sldId id="268" r:id="rId14"/>
    <p:sldId id="257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B70532-2CF3-777D-CD9E-3DBA93F0B69C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838E8-2D29-2C9A-2303-798209884BE2}"/>
              </a:ext>
            </a:extLst>
          </p:cNvPr>
          <p:cNvSpPr/>
          <p:nvPr/>
        </p:nvSpPr>
        <p:spPr>
          <a:xfrm>
            <a:off x="0" y="0"/>
            <a:ext cx="12192000" cy="444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Circle with left arrow with solid fill">
            <a:extLst>
              <a:ext uri="{FF2B5EF4-FFF2-40B4-BE49-F238E27FC236}">
                <a16:creationId xmlns:a16="http://schemas.microsoft.com/office/drawing/2014/main" id="{3C3C5927-D95C-D340-21E4-7DECE703E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967" y="25400"/>
            <a:ext cx="381600" cy="381600"/>
          </a:xfrm>
          <a:prstGeom prst="rect">
            <a:avLst/>
          </a:prstGeom>
        </p:spPr>
      </p:pic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991D31B4-7C2B-F534-34D6-D7BDDABF2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555" y="23421"/>
            <a:ext cx="381600" cy="381600"/>
          </a:xfrm>
          <a:prstGeom prst="rect">
            <a:avLst/>
          </a:prstGeom>
        </p:spPr>
      </p:pic>
      <p:pic>
        <p:nvPicPr>
          <p:cNvPr id="10" name="Graphic 9" descr="Home with solid fill">
            <a:extLst>
              <a:ext uri="{FF2B5EF4-FFF2-40B4-BE49-F238E27FC236}">
                <a16:creationId xmlns:a16="http://schemas.microsoft.com/office/drawing/2014/main" id="{7E7AB5AA-5556-5BEF-7EC4-CA62701085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73" y="23421"/>
            <a:ext cx="379621" cy="379621"/>
          </a:xfrm>
          <a:prstGeom prst="rect">
            <a:avLst/>
          </a:prstGeom>
        </p:spPr>
      </p:pic>
      <p:pic>
        <p:nvPicPr>
          <p:cNvPr id="11" name="Graphic 10" descr="Circle with left arrow with solid fill">
            <a:extLst>
              <a:ext uri="{FF2B5EF4-FFF2-40B4-BE49-F238E27FC236}">
                <a16:creationId xmlns:a16="http://schemas.microsoft.com/office/drawing/2014/main" id="{D0E22912-4898-CD49-B194-28C22D6E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761" y="23421"/>
            <a:ext cx="381600" cy="38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28630-916E-3111-B7F1-D5655D2923D1}"/>
              </a:ext>
            </a:extLst>
          </p:cNvPr>
          <p:cNvSpPr txBox="1"/>
          <p:nvPr/>
        </p:nvSpPr>
        <p:spPr>
          <a:xfrm>
            <a:off x="2038617" y="68235"/>
            <a:ext cx="10055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https://www.dash-app.com/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31232F-F4DE-8012-1679-7FBF04CCBA55}"/>
              </a:ext>
            </a:extLst>
          </p:cNvPr>
          <p:cNvSpPr txBox="1"/>
          <p:nvPr/>
        </p:nvSpPr>
        <p:spPr>
          <a:xfrm>
            <a:off x="2381917" y="4002948"/>
            <a:ext cx="23063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1: Login button</a:t>
            </a:r>
            <a:endParaRPr lang="en-US" sz="1400" dirty="0"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D63E4C-66E7-1129-13FE-14003A5DCC24}"/>
              </a:ext>
            </a:extLst>
          </p:cNvPr>
          <p:cNvSpPr/>
          <p:nvPr/>
        </p:nvSpPr>
        <p:spPr>
          <a:xfrm>
            <a:off x="957567" y="3057654"/>
            <a:ext cx="4478920" cy="770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 Login --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CD948E-A5C8-4617-7787-3B41E5368881}"/>
              </a:ext>
            </a:extLst>
          </p:cNvPr>
          <p:cNvSpPr/>
          <p:nvPr/>
        </p:nvSpPr>
        <p:spPr>
          <a:xfrm>
            <a:off x="6755513" y="3057654"/>
            <a:ext cx="4478920" cy="770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 Sign Up --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DE236-D7FE-D85F-9939-F34DFD83FBAF}"/>
              </a:ext>
            </a:extLst>
          </p:cNvPr>
          <p:cNvSpPr txBox="1"/>
          <p:nvPr/>
        </p:nvSpPr>
        <p:spPr>
          <a:xfrm>
            <a:off x="8152797" y="4002947"/>
            <a:ext cx="23063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2: Sign up button</a:t>
            </a:r>
            <a:endParaRPr lang="en-US" sz="14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2C55C-1B9B-ADB2-3FC6-9FC101285F92}"/>
              </a:ext>
            </a:extLst>
          </p:cNvPr>
          <p:cNvSpPr txBox="1"/>
          <p:nvPr/>
        </p:nvSpPr>
        <p:spPr>
          <a:xfrm>
            <a:off x="5330800" y="781752"/>
            <a:ext cx="13362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cs typeface="Calibri"/>
              </a:rPr>
              <a:t>Home</a:t>
            </a:r>
            <a:endParaRPr lang="en-GB" sz="1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67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C0559A-7477-30E7-33F4-2ABC8E059A78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838E8-2D29-2C9A-2303-798209884BE2}"/>
              </a:ext>
            </a:extLst>
          </p:cNvPr>
          <p:cNvSpPr/>
          <p:nvPr/>
        </p:nvSpPr>
        <p:spPr>
          <a:xfrm>
            <a:off x="0" y="0"/>
            <a:ext cx="12192000" cy="444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Circle with left arrow with solid fill">
            <a:extLst>
              <a:ext uri="{FF2B5EF4-FFF2-40B4-BE49-F238E27FC236}">
                <a16:creationId xmlns:a16="http://schemas.microsoft.com/office/drawing/2014/main" id="{3C3C5927-D95C-D340-21E4-7DECE703E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967" y="25400"/>
            <a:ext cx="381600" cy="381600"/>
          </a:xfrm>
          <a:prstGeom prst="rect">
            <a:avLst/>
          </a:prstGeom>
        </p:spPr>
      </p:pic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991D31B4-7C2B-F534-34D6-D7BDDABF2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555" y="23421"/>
            <a:ext cx="381600" cy="381600"/>
          </a:xfrm>
          <a:prstGeom prst="rect">
            <a:avLst/>
          </a:prstGeom>
        </p:spPr>
      </p:pic>
      <p:pic>
        <p:nvPicPr>
          <p:cNvPr id="10" name="Graphic 9" descr="Home with solid fill">
            <a:extLst>
              <a:ext uri="{FF2B5EF4-FFF2-40B4-BE49-F238E27FC236}">
                <a16:creationId xmlns:a16="http://schemas.microsoft.com/office/drawing/2014/main" id="{7E7AB5AA-5556-5BEF-7EC4-CA62701085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73" y="23421"/>
            <a:ext cx="379621" cy="379621"/>
          </a:xfrm>
          <a:prstGeom prst="rect">
            <a:avLst/>
          </a:prstGeom>
        </p:spPr>
      </p:pic>
      <p:pic>
        <p:nvPicPr>
          <p:cNvPr id="11" name="Graphic 10" descr="Circle with left arrow with solid fill">
            <a:extLst>
              <a:ext uri="{FF2B5EF4-FFF2-40B4-BE49-F238E27FC236}">
                <a16:creationId xmlns:a16="http://schemas.microsoft.com/office/drawing/2014/main" id="{D0E22912-4898-CD49-B194-28C22D6E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761" y="23421"/>
            <a:ext cx="381600" cy="38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28630-916E-3111-B7F1-D5655D2923D1}"/>
              </a:ext>
            </a:extLst>
          </p:cNvPr>
          <p:cNvSpPr txBox="1"/>
          <p:nvPr/>
        </p:nvSpPr>
        <p:spPr>
          <a:xfrm>
            <a:off x="2038617" y="68235"/>
            <a:ext cx="10055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https://www.machine-learning-app.com/sign-up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22DA78-613C-4681-46BA-4F89352BC4E5}"/>
              </a:ext>
            </a:extLst>
          </p:cNvPr>
          <p:cNvGrpSpPr/>
          <p:nvPr/>
        </p:nvGrpSpPr>
        <p:grpSpPr>
          <a:xfrm>
            <a:off x="4588105" y="1616077"/>
            <a:ext cx="4166886" cy="3625845"/>
            <a:chOff x="98173" y="825836"/>
            <a:chExt cx="4166886" cy="36258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3E998C-21D9-F484-B81C-70E42CF01751}"/>
                </a:ext>
              </a:extLst>
            </p:cNvPr>
            <p:cNvSpPr txBox="1"/>
            <p:nvPr/>
          </p:nvSpPr>
          <p:spPr>
            <a:xfrm>
              <a:off x="98173" y="888071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Sign up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E6DB14-2765-AC7B-BB35-D0979A70C57E}"/>
                </a:ext>
              </a:extLst>
            </p:cNvPr>
            <p:cNvSpPr/>
            <p:nvPr/>
          </p:nvSpPr>
          <p:spPr>
            <a:xfrm>
              <a:off x="98173" y="825836"/>
              <a:ext cx="2927657" cy="362584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8A7ACF-4161-1A37-158F-6FCBE19297F3}"/>
                </a:ext>
              </a:extLst>
            </p:cNvPr>
            <p:cNvSpPr/>
            <p:nvPr/>
          </p:nvSpPr>
          <p:spPr>
            <a:xfrm>
              <a:off x="193001" y="1724321"/>
              <a:ext cx="2467069" cy="244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999755-484F-783E-A2F0-B42F1DB1E5E3}"/>
                </a:ext>
              </a:extLst>
            </p:cNvPr>
            <p:cNvSpPr txBox="1"/>
            <p:nvPr/>
          </p:nvSpPr>
          <p:spPr>
            <a:xfrm>
              <a:off x="98173" y="1298613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Name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082F33-3529-1A31-49A9-9D3446CD4B46}"/>
                </a:ext>
              </a:extLst>
            </p:cNvPr>
            <p:cNvSpPr/>
            <p:nvPr/>
          </p:nvSpPr>
          <p:spPr>
            <a:xfrm>
              <a:off x="193001" y="2459755"/>
              <a:ext cx="2467069" cy="244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0BBEB3-C313-8E77-199F-C51FB88B472B}"/>
                </a:ext>
              </a:extLst>
            </p:cNvPr>
            <p:cNvSpPr txBox="1"/>
            <p:nvPr/>
          </p:nvSpPr>
          <p:spPr>
            <a:xfrm>
              <a:off x="98173" y="2034047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Last 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2BE32B-E5A2-BE49-F532-67BC0D65D24B}"/>
                </a:ext>
              </a:extLst>
            </p:cNvPr>
            <p:cNvSpPr/>
            <p:nvPr/>
          </p:nvSpPr>
          <p:spPr>
            <a:xfrm>
              <a:off x="193001" y="3196210"/>
              <a:ext cx="2467069" cy="244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A689F2-4B90-55F9-8BFD-38EA1C1FEA55}"/>
                </a:ext>
              </a:extLst>
            </p:cNvPr>
            <p:cNvSpPr txBox="1"/>
            <p:nvPr/>
          </p:nvSpPr>
          <p:spPr>
            <a:xfrm>
              <a:off x="98173" y="2770502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Email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635C32-1012-C6E2-9E4F-4C08A3D8F5CD}"/>
                </a:ext>
              </a:extLst>
            </p:cNvPr>
            <p:cNvSpPr/>
            <p:nvPr/>
          </p:nvSpPr>
          <p:spPr>
            <a:xfrm>
              <a:off x="193001" y="3941364"/>
              <a:ext cx="2467069" cy="244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E9ACCC-5A3D-813F-F661-84C6A764E5F5}"/>
                </a:ext>
              </a:extLst>
            </p:cNvPr>
            <p:cNvSpPr txBox="1"/>
            <p:nvPr/>
          </p:nvSpPr>
          <p:spPr>
            <a:xfrm>
              <a:off x="98173" y="3515656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Password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A4D6412-9AE3-5F5B-BB12-BC1EFBC66CA3}"/>
              </a:ext>
            </a:extLst>
          </p:cNvPr>
          <p:cNvSpPr txBox="1"/>
          <p:nvPr/>
        </p:nvSpPr>
        <p:spPr>
          <a:xfrm>
            <a:off x="5200536" y="656159"/>
            <a:ext cx="29420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cs typeface="Calibri"/>
              </a:rPr>
              <a:t>Sign up</a:t>
            </a:r>
            <a:endParaRPr lang="en-GB" sz="1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27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EF15FD8-C01A-BA0E-F0A2-58DC13CD6F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838E8-2D29-2C9A-2303-798209884BE2}"/>
              </a:ext>
            </a:extLst>
          </p:cNvPr>
          <p:cNvSpPr/>
          <p:nvPr/>
        </p:nvSpPr>
        <p:spPr>
          <a:xfrm>
            <a:off x="0" y="0"/>
            <a:ext cx="12192000" cy="444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Circle with left arrow with solid fill">
            <a:extLst>
              <a:ext uri="{FF2B5EF4-FFF2-40B4-BE49-F238E27FC236}">
                <a16:creationId xmlns:a16="http://schemas.microsoft.com/office/drawing/2014/main" id="{3C3C5927-D95C-D340-21E4-7DECE703E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967" y="25400"/>
            <a:ext cx="381600" cy="381600"/>
          </a:xfrm>
          <a:prstGeom prst="rect">
            <a:avLst/>
          </a:prstGeom>
        </p:spPr>
      </p:pic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991D31B4-7C2B-F534-34D6-D7BDDABF2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555" y="23421"/>
            <a:ext cx="381600" cy="381600"/>
          </a:xfrm>
          <a:prstGeom prst="rect">
            <a:avLst/>
          </a:prstGeom>
        </p:spPr>
      </p:pic>
      <p:pic>
        <p:nvPicPr>
          <p:cNvPr id="10" name="Graphic 9" descr="Home with solid fill">
            <a:extLst>
              <a:ext uri="{FF2B5EF4-FFF2-40B4-BE49-F238E27FC236}">
                <a16:creationId xmlns:a16="http://schemas.microsoft.com/office/drawing/2014/main" id="{7E7AB5AA-5556-5BEF-7EC4-CA62701085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73" y="23421"/>
            <a:ext cx="379621" cy="379621"/>
          </a:xfrm>
          <a:prstGeom prst="rect">
            <a:avLst/>
          </a:prstGeom>
        </p:spPr>
      </p:pic>
      <p:pic>
        <p:nvPicPr>
          <p:cNvPr id="11" name="Graphic 10" descr="Circle with left arrow with solid fill">
            <a:extLst>
              <a:ext uri="{FF2B5EF4-FFF2-40B4-BE49-F238E27FC236}">
                <a16:creationId xmlns:a16="http://schemas.microsoft.com/office/drawing/2014/main" id="{D0E22912-4898-CD49-B194-28C22D6E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761" y="23421"/>
            <a:ext cx="381600" cy="38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28630-916E-3111-B7F1-D5655D2923D1}"/>
              </a:ext>
            </a:extLst>
          </p:cNvPr>
          <p:cNvSpPr txBox="1"/>
          <p:nvPr/>
        </p:nvSpPr>
        <p:spPr>
          <a:xfrm>
            <a:off x="2038617" y="68235"/>
            <a:ext cx="10055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https://www.machine-learning-app.com/prediction-request</a:t>
            </a:r>
            <a:endParaRPr lang="en-GB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7C2C1-6E9B-B755-F17D-CF2342145F02}"/>
              </a:ext>
            </a:extLst>
          </p:cNvPr>
          <p:cNvSpPr txBox="1"/>
          <p:nvPr/>
        </p:nvSpPr>
        <p:spPr>
          <a:xfrm>
            <a:off x="3781160" y="792256"/>
            <a:ext cx="46296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cs typeface="Calibri"/>
              </a:rPr>
              <a:t>Predict Pollution Level</a:t>
            </a:r>
            <a:endParaRPr lang="en-GB" sz="1400" b="1" dirty="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D4ED5-CDB7-3561-B972-0570FDB32E17}"/>
              </a:ext>
            </a:extLst>
          </p:cNvPr>
          <p:cNvSpPr/>
          <p:nvPr/>
        </p:nvSpPr>
        <p:spPr>
          <a:xfrm>
            <a:off x="3781160" y="1660294"/>
            <a:ext cx="4478920" cy="770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Date (dd/mm/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yyyy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E1D294-914B-CBC6-C39B-1532605DD410}"/>
              </a:ext>
            </a:extLst>
          </p:cNvPr>
          <p:cNvSpPr/>
          <p:nvPr/>
        </p:nvSpPr>
        <p:spPr>
          <a:xfrm>
            <a:off x="3781160" y="2684795"/>
            <a:ext cx="4478920" cy="770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Location: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3A2BC07-D2CE-8FDC-EA2C-F903EBD2B98C}"/>
              </a:ext>
            </a:extLst>
          </p:cNvPr>
          <p:cNvSpPr/>
          <p:nvPr/>
        </p:nvSpPr>
        <p:spPr>
          <a:xfrm>
            <a:off x="8445580" y="1635760"/>
            <a:ext cx="223235" cy="181991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8AF3C-0EF7-1D0C-964C-48FD6CEC7FBA}"/>
              </a:ext>
            </a:extLst>
          </p:cNvPr>
          <p:cNvSpPr txBox="1"/>
          <p:nvPr/>
        </p:nvSpPr>
        <p:spPr>
          <a:xfrm>
            <a:off x="8767541" y="2304429"/>
            <a:ext cx="20630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1: Input Parameters for ML Algorithm</a:t>
            </a:r>
            <a:endParaRPr lang="en-US" sz="1400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96706-0E26-1156-9C7F-950844BBDB98}"/>
              </a:ext>
            </a:extLst>
          </p:cNvPr>
          <p:cNvSpPr txBox="1"/>
          <p:nvPr/>
        </p:nvSpPr>
        <p:spPr>
          <a:xfrm>
            <a:off x="4368261" y="5629531"/>
            <a:ext cx="3759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2: Predict Button to Submit Parameters</a:t>
            </a:r>
            <a:endParaRPr lang="en-US" sz="1400" dirty="0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B93B95-C6A1-9217-EF26-C76B8591AAEA}"/>
              </a:ext>
            </a:extLst>
          </p:cNvPr>
          <p:cNvSpPr/>
          <p:nvPr/>
        </p:nvSpPr>
        <p:spPr>
          <a:xfrm>
            <a:off x="3781160" y="4673214"/>
            <a:ext cx="4478920" cy="770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 Make Prediction --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2A3A1B-E538-36EF-90E5-7B8F2EAD1ED3}"/>
              </a:ext>
            </a:extLst>
          </p:cNvPr>
          <p:cNvSpPr/>
          <p:nvPr/>
        </p:nvSpPr>
        <p:spPr>
          <a:xfrm>
            <a:off x="0" y="459849"/>
            <a:ext cx="1535495" cy="6398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/>
              </a:rPr>
              <a:t>Pollution Graphs</a:t>
            </a:r>
            <a:r>
              <a:rPr lang="en-GB" dirty="0">
                <a:latin typeface="Calibri"/>
                <a:ea typeface="Calibri"/>
                <a:cs typeface="Calibri"/>
              </a:rPr>
              <a:t>​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E3D24B-CA64-2616-D058-E299F61BADBF}"/>
              </a:ext>
            </a:extLst>
          </p:cNvPr>
          <p:cNvSpPr/>
          <p:nvPr/>
        </p:nvSpPr>
        <p:spPr>
          <a:xfrm>
            <a:off x="137158" y="591036"/>
            <a:ext cx="227462" cy="284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isplay 6">
            <a:extLst>
              <a:ext uri="{FF2B5EF4-FFF2-40B4-BE49-F238E27FC236}">
                <a16:creationId xmlns:a16="http://schemas.microsoft.com/office/drawing/2014/main" id="{CE7C9394-2127-B3B9-F29A-4547ACCA654A}"/>
              </a:ext>
            </a:extLst>
          </p:cNvPr>
          <p:cNvSpPr/>
          <p:nvPr/>
        </p:nvSpPr>
        <p:spPr>
          <a:xfrm rot="16200000">
            <a:off x="46174" y="948140"/>
            <a:ext cx="409432" cy="27864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FA9F6-1576-4B65-2738-D67D54D33FBB}"/>
              </a:ext>
            </a:extLst>
          </p:cNvPr>
          <p:cNvSpPr txBox="1"/>
          <p:nvPr/>
        </p:nvSpPr>
        <p:spPr>
          <a:xfrm>
            <a:off x="523163" y="580029"/>
            <a:ext cx="909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Joe Smith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93292E-C8CF-76E9-CB5E-2616CBDE05DE}"/>
              </a:ext>
            </a:extLst>
          </p:cNvPr>
          <p:cNvCxnSpPr/>
          <p:nvPr/>
        </p:nvCxnSpPr>
        <p:spPr>
          <a:xfrm flipV="1">
            <a:off x="33978" y="2074318"/>
            <a:ext cx="1454622" cy="68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BBC591-1DED-A95D-212B-5477EC2E3F6D}"/>
              </a:ext>
            </a:extLst>
          </p:cNvPr>
          <p:cNvSpPr txBox="1"/>
          <p:nvPr/>
        </p:nvSpPr>
        <p:spPr>
          <a:xfrm>
            <a:off x="-34120" y="1796954"/>
            <a:ext cx="9553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>
                <a:cs typeface="Calibri"/>
              </a:rPr>
              <a:t>Contents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04A74-3907-DF96-610D-7511875906E9}"/>
              </a:ext>
            </a:extLst>
          </p:cNvPr>
          <p:cNvSpPr txBox="1"/>
          <p:nvPr/>
        </p:nvSpPr>
        <p:spPr>
          <a:xfrm>
            <a:off x="0" y="2365611"/>
            <a:ext cx="15296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Make Prediction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63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FE1942-C207-6148-E78D-94F66EA22A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838E8-2D29-2C9A-2303-798209884BE2}"/>
              </a:ext>
            </a:extLst>
          </p:cNvPr>
          <p:cNvSpPr/>
          <p:nvPr/>
        </p:nvSpPr>
        <p:spPr>
          <a:xfrm>
            <a:off x="0" y="0"/>
            <a:ext cx="12192000" cy="444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Circle with left arrow with solid fill">
            <a:extLst>
              <a:ext uri="{FF2B5EF4-FFF2-40B4-BE49-F238E27FC236}">
                <a16:creationId xmlns:a16="http://schemas.microsoft.com/office/drawing/2014/main" id="{3C3C5927-D95C-D340-21E4-7DECE703E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967" y="25400"/>
            <a:ext cx="381600" cy="381600"/>
          </a:xfrm>
          <a:prstGeom prst="rect">
            <a:avLst/>
          </a:prstGeom>
        </p:spPr>
      </p:pic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991D31B4-7C2B-F534-34D6-D7BDDABF2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555" y="23421"/>
            <a:ext cx="381600" cy="381600"/>
          </a:xfrm>
          <a:prstGeom prst="rect">
            <a:avLst/>
          </a:prstGeom>
        </p:spPr>
      </p:pic>
      <p:pic>
        <p:nvPicPr>
          <p:cNvPr id="10" name="Graphic 9" descr="Home with solid fill">
            <a:extLst>
              <a:ext uri="{FF2B5EF4-FFF2-40B4-BE49-F238E27FC236}">
                <a16:creationId xmlns:a16="http://schemas.microsoft.com/office/drawing/2014/main" id="{7E7AB5AA-5556-5BEF-7EC4-CA62701085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73" y="23421"/>
            <a:ext cx="379621" cy="379621"/>
          </a:xfrm>
          <a:prstGeom prst="rect">
            <a:avLst/>
          </a:prstGeom>
        </p:spPr>
      </p:pic>
      <p:pic>
        <p:nvPicPr>
          <p:cNvPr id="11" name="Graphic 10" descr="Circle with left arrow with solid fill">
            <a:extLst>
              <a:ext uri="{FF2B5EF4-FFF2-40B4-BE49-F238E27FC236}">
                <a16:creationId xmlns:a16="http://schemas.microsoft.com/office/drawing/2014/main" id="{D0E22912-4898-CD49-B194-28C22D6E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761" y="23421"/>
            <a:ext cx="381600" cy="38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28630-916E-3111-B7F1-D5655D2923D1}"/>
              </a:ext>
            </a:extLst>
          </p:cNvPr>
          <p:cNvSpPr txBox="1"/>
          <p:nvPr/>
        </p:nvSpPr>
        <p:spPr>
          <a:xfrm>
            <a:off x="2038617" y="68235"/>
            <a:ext cx="10055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https://www.machine-learning-app.com/prediction-response</a:t>
            </a:r>
            <a:endParaRPr lang="en-GB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7C2C1-6E9B-B755-F17D-CF2342145F02}"/>
              </a:ext>
            </a:extLst>
          </p:cNvPr>
          <p:cNvSpPr txBox="1"/>
          <p:nvPr/>
        </p:nvSpPr>
        <p:spPr>
          <a:xfrm>
            <a:off x="3529086" y="888764"/>
            <a:ext cx="51456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cs typeface="Calibri"/>
              </a:rPr>
              <a:t>Pollution Level Prediction</a:t>
            </a:r>
            <a:endParaRPr lang="en-GB" sz="1400" b="1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3C4385-8AA4-C961-C839-C70CB6E56D4C}"/>
              </a:ext>
            </a:extLst>
          </p:cNvPr>
          <p:cNvSpPr txBox="1"/>
          <p:nvPr/>
        </p:nvSpPr>
        <p:spPr>
          <a:xfrm>
            <a:off x="4368261" y="6319843"/>
            <a:ext cx="3759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2: Displayed Result from ML Prediction</a:t>
            </a:r>
            <a:endParaRPr lang="en-US" sz="1400" dirty="0">
              <a:cs typeface="Calibri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FF2D1BF-34F2-C239-68A8-0785201431C4}"/>
              </a:ext>
            </a:extLst>
          </p:cNvPr>
          <p:cNvSpPr/>
          <p:nvPr/>
        </p:nvSpPr>
        <p:spPr>
          <a:xfrm>
            <a:off x="8451480" y="1975918"/>
            <a:ext cx="223235" cy="181991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BA7A55-2D45-931D-0486-53B040CD1BE3}"/>
              </a:ext>
            </a:extLst>
          </p:cNvPr>
          <p:cNvSpPr txBox="1"/>
          <p:nvPr/>
        </p:nvSpPr>
        <p:spPr>
          <a:xfrm>
            <a:off x="8773441" y="2731988"/>
            <a:ext cx="23619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1: Inputted Parameters</a:t>
            </a:r>
            <a:endParaRPr lang="en-US" sz="1400" dirty="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14755-840B-BFD9-FE82-D82442AB77BC}"/>
              </a:ext>
            </a:extLst>
          </p:cNvPr>
          <p:cNvSpPr/>
          <p:nvPr/>
        </p:nvSpPr>
        <p:spPr>
          <a:xfrm>
            <a:off x="3781160" y="2053865"/>
            <a:ext cx="4478920" cy="770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Value: XXXXXX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1428B7-4C78-A53F-E09E-76C37E40598B}"/>
              </a:ext>
            </a:extLst>
          </p:cNvPr>
          <p:cNvSpPr/>
          <p:nvPr/>
        </p:nvSpPr>
        <p:spPr>
          <a:xfrm>
            <a:off x="3781160" y="3043558"/>
            <a:ext cx="4478920" cy="770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Value: XXXXXX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07F714-D32D-E9BC-63A5-8009F84B8F59}"/>
              </a:ext>
            </a:extLst>
          </p:cNvPr>
          <p:cNvSpPr/>
          <p:nvPr/>
        </p:nvSpPr>
        <p:spPr>
          <a:xfrm>
            <a:off x="3781160" y="4988560"/>
            <a:ext cx="4478920" cy="12289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Prediction: XXXXXX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2E50BD-E2BD-1448-E48E-CEFAACF11BA0}"/>
              </a:ext>
            </a:extLst>
          </p:cNvPr>
          <p:cNvSpPr/>
          <p:nvPr/>
        </p:nvSpPr>
        <p:spPr>
          <a:xfrm>
            <a:off x="0" y="459849"/>
            <a:ext cx="1535495" cy="6398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/>
              </a:rPr>
              <a:t>Pollution Graphs</a:t>
            </a:r>
            <a:r>
              <a:rPr lang="en-GB" dirty="0">
                <a:latin typeface="Calibri"/>
                <a:ea typeface="Calibri"/>
                <a:cs typeface="Calibri"/>
              </a:rPr>
              <a:t>​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6C1A16-55E1-2E58-02A7-446566A04FEE}"/>
              </a:ext>
            </a:extLst>
          </p:cNvPr>
          <p:cNvSpPr/>
          <p:nvPr/>
        </p:nvSpPr>
        <p:spPr>
          <a:xfrm>
            <a:off x="137158" y="591036"/>
            <a:ext cx="227462" cy="284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isplay 6">
            <a:extLst>
              <a:ext uri="{FF2B5EF4-FFF2-40B4-BE49-F238E27FC236}">
                <a16:creationId xmlns:a16="http://schemas.microsoft.com/office/drawing/2014/main" id="{51FAB6F4-BCD5-3EC8-230D-B8A4B9F1CBFA}"/>
              </a:ext>
            </a:extLst>
          </p:cNvPr>
          <p:cNvSpPr/>
          <p:nvPr/>
        </p:nvSpPr>
        <p:spPr>
          <a:xfrm rot="16200000">
            <a:off x="46174" y="948140"/>
            <a:ext cx="409432" cy="27864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C7BBA-C8FC-208E-B0D5-522C48656EED}"/>
              </a:ext>
            </a:extLst>
          </p:cNvPr>
          <p:cNvSpPr txBox="1"/>
          <p:nvPr/>
        </p:nvSpPr>
        <p:spPr>
          <a:xfrm>
            <a:off x="523163" y="580029"/>
            <a:ext cx="909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Joe Smith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09968C-570E-7511-4546-8D536B110C74}"/>
              </a:ext>
            </a:extLst>
          </p:cNvPr>
          <p:cNvCxnSpPr/>
          <p:nvPr/>
        </p:nvCxnSpPr>
        <p:spPr>
          <a:xfrm flipV="1">
            <a:off x="33978" y="2074318"/>
            <a:ext cx="1454622" cy="68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1EEA3A-3DE1-FE12-D4BA-D80EA4BA7A06}"/>
              </a:ext>
            </a:extLst>
          </p:cNvPr>
          <p:cNvSpPr txBox="1"/>
          <p:nvPr/>
        </p:nvSpPr>
        <p:spPr>
          <a:xfrm>
            <a:off x="-34120" y="1796954"/>
            <a:ext cx="9553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>
                <a:cs typeface="Calibri"/>
              </a:rPr>
              <a:t>Contents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659AF3-3A0C-3D5F-0BA7-688D479D0D8D}"/>
              </a:ext>
            </a:extLst>
          </p:cNvPr>
          <p:cNvSpPr txBox="1"/>
          <p:nvPr/>
        </p:nvSpPr>
        <p:spPr>
          <a:xfrm>
            <a:off x="0" y="2365611"/>
            <a:ext cx="15296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Make Prediction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958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BEB7C71-D63D-25C1-08E0-3D38AB2D7869}"/>
              </a:ext>
            </a:extLst>
          </p:cNvPr>
          <p:cNvSpPr/>
          <p:nvPr/>
        </p:nvSpPr>
        <p:spPr>
          <a:xfrm>
            <a:off x="5439664" y="252984"/>
            <a:ext cx="948944" cy="423672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AF4AF5-9C68-2136-9C08-D3D5DF1D0E11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>
            <a:off x="5914136" y="676656"/>
            <a:ext cx="0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98487A-959E-27BE-39F2-48C36DB9EED0}"/>
              </a:ext>
            </a:extLst>
          </p:cNvPr>
          <p:cNvSpPr/>
          <p:nvPr/>
        </p:nvSpPr>
        <p:spPr>
          <a:xfrm>
            <a:off x="5439664" y="1304544"/>
            <a:ext cx="948944" cy="423672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D66370-9601-BA32-2207-9CCAB8E233B6}"/>
              </a:ext>
            </a:extLst>
          </p:cNvPr>
          <p:cNvSpPr/>
          <p:nvPr/>
        </p:nvSpPr>
        <p:spPr>
          <a:xfrm>
            <a:off x="4490720" y="2356104"/>
            <a:ext cx="948944" cy="423672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948773-317D-D082-64E0-F35FAB06A1A5}"/>
              </a:ext>
            </a:extLst>
          </p:cNvPr>
          <p:cNvSpPr/>
          <p:nvPr/>
        </p:nvSpPr>
        <p:spPr>
          <a:xfrm>
            <a:off x="6400802" y="2356104"/>
            <a:ext cx="948944" cy="423672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Signup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D8E16-7592-A74A-2771-4CB5D472E0B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4965192" y="1728216"/>
            <a:ext cx="948944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08094D-D472-C229-4D66-4DDC2B9A2B56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5914136" y="1728216"/>
            <a:ext cx="961138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76DAF7-EE7D-EF6E-F759-F5F567791505}"/>
              </a:ext>
            </a:extLst>
          </p:cNvPr>
          <p:cNvSpPr/>
          <p:nvPr/>
        </p:nvSpPr>
        <p:spPr>
          <a:xfrm>
            <a:off x="5439664" y="3407664"/>
            <a:ext cx="948944" cy="423672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 Request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FCA880-6764-BEFE-307C-0726944C7F7B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4965192" y="2779776"/>
            <a:ext cx="948944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27FF9F-B7B9-A036-E1D6-E38F599D9DE2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5914136" y="2779776"/>
            <a:ext cx="961138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71163A-363B-FC26-F21C-6675C35D88C1}"/>
              </a:ext>
            </a:extLst>
          </p:cNvPr>
          <p:cNvSpPr/>
          <p:nvPr/>
        </p:nvSpPr>
        <p:spPr>
          <a:xfrm>
            <a:off x="5438648" y="4459224"/>
            <a:ext cx="948944" cy="423672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 Response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EC9C30-5383-CA13-7A2B-F0F5ABF871FB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5913120" y="3831336"/>
            <a:ext cx="1016" cy="6278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2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D8421C-AB1E-BA64-3E51-4F3A609CF9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838E8-2D29-2C9A-2303-798209884BE2}"/>
              </a:ext>
            </a:extLst>
          </p:cNvPr>
          <p:cNvSpPr/>
          <p:nvPr/>
        </p:nvSpPr>
        <p:spPr>
          <a:xfrm>
            <a:off x="0" y="0"/>
            <a:ext cx="12192000" cy="444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Circle with left arrow with solid fill">
            <a:extLst>
              <a:ext uri="{FF2B5EF4-FFF2-40B4-BE49-F238E27FC236}">
                <a16:creationId xmlns:a16="http://schemas.microsoft.com/office/drawing/2014/main" id="{3C3C5927-D95C-D340-21E4-7DECE703E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967" y="25400"/>
            <a:ext cx="381600" cy="381600"/>
          </a:xfrm>
          <a:prstGeom prst="rect">
            <a:avLst/>
          </a:prstGeom>
        </p:spPr>
      </p:pic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991D31B4-7C2B-F534-34D6-D7BDDABF2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555" y="23421"/>
            <a:ext cx="381600" cy="381600"/>
          </a:xfrm>
          <a:prstGeom prst="rect">
            <a:avLst/>
          </a:prstGeom>
        </p:spPr>
      </p:pic>
      <p:pic>
        <p:nvPicPr>
          <p:cNvPr id="10" name="Graphic 9" descr="Home with solid fill">
            <a:extLst>
              <a:ext uri="{FF2B5EF4-FFF2-40B4-BE49-F238E27FC236}">
                <a16:creationId xmlns:a16="http://schemas.microsoft.com/office/drawing/2014/main" id="{7E7AB5AA-5556-5BEF-7EC4-CA62701085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73" y="23421"/>
            <a:ext cx="379621" cy="379621"/>
          </a:xfrm>
          <a:prstGeom prst="rect">
            <a:avLst/>
          </a:prstGeom>
        </p:spPr>
      </p:pic>
      <p:pic>
        <p:nvPicPr>
          <p:cNvPr id="11" name="Graphic 10" descr="Circle with left arrow with solid fill">
            <a:extLst>
              <a:ext uri="{FF2B5EF4-FFF2-40B4-BE49-F238E27FC236}">
                <a16:creationId xmlns:a16="http://schemas.microsoft.com/office/drawing/2014/main" id="{D0E22912-4898-CD49-B194-28C22D6E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761" y="23421"/>
            <a:ext cx="381600" cy="38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28630-916E-3111-B7F1-D5655D2923D1}"/>
              </a:ext>
            </a:extLst>
          </p:cNvPr>
          <p:cNvSpPr txBox="1"/>
          <p:nvPr/>
        </p:nvSpPr>
        <p:spPr>
          <a:xfrm>
            <a:off x="2038617" y="68235"/>
            <a:ext cx="10055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https://www.dash-app.com/sign-up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22DA78-613C-4681-46BA-4F89352BC4E5}"/>
              </a:ext>
            </a:extLst>
          </p:cNvPr>
          <p:cNvGrpSpPr/>
          <p:nvPr/>
        </p:nvGrpSpPr>
        <p:grpSpPr>
          <a:xfrm>
            <a:off x="4588105" y="1616077"/>
            <a:ext cx="4166886" cy="3625845"/>
            <a:chOff x="98173" y="825836"/>
            <a:chExt cx="4166886" cy="36258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3E998C-21D9-F484-B81C-70E42CF01751}"/>
                </a:ext>
              </a:extLst>
            </p:cNvPr>
            <p:cNvSpPr txBox="1"/>
            <p:nvPr/>
          </p:nvSpPr>
          <p:spPr>
            <a:xfrm>
              <a:off x="98173" y="888071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Sign up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E6DB14-2765-AC7B-BB35-D0979A70C57E}"/>
                </a:ext>
              </a:extLst>
            </p:cNvPr>
            <p:cNvSpPr/>
            <p:nvPr/>
          </p:nvSpPr>
          <p:spPr>
            <a:xfrm>
              <a:off x="98173" y="825836"/>
              <a:ext cx="2927657" cy="362584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8A7ACF-4161-1A37-158F-6FCBE19297F3}"/>
                </a:ext>
              </a:extLst>
            </p:cNvPr>
            <p:cNvSpPr/>
            <p:nvPr/>
          </p:nvSpPr>
          <p:spPr>
            <a:xfrm>
              <a:off x="193001" y="1724321"/>
              <a:ext cx="2467069" cy="244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999755-484F-783E-A2F0-B42F1DB1E5E3}"/>
                </a:ext>
              </a:extLst>
            </p:cNvPr>
            <p:cNvSpPr txBox="1"/>
            <p:nvPr/>
          </p:nvSpPr>
          <p:spPr>
            <a:xfrm>
              <a:off x="98173" y="1298613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Name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082F33-3529-1A31-49A9-9D3446CD4B46}"/>
                </a:ext>
              </a:extLst>
            </p:cNvPr>
            <p:cNvSpPr/>
            <p:nvPr/>
          </p:nvSpPr>
          <p:spPr>
            <a:xfrm>
              <a:off x="193001" y="2459755"/>
              <a:ext cx="2467069" cy="244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0BBEB3-C313-8E77-199F-C51FB88B472B}"/>
                </a:ext>
              </a:extLst>
            </p:cNvPr>
            <p:cNvSpPr txBox="1"/>
            <p:nvPr/>
          </p:nvSpPr>
          <p:spPr>
            <a:xfrm>
              <a:off x="98173" y="2034047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Last 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2BE32B-E5A2-BE49-F532-67BC0D65D24B}"/>
                </a:ext>
              </a:extLst>
            </p:cNvPr>
            <p:cNvSpPr/>
            <p:nvPr/>
          </p:nvSpPr>
          <p:spPr>
            <a:xfrm>
              <a:off x="193001" y="3196210"/>
              <a:ext cx="2467069" cy="244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A689F2-4B90-55F9-8BFD-38EA1C1FEA55}"/>
                </a:ext>
              </a:extLst>
            </p:cNvPr>
            <p:cNvSpPr txBox="1"/>
            <p:nvPr/>
          </p:nvSpPr>
          <p:spPr>
            <a:xfrm>
              <a:off x="98173" y="2770502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Email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635C32-1012-C6E2-9E4F-4C08A3D8F5CD}"/>
                </a:ext>
              </a:extLst>
            </p:cNvPr>
            <p:cNvSpPr/>
            <p:nvPr/>
          </p:nvSpPr>
          <p:spPr>
            <a:xfrm>
              <a:off x="193001" y="3941364"/>
              <a:ext cx="2467069" cy="244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E9ACCC-5A3D-813F-F661-84C6A764E5F5}"/>
                </a:ext>
              </a:extLst>
            </p:cNvPr>
            <p:cNvSpPr txBox="1"/>
            <p:nvPr/>
          </p:nvSpPr>
          <p:spPr>
            <a:xfrm>
              <a:off x="98173" y="3515656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Password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A4D6412-9AE3-5F5B-BB12-BC1EFBC66CA3}"/>
              </a:ext>
            </a:extLst>
          </p:cNvPr>
          <p:cNvSpPr txBox="1"/>
          <p:nvPr/>
        </p:nvSpPr>
        <p:spPr>
          <a:xfrm>
            <a:off x="5200536" y="656159"/>
            <a:ext cx="29420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cs typeface="Calibri"/>
              </a:rPr>
              <a:t>Sign up</a:t>
            </a:r>
            <a:endParaRPr lang="en-GB" sz="1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06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08D77A-3A05-CA25-247B-92D07579302B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838E8-2D29-2C9A-2303-798209884BE2}"/>
              </a:ext>
            </a:extLst>
          </p:cNvPr>
          <p:cNvSpPr/>
          <p:nvPr/>
        </p:nvSpPr>
        <p:spPr>
          <a:xfrm>
            <a:off x="0" y="0"/>
            <a:ext cx="12192000" cy="444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Circle with left arrow with solid fill">
            <a:extLst>
              <a:ext uri="{FF2B5EF4-FFF2-40B4-BE49-F238E27FC236}">
                <a16:creationId xmlns:a16="http://schemas.microsoft.com/office/drawing/2014/main" id="{3C3C5927-D95C-D340-21E4-7DECE703E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967" y="25400"/>
            <a:ext cx="381600" cy="381600"/>
          </a:xfrm>
          <a:prstGeom prst="rect">
            <a:avLst/>
          </a:prstGeom>
        </p:spPr>
      </p:pic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991D31B4-7C2B-F534-34D6-D7BDDABF2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555" y="23421"/>
            <a:ext cx="381600" cy="381600"/>
          </a:xfrm>
          <a:prstGeom prst="rect">
            <a:avLst/>
          </a:prstGeom>
        </p:spPr>
      </p:pic>
      <p:pic>
        <p:nvPicPr>
          <p:cNvPr id="10" name="Graphic 9" descr="Home with solid fill">
            <a:extLst>
              <a:ext uri="{FF2B5EF4-FFF2-40B4-BE49-F238E27FC236}">
                <a16:creationId xmlns:a16="http://schemas.microsoft.com/office/drawing/2014/main" id="{7E7AB5AA-5556-5BEF-7EC4-CA62701085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73" y="23421"/>
            <a:ext cx="379621" cy="379621"/>
          </a:xfrm>
          <a:prstGeom prst="rect">
            <a:avLst/>
          </a:prstGeom>
        </p:spPr>
      </p:pic>
      <p:pic>
        <p:nvPicPr>
          <p:cNvPr id="11" name="Graphic 10" descr="Circle with left arrow with solid fill">
            <a:extLst>
              <a:ext uri="{FF2B5EF4-FFF2-40B4-BE49-F238E27FC236}">
                <a16:creationId xmlns:a16="http://schemas.microsoft.com/office/drawing/2014/main" id="{D0E22912-4898-CD49-B194-28C22D6E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761" y="23421"/>
            <a:ext cx="381600" cy="38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28630-916E-3111-B7F1-D5655D2923D1}"/>
              </a:ext>
            </a:extLst>
          </p:cNvPr>
          <p:cNvSpPr txBox="1"/>
          <p:nvPr/>
        </p:nvSpPr>
        <p:spPr>
          <a:xfrm>
            <a:off x="2038617" y="68235"/>
            <a:ext cx="10055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https://www.dash-app.com/login</a:t>
            </a:r>
            <a:endParaRPr lang="en-GB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925775-2652-7BDA-A4A3-3BE60FDB5527}"/>
              </a:ext>
            </a:extLst>
          </p:cNvPr>
          <p:cNvGrpSpPr/>
          <p:nvPr/>
        </p:nvGrpSpPr>
        <p:grpSpPr>
          <a:xfrm>
            <a:off x="4734912" y="1620471"/>
            <a:ext cx="4166886" cy="1956471"/>
            <a:chOff x="7610192" y="2157106"/>
            <a:chExt cx="4166886" cy="195647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329435-ED79-424F-451B-EB56E63745CA}"/>
                </a:ext>
              </a:extLst>
            </p:cNvPr>
            <p:cNvSpPr txBox="1"/>
            <p:nvPr/>
          </p:nvSpPr>
          <p:spPr>
            <a:xfrm>
              <a:off x="7610192" y="2157106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/>
                <a:t>Log in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9F1884-3634-4519-ADA1-3442CA5E2714}"/>
                </a:ext>
              </a:extLst>
            </p:cNvPr>
            <p:cNvSpPr/>
            <p:nvPr/>
          </p:nvSpPr>
          <p:spPr>
            <a:xfrm>
              <a:off x="7610192" y="2166090"/>
              <a:ext cx="2927657" cy="194748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4E48E1-77B2-9BDF-E141-DCA39988E321}"/>
                </a:ext>
              </a:extLst>
            </p:cNvPr>
            <p:cNvSpPr/>
            <p:nvPr/>
          </p:nvSpPr>
          <p:spPr>
            <a:xfrm>
              <a:off x="7705020" y="2901525"/>
              <a:ext cx="2467069" cy="244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987E1E-C3E5-5FC6-E6FB-E890AE7AC9C6}"/>
                </a:ext>
              </a:extLst>
            </p:cNvPr>
            <p:cNvSpPr txBox="1"/>
            <p:nvPr/>
          </p:nvSpPr>
          <p:spPr>
            <a:xfrm>
              <a:off x="7610192" y="2475817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Email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406475-8BBA-280B-EC31-4B075D67FF5B}"/>
                </a:ext>
              </a:extLst>
            </p:cNvPr>
            <p:cNvSpPr/>
            <p:nvPr/>
          </p:nvSpPr>
          <p:spPr>
            <a:xfrm>
              <a:off x="7705020" y="3637980"/>
              <a:ext cx="2467069" cy="244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37D1A1-CE7A-7942-9D00-C2AE6A2030AB}"/>
                </a:ext>
              </a:extLst>
            </p:cNvPr>
            <p:cNvSpPr txBox="1"/>
            <p:nvPr/>
          </p:nvSpPr>
          <p:spPr>
            <a:xfrm>
              <a:off x="7610192" y="3212272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Password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A4D6412-9AE3-5F5B-BB12-BC1EFBC66CA3}"/>
              </a:ext>
            </a:extLst>
          </p:cNvPr>
          <p:cNvSpPr txBox="1"/>
          <p:nvPr/>
        </p:nvSpPr>
        <p:spPr>
          <a:xfrm>
            <a:off x="5438880" y="639320"/>
            <a:ext cx="29420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cs typeface="Calibri"/>
              </a:rPr>
              <a:t>Login</a:t>
            </a:r>
            <a:endParaRPr lang="en-GB" sz="1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69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C51BB7-1BF4-F559-8C52-2AC4587D6645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838E8-2D29-2C9A-2303-798209884BE2}"/>
              </a:ext>
            </a:extLst>
          </p:cNvPr>
          <p:cNvSpPr/>
          <p:nvPr/>
        </p:nvSpPr>
        <p:spPr>
          <a:xfrm>
            <a:off x="0" y="0"/>
            <a:ext cx="12192000" cy="444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Circle with left arrow with solid fill">
            <a:extLst>
              <a:ext uri="{FF2B5EF4-FFF2-40B4-BE49-F238E27FC236}">
                <a16:creationId xmlns:a16="http://schemas.microsoft.com/office/drawing/2014/main" id="{3C3C5927-D95C-D340-21E4-7DECE703E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967" y="25400"/>
            <a:ext cx="381600" cy="381600"/>
          </a:xfrm>
          <a:prstGeom prst="rect">
            <a:avLst/>
          </a:prstGeom>
        </p:spPr>
      </p:pic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991D31B4-7C2B-F534-34D6-D7BDDABF2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555" y="23421"/>
            <a:ext cx="381600" cy="381600"/>
          </a:xfrm>
          <a:prstGeom prst="rect">
            <a:avLst/>
          </a:prstGeom>
        </p:spPr>
      </p:pic>
      <p:pic>
        <p:nvPicPr>
          <p:cNvPr id="10" name="Graphic 9" descr="Home with solid fill">
            <a:extLst>
              <a:ext uri="{FF2B5EF4-FFF2-40B4-BE49-F238E27FC236}">
                <a16:creationId xmlns:a16="http://schemas.microsoft.com/office/drawing/2014/main" id="{7E7AB5AA-5556-5BEF-7EC4-CA62701085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73" y="23421"/>
            <a:ext cx="379621" cy="379621"/>
          </a:xfrm>
          <a:prstGeom prst="rect">
            <a:avLst/>
          </a:prstGeom>
        </p:spPr>
      </p:pic>
      <p:pic>
        <p:nvPicPr>
          <p:cNvPr id="11" name="Graphic 10" descr="Circle with left arrow with solid fill">
            <a:extLst>
              <a:ext uri="{FF2B5EF4-FFF2-40B4-BE49-F238E27FC236}">
                <a16:creationId xmlns:a16="http://schemas.microsoft.com/office/drawing/2014/main" id="{D0E22912-4898-CD49-B194-28C22D6E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761" y="23421"/>
            <a:ext cx="381600" cy="38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28630-916E-3111-B7F1-D5655D2923D1}"/>
              </a:ext>
            </a:extLst>
          </p:cNvPr>
          <p:cNvSpPr txBox="1"/>
          <p:nvPr/>
        </p:nvSpPr>
        <p:spPr>
          <a:xfrm>
            <a:off x="2038617" y="68235"/>
            <a:ext cx="10055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https://www.dash-app.com/price-map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8A46-31A1-EABF-9EAC-7C10A841DE5C}"/>
              </a:ext>
            </a:extLst>
          </p:cNvPr>
          <p:cNvSpPr/>
          <p:nvPr/>
        </p:nvSpPr>
        <p:spPr>
          <a:xfrm>
            <a:off x="0" y="459849"/>
            <a:ext cx="1535495" cy="6398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/>
              </a:rPr>
              <a:t>Pollution Graphs</a:t>
            </a:r>
            <a:r>
              <a:rPr lang="en-GB">
                <a:latin typeface="Calibri"/>
                <a:ea typeface="Calibri"/>
                <a:cs typeface="Calibri"/>
              </a:rPr>
              <a:t>​</a:t>
            </a:r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73505D-5F52-6B8D-D1CE-62462E475D27}"/>
              </a:ext>
            </a:extLst>
          </p:cNvPr>
          <p:cNvSpPr/>
          <p:nvPr/>
        </p:nvSpPr>
        <p:spPr>
          <a:xfrm>
            <a:off x="136478" y="591404"/>
            <a:ext cx="227462" cy="284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Display 2">
            <a:extLst>
              <a:ext uri="{FF2B5EF4-FFF2-40B4-BE49-F238E27FC236}">
                <a16:creationId xmlns:a16="http://schemas.microsoft.com/office/drawing/2014/main" id="{8A615A2B-6752-1305-1B75-C050A6BF03D4}"/>
              </a:ext>
            </a:extLst>
          </p:cNvPr>
          <p:cNvSpPr/>
          <p:nvPr/>
        </p:nvSpPr>
        <p:spPr>
          <a:xfrm rot="16200000">
            <a:off x="46174" y="948140"/>
            <a:ext cx="409432" cy="27864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082E0-61C7-D74A-BEC9-919BA5EDC1F8}"/>
              </a:ext>
            </a:extLst>
          </p:cNvPr>
          <p:cNvSpPr txBox="1"/>
          <p:nvPr/>
        </p:nvSpPr>
        <p:spPr>
          <a:xfrm>
            <a:off x="523163" y="580029"/>
            <a:ext cx="909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Joe Smith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AE9BD0-92D5-9684-7EA7-D870DE4C5CAA}"/>
              </a:ext>
            </a:extLst>
          </p:cNvPr>
          <p:cNvCxnSpPr/>
          <p:nvPr/>
        </p:nvCxnSpPr>
        <p:spPr>
          <a:xfrm flipV="1">
            <a:off x="33978" y="2074318"/>
            <a:ext cx="1454622" cy="68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F77A84-558B-57BF-75D9-E294B23F455C}"/>
              </a:ext>
            </a:extLst>
          </p:cNvPr>
          <p:cNvSpPr txBox="1"/>
          <p:nvPr/>
        </p:nvSpPr>
        <p:spPr>
          <a:xfrm>
            <a:off x="-34120" y="1796954"/>
            <a:ext cx="9553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>
                <a:cs typeface="Calibri"/>
              </a:rPr>
              <a:t>Contents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BA132-87AD-02A9-01D9-D6C777AE39B7}"/>
              </a:ext>
            </a:extLst>
          </p:cNvPr>
          <p:cNvSpPr txBox="1"/>
          <p:nvPr/>
        </p:nvSpPr>
        <p:spPr>
          <a:xfrm>
            <a:off x="0" y="2365611"/>
            <a:ext cx="15296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Price Map</a:t>
            </a:r>
            <a:endParaRPr lang="en-US" sz="1400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31BB2-5A01-1C85-6999-9D1F8EB044F4}"/>
              </a:ext>
            </a:extLst>
          </p:cNvPr>
          <p:cNvSpPr txBox="1"/>
          <p:nvPr/>
        </p:nvSpPr>
        <p:spPr>
          <a:xfrm>
            <a:off x="-5687" y="2820536"/>
            <a:ext cx="15296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Pollution Graphs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F576A-1CB5-EA5F-6B76-073A6C24A11E}"/>
              </a:ext>
            </a:extLst>
          </p:cNvPr>
          <p:cNvSpPr txBox="1"/>
          <p:nvPr/>
        </p:nvSpPr>
        <p:spPr>
          <a:xfrm>
            <a:off x="-5687" y="3275461"/>
            <a:ext cx="15296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Usage Graphs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EAE8B03-C1D7-A026-05E2-BEE4E3D7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67" y="1456082"/>
            <a:ext cx="7197621" cy="49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95B5CE6-3FB5-A7DD-594C-5A73FA16A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3275460"/>
            <a:ext cx="3205151" cy="314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1C18E9-29B3-72DB-5D9B-C4F35ED85DCB}"/>
              </a:ext>
            </a:extLst>
          </p:cNvPr>
          <p:cNvSpPr txBox="1"/>
          <p:nvPr/>
        </p:nvSpPr>
        <p:spPr>
          <a:xfrm>
            <a:off x="4474877" y="6269276"/>
            <a:ext cx="23063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1: Price Map</a:t>
            </a:r>
            <a:endParaRPr lang="en-US" sz="1400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E1A25-A93F-B1B9-8B93-D62562ACBBFD}"/>
              </a:ext>
            </a:extLst>
          </p:cNvPr>
          <p:cNvSpPr txBox="1"/>
          <p:nvPr/>
        </p:nvSpPr>
        <p:spPr>
          <a:xfrm>
            <a:off x="8831415" y="6269276"/>
            <a:ext cx="32624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3: Pricing Information for Location</a:t>
            </a:r>
            <a:endParaRPr lang="en-US" sz="1400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F00A98-2AEF-C434-254A-FE762CB6593C}"/>
              </a:ext>
            </a:extLst>
          </p:cNvPr>
          <p:cNvSpPr txBox="1"/>
          <p:nvPr/>
        </p:nvSpPr>
        <p:spPr>
          <a:xfrm>
            <a:off x="5438880" y="639320"/>
            <a:ext cx="29420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cs typeface="Calibri"/>
              </a:rPr>
              <a:t>Price Map</a:t>
            </a:r>
            <a:endParaRPr lang="en-GB" sz="1400" b="1" dirty="0"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921EF6-B092-6053-9B7C-8C4CB2D7CC99}"/>
              </a:ext>
            </a:extLst>
          </p:cNvPr>
          <p:cNvSpPr/>
          <p:nvPr/>
        </p:nvSpPr>
        <p:spPr>
          <a:xfrm>
            <a:off x="8933260" y="1809948"/>
            <a:ext cx="2760900" cy="770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Location: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42068B-B251-9A6D-E9D8-4F84012D10D2}"/>
              </a:ext>
            </a:extLst>
          </p:cNvPr>
          <p:cNvSpPr txBox="1"/>
          <p:nvPr/>
        </p:nvSpPr>
        <p:spPr>
          <a:xfrm>
            <a:off x="8945551" y="2673388"/>
            <a:ext cx="29768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2: Location Input for pricing information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41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21E09E-356B-FA81-62CB-C231E4732DA8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838E8-2D29-2C9A-2303-798209884BE2}"/>
              </a:ext>
            </a:extLst>
          </p:cNvPr>
          <p:cNvSpPr/>
          <p:nvPr/>
        </p:nvSpPr>
        <p:spPr>
          <a:xfrm>
            <a:off x="0" y="0"/>
            <a:ext cx="12192000" cy="444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Circle with left arrow with solid fill">
            <a:extLst>
              <a:ext uri="{FF2B5EF4-FFF2-40B4-BE49-F238E27FC236}">
                <a16:creationId xmlns:a16="http://schemas.microsoft.com/office/drawing/2014/main" id="{3C3C5927-D95C-D340-21E4-7DECE703E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967" y="25400"/>
            <a:ext cx="381600" cy="381600"/>
          </a:xfrm>
          <a:prstGeom prst="rect">
            <a:avLst/>
          </a:prstGeom>
        </p:spPr>
      </p:pic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991D31B4-7C2B-F534-34D6-D7BDDABF2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555" y="23421"/>
            <a:ext cx="381600" cy="381600"/>
          </a:xfrm>
          <a:prstGeom prst="rect">
            <a:avLst/>
          </a:prstGeom>
        </p:spPr>
      </p:pic>
      <p:pic>
        <p:nvPicPr>
          <p:cNvPr id="10" name="Graphic 9" descr="Home with solid fill">
            <a:extLst>
              <a:ext uri="{FF2B5EF4-FFF2-40B4-BE49-F238E27FC236}">
                <a16:creationId xmlns:a16="http://schemas.microsoft.com/office/drawing/2014/main" id="{7E7AB5AA-5556-5BEF-7EC4-CA62701085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73" y="23421"/>
            <a:ext cx="379621" cy="379621"/>
          </a:xfrm>
          <a:prstGeom prst="rect">
            <a:avLst/>
          </a:prstGeom>
        </p:spPr>
      </p:pic>
      <p:pic>
        <p:nvPicPr>
          <p:cNvPr id="11" name="Graphic 10" descr="Circle with left arrow with solid fill">
            <a:extLst>
              <a:ext uri="{FF2B5EF4-FFF2-40B4-BE49-F238E27FC236}">
                <a16:creationId xmlns:a16="http://schemas.microsoft.com/office/drawing/2014/main" id="{D0E22912-4898-CD49-B194-28C22D6E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761" y="23421"/>
            <a:ext cx="381600" cy="38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28630-916E-3111-B7F1-D5655D2923D1}"/>
              </a:ext>
            </a:extLst>
          </p:cNvPr>
          <p:cNvSpPr txBox="1"/>
          <p:nvPr/>
        </p:nvSpPr>
        <p:spPr>
          <a:xfrm>
            <a:off x="2038617" y="68235"/>
            <a:ext cx="10055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https://www.dash-app.com/pollution-graphs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8A46-31A1-EABF-9EAC-7C10A841DE5C}"/>
              </a:ext>
            </a:extLst>
          </p:cNvPr>
          <p:cNvSpPr/>
          <p:nvPr/>
        </p:nvSpPr>
        <p:spPr>
          <a:xfrm>
            <a:off x="0" y="459849"/>
            <a:ext cx="1535495" cy="6398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/>
              </a:rPr>
              <a:t>Pollution Graphs</a:t>
            </a:r>
            <a:r>
              <a:rPr lang="en-GB">
                <a:latin typeface="Calibri"/>
                <a:ea typeface="Calibri"/>
                <a:cs typeface="Calibri"/>
              </a:rPr>
              <a:t>​</a:t>
            </a:r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73505D-5F52-6B8D-D1CE-62462E475D27}"/>
              </a:ext>
            </a:extLst>
          </p:cNvPr>
          <p:cNvSpPr/>
          <p:nvPr/>
        </p:nvSpPr>
        <p:spPr>
          <a:xfrm>
            <a:off x="136478" y="591404"/>
            <a:ext cx="227462" cy="284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Display 2">
            <a:extLst>
              <a:ext uri="{FF2B5EF4-FFF2-40B4-BE49-F238E27FC236}">
                <a16:creationId xmlns:a16="http://schemas.microsoft.com/office/drawing/2014/main" id="{8A615A2B-6752-1305-1B75-C050A6BF03D4}"/>
              </a:ext>
            </a:extLst>
          </p:cNvPr>
          <p:cNvSpPr/>
          <p:nvPr/>
        </p:nvSpPr>
        <p:spPr>
          <a:xfrm rot="16200000">
            <a:off x="46174" y="948140"/>
            <a:ext cx="409432" cy="27864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082E0-61C7-D74A-BEC9-919BA5EDC1F8}"/>
              </a:ext>
            </a:extLst>
          </p:cNvPr>
          <p:cNvSpPr txBox="1"/>
          <p:nvPr/>
        </p:nvSpPr>
        <p:spPr>
          <a:xfrm>
            <a:off x="523163" y="580029"/>
            <a:ext cx="909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Joe Smith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AE9BD0-92D5-9684-7EA7-D870DE4C5CAA}"/>
              </a:ext>
            </a:extLst>
          </p:cNvPr>
          <p:cNvCxnSpPr/>
          <p:nvPr/>
        </p:nvCxnSpPr>
        <p:spPr>
          <a:xfrm flipV="1">
            <a:off x="33978" y="2074318"/>
            <a:ext cx="1454622" cy="68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F77A84-558B-57BF-75D9-E294B23F455C}"/>
              </a:ext>
            </a:extLst>
          </p:cNvPr>
          <p:cNvSpPr txBox="1"/>
          <p:nvPr/>
        </p:nvSpPr>
        <p:spPr>
          <a:xfrm>
            <a:off x="-34120" y="1796954"/>
            <a:ext cx="9553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>
                <a:cs typeface="Calibri"/>
              </a:rPr>
              <a:t>Contents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BA132-87AD-02A9-01D9-D6C777AE39B7}"/>
              </a:ext>
            </a:extLst>
          </p:cNvPr>
          <p:cNvSpPr txBox="1"/>
          <p:nvPr/>
        </p:nvSpPr>
        <p:spPr>
          <a:xfrm>
            <a:off x="0" y="2365611"/>
            <a:ext cx="15296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Price Map</a:t>
            </a:r>
            <a:endParaRPr lang="en-US" sz="1400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31BB2-5A01-1C85-6999-9D1F8EB044F4}"/>
              </a:ext>
            </a:extLst>
          </p:cNvPr>
          <p:cNvSpPr txBox="1"/>
          <p:nvPr/>
        </p:nvSpPr>
        <p:spPr>
          <a:xfrm>
            <a:off x="-5687" y="2820536"/>
            <a:ext cx="15296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Pollution Graphs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F576A-1CB5-EA5F-6B76-073A6C24A11E}"/>
              </a:ext>
            </a:extLst>
          </p:cNvPr>
          <p:cNvSpPr txBox="1"/>
          <p:nvPr/>
        </p:nvSpPr>
        <p:spPr>
          <a:xfrm>
            <a:off x="-5687" y="3275461"/>
            <a:ext cx="15296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Usage Graphs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EAE8B03-C1D7-A026-05E2-BEE4E3D7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73" y="1435762"/>
            <a:ext cx="5943793" cy="49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95B5CE6-3FB5-A7DD-594C-5A73FA16A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80" y="1706339"/>
            <a:ext cx="4698671" cy="116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F00A98-2AEF-C434-254A-FE762CB6593C}"/>
              </a:ext>
            </a:extLst>
          </p:cNvPr>
          <p:cNvSpPr txBox="1"/>
          <p:nvPr/>
        </p:nvSpPr>
        <p:spPr>
          <a:xfrm>
            <a:off x="5234377" y="667881"/>
            <a:ext cx="33925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cs typeface="Calibri"/>
              </a:rPr>
              <a:t>Pollution Graphs</a:t>
            </a:r>
            <a:endParaRPr lang="en-GB" sz="1400" b="1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62D541-15E8-5579-17CC-FB03436251C3}"/>
              </a:ext>
            </a:extLst>
          </p:cNvPr>
          <p:cNvSpPr txBox="1"/>
          <p:nvPr/>
        </p:nvSpPr>
        <p:spPr>
          <a:xfrm>
            <a:off x="2574956" y="6190119"/>
            <a:ext cx="41520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1: Historical Pollution Data for chosen Location</a:t>
            </a:r>
            <a:endParaRPr lang="en-US" sz="1400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BB597-6B62-0A2C-B471-DE1869E2BD1C}"/>
              </a:ext>
            </a:extLst>
          </p:cNvPr>
          <p:cNvSpPr txBox="1"/>
          <p:nvPr/>
        </p:nvSpPr>
        <p:spPr>
          <a:xfrm>
            <a:off x="7941792" y="2866723"/>
            <a:ext cx="41520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2: Drop-down box to choose Location</a:t>
            </a:r>
            <a:endParaRPr lang="en-US" sz="1400" dirty="0">
              <a:cs typeface="Calibri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DA03836A-D116-B811-1520-6CDBD431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80" y="3274271"/>
            <a:ext cx="4698671" cy="291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E731E97-A4CA-F293-FF16-4F65617F07EE}"/>
              </a:ext>
            </a:extLst>
          </p:cNvPr>
          <p:cNvSpPr txBox="1"/>
          <p:nvPr/>
        </p:nvSpPr>
        <p:spPr>
          <a:xfrm>
            <a:off x="7941791" y="6142594"/>
            <a:ext cx="41520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3: Statistical Measures of chosen Data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88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AEC78E-D708-039D-72A4-E29E71209696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838E8-2D29-2C9A-2303-798209884BE2}"/>
              </a:ext>
            </a:extLst>
          </p:cNvPr>
          <p:cNvSpPr/>
          <p:nvPr/>
        </p:nvSpPr>
        <p:spPr>
          <a:xfrm>
            <a:off x="0" y="0"/>
            <a:ext cx="12192000" cy="444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Circle with left arrow with solid fill">
            <a:extLst>
              <a:ext uri="{FF2B5EF4-FFF2-40B4-BE49-F238E27FC236}">
                <a16:creationId xmlns:a16="http://schemas.microsoft.com/office/drawing/2014/main" id="{3C3C5927-D95C-D340-21E4-7DECE703E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967" y="25400"/>
            <a:ext cx="381600" cy="381600"/>
          </a:xfrm>
          <a:prstGeom prst="rect">
            <a:avLst/>
          </a:prstGeom>
        </p:spPr>
      </p:pic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991D31B4-7C2B-F534-34D6-D7BDDABF2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555" y="23421"/>
            <a:ext cx="381600" cy="381600"/>
          </a:xfrm>
          <a:prstGeom prst="rect">
            <a:avLst/>
          </a:prstGeom>
        </p:spPr>
      </p:pic>
      <p:pic>
        <p:nvPicPr>
          <p:cNvPr id="10" name="Graphic 9" descr="Home with solid fill">
            <a:extLst>
              <a:ext uri="{FF2B5EF4-FFF2-40B4-BE49-F238E27FC236}">
                <a16:creationId xmlns:a16="http://schemas.microsoft.com/office/drawing/2014/main" id="{7E7AB5AA-5556-5BEF-7EC4-CA62701085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73" y="23421"/>
            <a:ext cx="379621" cy="379621"/>
          </a:xfrm>
          <a:prstGeom prst="rect">
            <a:avLst/>
          </a:prstGeom>
        </p:spPr>
      </p:pic>
      <p:pic>
        <p:nvPicPr>
          <p:cNvPr id="11" name="Graphic 10" descr="Circle with left arrow with solid fill">
            <a:extLst>
              <a:ext uri="{FF2B5EF4-FFF2-40B4-BE49-F238E27FC236}">
                <a16:creationId xmlns:a16="http://schemas.microsoft.com/office/drawing/2014/main" id="{D0E22912-4898-CD49-B194-28C22D6E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761" y="23421"/>
            <a:ext cx="381600" cy="38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28630-916E-3111-B7F1-D5655D2923D1}"/>
              </a:ext>
            </a:extLst>
          </p:cNvPr>
          <p:cNvSpPr txBox="1"/>
          <p:nvPr/>
        </p:nvSpPr>
        <p:spPr>
          <a:xfrm>
            <a:off x="2038617" y="68235"/>
            <a:ext cx="10055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https://www.dash-app.com/usage-graphs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8A46-31A1-EABF-9EAC-7C10A841DE5C}"/>
              </a:ext>
            </a:extLst>
          </p:cNvPr>
          <p:cNvSpPr/>
          <p:nvPr/>
        </p:nvSpPr>
        <p:spPr>
          <a:xfrm>
            <a:off x="0" y="459849"/>
            <a:ext cx="1535495" cy="6398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/>
              </a:rPr>
              <a:t>Pollution Graphs</a:t>
            </a:r>
            <a:r>
              <a:rPr lang="en-GB" dirty="0">
                <a:latin typeface="Calibri"/>
                <a:ea typeface="Calibri"/>
                <a:cs typeface="Calibri"/>
              </a:rPr>
              <a:t>​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73505D-5F52-6B8D-D1CE-62462E475D27}"/>
              </a:ext>
            </a:extLst>
          </p:cNvPr>
          <p:cNvSpPr/>
          <p:nvPr/>
        </p:nvSpPr>
        <p:spPr>
          <a:xfrm>
            <a:off x="137158" y="591036"/>
            <a:ext cx="227462" cy="284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Display 2">
            <a:extLst>
              <a:ext uri="{FF2B5EF4-FFF2-40B4-BE49-F238E27FC236}">
                <a16:creationId xmlns:a16="http://schemas.microsoft.com/office/drawing/2014/main" id="{8A615A2B-6752-1305-1B75-C050A6BF03D4}"/>
              </a:ext>
            </a:extLst>
          </p:cNvPr>
          <p:cNvSpPr/>
          <p:nvPr/>
        </p:nvSpPr>
        <p:spPr>
          <a:xfrm rot="16200000">
            <a:off x="46174" y="948140"/>
            <a:ext cx="409432" cy="27864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082E0-61C7-D74A-BEC9-919BA5EDC1F8}"/>
              </a:ext>
            </a:extLst>
          </p:cNvPr>
          <p:cNvSpPr txBox="1"/>
          <p:nvPr/>
        </p:nvSpPr>
        <p:spPr>
          <a:xfrm>
            <a:off x="523163" y="580029"/>
            <a:ext cx="909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Joe Smith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AE9BD0-92D5-9684-7EA7-D870DE4C5CAA}"/>
              </a:ext>
            </a:extLst>
          </p:cNvPr>
          <p:cNvCxnSpPr/>
          <p:nvPr/>
        </p:nvCxnSpPr>
        <p:spPr>
          <a:xfrm flipV="1">
            <a:off x="33978" y="2074318"/>
            <a:ext cx="1454622" cy="68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F77A84-558B-57BF-75D9-E294B23F455C}"/>
              </a:ext>
            </a:extLst>
          </p:cNvPr>
          <p:cNvSpPr txBox="1"/>
          <p:nvPr/>
        </p:nvSpPr>
        <p:spPr>
          <a:xfrm>
            <a:off x="-34120" y="1796954"/>
            <a:ext cx="9553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>
                <a:cs typeface="Calibri"/>
              </a:rPr>
              <a:t>Contents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BA132-87AD-02A9-01D9-D6C777AE39B7}"/>
              </a:ext>
            </a:extLst>
          </p:cNvPr>
          <p:cNvSpPr txBox="1"/>
          <p:nvPr/>
        </p:nvSpPr>
        <p:spPr>
          <a:xfrm>
            <a:off x="0" y="2365611"/>
            <a:ext cx="15296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Price Map</a:t>
            </a:r>
            <a:endParaRPr lang="en-US" sz="1400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31BB2-5A01-1C85-6999-9D1F8EB044F4}"/>
              </a:ext>
            </a:extLst>
          </p:cNvPr>
          <p:cNvSpPr txBox="1"/>
          <p:nvPr/>
        </p:nvSpPr>
        <p:spPr>
          <a:xfrm>
            <a:off x="-5687" y="2820536"/>
            <a:ext cx="15296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Pollution Graphs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F576A-1CB5-EA5F-6B76-073A6C24A11E}"/>
              </a:ext>
            </a:extLst>
          </p:cNvPr>
          <p:cNvSpPr txBox="1"/>
          <p:nvPr/>
        </p:nvSpPr>
        <p:spPr>
          <a:xfrm>
            <a:off x="-5687" y="3275461"/>
            <a:ext cx="15296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Usage Graphs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C18E9-29B3-72DB-5D9B-C4F35ED85DCB}"/>
              </a:ext>
            </a:extLst>
          </p:cNvPr>
          <p:cNvSpPr txBox="1"/>
          <p:nvPr/>
        </p:nvSpPr>
        <p:spPr>
          <a:xfrm>
            <a:off x="2773141" y="6063244"/>
            <a:ext cx="28704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1: Monthly Cycle Usage Chart</a:t>
            </a:r>
            <a:endParaRPr lang="en-US" sz="1400" dirty="0">
              <a:cs typeface="Calibri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CB14FCE4-87EE-1FDB-DE7F-69C0AFFA1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92" y="2915919"/>
            <a:ext cx="5145630" cy="37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F6955F-9CA9-7BEB-AFF7-FB580A9BB3EF}"/>
              </a:ext>
            </a:extLst>
          </p:cNvPr>
          <p:cNvSpPr txBox="1"/>
          <p:nvPr/>
        </p:nvSpPr>
        <p:spPr>
          <a:xfrm>
            <a:off x="8315234" y="6479804"/>
            <a:ext cx="25794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4: Daily Cycle Usage Chart</a:t>
            </a:r>
            <a:endParaRPr lang="en-US" sz="1400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0959A-1C44-F8FD-8406-ADA59297FD17}"/>
              </a:ext>
            </a:extLst>
          </p:cNvPr>
          <p:cNvSpPr txBox="1"/>
          <p:nvPr/>
        </p:nvSpPr>
        <p:spPr>
          <a:xfrm>
            <a:off x="5438880" y="639320"/>
            <a:ext cx="29420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cs typeface="Calibri"/>
              </a:rPr>
              <a:t>Usage Graphs</a:t>
            </a:r>
            <a:endParaRPr lang="en-GB" sz="1400" b="1" dirty="0">
              <a:cs typeface="Calibri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16C1868F-09FB-8576-C829-4FD191DA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20" y="1482034"/>
            <a:ext cx="4698671" cy="116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EA31E6-6644-9066-3A48-91CF9B14558D}"/>
              </a:ext>
            </a:extLst>
          </p:cNvPr>
          <p:cNvSpPr txBox="1"/>
          <p:nvPr/>
        </p:nvSpPr>
        <p:spPr>
          <a:xfrm>
            <a:off x="2470132" y="2642418"/>
            <a:ext cx="41520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1: Drop-down box to choose Location</a:t>
            </a:r>
            <a:endParaRPr lang="en-US" sz="1400" dirty="0">
              <a:cs typeface="Calibri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88945F8D-6B30-5177-96BB-90054312F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22" y="1441366"/>
            <a:ext cx="4698671" cy="116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A766C9-CFEA-9522-550B-0300B2E2839C}"/>
              </a:ext>
            </a:extLst>
          </p:cNvPr>
          <p:cNvSpPr txBox="1"/>
          <p:nvPr/>
        </p:nvSpPr>
        <p:spPr>
          <a:xfrm>
            <a:off x="7715834" y="2601750"/>
            <a:ext cx="41520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3: Drop-down box to choose Location</a:t>
            </a:r>
            <a:endParaRPr lang="en-US" sz="1400" dirty="0">
              <a:cs typeface="Calibri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B90EC879-CA3C-8396-9126-9E51D2C0B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82" y="2915920"/>
            <a:ext cx="5145630" cy="38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61C1A54-6614-B462-7D40-E515E4D9BAD7}"/>
              </a:ext>
            </a:extLst>
          </p:cNvPr>
          <p:cNvSpPr txBox="1"/>
          <p:nvPr/>
        </p:nvSpPr>
        <p:spPr>
          <a:xfrm>
            <a:off x="2775956" y="6479804"/>
            <a:ext cx="28704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2: Monthly Cycle Usage Chart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46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BEB7C71-D63D-25C1-08E0-3D38AB2D7869}"/>
              </a:ext>
            </a:extLst>
          </p:cNvPr>
          <p:cNvSpPr/>
          <p:nvPr/>
        </p:nvSpPr>
        <p:spPr>
          <a:xfrm>
            <a:off x="5439664" y="252984"/>
            <a:ext cx="948944" cy="423672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AF4AF5-9C68-2136-9C08-D3D5DF1D0E11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>
            <a:off x="5914136" y="676656"/>
            <a:ext cx="0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98487A-959E-27BE-39F2-48C36DB9EED0}"/>
              </a:ext>
            </a:extLst>
          </p:cNvPr>
          <p:cNvSpPr/>
          <p:nvPr/>
        </p:nvSpPr>
        <p:spPr>
          <a:xfrm>
            <a:off x="5439664" y="1304544"/>
            <a:ext cx="948944" cy="423672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D66370-9601-BA32-2207-9CCAB8E233B6}"/>
              </a:ext>
            </a:extLst>
          </p:cNvPr>
          <p:cNvSpPr/>
          <p:nvPr/>
        </p:nvSpPr>
        <p:spPr>
          <a:xfrm>
            <a:off x="4490720" y="2356104"/>
            <a:ext cx="948944" cy="423672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948773-317D-D082-64E0-F35FAB06A1A5}"/>
              </a:ext>
            </a:extLst>
          </p:cNvPr>
          <p:cNvSpPr/>
          <p:nvPr/>
        </p:nvSpPr>
        <p:spPr>
          <a:xfrm>
            <a:off x="6400802" y="2356104"/>
            <a:ext cx="948944" cy="423672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Signup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D8E16-7592-A74A-2771-4CB5D472E0B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4965192" y="1728216"/>
            <a:ext cx="948944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08094D-D472-C229-4D66-4DDC2B9A2B56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5914136" y="1728216"/>
            <a:ext cx="961138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76DAF7-EE7D-EF6E-F759-F5F567791505}"/>
              </a:ext>
            </a:extLst>
          </p:cNvPr>
          <p:cNvSpPr/>
          <p:nvPr/>
        </p:nvSpPr>
        <p:spPr>
          <a:xfrm>
            <a:off x="5439664" y="3407664"/>
            <a:ext cx="948944" cy="423672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Price Map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FCA880-6764-BEFE-307C-0726944C7F7B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4965192" y="2779776"/>
            <a:ext cx="948944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27FF9F-B7B9-A036-E1D6-E38F599D9DE2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5914136" y="2779776"/>
            <a:ext cx="961138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71163A-363B-FC26-F21C-6675C35D88C1}"/>
              </a:ext>
            </a:extLst>
          </p:cNvPr>
          <p:cNvSpPr/>
          <p:nvPr/>
        </p:nvSpPr>
        <p:spPr>
          <a:xfrm>
            <a:off x="4490720" y="4459224"/>
            <a:ext cx="948944" cy="423672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Pollution Graphs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317A376-AD89-C170-EEA8-08DEEB16E0BC}"/>
              </a:ext>
            </a:extLst>
          </p:cNvPr>
          <p:cNvSpPr/>
          <p:nvPr/>
        </p:nvSpPr>
        <p:spPr>
          <a:xfrm>
            <a:off x="6400802" y="4459224"/>
            <a:ext cx="948944" cy="423672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Usage Graphs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EC9C30-5383-CA13-7A2B-F0F5ABF871FB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4965192" y="3831336"/>
            <a:ext cx="948944" cy="6278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6358BE-8B4F-5611-8979-52252833FA9A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5914136" y="3831336"/>
            <a:ext cx="961138" cy="6278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6BD827-3DC8-A958-C960-649ECBBF006F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5439664" y="4671060"/>
            <a:ext cx="96113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5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480BF3-80B3-A8A9-575A-CA757F24E38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838E8-2D29-2C9A-2303-798209884BE2}"/>
              </a:ext>
            </a:extLst>
          </p:cNvPr>
          <p:cNvSpPr/>
          <p:nvPr/>
        </p:nvSpPr>
        <p:spPr>
          <a:xfrm>
            <a:off x="0" y="0"/>
            <a:ext cx="12192000" cy="444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Circle with left arrow with solid fill">
            <a:extLst>
              <a:ext uri="{FF2B5EF4-FFF2-40B4-BE49-F238E27FC236}">
                <a16:creationId xmlns:a16="http://schemas.microsoft.com/office/drawing/2014/main" id="{3C3C5927-D95C-D340-21E4-7DECE703E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967" y="25400"/>
            <a:ext cx="381600" cy="381600"/>
          </a:xfrm>
          <a:prstGeom prst="rect">
            <a:avLst/>
          </a:prstGeom>
        </p:spPr>
      </p:pic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991D31B4-7C2B-F534-34D6-D7BDDABF2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555" y="23421"/>
            <a:ext cx="381600" cy="381600"/>
          </a:xfrm>
          <a:prstGeom prst="rect">
            <a:avLst/>
          </a:prstGeom>
        </p:spPr>
      </p:pic>
      <p:pic>
        <p:nvPicPr>
          <p:cNvPr id="10" name="Graphic 9" descr="Home with solid fill">
            <a:extLst>
              <a:ext uri="{FF2B5EF4-FFF2-40B4-BE49-F238E27FC236}">
                <a16:creationId xmlns:a16="http://schemas.microsoft.com/office/drawing/2014/main" id="{7E7AB5AA-5556-5BEF-7EC4-CA62701085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73" y="23421"/>
            <a:ext cx="379621" cy="379621"/>
          </a:xfrm>
          <a:prstGeom prst="rect">
            <a:avLst/>
          </a:prstGeom>
        </p:spPr>
      </p:pic>
      <p:pic>
        <p:nvPicPr>
          <p:cNvPr id="11" name="Graphic 10" descr="Circle with left arrow with solid fill">
            <a:extLst>
              <a:ext uri="{FF2B5EF4-FFF2-40B4-BE49-F238E27FC236}">
                <a16:creationId xmlns:a16="http://schemas.microsoft.com/office/drawing/2014/main" id="{D0E22912-4898-CD49-B194-28C22D6E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761" y="23421"/>
            <a:ext cx="381600" cy="38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28630-916E-3111-B7F1-D5655D2923D1}"/>
              </a:ext>
            </a:extLst>
          </p:cNvPr>
          <p:cNvSpPr txBox="1"/>
          <p:nvPr/>
        </p:nvSpPr>
        <p:spPr>
          <a:xfrm>
            <a:off x="2038617" y="68235"/>
            <a:ext cx="10055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https://www.machine-learning-app.com/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31232F-F4DE-8012-1679-7FBF04CCBA55}"/>
              </a:ext>
            </a:extLst>
          </p:cNvPr>
          <p:cNvSpPr txBox="1"/>
          <p:nvPr/>
        </p:nvSpPr>
        <p:spPr>
          <a:xfrm>
            <a:off x="2381917" y="4002948"/>
            <a:ext cx="23063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1: Login button</a:t>
            </a:r>
            <a:endParaRPr lang="en-US" sz="1400" dirty="0"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D63E4C-66E7-1129-13FE-14003A5DCC24}"/>
              </a:ext>
            </a:extLst>
          </p:cNvPr>
          <p:cNvSpPr/>
          <p:nvPr/>
        </p:nvSpPr>
        <p:spPr>
          <a:xfrm>
            <a:off x="957567" y="3057654"/>
            <a:ext cx="4478920" cy="770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 Login --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CD948E-A5C8-4617-7787-3B41E5368881}"/>
              </a:ext>
            </a:extLst>
          </p:cNvPr>
          <p:cNvSpPr/>
          <p:nvPr/>
        </p:nvSpPr>
        <p:spPr>
          <a:xfrm>
            <a:off x="6755513" y="3057654"/>
            <a:ext cx="4478920" cy="770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 Sign Up --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DE236-D7FE-D85F-9939-F34DFD83FBAF}"/>
              </a:ext>
            </a:extLst>
          </p:cNvPr>
          <p:cNvSpPr txBox="1"/>
          <p:nvPr/>
        </p:nvSpPr>
        <p:spPr>
          <a:xfrm>
            <a:off x="8152797" y="4002947"/>
            <a:ext cx="23063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Item 1: Sign up button</a:t>
            </a:r>
            <a:endParaRPr lang="en-US" sz="14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28B82-AA65-2C0C-C42B-FBDE99F7C2E0}"/>
              </a:ext>
            </a:extLst>
          </p:cNvPr>
          <p:cNvSpPr txBox="1"/>
          <p:nvPr/>
        </p:nvSpPr>
        <p:spPr>
          <a:xfrm>
            <a:off x="5330800" y="781752"/>
            <a:ext cx="13362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cs typeface="Calibri"/>
              </a:rPr>
              <a:t>Home</a:t>
            </a:r>
            <a:endParaRPr lang="en-GB" sz="1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98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0A8070-8AE5-A63C-8524-9425E3EA804A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838E8-2D29-2C9A-2303-798209884BE2}"/>
              </a:ext>
            </a:extLst>
          </p:cNvPr>
          <p:cNvSpPr/>
          <p:nvPr/>
        </p:nvSpPr>
        <p:spPr>
          <a:xfrm>
            <a:off x="0" y="0"/>
            <a:ext cx="12192000" cy="444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Circle with left arrow with solid fill">
            <a:extLst>
              <a:ext uri="{FF2B5EF4-FFF2-40B4-BE49-F238E27FC236}">
                <a16:creationId xmlns:a16="http://schemas.microsoft.com/office/drawing/2014/main" id="{3C3C5927-D95C-D340-21E4-7DECE703E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967" y="25400"/>
            <a:ext cx="381600" cy="381600"/>
          </a:xfrm>
          <a:prstGeom prst="rect">
            <a:avLst/>
          </a:prstGeom>
        </p:spPr>
      </p:pic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991D31B4-7C2B-F534-34D6-D7BDDABF2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555" y="23421"/>
            <a:ext cx="381600" cy="381600"/>
          </a:xfrm>
          <a:prstGeom prst="rect">
            <a:avLst/>
          </a:prstGeom>
        </p:spPr>
      </p:pic>
      <p:pic>
        <p:nvPicPr>
          <p:cNvPr id="10" name="Graphic 9" descr="Home with solid fill">
            <a:extLst>
              <a:ext uri="{FF2B5EF4-FFF2-40B4-BE49-F238E27FC236}">
                <a16:creationId xmlns:a16="http://schemas.microsoft.com/office/drawing/2014/main" id="{7E7AB5AA-5556-5BEF-7EC4-CA62701085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73" y="23421"/>
            <a:ext cx="379621" cy="379621"/>
          </a:xfrm>
          <a:prstGeom prst="rect">
            <a:avLst/>
          </a:prstGeom>
        </p:spPr>
      </p:pic>
      <p:pic>
        <p:nvPicPr>
          <p:cNvPr id="11" name="Graphic 10" descr="Circle with left arrow with solid fill">
            <a:extLst>
              <a:ext uri="{FF2B5EF4-FFF2-40B4-BE49-F238E27FC236}">
                <a16:creationId xmlns:a16="http://schemas.microsoft.com/office/drawing/2014/main" id="{D0E22912-4898-CD49-B194-28C22D6E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761" y="23421"/>
            <a:ext cx="381600" cy="38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28630-916E-3111-B7F1-D5655D2923D1}"/>
              </a:ext>
            </a:extLst>
          </p:cNvPr>
          <p:cNvSpPr txBox="1"/>
          <p:nvPr/>
        </p:nvSpPr>
        <p:spPr>
          <a:xfrm>
            <a:off x="2038617" y="68235"/>
            <a:ext cx="10055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https://www.machine-learning-app.com/login</a:t>
            </a:r>
            <a:endParaRPr lang="en-GB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925775-2652-7BDA-A4A3-3BE60FDB5527}"/>
              </a:ext>
            </a:extLst>
          </p:cNvPr>
          <p:cNvGrpSpPr/>
          <p:nvPr/>
        </p:nvGrpSpPr>
        <p:grpSpPr>
          <a:xfrm>
            <a:off x="4734912" y="1620471"/>
            <a:ext cx="4166886" cy="1956471"/>
            <a:chOff x="7610192" y="2157106"/>
            <a:chExt cx="4166886" cy="195647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329435-ED79-424F-451B-EB56E63745CA}"/>
                </a:ext>
              </a:extLst>
            </p:cNvPr>
            <p:cNvSpPr txBox="1"/>
            <p:nvPr/>
          </p:nvSpPr>
          <p:spPr>
            <a:xfrm>
              <a:off x="7610192" y="2157106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/>
                <a:t>Log in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9F1884-3634-4519-ADA1-3442CA5E2714}"/>
                </a:ext>
              </a:extLst>
            </p:cNvPr>
            <p:cNvSpPr/>
            <p:nvPr/>
          </p:nvSpPr>
          <p:spPr>
            <a:xfrm>
              <a:off x="7610192" y="2166090"/>
              <a:ext cx="2927657" cy="194748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4E48E1-77B2-9BDF-E141-DCA39988E321}"/>
                </a:ext>
              </a:extLst>
            </p:cNvPr>
            <p:cNvSpPr/>
            <p:nvPr/>
          </p:nvSpPr>
          <p:spPr>
            <a:xfrm>
              <a:off x="7705020" y="2901525"/>
              <a:ext cx="2467069" cy="244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987E1E-C3E5-5FC6-E6FB-E890AE7AC9C6}"/>
                </a:ext>
              </a:extLst>
            </p:cNvPr>
            <p:cNvSpPr txBox="1"/>
            <p:nvPr/>
          </p:nvSpPr>
          <p:spPr>
            <a:xfrm>
              <a:off x="7610192" y="2475817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Email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406475-8BBA-280B-EC31-4B075D67FF5B}"/>
                </a:ext>
              </a:extLst>
            </p:cNvPr>
            <p:cNvSpPr/>
            <p:nvPr/>
          </p:nvSpPr>
          <p:spPr>
            <a:xfrm>
              <a:off x="7705020" y="3637980"/>
              <a:ext cx="2467069" cy="244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37D1A1-CE7A-7942-9D00-C2AE6A2030AB}"/>
                </a:ext>
              </a:extLst>
            </p:cNvPr>
            <p:cNvSpPr txBox="1"/>
            <p:nvPr/>
          </p:nvSpPr>
          <p:spPr>
            <a:xfrm>
              <a:off x="7610192" y="3212272"/>
              <a:ext cx="416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Password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A4D6412-9AE3-5F5B-BB12-BC1EFBC66CA3}"/>
              </a:ext>
            </a:extLst>
          </p:cNvPr>
          <p:cNvSpPr txBox="1"/>
          <p:nvPr/>
        </p:nvSpPr>
        <p:spPr>
          <a:xfrm>
            <a:off x="5438880" y="639320"/>
            <a:ext cx="29420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cs typeface="Calibri"/>
              </a:rPr>
              <a:t>Login</a:t>
            </a:r>
            <a:endParaRPr lang="en-GB" sz="1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13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317A14DE8B9746BA8BFFE64DA706F8" ma:contentTypeVersion="10" ma:contentTypeDescription="Create a new document." ma:contentTypeScope="" ma:versionID="8f40a20bf8238e80d79d569bd5ff7c01">
  <xsd:schema xmlns:xsd="http://www.w3.org/2001/XMLSchema" xmlns:xs="http://www.w3.org/2001/XMLSchema" xmlns:p="http://schemas.microsoft.com/office/2006/metadata/properties" xmlns:ns2="a725a351-9ec2-4a0c-8c95-bfd6d616ea9c" xmlns:ns3="3caa13c6-1727-408d-a4b4-e9374f021e49" targetNamespace="http://schemas.microsoft.com/office/2006/metadata/properties" ma:root="true" ma:fieldsID="d7f9ce16fd55f3988dc008e612a76a2c" ns2:_="" ns3:_="">
    <xsd:import namespace="a725a351-9ec2-4a0c-8c95-bfd6d616ea9c"/>
    <xsd:import namespace="3caa13c6-1727-408d-a4b4-e9374f021e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5a351-9ec2-4a0c-8c95-bfd6d616ea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79a89b1-2c2c-4f7f-9bd7-7914fb13a0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aa13c6-1727-408d-a4b4-e9374f021e4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ceb12ad-abe4-4af5-93bd-34644e11a57b}" ma:internalName="TaxCatchAll" ma:showField="CatchAllData" ma:web="3caa13c6-1727-408d-a4b4-e9374f021e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caa13c6-1727-408d-a4b4-e9374f021e49" xsi:nil="true"/>
    <lcf76f155ced4ddcb4097134ff3c332f xmlns="a725a351-9ec2-4a0c-8c95-bfd6d616ea9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B2DC6-3751-4002-8CB1-6784E54039A8}">
  <ds:schemaRefs>
    <ds:schemaRef ds:uri="3caa13c6-1727-408d-a4b4-e9374f021e49"/>
    <ds:schemaRef ds:uri="a725a351-9ec2-4a0c-8c95-bfd6d616ea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170826C-612F-47BF-A84C-401D7E21D80E}">
  <ds:schemaRefs>
    <ds:schemaRef ds:uri="a725a351-9ec2-4a0c-8c95-bfd6d616ea9c"/>
    <ds:schemaRef ds:uri="3caa13c6-1727-408d-a4b4-e9374f021e49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16787BB-0763-41AC-95AC-25B93AF269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386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Dell</dc:creator>
  <cp:lastModifiedBy>D'Silva, Greg</cp:lastModifiedBy>
  <cp:revision>110</cp:revision>
  <dcterms:created xsi:type="dcterms:W3CDTF">2022-12-01T11:54:51Z</dcterms:created>
  <dcterms:modified xsi:type="dcterms:W3CDTF">2023-01-01T20:03:58Z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0x01010081317A14DE8B9746BA8BFFE64DA706F8</vt:lpwstr>
  </property>
  <property fmtid="{D5CDD505-2E9C-101B-9397-08002B2CF9AE}" pid="3" name="MediaServiceImageTags">
    <vt:lpwstr/>
  </property>
</Properties>
</file>