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84EFA32-F481-EF9C-A5DF-5C6E541FF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564" y="1546945"/>
            <a:ext cx="6622473" cy="2387600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rgbClr val="D5A239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x-none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3C9A790-DE61-4561-17B6-A4EC6A2C7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561" y="3962253"/>
            <a:ext cx="6622474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D5A23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x-none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839E98A-7C5D-39D0-6916-3EF1E6C5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18DA1DF-2B2C-E6F4-74B7-C5E5D2DD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B3AF312-D9BA-B61C-DBD5-73715EA6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2775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4520D0-A9FA-7591-EE77-679D77D1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F435BC4-8E7D-B9BE-C9FE-81BDEC5AE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E7BB800-2B32-9BC9-B376-A2F2DE39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4703591-2343-9298-813E-9E36319D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91EF3A7-30B2-FB56-43CB-3FBE2F45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1272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498FDD84-3BF7-CB83-E1B2-ECCFA01C4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DB89061-4AA1-10AB-2F2F-BAA04CAF3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CF6C290-D954-ADF7-10F1-95D67F56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1C37AFF-4D45-177F-A71F-CBAF62CF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5D4484B-CC2A-901B-747A-F7E92673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702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C0F69D6F-D6BA-C94D-DD5A-6ABD59AA4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A795B79-E343-F53B-8A5F-AE6CFA03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5636"/>
            <a:ext cx="7886700" cy="530802"/>
          </a:xfrm>
        </p:spPr>
        <p:txBody>
          <a:bodyPr/>
          <a:lstStyle>
            <a:lvl1pPr>
              <a:defRPr>
                <a:solidFill>
                  <a:srgbClr val="D5A239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D4B5BC4-E3BA-CF00-4139-D4F14CD6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CDB8B5D-1829-114B-6E49-2741DF67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696B57C-3175-B11B-7C56-3E77DFE3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D20894A-AFA6-E120-67C0-DBEC13D9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1644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F4F0E60-A9D6-3FCF-62EA-ADB827F0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7D3750B-7904-BCE3-18CC-C90C2657B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68293A5-DC45-1693-9A50-82120A50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DB15F1E-630F-5934-22D8-E2E7DFDD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DA699E2-F218-43ED-AABF-F73518FF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1681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125B767-3209-A7F8-628E-844ED3FA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5C7ADD0-728F-73A5-BF90-C9168081C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FC43FC0-0387-9524-2813-6B3053D04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5954EDB-8FDA-8FA1-644F-9C776F25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88C440E-92CB-8D9A-5E68-6AE32A8B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E3D0F29-0B2E-A26D-7E03-44205909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9230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196E8C-BE7D-FB68-3D2C-F30E8639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9CF06CD-7FC8-782A-FCF3-8063790CF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32C394F-9F15-73F3-4074-B44DCC14C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30D0E98-0BE8-2DE0-D55F-F919AC45F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35CFA663-D545-9DD7-DEB6-0BB509304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78F70AE1-46B4-3BF1-BD07-5C46D839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45E20318-4402-7C75-8451-C55499E9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FF702753-DD93-B03E-4267-354EE88B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374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127453-A9CF-1724-743C-772419C7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53E89978-6BE1-6455-7DBB-64E60D80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1D18CB5E-0F37-F8DD-DCDD-F4C6B74A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2FA42A8-66F2-A5C5-AB5B-A2F1CB05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424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B579EDDF-DE4F-E4B0-8CF9-8464AEC2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A16A559C-16D2-7F9C-61EA-87056232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FD6FC73-EDAF-A7E5-9C20-C534C97B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0057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F74D067-05E0-2A57-6883-91377795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34D3657-110E-CC4B-71B6-4241C0E67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B1F733E-F996-E352-99FB-CA9E6BD07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1E8D342-0176-AD24-2B32-FFC2E755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2AB43D6-7A95-A70A-D653-E6F51798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13BACCF-7FAA-AD35-BD1F-CED1F616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4247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D31260-AE7C-DB54-03F1-18CA9DCD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FD1E67A8-3C64-2D8B-99BE-0867A1C41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B337F60-DF22-6845-AB6E-E8C0313B4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8FA907B-69D0-61A8-C668-A41571A5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1CB7-287F-4A90-A9CF-E622D56B2206}" type="datetimeFigureOut">
              <a:rPr lang="ru-RU" smtClean="0"/>
              <a:pPr/>
              <a:t>07.11.2024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D3C1BD0-F143-F3CF-AB65-DB07AA18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ECCDC6C-D252-9027-7750-37C916CB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253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7FD840C-2998-AF37-B0E9-21711EE717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CD86CD3-0A77-FF9C-95E1-4987BC3C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1A423FF-986C-08F0-D8E3-CF6D04391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B76A666-E80F-63F4-07BA-F7C87F4CA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01CB7-287F-4A90-A9CF-E622D56B2206}" type="datetimeFigureOut">
              <a:rPr lang="ru-RU" smtClean="0"/>
              <a:pPr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49E7FCD-091E-8EF6-076C-828E704C1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C1B09C3-45C2-388E-70D6-BE3EB283F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C0D0E-858C-4379-8293-9BC6C8F6070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483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1928802"/>
            <a:ext cx="4714907" cy="2000263"/>
          </a:xfrm>
        </p:spPr>
        <p:txBody>
          <a:bodyPr>
            <a:noAutofit/>
          </a:bodyPr>
          <a:lstStyle/>
          <a:p>
            <a:r>
              <a:rPr lang="ru-RU" sz="6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Сэмюэл</a:t>
            </a:r>
            <a:r>
              <a:rPr lang="ru-RU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6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Филлипс</a:t>
            </a:r>
            <a:r>
              <a:rPr lang="ru-RU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Хантингтон</a:t>
            </a:r>
            <a:endParaRPr lang="ru-RU" sz="6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158" y="4500570"/>
            <a:ext cx="5072098" cy="1655762"/>
          </a:xfrm>
        </p:spPr>
        <p:txBody>
          <a:bodyPr/>
          <a:lstStyle/>
          <a:p>
            <a:r>
              <a:rPr lang="ru-RU" b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Американский</a:t>
            </a:r>
            <a:r>
              <a:rPr lang="ru-RU" b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 социолог и </a:t>
            </a:r>
            <a:r>
              <a:rPr lang="ru-RU" b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политолог</a:t>
            </a:r>
            <a:r>
              <a:rPr lang="en-US" b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ru-RU" b="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Преподаватель Гарвардского университета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84182"/>
          </a:xfrm>
        </p:spPr>
        <p:txBody>
          <a:bodyPr>
            <a:noAutofit/>
          </a:bodyPr>
          <a:lstStyle/>
          <a:p>
            <a:pPr algn="ctr"/>
            <a:r>
              <a:rPr lang="ru-RU" sz="4000" b="1" spc="-1" dirty="0" smtClean="0">
                <a:solidFill>
                  <a:srgbClr val="D5A239"/>
                </a:solidFill>
                <a:latin typeface="Times New Roman"/>
              </a:rPr>
              <a:t>Биография</a:t>
            </a:r>
            <a:endParaRPr lang="ru-RU" sz="4000" b="1" spc="-1" dirty="0">
              <a:solidFill>
                <a:srgbClr val="D5A239"/>
              </a:solidFill>
              <a:latin typeface="Times New Roman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57158" y="928670"/>
            <a:ext cx="3614734" cy="550072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ru-RU" sz="5600" b="1" spc="-1" dirty="0">
                <a:solidFill>
                  <a:srgbClr val="729FCF"/>
                </a:solidFill>
                <a:latin typeface="Times New Roman"/>
              </a:rPr>
              <a:t>Родился в семье писательницы Дороти Санборн-Филлипс и издателя Ричарда Томаса </a:t>
            </a:r>
            <a:r>
              <a:rPr lang="ru-RU" sz="5600" b="1" spc="-1" dirty="0" smtClean="0">
                <a:solidFill>
                  <a:srgbClr val="729FCF"/>
                </a:solidFill>
                <a:latin typeface="Times New Roman"/>
              </a:rPr>
              <a:t>Хантингтона в 1927 году.</a:t>
            </a:r>
            <a:endParaRPr lang="ru-RU" sz="5600" b="1" spc="-1" dirty="0">
              <a:solidFill>
                <a:srgbClr val="729FCF"/>
              </a:solidFill>
              <a:latin typeface="Times New Roman"/>
            </a:endParaRPr>
          </a:p>
          <a:p>
            <a:pPr>
              <a:lnSpc>
                <a:spcPct val="120000"/>
              </a:lnSpc>
            </a:pPr>
            <a:r>
              <a:rPr lang="ru-RU" sz="5600" b="1" spc="-1" dirty="0">
                <a:solidFill>
                  <a:srgbClr val="729FCF"/>
                </a:solidFill>
                <a:latin typeface="Times New Roman"/>
              </a:rPr>
              <a:t>В 1946 г. окончил бакалавриат Йельского университета, в 1948 г. – магистратуру Чикагского университета. В 1951 г. получил степень доктора политических наук в Гарвардском университете, где проработал на разных должностях </a:t>
            </a:r>
            <a:r>
              <a:rPr lang="ru-RU" sz="5600" b="1" spc="-1" dirty="0" smtClean="0">
                <a:solidFill>
                  <a:srgbClr val="729FCF"/>
                </a:solidFill>
                <a:latin typeface="Times New Roman"/>
              </a:rPr>
              <a:t>до </a:t>
            </a:r>
            <a:r>
              <a:rPr lang="ru-RU" sz="5600" b="1" spc="-1" dirty="0">
                <a:solidFill>
                  <a:srgbClr val="729FCF"/>
                </a:solidFill>
                <a:latin typeface="Times New Roman"/>
              </a:rPr>
              <a:t>выхода на пенсию в 2007 г</a:t>
            </a:r>
            <a:r>
              <a:rPr lang="ru-RU" sz="5600" b="1" spc="-1" dirty="0" smtClean="0">
                <a:solidFill>
                  <a:srgbClr val="729FCF"/>
                </a:solidFill>
                <a:latin typeface="Times New Roman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ru-RU" sz="5600" b="1" spc="-1" dirty="0" smtClean="0">
                <a:solidFill>
                  <a:srgbClr val="729FCF"/>
                </a:solidFill>
                <a:latin typeface="Times New Roman"/>
              </a:rPr>
              <a:t>В </a:t>
            </a:r>
            <a:r>
              <a:rPr lang="ru-RU" sz="5600" b="1" spc="-1" dirty="0">
                <a:solidFill>
                  <a:srgbClr val="729FCF"/>
                </a:solidFill>
                <a:latin typeface="Times New Roman"/>
              </a:rPr>
              <a:t>1977—1978 годах </a:t>
            </a:r>
            <a:r>
              <a:rPr lang="ru-RU" sz="5600" b="1" spc="-1" dirty="0" smtClean="0">
                <a:solidFill>
                  <a:srgbClr val="729FCF"/>
                </a:solidFill>
                <a:latin typeface="Times New Roman"/>
              </a:rPr>
              <a:t> работал </a:t>
            </a:r>
            <a:r>
              <a:rPr lang="ru-RU" sz="5600" b="1" spc="-1" dirty="0">
                <a:solidFill>
                  <a:srgbClr val="729FCF"/>
                </a:solidFill>
                <a:latin typeface="Times New Roman"/>
              </a:rPr>
              <a:t>координатором отдела планирования в Совете национальной безопасности </a:t>
            </a:r>
            <a:r>
              <a:rPr lang="ru-RU" sz="5600" b="1" spc="-1" dirty="0" smtClean="0">
                <a:solidFill>
                  <a:srgbClr val="729FCF"/>
                </a:solidFill>
                <a:latin typeface="Times New Roman"/>
              </a:rPr>
              <a:t>США</a:t>
            </a:r>
            <a:r>
              <a:rPr lang="ru-RU" sz="5600" b="1" spc="-1" dirty="0">
                <a:solidFill>
                  <a:srgbClr val="729FCF"/>
                </a:solidFill>
                <a:latin typeface="Times New Roman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ru-RU" sz="5600" b="1" spc="-1" dirty="0">
                <a:solidFill>
                  <a:srgbClr val="729FCF"/>
                </a:solidFill>
                <a:latin typeface="Times New Roman"/>
              </a:rPr>
              <a:t>В</a:t>
            </a:r>
            <a:r>
              <a:rPr lang="ru-RU" sz="5600" b="1" spc="-1" dirty="0" smtClean="0">
                <a:solidFill>
                  <a:srgbClr val="729FCF"/>
                </a:solidFill>
                <a:latin typeface="Times New Roman"/>
              </a:rPr>
              <a:t> </a:t>
            </a:r>
            <a:r>
              <a:rPr lang="ru-RU" sz="5600" b="1" spc="-1" dirty="0">
                <a:solidFill>
                  <a:srgbClr val="729FCF"/>
                </a:solidFill>
                <a:latin typeface="Times New Roman"/>
              </a:rPr>
              <a:t>1984—1985 </a:t>
            </a:r>
            <a:r>
              <a:rPr lang="ru-RU" sz="5600" b="1" spc="-1" dirty="0" smtClean="0">
                <a:solidFill>
                  <a:srgbClr val="729FCF"/>
                </a:solidFill>
                <a:latin typeface="Times New Roman"/>
              </a:rPr>
              <a:t>годах был избран </a:t>
            </a:r>
            <a:r>
              <a:rPr lang="ru-RU" sz="5600" b="1" spc="-1" dirty="0">
                <a:solidFill>
                  <a:srgbClr val="729FCF"/>
                </a:solidFill>
                <a:latin typeface="Times New Roman"/>
              </a:rPr>
              <a:t>вице-президентом, а в 1986—1987 годах — президентом Американской Ассоциации политических наук</a:t>
            </a:r>
            <a:r>
              <a:rPr lang="ru-RU" sz="5600" b="1" spc="-1" dirty="0" smtClean="0">
                <a:solidFill>
                  <a:srgbClr val="729FCF"/>
                </a:solidFill>
                <a:latin typeface="Times New Roman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ru-RU" sz="5600" b="1" spc="-1" dirty="0">
                <a:solidFill>
                  <a:srgbClr val="729FCF"/>
                </a:solidFill>
                <a:latin typeface="Times New Roman"/>
              </a:rPr>
              <a:t>По мнению почетного профессора Гарвардского университета и коллеги Хантингтона Генри </a:t>
            </a:r>
            <a:r>
              <a:rPr lang="ru-RU" sz="5600" b="1" spc="-1" dirty="0" smtClean="0">
                <a:solidFill>
                  <a:srgbClr val="729FCF"/>
                </a:solidFill>
                <a:latin typeface="Times New Roman"/>
              </a:rPr>
              <a:t>Росовски, </a:t>
            </a:r>
            <a:r>
              <a:rPr lang="ru-RU" sz="5600" b="1" spc="-1" dirty="0">
                <a:solidFill>
                  <a:srgbClr val="729FCF"/>
                </a:solidFill>
                <a:latin typeface="Times New Roman"/>
              </a:rPr>
              <a:t>Хантингтон "был одним из наиболее влиятельных </a:t>
            </a:r>
            <a:r>
              <a:rPr lang="ru-RU" sz="5600" b="1" spc="-1" dirty="0" smtClean="0">
                <a:solidFill>
                  <a:srgbClr val="729FCF"/>
                </a:solidFill>
                <a:latin typeface="Times New Roman"/>
              </a:rPr>
              <a:t>политологов </a:t>
            </a:r>
            <a:r>
              <a:rPr lang="ru-RU" sz="5600" b="1" spc="-1" dirty="0">
                <a:solidFill>
                  <a:srgbClr val="729FCF"/>
                </a:solidFill>
                <a:latin typeface="Times New Roman"/>
              </a:rPr>
              <a:t>в мире на протяжении последних 50 лет".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9" name="Picture 4" descr="https://imageio.forbes.com/specials-images/imageserve/1209892117/0x0.jpg?format=jpg&amp;amp;height=600&amp;amp;width=1200&amp;amp;fit=bound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1714488"/>
            <a:ext cx="4945992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972452" cy="4413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ru-RU" sz="4400" b="1" spc="-1" dirty="0" smtClean="0">
                <a:solidFill>
                  <a:srgbClr val="D5A239"/>
                </a:solidFill>
                <a:latin typeface="Times New Roman"/>
              </a:rPr>
              <a:t>Научные</a:t>
            </a:r>
            <a:r>
              <a:rPr lang="ru-RU" sz="2900" dirty="0" smtClean="0"/>
              <a:t> </a:t>
            </a:r>
            <a:r>
              <a:rPr lang="ru-RU" sz="4400" b="1" spc="-1" dirty="0" smtClean="0">
                <a:solidFill>
                  <a:srgbClr val="D5A239"/>
                </a:solidFill>
                <a:latin typeface="Times New Roman"/>
              </a:rPr>
              <a:t>труды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785794"/>
            <a:ext cx="3829048" cy="5340369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 свою жизнь Хантингтон поучаствовал в работе в общей сложности над 17 книгами, часть из которых он написал сам, а часть - в соавторстве с другими учеными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Среди них: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«Солдат и государство: теория и политика гражданско-военных отношений» (1957);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«Политический порядок в изменяющихся обществах» (1968);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«Кризис демократии. Отчёт для Трёхсторонней комиссии об управляемости демократических систем» (1975)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«Третья волна: Демократизация в конце XX столетия» (1991);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«Столкновение цивилизаций» (1993);</a:t>
            </a:r>
          </a:p>
          <a:p>
            <a:pPr lvl="0">
              <a:buFont typeface="Wingdings" pitchFamily="2" charset="2"/>
              <a:buChar char="Ø"/>
            </a:pP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«Кто мы? Вызовы американской национальной идентичности» (2004).</a:t>
            </a:r>
          </a:p>
          <a:p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2" descr="https://wenhui.whb.cn/u/cms/www/201809/221535597a09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20723" t="10468" r="21137" b="11301"/>
          <a:stretch>
            <a:fillRect/>
          </a:stretch>
        </p:blipFill>
        <p:spPr bwMode="auto">
          <a:xfrm>
            <a:off x="4500562" y="1500174"/>
            <a:ext cx="4193150" cy="3857651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58204" cy="512744"/>
          </a:xfrm>
        </p:spPr>
        <p:txBody>
          <a:bodyPr>
            <a:noAutofit/>
          </a:bodyPr>
          <a:lstStyle/>
          <a:p>
            <a:pPr algn="ctr"/>
            <a:r>
              <a:rPr lang="ru-RU" sz="4000" b="1" spc="-1" dirty="0" smtClean="0">
                <a:solidFill>
                  <a:srgbClr val="D5A239"/>
                </a:solidFill>
                <a:latin typeface="Times New Roman"/>
              </a:rPr>
              <a:t>Политические взгляды</a:t>
            </a:r>
            <a:endParaRPr lang="ru-RU" sz="4000" b="1" spc="-1" dirty="0">
              <a:solidFill>
                <a:srgbClr val="D5A239"/>
              </a:solidFill>
              <a:latin typeface="Times New Roman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00108"/>
            <a:ext cx="3543296" cy="5126055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Хантингтон был человеком с националистическими взглядами. Он всегда придавал большое значение деятельности военных, большая часть его книг посвящена именно участию военных в обществе. Ему принадлежит идея, что необходимо разграничение полномочий между военными и гражданскими силами, чтобы не было проникновения одной силы в другую. </a:t>
            </a:r>
          </a:p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Последняя его книга 2004 года посвящена теме иммиграции. Хантингтон считал нелегальную мексиканскую иммиграцию самой главной угрозой национальной безопасности Соединённых Штатов. Он считал, что либерализм ни в коем случае не подменяет защиту национальных интересов. Кроме того, он жёстко критиковал космополитические подходы в политике. 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https://upload.wikimedia.org/wikipedia/commons/b/b4/Samuel_P._Huntington_%282004_World_Economic_Forum%29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496" y="1785926"/>
            <a:ext cx="4857529" cy="3420604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472518" cy="5127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spc="-1" dirty="0" smtClean="0">
                <a:solidFill>
                  <a:srgbClr val="D5A239"/>
                </a:solidFill>
                <a:latin typeface="Times New Roman"/>
              </a:rPr>
              <a:t>Цивилизационная</a:t>
            </a:r>
            <a:r>
              <a:rPr lang="ru-RU" dirty="0" smtClean="0"/>
              <a:t> </a:t>
            </a:r>
            <a:r>
              <a:rPr lang="ru-RU" sz="4400" b="1" spc="-1" dirty="0" smtClean="0">
                <a:solidFill>
                  <a:srgbClr val="D5A239"/>
                </a:solidFill>
                <a:latin typeface="Times New Roman"/>
              </a:rPr>
              <a:t>теория</a:t>
            </a:r>
            <a:endParaRPr lang="ru-RU" sz="4400" b="1" spc="-1" dirty="0">
              <a:solidFill>
                <a:srgbClr val="D5A239"/>
              </a:solidFill>
              <a:latin typeface="Times New Roman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00108"/>
            <a:ext cx="3543296" cy="512605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Широкую известность ему принесла разработанная им теория «столкновения цивилизаций» . Он сделал и обосновал предположение о том, что главной движущей силой современной истории является конкуренция цивилизаций – общностей, объединённых культурой и религией.</a:t>
            </a:r>
          </a:p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мнению Хантингтона, единственное реальное различие, оставшееся между народами после завершения</a:t>
            </a:r>
            <a:r>
              <a:rPr lang="ru-RU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холодной войны, — культурная принадлежность. Хантингтон высказал мнение о неизбежности в недалёком будущем противостояния между исламским и западным мирами, которое будет напоминать советско-американское противоборство во времена холодной войны.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Picture background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857364"/>
            <a:ext cx="5022131" cy="29239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3686172" cy="1298562"/>
          </a:xfrm>
        </p:spPr>
        <p:txBody>
          <a:bodyPr>
            <a:noAutofit/>
          </a:bodyPr>
          <a:lstStyle/>
          <a:p>
            <a:r>
              <a:rPr lang="ru-RU" sz="4000" b="1" spc="-1" dirty="0" smtClean="0">
                <a:solidFill>
                  <a:srgbClr val="D5A239"/>
                </a:solidFill>
                <a:latin typeface="Times New Roman"/>
              </a:rPr>
              <a:t>Выделяемые цивилизации: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357686" y="571480"/>
            <a:ext cx="4486274" cy="56436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4300" b="1" spc="-1" dirty="0" smtClean="0">
                <a:solidFill>
                  <a:srgbClr val="D5A239"/>
                </a:solidFill>
                <a:latin typeface="Times New Roman"/>
                <a:ea typeface="+mj-ea"/>
                <a:cs typeface="+mj-cs"/>
              </a:rPr>
              <a:t>Специфические черты теории</a:t>
            </a:r>
            <a:r>
              <a:rPr lang="ru-RU" sz="4300" b="1" spc="-1" dirty="0" smtClean="0">
                <a:solidFill>
                  <a:srgbClr val="D5A239"/>
                </a:solidFill>
                <a:latin typeface="Times New Roman"/>
                <a:ea typeface="+mj-ea"/>
                <a:cs typeface="+mj-cs"/>
              </a:rPr>
              <a:t>:</a:t>
            </a:r>
            <a:endParaRPr lang="ru-RU" sz="2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Высокая </a:t>
            </a:r>
            <a:r>
              <a:rPr lang="ru-RU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доля западоцентризма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Цивилизации не всегда были главными действующими субъектами исторического процесса.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Различие цивилизаций по прогрессивности</a:t>
            </a:r>
            <a:endParaRPr lang="ru-RU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543296" cy="4411675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endParaRPr lang="ru-RU" sz="26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9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Западная</a:t>
            </a:r>
            <a:endParaRPr lang="ru-RU" sz="96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9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Индуистская</a:t>
            </a:r>
            <a:endParaRPr lang="ru-RU" sz="96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9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Исламская</a:t>
            </a:r>
            <a:endParaRPr lang="ru-RU" sz="96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9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Конфуцианская</a:t>
            </a:r>
            <a:endParaRPr lang="ru-RU" sz="96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9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Латино-американская</a:t>
            </a:r>
            <a:endParaRPr lang="ru-RU" sz="96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ru-RU" sz="9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Православно-славянская </a:t>
            </a:r>
            <a:r>
              <a:rPr lang="ru-RU" sz="9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9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к ней относится и Россия)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9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Японская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ru-RU" sz="9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Африканская</a:t>
            </a:r>
            <a:endParaRPr lang="ru-RU" sz="9600" dirty="0" smtClean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15370" cy="44130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spc="-1" dirty="0" smtClean="0">
                <a:solidFill>
                  <a:srgbClr val="D5A239"/>
                </a:solidFill>
                <a:latin typeface="Times New Roman"/>
              </a:rPr>
              <a:t>Критика</a:t>
            </a:r>
            <a:endParaRPr lang="ru-RU" sz="4000" b="1" spc="-1" dirty="0">
              <a:solidFill>
                <a:srgbClr val="D5A239"/>
              </a:solidFill>
              <a:latin typeface="Times New Roman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857232"/>
            <a:ext cx="3471858" cy="5268931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Хантингтона обвиняют в том, что он не учитывает социально-экономический фактор, пытаясь свести всё к «культурным различиям», и упрощает политическую картину мира, деля его на «добрую» (западную) и «злую» 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(исламскую</a:t>
            </a:r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) половины.</a:t>
            </a:r>
          </a:p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концепцию Хантигтона при этом не укладывается противостояние между Ираком и Ираном или между Египтом и Сирией (как мусульманские страны они должны по Хантингтону демонстрировать единство). </a:t>
            </a:r>
          </a:p>
          <a:p>
            <a:r>
              <a:rPr lang="ru-RU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 данным этнологов, цивилизационная теория Хантингтона не поддерживается и опровергается в западной академической литературе, хотя она распространена в обществе.</a:t>
            </a:r>
          </a:p>
          <a:p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2" descr="https://paxmongolica.org/wp-content/uploads/2018/02/screen-shot-2018-02-22-at-10-34-23-a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87788" y="1508218"/>
            <a:ext cx="4909268" cy="40639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base.com-1029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412</Words>
  <Application>Microsoft Office PowerPoint</Application>
  <PresentationFormat>Экран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powerpointbase.com-1029</vt:lpstr>
      <vt:lpstr>Сэмюэл  Филлипс Хантингтон</vt:lpstr>
      <vt:lpstr>Биография</vt:lpstr>
      <vt:lpstr>Научные труды</vt:lpstr>
      <vt:lpstr>Политические взгляды</vt:lpstr>
      <vt:lpstr>Цивилизационная теория</vt:lpstr>
      <vt:lpstr>Выделяемые цивилизации:</vt:lpstr>
      <vt:lpstr>Критика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Ilusha</dc:creator>
  <cp:lastModifiedBy>Ilusha</cp:lastModifiedBy>
  <cp:revision>17</cp:revision>
  <dcterms:created xsi:type="dcterms:W3CDTF">2024-11-04T15:43:19Z</dcterms:created>
  <dcterms:modified xsi:type="dcterms:W3CDTF">2024-11-06T18:17:17Z</dcterms:modified>
</cp:coreProperties>
</file>