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07" r:id="rId1"/>
  </p:sldMasterIdLst>
  <p:notesMasterIdLst>
    <p:notesMasterId r:id="rId14"/>
  </p:notesMasterIdLst>
  <p:handoutMasterIdLst>
    <p:handoutMasterId r:id="rId15"/>
  </p:handoutMasterIdLst>
  <p:sldIdLst>
    <p:sldId id="279" r:id="rId2"/>
    <p:sldId id="257" r:id="rId3"/>
    <p:sldId id="262" r:id="rId4"/>
    <p:sldId id="265" r:id="rId5"/>
    <p:sldId id="268" r:id="rId6"/>
    <p:sldId id="272" r:id="rId7"/>
    <p:sldId id="275" r:id="rId8"/>
    <p:sldId id="273" r:id="rId9"/>
    <p:sldId id="277" r:id="rId10"/>
    <p:sldId id="276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485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EDF10-892E-B74E-B51E-0657CAFF88D5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137FB-7101-6944-B9CE-3CD0AF94CB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98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9C587-1BD6-754B-8930-A309A2467145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B36C4-86D5-EA49-BB9B-4E05395D1A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3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2406E-C89F-2547-BA91-1B38D2637B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1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C7DB8-48EB-5F43-82F3-9DCE2A0953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4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0F2A4-A28B-5E44-83EE-B8045624B4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66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548640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85800" y="1828800"/>
            <a:ext cx="3657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00600" y="1828800"/>
            <a:ext cx="3657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21080"/>
            <a:ext cx="8229600" cy="274320"/>
          </a:xfrm>
        </p:spPr>
        <p:txBody>
          <a:bodyPr anchor="ctr"/>
          <a:lstStyle>
            <a:lvl1pPr marL="0" indent="0">
              <a:buNone/>
              <a:defRPr sz="2000">
                <a:solidFill>
                  <a:srgbClr val="FFC000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6400800"/>
            <a:ext cx="8229600" cy="274320"/>
          </a:xfrm>
        </p:spPr>
        <p:txBody>
          <a:bodyPr anchor="ctr"/>
          <a:lstStyle>
            <a:lvl1pPr marL="0" indent="0" algn="r">
              <a:buNone/>
              <a:defRPr sz="800" baseline="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81147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548640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21080"/>
            <a:ext cx="8229600" cy="274320"/>
          </a:xfrm>
        </p:spPr>
        <p:txBody>
          <a:bodyPr anchor="ctr"/>
          <a:lstStyle>
            <a:lvl1pPr marL="0" indent="0">
              <a:buNone/>
              <a:defRPr sz="2000">
                <a:solidFill>
                  <a:srgbClr val="FFC000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6400800"/>
            <a:ext cx="8229600" cy="274320"/>
          </a:xfrm>
        </p:spPr>
        <p:txBody>
          <a:bodyPr anchor="ctr"/>
          <a:lstStyle>
            <a:lvl1pPr marL="0" indent="0" algn="r">
              <a:buNone/>
              <a:defRPr sz="800" baseline="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828800"/>
            <a:ext cx="7772400" cy="4343400"/>
          </a:xfrm>
        </p:spPr>
        <p:txBody>
          <a:bodyPr rtlCol="0" anchor="ctr">
            <a:normAutofit/>
          </a:bodyPr>
          <a:lstStyle>
            <a:lvl1pPr marL="112713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1202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548640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85800" y="1828800"/>
            <a:ext cx="3657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00600" y="1828800"/>
            <a:ext cx="3657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21080"/>
            <a:ext cx="8229600" cy="274320"/>
          </a:xfrm>
        </p:spPr>
        <p:txBody>
          <a:bodyPr anchor="ctr"/>
          <a:lstStyle>
            <a:lvl1pPr marL="0" indent="0">
              <a:buNone/>
              <a:defRPr sz="2000">
                <a:solidFill>
                  <a:srgbClr val="FFC000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6400800"/>
            <a:ext cx="8229600" cy="274320"/>
          </a:xfrm>
        </p:spPr>
        <p:txBody>
          <a:bodyPr anchor="ctr"/>
          <a:lstStyle>
            <a:lvl1pPr marL="0" indent="0" algn="r">
              <a:buNone/>
              <a:defRPr sz="800" baseline="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3906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0"/>
          <p:cNvSpPr txBox="1">
            <a:spLocks noChangeArrowheads="1"/>
          </p:cNvSpPr>
          <p:nvPr userDrawn="1"/>
        </p:nvSpPr>
        <p:spPr bwMode="auto">
          <a:xfrm>
            <a:off x="8802688" y="6564313"/>
            <a:ext cx="200025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DC59CEE-5A6F-B641-AEA1-5669B7DA6BE9}" type="slidenum">
              <a:rPr lang="en-US" smtClean="0">
                <a:solidFill>
                  <a:srgbClr val="FFFFFF"/>
                </a:solidFill>
                <a:latin typeface="Tahoma" pitchFamily="34" charset="0"/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FFFFFF"/>
                </a:solidFill>
                <a:latin typeface="Tahoma" pitchFamily="34" charset="0"/>
              </a:rPr>
              <a:t> </a:t>
            </a:r>
            <a:endParaRPr lang="en-US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63513" y="6564313"/>
            <a:ext cx="41973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1000" dirty="0" smtClean="0">
                <a:solidFill>
                  <a:srgbClr val="FFFFFF"/>
                </a:solidFill>
                <a:latin typeface="Tahoma" charset="0"/>
                <a:ea typeface="SimSun" charset="0"/>
              </a:rPr>
              <a:t>©2013 U.S. Education Delivery Institute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48283" y="367410"/>
            <a:ext cx="7467118" cy="2983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  <a:defRPr sz="1900" b="1" i="0" baseline="0">
                <a:solidFill>
                  <a:srgbClr val="4B4B4B"/>
                </a:solidFill>
                <a:latin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852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657087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60740" y="1146692"/>
            <a:ext cx="8754660" cy="2512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0"/>
          <p:cNvSpPr txBox="1">
            <a:spLocks noChangeArrowheads="1"/>
          </p:cNvSpPr>
          <p:nvPr userDrawn="1"/>
        </p:nvSpPr>
        <p:spPr bwMode="auto">
          <a:xfrm>
            <a:off x="8802688" y="6564313"/>
            <a:ext cx="200025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E797FE6-A164-5649-83EF-B5943E2F64A8}" type="slidenum">
              <a:rPr lang="en-US" smtClean="0">
                <a:solidFill>
                  <a:srgbClr val="FFFFFF"/>
                </a:solidFill>
                <a:latin typeface="Tahoma" pitchFamily="34" charset="0"/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FFFFFF"/>
                </a:solidFill>
                <a:latin typeface="Tahoma" pitchFamily="34" charset="0"/>
              </a:rPr>
              <a:t> </a:t>
            </a:r>
            <a:endParaRPr lang="en-US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63513" y="6564313"/>
            <a:ext cx="41973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1000" dirty="0" smtClean="0">
                <a:solidFill>
                  <a:srgbClr val="FFFFFF"/>
                </a:solidFill>
                <a:latin typeface="Tahoma" charset="0"/>
                <a:ea typeface="SimSun" charset="0"/>
              </a:rPr>
              <a:t>©2013 U.S. Education Delivery Institute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48283" y="367410"/>
            <a:ext cx="7467118" cy="2983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  <a:defRPr sz="1900" b="1" i="0" baseline="0">
                <a:solidFill>
                  <a:srgbClr val="4B4B4B"/>
                </a:solidFill>
                <a:latin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852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657087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60740" y="1146692"/>
            <a:ext cx="8754660" cy="2512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985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0"/>
          <p:cNvSpPr txBox="1">
            <a:spLocks noChangeArrowheads="1"/>
          </p:cNvSpPr>
          <p:nvPr userDrawn="1"/>
        </p:nvSpPr>
        <p:spPr bwMode="auto">
          <a:xfrm>
            <a:off x="8802688" y="6564313"/>
            <a:ext cx="200025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1681862-B989-9046-9D84-248C2FFE2603}" type="slidenum">
              <a:rPr lang="en-US" smtClean="0">
                <a:solidFill>
                  <a:srgbClr val="FFFFFF"/>
                </a:solidFill>
                <a:latin typeface="Tahoma" pitchFamily="34" charset="0"/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FFFFFF"/>
                </a:solidFill>
                <a:latin typeface="Tahoma" pitchFamily="34" charset="0"/>
              </a:rPr>
              <a:t> </a:t>
            </a:r>
            <a:endParaRPr lang="en-US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63513" y="6564313"/>
            <a:ext cx="41973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1000" dirty="0" smtClean="0">
                <a:solidFill>
                  <a:srgbClr val="FFFFFF"/>
                </a:solidFill>
                <a:latin typeface="Tahoma" charset="0"/>
                <a:ea typeface="SimSun" charset="0"/>
              </a:rPr>
              <a:t>©2013 U.S. Education Delivery Institute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48283" y="367410"/>
            <a:ext cx="7467118" cy="2983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  <a:defRPr sz="1900" b="1" i="0" baseline="0">
                <a:solidFill>
                  <a:srgbClr val="4B4B4B"/>
                </a:solidFill>
                <a:latin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852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657087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60740" y="1146692"/>
            <a:ext cx="8754660" cy="2512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47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0"/>
          <p:cNvSpPr txBox="1">
            <a:spLocks noChangeArrowheads="1"/>
          </p:cNvSpPr>
          <p:nvPr userDrawn="1"/>
        </p:nvSpPr>
        <p:spPr bwMode="auto">
          <a:xfrm>
            <a:off x="8802688" y="6564313"/>
            <a:ext cx="200025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0797EA4-2C85-3543-8EB1-D25C161D5047}" type="slidenum">
              <a:rPr lang="en-US" smtClean="0">
                <a:solidFill>
                  <a:srgbClr val="FFFFFF"/>
                </a:solidFill>
                <a:latin typeface="Tahoma" pitchFamily="34" charset="0"/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FFFFFF"/>
                </a:solidFill>
                <a:latin typeface="Tahoma" pitchFamily="34" charset="0"/>
              </a:rPr>
              <a:t> </a:t>
            </a:r>
            <a:endParaRPr lang="en-US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63513" y="6564313"/>
            <a:ext cx="41973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1000" dirty="0" smtClean="0">
                <a:solidFill>
                  <a:srgbClr val="FFFFFF"/>
                </a:solidFill>
                <a:latin typeface="Tahoma" charset="0"/>
                <a:ea typeface="SimSun" charset="0"/>
              </a:rPr>
              <a:t>©2013 U.S. Education Delivery Institute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48283" y="367410"/>
            <a:ext cx="7467118" cy="2983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  <a:defRPr sz="1900" b="1" i="0" baseline="0">
                <a:solidFill>
                  <a:srgbClr val="4B4B4B"/>
                </a:solidFill>
                <a:latin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852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657087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60740" y="1146692"/>
            <a:ext cx="8754660" cy="2512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0455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0"/>
          <p:cNvSpPr txBox="1">
            <a:spLocks noChangeArrowheads="1"/>
          </p:cNvSpPr>
          <p:nvPr userDrawn="1"/>
        </p:nvSpPr>
        <p:spPr bwMode="auto">
          <a:xfrm>
            <a:off x="8802688" y="6564313"/>
            <a:ext cx="200025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5AEE5DE-E518-F343-9916-3C970AE73A33}" type="slidenum">
              <a:rPr lang="en-US" smtClean="0">
                <a:solidFill>
                  <a:srgbClr val="FFFFFF"/>
                </a:solidFill>
                <a:latin typeface="Tahoma" pitchFamily="34" charset="0"/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FFFFFF"/>
                </a:solidFill>
                <a:latin typeface="Tahoma" pitchFamily="34" charset="0"/>
              </a:rPr>
              <a:t> </a:t>
            </a:r>
            <a:endParaRPr lang="en-US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63513" y="6564313"/>
            <a:ext cx="41973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1000" dirty="0" smtClean="0">
                <a:solidFill>
                  <a:srgbClr val="FFFFFF"/>
                </a:solidFill>
                <a:latin typeface="Tahoma" charset="0"/>
                <a:ea typeface="SimSun" charset="0"/>
              </a:rPr>
              <a:t>©2013 U.S. Education Delivery Institute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48283" y="367410"/>
            <a:ext cx="7467118" cy="2983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  <a:defRPr sz="1900" b="1" i="0" baseline="0">
                <a:solidFill>
                  <a:srgbClr val="4B4B4B"/>
                </a:solidFill>
                <a:latin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852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657087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60740" y="1146692"/>
            <a:ext cx="8754660" cy="2512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35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5DA9-1E65-3443-8923-E0FD376C0F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4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0"/>
          <p:cNvSpPr txBox="1">
            <a:spLocks noChangeArrowheads="1"/>
          </p:cNvSpPr>
          <p:nvPr userDrawn="1"/>
        </p:nvSpPr>
        <p:spPr bwMode="auto">
          <a:xfrm>
            <a:off x="8802688" y="6564313"/>
            <a:ext cx="200025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B3EB75D-59CF-764F-BB36-AD6CE74F37C3}" type="slidenum">
              <a:rPr lang="en-US" smtClean="0">
                <a:solidFill>
                  <a:srgbClr val="FFFFFF"/>
                </a:solidFill>
                <a:latin typeface="Tahoma" pitchFamily="34" charset="0"/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FFFFFF"/>
                </a:solidFill>
                <a:latin typeface="Tahoma" pitchFamily="34" charset="0"/>
              </a:rPr>
              <a:t> </a:t>
            </a:r>
            <a:endParaRPr lang="en-US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63513" y="6564313"/>
            <a:ext cx="41973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1000" dirty="0" smtClean="0">
                <a:solidFill>
                  <a:srgbClr val="FFFFFF"/>
                </a:solidFill>
                <a:latin typeface="Tahoma" charset="0"/>
                <a:ea typeface="SimSun" charset="0"/>
              </a:rPr>
              <a:t>©2013 U.S. Education Delivery Institute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48283" y="367410"/>
            <a:ext cx="7467118" cy="2983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  <a:defRPr sz="1900" b="1" i="0" baseline="0">
                <a:solidFill>
                  <a:srgbClr val="4B4B4B"/>
                </a:solidFill>
                <a:latin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852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657087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60740" y="1146692"/>
            <a:ext cx="8754660" cy="2512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388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0"/>
          <p:cNvSpPr txBox="1">
            <a:spLocks noChangeArrowheads="1"/>
          </p:cNvSpPr>
          <p:nvPr userDrawn="1"/>
        </p:nvSpPr>
        <p:spPr bwMode="auto">
          <a:xfrm>
            <a:off x="8802688" y="6564313"/>
            <a:ext cx="200025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4A9AD9B-D26C-104F-861B-58E2A8C85ABD}" type="slidenum">
              <a:rPr lang="en-US" smtClean="0">
                <a:solidFill>
                  <a:srgbClr val="FFFFFF"/>
                </a:solidFill>
                <a:latin typeface="Tahoma" pitchFamily="34" charset="0"/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FFFFFF"/>
                </a:solidFill>
                <a:latin typeface="Tahoma" pitchFamily="34" charset="0"/>
              </a:rPr>
              <a:t> </a:t>
            </a:r>
            <a:endParaRPr lang="en-US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63513" y="6564313"/>
            <a:ext cx="41973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1000" dirty="0" smtClean="0">
                <a:solidFill>
                  <a:srgbClr val="FFFFFF"/>
                </a:solidFill>
                <a:latin typeface="Tahoma" charset="0"/>
                <a:ea typeface="SimSun" charset="0"/>
              </a:rPr>
              <a:t>©2013 U.S. Education Delivery Institute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48283" y="367410"/>
            <a:ext cx="7467118" cy="2983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  <a:defRPr sz="1900" b="1" i="0" baseline="0">
                <a:solidFill>
                  <a:srgbClr val="4B4B4B"/>
                </a:solidFill>
                <a:latin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852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657087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60740" y="1146692"/>
            <a:ext cx="8754660" cy="2512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326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0"/>
          <p:cNvSpPr txBox="1">
            <a:spLocks noChangeArrowheads="1"/>
          </p:cNvSpPr>
          <p:nvPr userDrawn="1"/>
        </p:nvSpPr>
        <p:spPr bwMode="auto">
          <a:xfrm>
            <a:off x="8802688" y="6564313"/>
            <a:ext cx="200025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AD627D6-1033-8A4F-A766-2B18C1E78FF1}" type="slidenum">
              <a:rPr lang="en-US" smtClean="0">
                <a:solidFill>
                  <a:srgbClr val="FFFFFF"/>
                </a:solidFill>
                <a:latin typeface="Tahoma" pitchFamily="34" charset="0"/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FFFFFF"/>
                </a:solidFill>
                <a:latin typeface="Tahoma" pitchFamily="34" charset="0"/>
              </a:rPr>
              <a:t> </a:t>
            </a:r>
            <a:endParaRPr lang="en-US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63513" y="6564313"/>
            <a:ext cx="41973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1000" dirty="0" smtClean="0">
                <a:solidFill>
                  <a:srgbClr val="FFFFFF"/>
                </a:solidFill>
                <a:latin typeface="Tahoma" charset="0"/>
                <a:ea typeface="SimSun" charset="0"/>
              </a:rPr>
              <a:t>©2013 U.S. Education Delivery Institute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48283" y="367410"/>
            <a:ext cx="7467118" cy="2983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  <a:defRPr sz="1900" b="1" i="0" baseline="0">
                <a:solidFill>
                  <a:srgbClr val="4B4B4B"/>
                </a:solidFill>
                <a:latin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852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657087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60740" y="1146692"/>
            <a:ext cx="8754660" cy="2512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974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0"/>
          <p:cNvSpPr txBox="1">
            <a:spLocks noChangeArrowheads="1"/>
          </p:cNvSpPr>
          <p:nvPr userDrawn="1"/>
        </p:nvSpPr>
        <p:spPr bwMode="auto">
          <a:xfrm>
            <a:off x="8802688" y="6564313"/>
            <a:ext cx="200025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01C8D01-935E-E14F-992C-7B79B51EE13F}" type="slidenum">
              <a:rPr lang="en-US" smtClean="0">
                <a:solidFill>
                  <a:srgbClr val="FFFFFF"/>
                </a:solidFill>
                <a:latin typeface="Tahoma" pitchFamily="34" charset="0"/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FFFFFF"/>
                </a:solidFill>
                <a:latin typeface="Tahoma" pitchFamily="34" charset="0"/>
              </a:rPr>
              <a:t> </a:t>
            </a:r>
            <a:endParaRPr lang="en-US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63513" y="6564313"/>
            <a:ext cx="41973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1000" dirty="0" smtClean="0">
                <a:solidFill>
                  <a:srgbClr val="FFFFFF"/>
                </a:solidFill>
                <a:latin typeface="Tahoma" charset="0"/>
                <a:ea typeface="SimSun" charset="0"/>
              </a:rPr>
              <a:t>©2013 U.S. Education Delivery Institute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48283" y="367410"/>
            <a:ext cx="7467118" cy="2983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  <a:defRPr sz="1900" b="1" i="0" baseline="0">
                <a:solidFill>
                  <a:srgbClr val="4B4B4B"/>
                </a:solidFill>
                <a:latin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852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657087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60740" y="1146692"/>
            <a:ext cx="8754660" cy="2512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5568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0"/>
          <p:cNvSpPr txBox="1">
            <a:spLocks noChangeArrowheads="1"/>
          </p:cNvSpPr>
          <p:nvPr userDrawn="1"/>
        </p:nvSpPr>
        <p:spPr bwMode="auto">
          <a:xfrm>
            <a:off x="8802688" y="6564313"/>
            <a:ext cx="200025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4F748CD-92F1-8E4B-A00E-3D94A233E396}" type="slidenum">
              <a:rPr lang="en-US" smtClean="0">
                <a:solidFill>
                  <a:srgbClr val="FFFFFF"/>
                </a:solidFill>
                <a:latin typeface="Tahoma" pitchFamily="34" charset="0"/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FFFFFF"/>
                </a:solidFill>
                <a:latin typeface="Tahoma" pitchFamily="34" charset="0"/>
              </a:rPr>
              <a:t> </a:t>
            </a:r>
            <a:endParaRPr lang="en-US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63513" y="6564313"/>
            <a:ext cx="41973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1000" dirty="0" smtClean="0">
                <a:solidFill>
                  <a:srgbClr val="FFFFFF"/>
                </a:solidFill>
                <a:latin typeface="Tahoma" charset="0"/>
                <a:ea typeface="SimSun" charset="0"/>
              </a:rPr>
              <a:t>©2013 U.S. Education Delivery Institute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48283" y="367410"/>
            <a:ext cx="7467118" cy="2983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  <a:defRPr sz="1900" b="1" i="0" baseline="0">
                <a:solidFill>
                  <a:srgbClr val="4B4B4B"/>
                </a:solidFill>
                <a:latin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852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657087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60740" y="1146692"/>
            <a:ext cx="8754660" cy="2512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9768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0"/>
          <p:cNvSpPr txBox="1">
            <a:spLocks noChangeArrowheads="1"/>
          </p:cNvSpPr>
          <p:nvPr userDrawn="1"/>
        </p:nvSpPr>
        <p:spPr bwMode="auto">
          <a:xfrm>
            <a:off x="8802688" y="6564313"/>
            <a:ext cx="200025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81E64F5-FFF9-2043-ACF8-F948A8398A40}" type="slidenum">
              <a:rPr lang="en-US" smtClean="0">
                <a:solidFill>
                  <a:srgbClr val="FFFFFF"/>
                </a:solidFill>
                <a:latin typeface="Tahoma" pitchFamily="34" charset="0"/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FFFFFF"/>
                </a:solidFill>
                <a:latin typeface="Tahoma" pitchFamily="34" charset="0"/>
              </a:rPr>
              <a:t> </a:t>
            </a:r>
            <a:endParaRPr lang="en-US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63513" y="6564313"/>
            <a:ext cx="41973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1000" dirty="0" smtClean="0">
                <a:solidFill>
                  <a:srgbClr val="FFFFFF"/>
                </a:solidFill>
                <a:latin typeface="Tahoma" charset="0"/>
                <a:ea typeface="SimSun" charset="0"/>
              </a:rPr>
              <a:t>©2013 U.S. Education Delivery Institute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48283" y="367410"/>
            <a:ext cx="7467118" cy="2983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  <a:defRPr sz="1900" b="1" i="0" baseline="0">
                <a:solidFill>
                  <a:srgbClr val="4B4B4B"/>
                </a:solidFill>
                <a:latin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852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657087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60740" y="1146692"/>
            <a:ext cx="8754660" cy="2512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14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0"/>
          <p:cNvSpPr txBox="1">
            <a:spLocks noChangeArrowheads="1"/>
          </p:cNvSpPr>
          <p:nvPr userDrawn="1"/>
        </p:nvSpPr>
        <p:spPr bwMode="auto">
          <a:xfrm>
            <a:off x="8802688" y="6564313"/>
            <a:ext cx="200025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56660B4-68A4-BB42-9887-FA5305D5AFE6}" type="slidenum">
              <a:rPr lang="en-US" smtClean="0">
                <a:solidFill>
                  <a:srgbClr val="FFFFFF"/>
                </a:solidFill>
                <a:latin typeface="Tahoma" pitchFamily="34" charset="0"/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FFFFFF"/>
                </a:solidFill>
                <a:latin typeface="Tahoma" pitchFamily="34" charset="0"/>
              </a:rPr>
              <a:t> </a:t>
            </a:r>
            <a:endParaRPr lang="en-US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63513" y="6564313"/>
            <a:ext cx="41973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1000" dirty="0" smtClean="0">
                <a:solidFill>
                  <a:srgbClr val="FFFFFF"/>
                </a:solidFill>
                <a:latin typeface="Tahoma" charset="0"/>
                <a:ea typeface="SimSun" charset="0"/>
              </a:rPr>
              <a:t>©2013 U.S. Education Delivery Institute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48283" y="367410"/>
            <a:ext cx="7467118" cy="2983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  <a:defRPr sz="1900" b="1" i="0" baseline="0">
                <a:solidFill>
                  <a:srgbClr val="4B4B4B"/>
                </a:solidFill>
                <a:latin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852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657087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60740" y="1146692"/>
            <a:ext cx="8754660" cy="2512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7985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548640"/>
          </a:xfrm>
          <a:prstGeom prst="rect">
            <a:avLst/>
          </a:prstGeom>
        </p:spPr>
        <p:txBody>
          <a:bodyPr lIns="91430" tIns="45716" rIns="91430" bIns="45716"/>
          <a:lstStyle>
            <a:lvl1pPr algn="l">
              <a:defRPr sz="3000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85801" y="1828800"/>
            <a:ext cx="3657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00600" y="1828800"/>
            <a:ext cx="3657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21081"/>
            <a:ext cx="8229600" cy="274320"/>
          </a:xfrm>
        </p:spPr>
        <p:txBody>
          <a:bodyPr anchor="ctr"/>
          <a:lstStyle>
            <a:lvl1pPr marL="0" indent="0">
              <a:buNone/>
              <a:defRPr sz="2000">
                <a:solidFill>
                  <a:srgbClr val="FFC000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6400801"/>
            <a:ext cx="8229600" cy="274320"/>
          </a:xfrm>
        </p:spPr>
        <p:txBody>
          <a:bodyPr anchor="ctr"/>
          <a:lstStyle>
            <a:lvl1pPr marL="0" indent="0" algn="r">
              <a:buNone/>
              <a:defRPr sz="800" baseline="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74643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0"/>
          <p:cNvSpPr txBox="1">
            <a:spLocks noChangeArrowheads="1"/>
          </p:cNvSpPr>
          <p:nvPr userDrawn="1"/>
        </p:nvSpPr>
        <p:spPr bwMode="auto">
          <a:xfrm>
            <a:off x="8802688" y="6564313"/>
            <a:ext cx="200025" cy="15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7E6FEE0-3E1B-DE4A-860C-AF6601B81A23}" type="slidenum">
              <a:rPr lang="en-US" smtClean="0">
                <a:solidFill>
                  <a:srgbClr val="FFFFFF"/>
                </a:solidFill>
                <a:latin typeface="Tahoma" pitchFamily="34" charset="0"/>
              </a:rPr>
              <a:pPr>
                <a:defRPr/>
              </a:pPr>
              <a:t>‹#›</a:t>
            </a:fld>
            <a:r>
              <a:rPr lang="en-US" dirty="0" smtClean="0">
                <a:solidFill>
                  <a:srgbClr val="FFFFFF"/>
                </a:solidFill>
                <a:latin typeface="Tahoma" pitchFamily="34" charset="0"/>
              </a:rPr>
              <a:t> </a:t>
            </a:r>
            <a:endParaRPr lang="en-US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63513" y="6564313"/>
            <a:ext cx="41973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1000"/>
              </a:lnSpc>
              <a:defRPr/>
            </a:pPr>
            <a:r>
              <a:rPr lang="en-US" sz="1000" dirty="0" smtClean="0">
                <a:solidFill>
                  <a:srgbClr val="FFFFFF"/>
                </a:solidFill>
                <a:latin typeface="Tahoma" charset="0"/>
                <a:ea typeface="SimSun" charset="0"/>
              </a:rPr>
              <a:t>©2013 U.S. Education Delivery Institute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48283" y="367410"/>
            <a:ext cx="7467118" cy="2983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  <a:defRPr sz="1900" b="1" i="0" baseline="0">
                <a:solidFill>
                  <a:srgbClr val="4B4B4B"/>
                </a:solidFill>
                <a:latin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852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657087" y="1543487"/>
            <a:ext cx="4258312" cy="1256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60740" y="1146692"/>
            <a:ext cx="8754660" cy="25122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latin typeface="Tahoma" pitchFamily="34" charset="0"/>
              </a:defRPr>
            </a:lvl1pPr>
            <a:lvl2pPr marL="181409" indent="-181409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5000"/>
              <a:buFont typeface="Tahoma" pitchFamily="34" charset="0"/>
              <a:buChar char="▪"/>
              <a:defRPr sz="1600" baseline="0">
                <a:latin typeface="Tahoma" pitchFamily="34" charset="0"/>
              </a:defRPr>
            </a:lvl2pPr>
            <a:lvl3pPr marL="472960" indent="-291551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–"/>
              <a:defRPr sz="1600" baseline="0">
                <a:latin typeface="Tahoma" pitchFamily="34" charset="0"/>
              </a:defRPr>
            </a:lvl3pPr>
            <a:lvl4pPr marL="639792" indent="-16683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Tahoma" pitchFamily="34" charset="0"/>
              <a:buChar char="▫"/>
              <a:defRPr sz="1600" baseline="0">
                <a:latin typeface="Tahoma" pitchFamily="34" charset="0"/>
              </a:defRPr>
            </a:lvl4pPr>
            <a:lvl5pPr marL="751553" indent="-111762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tx2"/>
              </a:buClr>
              <a:buSzPct val="89000"/>
              <a:buFont typeface="Tahoma" pitchFamily="34" charset="0"/>
              <a:buChar char="-"/>
              <a:defRPr sz="1600" baseline="0">
                <a:latin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3917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548640"/>
          </a:xfrm>
          <a:prstGeom prst="rect">
            <a:avLst/>
          </a:prstGeom>
        </p:spPr>
        <p:txBody>
          <a:bodyPr lIns="91430" tIns="45716" rIns="91430" bIns="45716"/>
          <a:lstStyle>
            <a:lvl1pPr algn="l">
              <a:defRPr sz="3000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021081"/>
            <a:ext cx="8229600" cy="274320"/>
          </a:xfrm>
        </p:spPr>
        <p:txBody>
          <a:bodyPr anchor="ctr"/>
          <a:lstStyle>
            <a:lvl1pPr marL="0" indent="0">
              <a:buNone/>
              <a:defRPr sz="2000">
                <a:solidFill>
                  <a:srgbClr val="FFC000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6400801"/>
            <a:ext cx="8229600" cy="274320"/>
          </a:xfrm>
        </p:spPr>
        <p:txBody>
          <a:bodyPr anchor="ctr"/>
          <a:lstStyle>
            <a:lvl1pPr marL="0" indent="0" algn="r">
              <a:buNone/>
              <a:defRPr sz="800" baseline="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828800"/>
            <a:ext cx="7772400" cy="4343400"/>
          </a:xfrm>
        </p:spPr>
        <p:txBody>
          <a:bodyPr anchor="ctr"/>
          <a:lstStyle>
            <a:lvl1pPr marL="112701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21436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30055-21F7-9B45-B57C-4152208396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160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57200"/>
            <a:ext cx="8229600" cy="548640"/>
          </a:xfrm>
          <a:prstGeom prst="rect">
            <a:avLst/>
          </a:prstGeom>
        </p:spPr>
        <p:txBody>
          <a:bodyPr lIns="91411" tIns="45706" rIns="91411" bIns="45706"/>
          <a:lstStyle>
            <a:lvl1pPr algn="l">
              <a:defRPr sz="3000"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85803" y="1828800"/>
            <a:ext cx="3657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00600" y="1828800"/>
            <a:ext cx="3657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1083"/>
            <a:ext cx="8229600" cy="274320"/>
          </a:xfrm>
        </p:spPr>
        <p:txBody>
          <a:bodyPr anchor="ctr"/>
          <a:lstStyle>
            <a:lvl1pPr marL="0" indent="0">
              <a:buNone/>
              <a:defRPr sz="2000">
                <a:solidFill>
                  <a:srgbClr val="FFC000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400803"/>
            <a:ext cx="8229600" cy="274320"/>
          </a:xfrm>
        </p:spPr>
        <p:txBody>
          <a:bodyPr anchor="ctr"/>
          <a:lstStyle>
            <a:lvl1pPr marL="0" indent="0" algn="r">
              <a:buNone/>
              <a:defRPr sz="800" baseline="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 dirty="0" smtClean="0"/>
              <a:t>SOURCE: Insert 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08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CB50-4219-6B41-BD54-75D2ABF70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5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67384-BB15-DD47-AEE2-0B50698A8D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3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5EFE3-BA09-2742-812A-225102BF0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4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D9AD-452D-094E-9C46-861057C3C0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3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DBA29-0BFE-DF4E-9AB6-DD615889E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6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1A84B-AFB3-3147-88AA-8E423AF579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E28F7F-7A80-3B4B-894E-517024DC7D53}" type="slidenum">
              <a:rPr lang="en-US"/>
              <a:pPr>
                <a:defRPr/>
              </a:pPr>
              <a:t>‹#›</a:t>
            </a:fld>
            <a:r>
              <a:rPr lang="en-US" dirty="0"/>
              <a:t>labele@fsu.edu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67" r:id="rId1"/>
    <p:sldLayoutId id="2147487368" r:id="rId2"/>
    <p:sldLayoutId id="2147487369" r:id="rId3"/>
    <p:sldLayoutId id="2147487370" r:id="rId4"/>
    <p:sldLayoutId id="2147487371" r:id="rId5"/>
    <p:sldLayoutId id="2147487372" r:id="rId6"/>
    <p:sldLayoutId id="2147487373" r:id="rId7"/>
    <p:sldLayoutId id="2147487374" r:id="rId8"/>
    <p:sldLayoutId id="2147487375" r:id="rId9"/>
    <p:sldLayoutId id="2147487376" r:id="rId10"/>
    <p:sldLayoutId id="2147487377" r:id="rId11"/>
    <p:sldLayoutId id="2147487378" r:id="rId12"/>
    <p:sldLayoutId id="2147487379" r:id="rId13"/>
    <p:sldLayoutId id="2147487380" r:id="rId14"/>
    <p:sldLayoutId id="2147487381" r:id="rId15"/>
    <p:sldLayoutId id="2147487382" r:id="rId16"/>
    <p:sldLayoutId id="2147487383" r:id="rId17"/>
    <p:sldLayoutId id="2147487384" r:id="rId18"/>
    <p:sldLayoutId id="2147487385" r:id="rId19"/>
    <p:sldLayoutId id="2147487386" r:id="rId20"/>
    <p:sldLayoutId id="2147487387" r:id="rId21"/>
    <p:sldLayoutId id="2147487388" r:id="rId22"/>
    <p:sldLayoutId id="2147487389" r:id="rId23"/>
    <p:sldLayoutId id="2147487390" r:id="rId24"/>
    <p:sldLayoutId id="2147487391" r:id="rId25"/>
    <p:sldLayoutId id="2147487392" r:id="rId26"/>
    <p:sldLayoutId id="2147487393" r:id="rId27"/>
    <p:sldLayoutId id="2147487394" r:id="rId28"/>
    <p:sldLayoutId id="2147487395" r:id="rId29"/>
    <p:sldLayoutId id="2147487396" r:id="rId3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5627"/>
            <a:ext cx="7772400" cy="2394824"/>
          </a:xfrm>
          <a:solidFill>
            <a:srgbClr val="DC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 discussion of </a:t>
            </a:r>
            <a:r>
              <a:rPr lang="en-US" dirty="0" smtClean="0"/>
              <a:t>characteristics </a:t>
            </a:r>
            <a:r>
              <a:rPr lang="en-US" dirty="0"/>
              <a:t>of a healthy department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Larry Abele</a:t>
            </a:r>
          </a:p>
          <a:p>
            <a:r>
              <a:rPr lang="en-US" sz="2000" dirty="0" smtClean="0"/>
              <a:t>Institute for Academic Leadership</a:t>
            </a:r>
          </a:p>
          <a:p>
            <a:r>
              <a:rPr lang="en-US" sz="2000" dirty="0" smtClean="0"/>
              <a:t>May</a:t>
            </a:r>
            <a:r>
              <a:rPr lang="en-US" sz="2000" dirty="0"/>
              <a:t> </a:t>
            </a:r>
            <a:r>
              <a:rPr lang="en-US" sz="2000" dirty="0" smtClean="0"/>
              <a:t>2016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2406E-C89F-2547-BA91-1B38D2637BE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University </a:t>
            </a:r>
            <a:r>
              <a:rPr lang="en-US" dirty="0"/>
              <a:t>Issues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784" y="1600200"/>
            <a:ext cx="8108016" cy="475614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lvl="1" indent="0">
              <a:buNone/>
            </a:pPr>
            <a:endParaRPr lang="en-US" sz="3200" dirty="0" smtClean="0"/>
          </a:p>
          <a:p>
            <a:pPr lvl="1">
              <a:buFont typeface="Arial"/>
              <a:buChar char="•"/>
            </a:pPr>
            <a:r>
              <a:rPr lang="en-US" sz="3200" dirty="0" smtClean="0"/>
              <a:t>Strategic </a:t>
            </a:r>
            <a:r>
              <a:rPr lang="en-US" sz="3200" dirty="0"/>
              <a:t>sense of participation in university wide </a:t>
            </a:r>
            <a:r>
              <a:rPr lang="en-US" sz="3200" dirty="0" smtClean="0"/>
              <a:t>governance</a:t>
            </a:r>
            <a:endParaRPr lang="en-US" sz="3200" dirty="0"/>
          </a:p>
          <a:p>
            <a:pPr lvl="1">
              <a:buFont typeface="Arial"/>
              <a:buChar char="•"/>
            </a:pPr>
            <a:r>
              <a:rPr lang="en-US" sz="3200" dirty="0" smtClean="0"/>
              <a:t>Understanding of the relationship between the legislature and university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An understanding of the university’s and Board of Trustees and Board of  Governors priorities</a:t>
            </a:r>
            <a:endParaRPr lang="en-US" sz="3200" dirty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65DA9-1E65-3443-8923-E0FD376C0FC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3438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Do you consider your department to be healthy?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5EFE3-BA09-2742-812A-225102BF06E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5860" y="4083053"/>
            <a:ext cx="1672046" cy="461665"/>
          </a:xfrm>
          <a:prstGeom prst="rect">
            <a:avLst/>
          </a:prstGeom>
          <a:solidFill>
            <a:srgbClr val="DC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healthy department should be one in which faculty members are engaged in fully performing their individual and department missions to the best of their </a:t>
            </a:r>
            <a:r>
              <a:rPr lang="en-US" dirty="0" smtClean="0"/>
              <a:t>abilities</a:t>
            </a:r>
            <a:r>
              <a:rPr lang="en-US" dirty="0"/>
              <a:t> </a:t>
            </a:r>
            <a:r>
              <a:rPr lang="en-US" dirty="0" smtClean="0"/>
              <a:t>with shared </a:t>
            </a:r>
            <a:r>
              <a:rPr lang="en-US" dirty="0"/>
              <a:t>aspiration to high performance. 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65DA9-1E65-3443-8923-E0FD376C0FC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Healthy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37"/>
            <a:ext cx="8229600" cy="5257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Define academic department: </a:t>
            </a:r>
            <a:r>
              <a:rPr lang="en-US" sz="2400" dirty="0" smtClean="0"/>
              <a:t>an </a:t>
            </a:r>
            <a:r>
              <a:rPr lang="en-US" sz="2400" dirty="0"/>
              <a:t>administrative unit within a college or university composed of faculty in the same or related disciplines.   Departmental faculty are responsible for </a:t>
            </a:r>
            <a:r>
              <a:rPr lang="en-US" sz="2400" dirty="0" smtClean="0"/>
              <a:t>performing teaching, research and service identifying </a:t>
            </a:r>
            <a:r>
              <a:rPr lang="en-US" sz="2400" dirty="0"/>
              <a:t>the essential knowledge and courses necessary to certify that a student is competent in the discipline and should be awarded a degree</a:t>
            </a:r>
            <a:r>
              <a:rPr lang="en-US" sz="2400" dirty="0" smtClean="0"/>
              <a:t>.</a:t>
            </a:r>
          </a:p>
          <a:p>
            <a:r>
              <a:rPr lang="en-US" dirty="0"/>
              <a:t>Define healthy: </a:t>
            </a:r>
            <a:r>
              <a:rPr lang="en-US" sz="2400" dirty="0"/>
              <a:t>a healthy </a:t>
            </a:r>
            <a:r>
              <a:rPr lang="en-US" sz="2400" dirty="0" smtClean="0"/>
              <a:t>academic department is one </a:t>
            </a:r>
            <a:r>
              <a:rPr lang="en-US" sz="2400" dirty="0"/>
              <a:t>in which faculty members are engaged in fully performing their </a:t>
            </a:r>
            <a:r>
              <a:rPr lang="en-US" sz="2400" dirty="0" smtClean="0"/>
              <a:t>individual assignments and fulfilling the department mission </a:t>
            </a:r>
            <a:r>
              <a:rPr lang="en-US" sz="2400" dirty="0"/>
              <a:t>to the best of their abilities with shared aspiration to high performance. 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65DA9-1E65-3443-8923-E0FD376C0F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630701"/>
          </a:xfrm>
          <a:solidFill>
            <a:srgbClr val="DC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Characteristics of a healthy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338"/>
            <a:ext cx="8229600" cy="48161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You, your colleagues, staff and students enjoy coming in every day.  Individuals are supportive of one another and are collegial as well as civil. </a:t>
            </a:r>
          </a:p>
          <a:p>
            <a:endParaRPr lang="en-US" dirty="0"/>
          </a:p>
          <a:p>
            <a:r>
              <a:rPr lang="en-US" b="1" dirty="0" smtClean="0"/>
              <a:t>Collegial</a:t>
            </a:r>
            <a:r>
              <a:rPr lang="en-US" dirty="0" smtClean="0"/>
              <a:t>: Relating to or involving shared responsibility as among a group of colleagues (OED).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65DA9-1E65-3443-8923-E0FD376C0F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Some areas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0027"/>
            <a:ext cx="7694023" cy="3649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Governance and communication</a:t>
            </a:r>
          </a:p>
          <a:p>
            <a:r>
              <a:rPr lang="en-US" dirty="0" smtClean="0"/>
              <a:t>Educational issues</a:t>
            </a:r>
          </a:p>
          <a:p>
            <a:r>
              <a:rPr lang="en-US" dirty="0" smtClean="0"/>
              <a:t>Intellectual/scholarly/creative issues</a:t>
            </a:r>
          </a:p>
          <a:p>
            <a:r>
              <a:rPr lang="en-US" dirty="0" smtClean="0"/>
              <a:t>Staff relations</a:t>
            </a:r>
          </a:p>
          <a:p>
            <a:r>
              <a:rPr lang="en-US" dirty="0" smtClean="0"/>
              <a:t>Collegial issues</a:t>
            </a:r>
          </a:p>
          <a:p>
            <a:r>
              <a:rPr lang="en-US" dirty="0" smtClean="0"/>
              <a:t>University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65DA9-1E65-3443-8923-E0FD376C0F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Governance </a:t>
            </a:r>
            <a:r>
              <a:rPr lang="en-US" dirty="0">
                <a:latin typeface="+mn-lt"/>
              </a:rPr>
              <a:t>and communication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54749"/>
            <a:ext cx="7716026" cy="50667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/>
              <a:buChar char="•"/>
            </a:pPr>
            <a:r>
              <a:rPr lang="en-US" dirty="0" smtClean="0">
                <a:latin typeface="+mj-lt"/>
              </a:rPr>
              <a:t>General support of chair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+mj-lt"/>
              </a:rPr>
              <a:t>Transparency of all actions. including the budget and allocations</a:t>
            </a:r>
            <a:endParaRPr lang="en-US" dirty="0">
              <a:latin typeface="+mj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+mj-lt"/>
              </a:rPr>
              <a:t>Availability and understanding of </a:t>
            </a:r>
            <a:r>
              <a:rPr lang="en-US" dirty="0" smtClean="0">
                <a:latin typeface="+mj-lt"/>
              </a:rPr>
              <a:t>By-laws</a:t>
            </a:r>
            <a:endParaRPr lang="en-US" dirty="0">
              <a:latin typeface="+mj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+mj-lt"/>
              </a:rPr>
              <a:t>Regular faculty/committee meetings with timely agendas</a:t>
            </a:r>
          </a:p>
          <a:p>
            <a:pPr>
              <a:buFont typeface="Arial"/>
              <a:buChar char="•"/>
            </a:pPr>
            <a:r>
              <a:rPr lang="en-US" dirty="0">
                <a:latin typeface="+mj-lt"/>
              </a:rPr>
              <a:t>Operational strategic </a:t>
            </a:r>
            <a:r>
              <a:rPr lang="en-US" dirty="0" smtClean="0">
                <a:latin typeface="+mj-lt"/>
              </a:rPr>
              <a:t>plan with easily measured and understood metrics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65DA9-1E65-3443-8923-E0FD376C0F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Educational </a:t>
            </a:r>
            <a:r>
              <a:rPr lang="en-US" dirty="0"/>
              <a:t>Issues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6275"/>
            <a:ext cx="8229600" cy="499055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lvl="1" indent="0">
              <a:buNone/>
            </a:pPr>
            <a:r>
              <a:rPr lang="en-US" sz="3200" dirty="0">
                <a:latin typeface="+mj-lt"/>
              </a:rPr>
              <a:t>Undergraduate</a:t>
            </a:r>
          </a:p>
          <a:p>
            <a:pPr marL="914400" lvl="2" indent="0">
              <a:buNone/>
            </a:pPr>
            <a:r>
              <a:rPr lang="en-US" dirty="0">
                <a:latin typeface="+mj-lt"/>
              </a:rPr>
              <a:t>Discipline society for UGs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           Research </a:t>
            </a:r>
            <a:r>
              <a:rPr lang="en-US" sz="2400" dirty="0">
                <a:latin typeface="+mj-lt"/>
              </a:rPr>
              <a:t>opportunities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           Up </a:t>
            </a:r>
            <a:r>
              <a:rPr lang="en-US" sz="2400" dirty="0">
                <a:latin typeface="+mj-lt"/>
              </a:rPr>
              <a:t>to date </a:t>
            </a:r>
            <a:r>
              <a:rPr lang="en-US" sz="2400" dirty="0" smtClean="0">
                <a:latin typeface="+mj-lt"/>
              </a:rPr>
              <a:t>curriculum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Academic Maps with Milestone courses listed</a:t>
            </a:r>
            <a:endParaRPr lang="en-US" sz="2400" dirty="0">
              <a:latin typeface="+mj-lt"/>
            </a:endParaRPr>
          </a:p>
          <a:p>
            <a:pPr marL="457200" lvl="1" indent="0">
              <a:buNone/>
            </a:pPr>
            <a:r>
              <a:rPr lang="en-US" sz="3200" dirty="0">
                <a:latin typeface="+mj-lt"/>
              </a:rPr>
              <a:t>Graduate</a:t>
            </a:r>
          </a:p>
          <a:p>
            <a:pPr marL="914400" lvl="2" indent="0">
              <a:buNone/>
            </a:pPr>
            <a:r>
              <a:rPr lang="en-US" dirty="0">
                <a:latin typeface="+mj-lt"/>
              </a:rPr>
              <a:t>Yearly evaluation process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            Process </a:t>
            </a:r>
            <a:r>
              <a:rPr lang="en-US" sz="2400" dirty="0">
                <a:latin typeface="+mj-lt"/>
              </a:rPr>
              <a:t>for graduate student assignment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            Participation </a:t>
            </a:r>
            <a:r>
              <a:rPr lang="en-US" sz="2400" dirty="0">
                <a:latin typeface="+mj-lt"/>
              </a:rPr>
              <a:t>in graduate education by </a:t>
            </a:r>
            <a:r>
              <a:rPr lang="en-US" sz="2400" dirty="0" smtClean="0">
                <a:latin typeface="+mj-lt"/>
              </a:rPr>
              <a:t>faculty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       Preparing graduates for job interviews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65DA9-1E65-3443-8923-E0FD376C0F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Collegial </a:t>
            </a:r>
            <a:r>
              <a:rPr lang="en-US" dirty="0">
                <a:latin typeface="Arial"/>
                <a:cs typeface="Arial"/>
              </a:rPr>
              <a:t>Issues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sz="3200" dirty="0"/>
              <a:t>Balance of ranks/</a:t>
            </a:r>
            <a:r>
              <a:rPr lang="en-US" sz="3200" dirty="0" smtClean="0"/>
              <a:t>ages</a:t>
            </a:r>
            <a:endParaRPr lang="en-US" dirty="0" smtClean="0"/>
          </a:p>
          <a:p>
            <a:r>
              <a:rPr lang="en-US" dirty="0" smtClean="0"/>
              <a:t>Balance </a:t>
            </a:r>
            <a:r>
              <a:rPr lang="en-US" dirty="0"/>
              <a:t>of </a:t>
            </a:r>
            <a:r>
              <a:rPr lang="en-US" dirty="0" smtClean="0"/>
              <a:t>effort</a:t>
            </a:r>
          </a:p>
          <a:p>
            <a:r>
              <a:rPr lang="en-US" dirty="0" smtClean="0"/>
              <a:t>Regular </a:t>
            </a:r>
            <a:r>
              <a:rPr lang="en-US" dirty="0"/>
              <a:t>recognition</a:t>
            </a:r>
          </a:p>
          <a:p>
            <a:r>
              <a:rPr lang="en-US" dirty="0"/>
              <a:t>Gathering site</a:t>
            </a:r>
          </a:p>
          <a:p>
            <a:r>
              <a:rPr lang="en-US" dirty="0"/>
              <a:t>Conference/travel opportunities</a:t>
            </a:r>
          </a:p>
          <a:p>
            <a:r>
              <a:rPr lang="en-US" dirty="0" smtClean="0"/>
              <a:t>Socials </a:t>
            </a:r>
            <a:r>
              <a:rPr lang="en-US" dirty="0"/>
              <a:t>for faculty members and spouses</a:t>
            </a:r>
          </a:p>
          <a:p>
            <a:r>
              <a:rPr lang="en-US" dirty="0"/>
              <a:t>Mentoring in place</a:t>
            </a:r>
          </a:p>
          <a:p>
            <a:r>
              <a:rPr lang="en-US" dirty="0"/>
              <a:t>Welcoming / transition processes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65DA9-1E65-3443-8923-E0FD376C0F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Intellectual</a:t>
            </a:r>
            <a:r>
              <a:rPr lang="en-US" sz="3600" dirty="0"/>
              <a:t>/Scholarly/Creative </a:t>
            </a:r>
            <a:r>
              <a:rPr lang="en-US" sz="3600" dirty="0" smtClean="0"/>
              <a:t>Issues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59" y="2233847"/>
            <a:ext cx="7770390" cy="412250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On </a:t>
            </a:r>
            <a:r>
              <a:rPr lang="en-US" dirty="0"/>
              <a:t>going </a:t>
            </a:r>
            <a:r>
              <a:rPr lang="en-US" dirty="0" smtClean="0"/>
              <a:t>journal/book club with faculty and student participation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/>
              <a:t>Regular seminar </a:t>
            </a:r>
            <a:r>
              <a:rPr lang="en-US" sz="3200" dirty="0" smtClean="0"/>
              <a:t>series with talks given by visitors and faculty</a:t>
            </a:r>
            <a:endParaRPr lang="en-US" sz="3200" dirty="0"/>
          </a:p>
          <a:p>
            <a:r>
              <a:rPr lang="en-US" dirty="0"/>
              <a:t>Faculty awards </a:t>
            </a:r>
            <a:r>
              <a:rPr lang="en-US" dirty="0" smtClean="0"/>
              <a:t>committee to monitor available awards and to nominate appropriate faculty and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65DA9-1E65-3443-8923-E0FD376C0F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Staff </a:t>
            </a:r>
            <a:r>
              <a:rPr lang="en-US" dirty="0"/>
              <a:t>Relations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22642" cy="399390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 smtClean="0"/>
              <a:t>Public recognition of the valuable contributions of staff through awards and ceremonies</a:t>
            </a:r>
          </a:p>
          <a:p>
            <a:r>
              <a:rPr lang="en-US" dirty="0" smtClean="0"/>
              <a:t>A process to review staff classification and salaries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65DA9-1E65-3443-8923-E0FD376C0FC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15523</TotalTime>
  <Words>395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SimSun</vt:lpstr>
      <vt:lpstr>Arial</vt:lpstr>
      <vt:lpstr>Calibri</vt:lpstr>
      <vt:lpstr>Helvetica</vt:lpstr>
      <vt:lpstr>Tahoma</vt:lpstr>
      <vt:lpstr>Default Theme</vt:lpstr>
      <vt:lpstr>A discussion of characteristics of a healthy department</vt:lpstr>
      <vt:lpstr>A Healthy Department</vt:lpstr>
      <vt:lpstr> Characteristics of a healthy department</vt:lpstr>
      <vt:lpstr>Some areas to consider</vt:lpstr>
      <vt:lpstr> Governance and communication </vt:lpstr>
      <vt:lpstr> Educational Issues </vt:lpstr>
      <vt:lpstr> Collegial Issues </vt:lpstr>
      <vt:lpstr> Intellectual/Scholarly/Creative Issues </vt:lpstr>
      <vt:lpstr> Staff Relations </vt:lpstr>
      <vt:lpstr> University Issues </vt:lpstr>
      <vt:lpstr>Do you consider your department to be healthy?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Abele</dc:creator>
  <cp:lastModifiedBy>Blankenship, Anne</cp:lastModifiedBy>
  <cp:revision>39</cp:revision>
  <cp:lastPrinted>2016-05-16T20:52:27Z</cp:lastPrinted>
  <dcterms:created xsi:type="dcterms:W3CDTF">2016-05-09T19:58:35Z</dcterms:created>
  <dcterms:modified xsi:type="dcterms:W3CDTF">2016-05-22T20:28:07Z</dcterms:modified>
</cp:coreProperties>
</file>