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4" r:id="rId2"/>
    <p:sldId id="270" r:id="rId3"/>
    <p:sldId id="271" r:id="rId4"/>
    <p:sldId id="272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91" r:id="rId19"/>
    <p:sldId id="292" r:id="rId20"/>
    <p:sldId id="288" r:id="rId21"/>
    <p:sldId id="293" r:id="rId22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62235" autoAdjust="0"/>
  </p:normalViewPr>
  <p:slideViewPr>
    <p:cSldViewPr snapToGrid="0" snapToObjects="1">
      <p:cViewPr>
        <p:scale>
          <a:sx n="35" d="100"/>
          <a:sy n="35" d="100"/>
        </p:scale>
        <p:origin x="-1872" y="-132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3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4DEDC-87E1-1444-B49A-FA6C0CD187A0}" type="datetimeFigureOut">
              <a:rPr lang="en-US" smtClean="0"/>
              <a:t>5/21/16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DEAAF-EBDE-6247-A998-72BD3C00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28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3499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92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36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90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96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19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17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81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4124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1006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400" b="1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1006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400" b="1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100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1125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7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7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56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94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90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03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 smtClean="0">
              <a:effectLst/>
              <a:latin typeface="Avenir Roman"/>
              <a:ea typeface="Avenir Roman"/>
              <a:cs typeface="Avenir Roman"/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2672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43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597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</a:p>
          <a:p>
            <a:pPr lvl="1">
              <a:defRPr sz="1800"/>
            </a:pPr>
            <a:r>
              <a:rPr sz="5200"/>
              <a:t>Body Level Two</a:t>
            </a:r>
          </a:p>
          <a:p>
            <a:pPr lvl="2">
              <a:defRPr sz="1800"/>
            </a:pPr>
            <a:r>
              <a:rPr sz="5200"/>
              <a:t>Body Level Three</a:t>
            </a:r>
          </a:p>
          <a:p>
            <a:pPr lvl="3">
              <a:defRPr sz="1800"/>
            </a:pPr>
            <a:r>
              <a:rPr sz="5200"/>
              <a:t>Body Level Four</a:t>
            </a:r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/>
            </a:pPr>
            <a:r>
              <a:rPr sz="4500"/>
              <a:t>Body Level One</a:t>
            </a:r>
          </a:p>
          <a:p>
            <a:pPr lvl="1">
              <a:defRPr sz="1800"/>
            </a:pPr>
            <a:r>
              <a:rPr sz="4500"/>
              <a:t>Body Level Two</a:t>
            </a:r>
          </a:p>
          <a:p>
            <a:pPr lvl="2">
              <a:defRPr sz="1800"/>
            </a:pPr>
            <a:r>
              <a:rPr sz="4500"/>
              <a:t>Body Level Three</a:t>
            </a:r>
          </a:p>
          <a:p>
            <a:pPr lvl="3">
              <a:defRPr sz="1800"/>
            </a:pPr>
            <a:r>
              <a:rPr sz="4500"/>
              <a:t>Body Level Four</a:t>
            </a:r>
          </a:p>
          <a:p>
            <a:pPr lvl="4">
              <a:defRPr sz="1800"/>
            </a:pPr>
            <a:r>
              <a:rPr sz="45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</a:p>
          <a:p>
            <a:pPr lvl="1">
              <a:defRPr sz="1800"/>
            </a:pPr>
            <a:r>
              <a:rPr sz="5200"/>
              <a:t>Body Level Two</a:t>
            </a:r>
          </a:p>
          <a:p>
            <a:pPr lvl="2">
              <a:defRPr sz="1800"/>
            </a:pPr>
            <a:r>
              <a:rPr sz="5200"/>
              <a:t>Body Level Three</a:t>
            </a:r>
          </a:p>
          <a:p>
            <a:pPr lvl="3">
              <a:defRPr sz="1800"/>
            </a:pPr>
            <a:r>
              <a:rPr sz="5200"/>
              <a:t>Body Level Four</a:t>
            </a:r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200"/>
              <a:t>Body Level One</a:t>
            </a:r>
          </a:p>
          <a:p>
            <a:pPr lvl="1">
              <a:defRPr sz="1800"/>
            </a:pPr>
            <a:r>
              <a:rPr sz="5200"/>
              <a:t>Body Level Two</a:t>
            </a:r>
          </a:p>
          <a:p>
            <a:pPr lvl="2">
              <a:defRPr sz="1800"/>
            </a:pPr>
            <a:r>
              <a:rPr sz="5200"/>
              <a:t>Body Level Three</a:t>
            </a:r>
          </a:p>
          <a:p>
            <a:pPr lvl="3">
              <a:defRPr sz="1800"/>
            </a:pPr>
            <a:r>
              <a:rPr sz="5200"/>
              <a:t>Body Level Four</a:t>
            </a:r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xmlns:p14="http://schemas.microsoft.com/office/powerpoint/2010/main" spd="med"/>
  <p:txStyles>
    <p:titleStyle>
      <a:lvl1pPr algn="ctr" defTabSz="8255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57942"/>
            <a:ext cx="23114000" cy="5428343"/>
          </a:xfrm>
        </p:spPr>
        <p:txBody>
          <a:bodyPr>
            <a:normAutofit/>
          </a:bodyPr>
          <a:lstStyle/>
          <a:p>
            <a:r>
              <a:rPr lang="en-US" b="1" dirty="0"/>
              <a:t>Dealing with Conflict and Maintaining </a:t>
            </a:r>
            <a:r>
              <a:rPr lang="en-US" b="1" dirty="0" smtClean="0"/>
              <a:t>Faculty Morale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     </a:t>
            </a:r>
            <a:endParaRPr kumimoji="0" lang="en-US" sz="3200" b="1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Helvetica"/>
              </a:rPr>
              <a:t>     </a:t>
            </a: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IAL 2016 </a:t>
            </a:r>
            <a:r>
              <a:rPr lang="en-US" sz="4400" spc="160" dirty="0" smtClean="0">
                <a:solidFill>
                  <a:srgbClr val="FFFFFF"/>
                </a:solidFill>
                <a:latin typeface="Gill Sans"/>
              </a:rPr>
              <a:t>Dealing with Conflict and Maintaining Faculty Morale </a:t>
            </a:r>
            <a:endParaRPr kumimoji="0" lang="en-US" sz="4400" b="0" i="0" u="none" strike="noStrike" cap="none" spc="16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830944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4586514"/>
            <a:ext cx="23114000" cy="2006600"/>
          </a:xfrm>
        </p:spPr>
        <p:txBody>
          <a:bodyPr/>
          <a:lstStyle/>
          <a:p>
            <a:r>
              <a:rPr lang="en-US" dirty="0"/>
              <a:t>Pretty good – BUT…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     </a:t>
            </a:r>
            <a:endParaRPr kumimoji="0" lang="en-US" sz="3200" b="1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Helvetica"/>
              </a:rPr>
              <a:t>     </a:t>
            </a: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IAL 2016 </a:t>
            </a:r>
            <a:r>
              <a:rPr lang="en-US" sz="4400" spc="160" dirty="0" smtClean="0">
                <a:solidFill>
                  <a:srgbClr val="FFFFFF"/>
                </a:solidFill>
                <a:latin typeface="Gill Sans"/>
              </a:rPr>
              <a:t>Dealing with Conflict and Maintaining Faculty Morale </a:t>
            </a:r>
            <a:endParaRPr kumimoji="0" lang="en-US" sz="4400" b="0" i="0" u="none" strike="noStrike" cap="none" spc="16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28595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57942"/>
            <a:ext cx="23114000" cy="4412343"/>
          </a:xfrm>
        </p:spPr>
        <p:txBody>
          <a:bodyPr>
            <a:normAutofit/>
          </a:bodyPr>
          <a:lstStyle/>
          <a:p>
            <a:r>
              <a:rPr lang="en-US" sz="8000" b="1" dirty="0"/>
              <a:t>You’ll have to constantly be </a:t>
            </a:r>
            <a:r>
              <a:rPr lang="en-US" sz="8000" b="1" dirty="0" smtClean="0"/>
              <a:t>gauging: </a:t>
            </a:r>
            <a:br>
              <a:rPr lang="en-US" sz="8000" b="1" dirty="0" smtClean="0"/>
            </a:br>
            <a:r>
              <a:rPr lang="en-US" sz="8000" dirty="0"/>
              <a:t/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     </a:t>
            </a:r>
            <a:endParaRPr kumimoji="0" lang="en-US" sz="3200" b="1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Helvetica"/>
              </a:rPr>
              <a:t>     </a:t>
            </a: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IAL 2016 </a:t>
            </a:r>
            <a:r>
              <a:rPr lang="en-US" sz="4400" spc="160" dirty="0" smtClean="0">
                <a:solidFill>
                  <a:srgbClr val="FFFFFF"/>
                </a:solidFill>
                <a:latin typeface="Gill Sans"/>
              </a:rPr>
              <a:t>Dealing with Conflict and Maintaining Faculty Morale </a:t>
            </a:r>
            <a:endParaRPr kumimoji="0" lang="en-US" sz="4400" b="0" i="0" u="none" strike="noStrike" cap="none" spc="16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18856" y="3656995"/>
            <a:ext cx="17743715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indent="-685800" algn="l" rtl="0" latinLnBrk="1" hangingPunct="0">
              <a:buFont typeface="Arial"/>
              <a:buChar char="•"/>
            </a:pPr>
            <a:r>
              <a:rPr lang="en-US" sz="7200" b="1" dirty="0"/>
              <a:t>what type of </a:t>
            </a:r>
            <a:r>
              <a:rPr lang="en-US" sz="7200" b="1" dirty="0" smtClean="0"/>
              <a:t>conflict </a:t>
            </a:r>
            <a:r>
              <a:rPr lang="en-US" sz="7200" b="1" dirty="0"/>
              <a:t>it </a:t>
            </a:r>
            <a:r>
              <a:rPr lang="en-US" sz="7200" b="1" dirty="0" smtClean="0"/>
              <a:t>is</a:t>
            </a:r>
            <a:endParaRPr lang="en-US" sz="7200" b="1" dirty="0"/>
          </a:p>
          <a:p>
            <a:pPr marL="685800" indent="-685800" algn="l" rtl="0" latinLnBrk="1" hangingPunct="0">
              <a:buFont typeface="Arial"/>
              <a:buChar char="•"/>
            </a:pPr>
            <a:r>
              <a:rPr lang="en-US" sz="7200" b="1" dirty="0" smtClean="0"/>
              <a:t>how </a:t>
            </a:r>
            <a:r>
              <a:rPr lang="en-US" sz="7200" b="1" dirty="0"/>
              <a:t>to handle it </a:t>
            </a:r>
          </a:p>
          <a:p>
            <a:pPr marL="685800" indent="-685800" algn="l" rtl="0" latinLnBrk="1" hangingPunct="0">
              <a:buFont typeface="Arial"/>
              <a:buChar char="•"/>
            </a:pPr>
            <a:r>
              <a:rPr lang="en-US" sz="7200" b="1" dirty="0" smtClean="0"/>
              <a:t>who </a:t>
            </a:r>
            <a:r>
              <a:rPr lang="en-US" sz="7200" b="1" dirty="0"/>
              <a:t>can be tapped for help and </a:t>
            </a:r>
            <a:r>
              <a:rPr lang="en-US" sz="7200" b="1" dirty="0" smtClean="0"/>
              <a:t>advice </a:t>
            </a: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88725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4078514"/>
            <a:ext cx="23114000" cy="2006600"/>
          </a:xfrm>
        </p:spPr>
        <p:txBody>
          <a:bodyPr/>
          <a:lstStyle/>
          <a:p>
            <a:r>
              <a:rPr lang="en-US" b="1" dirty="0"/>
              <a:t>Don’t get mad!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     </a:t>
            </a:r>
            <a:endParaRPr kumimoji="0" lang="en-US" sz="3200" b="1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Helvetica"/>
              </a:rPr>
              <a:t>     </a:t>
            </a: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IAL 2016 </a:t>
            </a:r>
            <a:r>
              <a:rPr lang="en-US" sz="4400" spc="160" dirty="0" smtClean="0">
                <a:solidFill>
                  <a:srgbClr val="FFFFFF"/>
                </a:solidFill>
                <a:latin typeface="Gill Sans"/>
              </a:rPr>
              <a:t>Dealing with Conflict and Maintaining Faculty Morale </a:t>
            </a:r>
            <a:endParaRPr kumimoji="0" lang="en-US" sz="4400" b="0" i="0" u="none" strike="noStrike" cap="none" spc="16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88725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57942"/>
            <a:ext cx="23114000" cy="775062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Sometimes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time </a:t>
            </a:r>
            <a:r>
              <a:rPr lang="en-US" dirty="0"/>
              <a:t>and a cooler head is all that is needed.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     </a:t>
            </a:r>
            <a:endParaRPr kumimoji="0" lang="en-US" sz="3200" b="1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Helvetica"/>
              </a:rPr>
              <a:t>     </a:t>
            </a: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IAL 2016 </a:t>
            </a:r>
            <a:r>
              <a:rPr lang="en-US" sz="4400" spc="160" dirty="0" smtClean="0">
                <a:solidFill>
                  <a:srgbClr val="FFFFFF"/>
                </a:solidFill>
                <a:latin typeface="Gill Sans"/>
              </a:rPr>
              <a:t>Dealing with Conflict and Maintaining Faculty Morale </a:t>
            </a:r>
            <a:endParaRPr kumimoji="0" lang="en-US" sz="4400" b="0" i="0" u="none" strike="noStrike" cap="none" spc="16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88725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57942"/>
            <a:ext cx="23114000" cy="775062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Sometimes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your </a:t>
            </a:r>
            <a:r>
              <a:rPr lang="en-US" dirty="0"/>
              <a:t>dean needs to be consulted for advice.  </a:t>
            </a:r>
            <a:r>
              <a:rPr lang="en-US" dirty="0" smtClean="0"/>
              <a:t>And </a:t>
            </a:r>
            <a:r>
              <a:rPr lang="en-US" dirty="0"/>
              <a:t>others as appropriate.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     </a:t>
            </a:r>
            <a:endParaRPr kumimoji="0" lang="en-US" sz="3200" b="1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Helvetica"/>
              </a:rPr>
              <a:t>     </a:t>
            </a: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IAL 2016 </a:t>
            </a:r>
            <a:r>
              <a:rPr lang="en-US" sz="4400" spc="160" dirty="0" smtClean="0">
                <a:solidFill>
                  <a:srgbClr val="FFFFFF"/>
                </a:solidFill>
                <a:latin typeface="Gill Sans"/>
              </a:rPr>
              <a:t>Dealing with Conflict and Maintaining Faculty Morale </a:t>
            </a:r>
            <a:endParaRPr kumimoji="0" lang="en-US" sz="4400" b="0" i="0" u="none" strike="noStrike" cap="none" spc="16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88725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57942"/>
            <a:ext cx="23114000" cy="844005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Sometimes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 </a:t>
            </a:r>
            <a:r>
              <a:rPr lang="en-US" dirty="0"/>
              <a:t>just need to </a:t>
            </a:r>
            <a:r>
              <a:rPr lang="en-US" dirty="0" smtClean="0"/>
              <a:t>externally process </a:t>
            </a:r>
            <a:br>
              <a:rPr lang="en-US" dirty="0" smtClean="0"/>
            </a:br>
            <a:r>
              <a:rPr lang="en-US" dirty="0" smtClean="0"/>
              <a:t>(to talk it through).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     </a:t>
            </a:r>
            <a:endParaRPr kumimoji="0" lang="en-US" sz="3200" b="1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Helvetica"/>
              </a:rPr>
              <a:t>     </a:t>
            </a: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IAL 2016 </a:t>
            </a:r>
            <a:r>
              <a:rPr lang="en-US" sz="4400" spc="160" dirty="0" smtClean="0">
                <a:solidFill>
                  <a:srgbClr val="FFFFFF"/>
                </a:solidFill>
                <a:latin typeface="Gill Sans"/>
              </a:rPr>
              <a:t>Dealing with Conflict and Maintaining Faculty Morale </a:t>
            </a:r>
            <a:endParaRPr kumimoji="0" lang="en-US" sz="4400" b="0" i="0" u="none" strike="noStrike" cap="none" spc="16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26085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57942"/>
            <a:ext cx="23114000" cy="5682344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a </a:t>
            </a:r>
            <a:r>
              <a:rPr lang="en-US" dirty="0" smtClean="0"/>
              <a:t>confidante: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9800" dirty="0" smtClean="0"/>
              <a:t>not </a:t>
            </a:r>
            <a:r>
              <a:rPr lang="en-US" sz="9800" dirty="0"/>
              <a:t>your </a:t>
            </a:r>
            <a:r>
              <a:rPr lang="en-US" sz="9800" dirty="0" smtClean="0"/>
              <a:t>staff or fellow faculty members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     </a:t>
            </a:r>
            <a:endParaRPr kumimoji="0" lang="en-US" sz="3200" b="1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Helvetica"/>
              </a:rPr>
              <a:t>     </a:t>
            </a: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IAL 2016 </a:t>
            </a:r>
            <a:r>
              <a:rPr lang="en-US" sz="4400" spc="160" dirty="0" smtClean="0">
                <a:solidFill>
                  <a:srgbClr val="FFFFFF"/>
                </a:solidFill>
                <a:latin typeface="Gill Sans"/>
              </a:rPr>
              <a:t>Dealing with Conflict and Maintaining Faculty Morale </a:t>
            </a:r>
            <a:endParaRPr kumimoji="0" lang="en-US" sz="4400" b="0" i="0" u="none" strike="noStrike" cap="none" spc="16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26085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     </a:t>
            </a:r>
            <a:endParaRPr kumimoji="0" lang="en-US" sz="3200" b="1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Helvetica"/>
              </a:rPr>
              <a:t>     </a:t>
            </a: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IAL 2016 </a:t>
            </a:r>
            <a:r>
              <a:rPr lang="en-US" sz="4400" spc="160" dirty="0" smtClean="0">
                <a:solidFill>
                  <a:srgbClr val="FFFFFF"/>
                </a:solidFill>
                <a:latin typeface="Gill Sans"/>
              </a:rPr>
              <a:t>Dealing with Conflict and Maintaining Faculty Morale </a:t>
            </a:r>
            <a:endParaRPr kumimoji="0" lang="en-US" sz="4400" b="0" i="0" u="none" strike="noStrike" cap="none" spc="16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5000" y="957942"/>
            <a:ext cx="23114000" cy="4448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97500" lnSpcReduction="10000"/>
          </a:bodyPr>
          <a:lstStyle>
            <a:lvl1pPr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algn="l"/>
            <a:r>
              <a:rPr lang="en-US" dirty="0" smtClean="0"/>
              <a:t>Find a confidante:</a:t>
            </a:r>
            <a:br>
              <a:rPr lang="en-US" dirty="0" smtClean="0"/>
            </a:br>
            <a:endParaRPr lang="en-US" dirty="0" smtClean="0"/>
          </a:p>
          <a:p>
            <a:pPr lvl="0" algn="l"/>
            <a:r>
              <a:rPr lang="en-US" sz="9600" dirty="0" smtClean="0"/>
              <a:t>	not </a:t>
            </a:r>
            <a:r>
              <a:rPr lang="en-US" sz="9600" dirty="0"/>
              <a:t>your spouse or </a:t>
            </a:r>
            <a:r>
              <a:rPr lang="en-US" sz="9600" dirty="0" smtClean="0"/>
              <a:t>partner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426085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     </a:t>
            </a:r>
            <a:endParaRPr kumimoji="0" lang="en-US" sz="3200" b="1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Helvetica"/>
              </a:rPr>
              <a:t>     </a:t>
            </a: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IAL 2016 </a:t>
            </a:r>
            <a:r>
              <a:rPr lang="en-US" sz="4400" spc="160" dirty="0" smtClean="0">
                <a:solidFill>
                  <a:srgbClr val="FFFFFF"/>
                </a:solidFill>
                <a:latin typeface="Gill Sans"/>
              </a:rPr>
              <a:t>Dealing with Conflict and Maintaining Faculty Morale </a:t>
            </a:r>
            <a:endParaRPr kumimoji="0" lang="en-US" sz="4400" b="0" i="0" u="none" strike="noStrike" cap="none" spc="16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5000" y="957942"/>
            <a:ext cx="23114000" cy="4448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97500" lnSpcReduction="10000"/>
          </a:bodyPr>
          <a:lstStyle>
            <a:lvl1pPr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algn="l"/>
            <a:r>
              <a:rPr lang="en-US" dirty="0" smtClean="0"/>
              <a:t>Find a confidante:</a:t>
            </a:r>
            <a:br>
              <a:rPr lang="en-US" dirty="0" smtClean="0"/>
            </a:br>
            <a:endParaRPr lang="en-US" dirty="0" smtClean="0"/>
          </a:p>
          <a:p>
            <a:pPr lvl="0" algn="l"/>
            <a:r>
              <a:rPr lang="en-US" sz="9600" dirty="0" smtClean="0"/>
              <a:t>	 	call someone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644473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     </a:t>
            </a:r>
            <a:endParaRPr kumimoji="0" lang="en-US" sz="3200" b="1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Helvetica"/>
              </a:rPr>
              <a:t>     </a:t>
            </a: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IAL 2016 </a:t>
            </a:r>
            <a:r>
              <a:rPr lang="en-US" sz="4400" spc="160" dirty="0" smtClean="0">
                <a:solidFill>
                  <a:srgbClr val="FFFFFF"/>
                </a:solidFill>
                <a:latin typeface="Gill Sans"/>
              </a:rPr>
              <a:t>Dealing with Conflict and Maintaining Faculty Morale </a:t>
            </a:r>
            <a:endParaRPr kumimoji="0" lang="en-US" sz="4400" b="0" i="0" u="none" strike="noStrike" cap="none" spc="16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5000" y="957942"/>
            <a:ext cx="23114000" cy="4448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97500" lnSpcReduction="10000"/>
          </a:bodyPr>
          <a:lstStyle>
            <a:lvl1pPr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112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algn="l"/>
            <a:r>
              <a:rPr lang="en-US" dirty="0" smtClean="0"/>
              <a:t>Find a confidante:</a:t>
            </a:r>
            <a:br>
              <a:rPr lang="en-US" dirty="0" smtClean="0"/>
            </a:br>
            <a:endParaRPr lang="en-US" dirty="0" smtClean="0"/>
          </a:p>
          <a:p>
            <a:pPr lvl="0" algn="l"/>
            <a:r>
              <a:rPr lang="en-US" sz="9600" dirty="0" smtClean="0"/>
              <a:t>	 	IAL is a great network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2003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57942"/>
            <a:ext cx="23114000" cy="97100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“Human beings are difficult. 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Of </a:t>
            </a:r>
            <a:r>
              <a:rPr lang="en-US" b="1" dirty="0"/>
              <a:t>course, you know that. 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You’re </a:t>
            </a:r>
            <a:r>
              <a:rPr lang="en-US" b="1" dirty="0"/>
              <a:t>a chair.”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                          </a:t>
            </a:r>
            <a:r>
              <a:rPr lang="en-US" sz="7300" dirty="0" smtClean="0"/>
              <a:t>-</a:t>
            </a:r>
            <a:r>
              <a:rPr lang="en-US" sz="7300" dirty="0"/>
              <a:t>- Larry Abele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     </a:t>
            </a:r>
            <a:endParaRPr kumimoji="0" lang="en-US" sz="3200" b="1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Helvetica"/>
              </a:rPr>
              <a:t>     </a:t>
            </a: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IAL 2016 </a:t>
            </a:r>
            <a:r>
              <a:rPr lang="en-US" sz="4400" spc="160" dirty="0" smtClean="0">
                <a:solidFill>
                  <a:srgbClr val="FFFFFF"/>
                </a:solidFill>
                <a:latin typeface="Gill Sans"/>
              </a:rPr>
              <a:t>Dealing with Conflict and Maintaining Faculty Morale </a:t>
            </a:r>
            <a:endParaRPr kumimoji="0" lang="en-US" sz="4400" b="0" i="0" u="none" strike="noStrike" cap="none" spc="16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428852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57943"/>
            <a:ext cx="23114000" cy="6262914"/>
          </a:xfrm>
        </p:spPr>
        <p:txBody>
          <a:bodyPr>
            <a:normAutofit/>
          </a:bodyPr>
          <a:lstStyle/>
          <a:p>
            <a:r>
              <a:rPr lang="en-US" b="1" dirty="0"/>
              <a:t>Don’t get </a:t>
            </a:r>
            <a:r>
              <a:rPr lang="en-US" b="1" dirty="0" smtClean="0"/>
              <a:t>mad. </a:t>
            </a:r>
            <a:br>
              <a:rPr lang="en-US" b="1" dirty="0" smtClean="0"/>
            </a:br>
            <a:r>
              <a:rPr lang="en-US" b="1" dirty="0" smtClean="0"/>
              <a:t>If you </a:t>
            </a:r>
            <a:r>
              <a:rPr lang="en-US" b="1" dirty="0"/>
              <a:t>do, don’t stay mad.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     </a:t>
            </a:r>
            <a:endParaRPr kumimoji="0" lang="en-US" sz="3200" b="1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Helvetica"/>
              </a:rPr>
              <a:t>     </a:t>
            </a: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IAL 2016 </a:t>
            </a:r>
            <a:r>
              <a:rPr lang="en-US" sz="4400" spc="160" dirty="0" smtClean="0">
                <a:solidFill>
                  <a:srgbClr val="FFFFFF"/>
                </a:solidFill>
                <a:latin typeface="Gill Sans"/>
              </a:rPr>
              <a:t>Dealing with Conflict and Maintaining Faculty Morale </a:t>
            </a:r>
            <a:endParaRPr kumimoji="0" lang="en-US" sz="4400" b="0" i="0" u="none" strike="noStrike" cap="none" spc="16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26085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57943"/>
            <a:ext cx="23114000" cy="6262914"/>
          </a:xfrm>
        </p:spPr>
        <p:txBody>
          <a:bodyPr>
            <a:normAutofit/>
          </a:bodyPr>
          <a:lstStyle/>
          <a:p>
            <a:r>
              <a:rPr lang="en-US" b="1" dirty="0" smtClean="0"/>
              <a:t>Happy to lend an ear.</a:t>
            </a:r>
            <a:br>
              <a:rPr lang="en-US" b="1" dirty="0" smtClean="0"/>
            </a:br>
            <a:r>
              <a:rPr lang="en-US" b="1" dirty="0" err="1" smtClean="0"/>
              <a:t>chenne@fsu.edu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850-644-8254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     </a:t>
            </a:r>
            <a:endParaRPr kumimoji="0" lang="en-US" sz="3200" b="1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Helvetica"/>
              </a:rPr>
              <a:t>     </a:t>
            </a: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IAL 2016 </a:t>
            </a:r>
            <a:r>
              <a:rPr lang="en-US" sz="4400" spc="160" dirty="0" smtClean="0">
                <a:solidFill>
                  <a:srgbClr val="FFFFFF"/>
                </a:solidFill>
                <a:latin typeface="Gill Sans"/>
              </a:rPr>
              <a:t>Dealing with Conflict and Maintaining Faculty Morale </a:t>
            </a:r>
            <a:endParaRPr kumimoji="0" lang="en-US" sz="4400" b="0" i="0" u="none" strike="noStrike" cap="none" spc="16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27363" y="8672286"/>
            <a:ext cx="437872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Carolyn Henne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756263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57942"/>
            <a:ext cx="23114000" cy="6879771"/>
          </a:xfrm>
        </p:spPr>
        <p:txBody>
          <a:bodyPr>
            <a:normAutofit/>
          </a:bodyPr>
          <a:lstStyle/>
          <a:p>
            <a:r>
              <a:rPr lang="en-US" b="1" dirty="0"/>
              <a:t>“Conflict, according to many department chairs, is something that happens in someone else’s department. “</a:t>
            </a:r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     </a:t>
            </a:r>
            <a:endParaRPr kumimoji="0" lang="en-US" sz="3200" b="1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Helvetica"/>
              </a:rPr>
              <a:t>     </a:t>
            </a: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IAL 2016 </a:t>
            </a:r>
            <a:r>
              <a:rPr lang="en-US" sz="4400" spc="160" dirty="0" smtClean="0">
                <a:solidFill>
                  <a:srgbClr val="FFFFFF"/>
                </a:solidFill>
                <a:latin typeface="Gill Sans"/>
              </a:rPr>
              <a:t>Dealing with Conflict and Maintaining Faculty Morale </a:t>
            </a:r>
            <a:endParaRPr kumimoji="0" lang="en-US" sz="4400" b="0" i="0" u="none" strike="noStrike" cap="none" spc="16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96095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57943"/>
            <a:ext cx="23114000" cy="80046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“The chair should be concerned about conflict within the department,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because </a:t>
            </a:r>
            <a:r>
              <a:rPr lang="en-US" b="1" dirty="0"/>
              <a:t>once it occurs,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it </a:t>
            </a:r>
            <a:r>
              <a:rPr lang="en-US" b="1" dirty="0"/>
              <a:t>tends to fester and grow.”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     </a:t>
            </a:r>
            <a:endParaRPr kumimoji="0" lang="en-US" sz="3200" b="1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Helvetica"/>
              </a:rPr>
              <a:t>     </a:t>
            </a: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IAL 2016 </a:t>
            </a:r>
            <a:r>
              <a:rPr lang="en-US" sz="4400" spc="160" dirty="0" smtClean="0">
                <a:solidFill>
                  <a:srgbClr val="FFFFFF"/>
                </a:solidFill>
                <a:latin typeface="Gill Sans"/>
              </a:rPr>
              <a:t>Dealing with Conflict and Maintaining Faculty Morale </a:t>
            </a:r>
            <a:endParaRPr kumimoji="0" lang="en-US" sz="4400" b="0" i="0" u="none" strike="noStrike" cap="none" spc="16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96095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57943"/>
            <a:ext cx="23114000" cy="5101772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/>
              <a:t>The reading walks you through 4 types of conflict:</a:t>
            </a:r>
            <a:br>
              <a:rPr lang="en-US" sz="7200" b="1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     </a:t>
            </a:r>
            <a:endParaRPr kumimoji="0" lang="en-US" sz="3200" b="1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Helvetica"/>
              </a:rPr>
              <a:t>     </a:t>
            </a: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IAL 2016 </a:t>
            </a:r>
            <a:r>
              <a:rPr lang="en-US" sz="4400" spc="160" dirty="0" smtClean="0">
                <a:solidFill>
                  <a:srgbClr val="FFFFFF"/>
                </a:solidFill>
                <a:latin typeface="Gill Sans"/>
              </a:rPr>
              <a:t>Dealing with Conflict and Maintaining Faculty Morale </a:t>
            </a:r>
            <a:endParaRPr kumimoji="0" lang="en-US" sz="4400" b="0" i="0" u="none" strike="noStrike" cap="none" spc="16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2365" y="4796863"/>
            <a:ext cx="12644487" cy="41960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indent="-685800" algn="l" rtl="0" latinLnBrk="1" hangingPunct="0">
              <a:buFont typeface="Arial"/>
              <a:buChar char="•"/>
            </a:pPr>
            <a:r>
              <a:rPr lang="en-US" sz="5400" b="1" dirty="0"/>
              <a:t>inner </a:t>
            </a:r>
            <a:r>
              <a:rPr lang="en-US" sz="5400" b="1" dirty="0" smtClean="0"/>
              <a:t>conflicts</a:t>
            </a:r>
          </a:p>
          <a:p>
            <a:pPr marL="685800" indent="-685800" algn="l" rtl="0" latinLnBrk="1" hangingPunct="0">
              <a:buFont typeface="Arial"/>
              <a:buChar char="•"/>
            </a:pPr>
            <a:r>
              <a:rPr lang="en-US" sz="5400" b="1" dirty="0" smtClean="0"/>
              <a:t>employer</a:t>
            </a:r>
            <a:r>
              <a:rPr lang="en-US" sz="5400" b="1" dirty="0"/>
              <a:t>-employee </a:t>
            </a:r>
            <a:r>
              <a:rPr lang="en-US" sz="5400" b="1" dirty="0" smtClean="0"/>
              <a:t>conflicts</a:t>
            </a:r>
          </a:p>
          <a:p>
            <a:pPr marL="685800" indent="-685800" algn="just" rtl="0" latinLnBrk="1" hangingPunct="0">
              <a:buFont typeface="Arial"/>
              <a:buChar char="•"/>
            </a:pPr>
            <a:r>
              <a:rPr lang="en-US" sz="5400" b="1" dirty="0" smtClean="0"/>
              <a:t>conflicts </a:t>
            </a:r>
            <a:r>
              <a:rPr lang="en-US" sz="5400" b="1" dirty="0"/>
              <a:t>amongst faculty </a:t>
            </a:r>
            <a:r>
              <a:rPr lang="en-US" sz="5400" b="1" dirty="0" smtClean="0"/>
              <a:t>members</a:t>
            </a:r>
          </a:p>
          <a:p>
            <a:pPr marL="685800" indent="-685800" algn="l" rtl="0" latinLnBrk="1" hangingPunct="0">
              <a:buFont typeface="Arial"/>
              <a:buChar char="•"/>
            </a:pPr>
            <a:r>
              <a:rPr lang="en-US" sz="5400" b="1" dirty="0" smtClean="0"/>
              <a:t>conflicts </a:t>
            </a:r>
            <a:r>
              <a:rPr lang="en-US" sz="5400" b="1" dirty="0"/>
              <a:t>between faculty and students </a:t>
            </a:r>
            <a:br>
              <a:rPr lang="en-US" sz="5400" b="1" dirty="0"/>
            </a:b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28595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57943"/>
            <a:ext cx="23114000" cy="5065486"/>
          </a:xfrm>
        </p:spPr>
        <p:txBody>
          <a:bodyPr/>
          <a:lstStyle/>
          <a:p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Transparency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     </a:t>
            </a:r>
            <a:endParaRPr kumimoji="0" lang="en-US" sz="3200" b="1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Helvetica"/>
              </a:rPr>
              <a:t>     </a:t>
            </a: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IAL 2016 </a:t>
            </a:r>
            <a:r>
              <a:rPr lang="en-US" sz="4400" spc="160" dirty="0" smtClean="0">
                <a:solidFill>
                  <a:srgbClr val="FFFFFF"/>
                </a:solidFill>
                <a:latin typeface="Gill Sans"/>
              </a:rPr>
              <a:t>Dealing with Conflict and Maintaining Faculty Morale </a:t>
            </a:r>
            <a:endParaRPr kumimoji="0" lang="en-US" sz="4400" b="0" i="0" u="none" strike="noStrike" cap="none" spc="16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28595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57942"/>
            <a:ext cx="23114000" cy="6444343"/>
          </a:xfrm>
        </p:spPr>
        <p:txBody>
          <a:bodyPr>
            <a:normAutofit/>
          </a:bodyPr>
          <a:lstStyle/>
          <a:p>
            <a:r>
              <a:rPr lang="en-US" dirty="0"/>
              <a:t>departmental </a:t>
            </a:r>
            <a:r>
              <a:rPr lang="en-US" dirty="0" smtClean="0"/>
              <a:t>operations </a:t>
            </a:r>
            <a:r>
              <a:rPr lang="en-US" dirty="0"/>
              <a:t>are</a:t>
            </a:r>
            <a:r>
              <a:rPr lang="en-US" b="1" dirty="0"/>
              <a:t> clear, open and driven by the faculty</a:t>
            </a:r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     </a:t>
            </a:r>
            <a:endParaRPr kumimoji="0" lang="en-US" sz="3200" b="1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Helvetica"/>
              </a:rPr>
              <a:t>     </a:t>
            </a: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IAL 2016 </a:t>
            </a:r>
            <a:r>
              <a:rPr lang="en-US" sz="4400" spc="160" dirty="0" smtClean="0">
                <a:solidFill>
                  <a:srgbClr val="FFFFFF"/>
                </a:solidFill>
                <a:latin typeface="Gill Sans"/>
              </a:rPr>
              <a:t>Dealing with Conflict and Maintaining Faculty Morale </a:t>
            </a:r>
            <a:endParaRPr kumimoji="0" lang="en-US" sz="4400" b="0" i="0" u="none" strike="noStrike" cap="none" spc="16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28595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57943"/>
            <a:ext cx="23114000" cy="3577772"/>
          </a:xfrm>
        </p:spPr>
        <p:txBody>
          <a:bodyPr>
            <a:normAutofit fontScale="90000"/>
          </a:bodyPr>
          <a:lstStyle/>
          <a:p>
            <a:r>
              <a:rPr lang="en-US" sz="7300" dirty="0"/>
              <a:t>Before this was all put into </a:t>
            </a:r>
            <a:r>
              <a:rPr lang="en-US" sz="7300" dirty="0" smtClean="0"/>
              <a:t>place, </a:t>
            </a:r>
            <a:r>
              <a:rPr lang="en-US" sz="7300" dirty="0"/>
              <a:t>many of the </a:t>
            </a:r>
            <a:r>
              <a:rPr lang="en-US" sz="7300" dirty="0" smtClean="0"/>
              <a:t>problems</a:t>
            </a:r>
            <a:br>
              <a:rPr lang="en-US" sz="7300" dirty="0" smtClean="0"/>
            </a:br>
            <a:r>
              <a:rPr lang="en-US" sz="7300" dirty="0" smtClean="0"/>
              <a:t>listed </a:t>
            </a:r>
            <a:r>
              <a:rPr lang="en-US" sz="7300" dirty="0"/>
              <a:t>in your reading such </a:t>
            </a:r>
            <a:r>
              <a:rPr lang="en-US" sz="7300" dirty="0" smtClean="0"/>
              <a:t>as: </a:t>
            </a:r>
            <a:r>
              <a:rPr lang="en-US" sz="7300" dirty="0"/>
              <a:t/>
            </a:r>
            <a:br>
              <a:rPr lang="en-US" sz="7300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     </a:t>
            </a:r>
            <a:endParaRPr kumimoji="0" lang="en-US" sz="3200" b="1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Helvetica"/>
              </a:rPr>
              <a:t>     </a:t>
            </a: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IAL 2016 </a:t>
            </a:r>
            <a:r>
              <a:rPr lang="en-US" sz="4400" spc="160" dirty="0" smtClean="0">
                <a:solidFill>
                  <a:srgbClr val="FFFFFF"/>
                </a:solidFill>
                <a:latin typeface="Gill Sans"/>
              </a:rPr>
              <a:t>Dealing with Conflict and Maintaining Faculty Morale </a:t>
            </a:r>
            <a:endParaRPr kumimoji="0" lang="en-US" sz="4400" b="0" i="0" u="none" strike="noStrike" cap="none" spc="16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4857" y="3383957"/>
            <a:ext cx="20174857" cy="41960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indent="-685800" algn="l" rtl="0" latinLnBrk="1" hangingPunct="0">
              <a:buFont typeface="Arial"/>
              <a:buChar char="•"/>
            </a:pPr>
            <a:r>
              <a:rPr lang="en-US" sz="5400" b="1" dirty="0"/>
              <a:t>the chair being perceived as biased or </a:t>
            </a:r>
            <a:r>
              <a:rPr lang="en-US" sz="5400" b="1" dirty="0" smtClean="0"/>
              <a:t>partisan </a:t>
            </a:r>
            <a:endParaRPr lang="en-US" sz="5400" dirty="0" smtClean="0"/>
          </a:p>
          <a:p>
            <a:pPr marL="685800" indent="-685800" algn="l" rtl="0" latinLnBrk="1" hangingPunct="0">
              <a:buFont typeface="Arial"/>
              <a:buChar char="•"/>
            </a:pPr>
            <a:r>
              <a:rPr lang="en-US" sz="5400" b="1" dirty="0" smtClean="0"/>
              <a:t>the </a:t>
            </a:r>
            <a:r>
              <a:rPr lang="en-US" sz="5400" b="1" dirty="0"/>
              <a:t>sense of losing control over crucial department </a:t>
            </a:r>
            <a:r>
              <a:rPr lang="en-US" sz="5400" b="1" dirty="0" smtClean="0"/>
              <a:t>decisions</a:t>
            </a:r>
            <a:endParaRPr lang="en-US" sz="5400" b="1" dirty="0"/>
          </a:p>
          <a:p>
            <a:pPr marL="685800" indent="-685800" algn="l" rtl="0" latinLnBrk="1" hangingPunct="0">
              <a:buFont typeface="Arial"/>
              <a:buChar char="•"/>
            </a:pPr>
            <a:r>
              <a:rPr lang="en-US" sz="5400" b="1" dirty="0" smtClean="0"/>
              <a:t>lines </a:t>
            </a:r>
            <a:r>
              <a:rPr lang="en-US" sz="5400" b="1" dirty="0"/>
              <a:t>of authority and responsibility being </a:t>
            </a:r>
            <a:r>
              <a:rPr lang="en-US" sz="5400" b="1" dirty="0" smtClean="0"/>
              <a:t>unclear</a:t>
            </a:r>
            <a:endParaRPr lang="en-US" sz="5400" b="1" dirty="0"/>
          </a:p>
          <a:p>
            <a:pPr marL="685800" indent="-685800" algn="l" rtl="0" latinLnBrk="1" hangingPunct="0">
              <a:buFont typeface="Arial"/>
              <a:buChar char="•"/>
            </a:pPr>
            <a:r>
              <a:rPr lang="en-US" sz="5400" b="1" dirty="0" err="1" smtClean="0"/>
              <a:t>etc</a:t>
            </a:r>
            <a:r>
              <a:rPr lang="en-US" sz="5400" b="1" dirty="0" smtClean="0"/>
              <a:t> </a:t>
            </a:r>
            <a:r>
              <a:rPr lang="en-US" sz="5400" dirty="0"/>
              <a:t/>
            </a:r>
            <a:br>
              <a:rPr lang="en-US" sz="5400" dirty="0"/>
            </a:b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0571" y="7936122"/>
            <a:ext cx="124097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600" dirty="0"/>
              <a:t>existed in my department.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595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57943"/>
            <a:ext cx="23114000" cy="7278914"/>
          </a:xfrm>
        </p:spPr>
        <p:txBody>
          <a:bodyPr>
            <a:normAutofit/>
          </a:bodyPr>
          <a:lstStyle/>
          <a:p>
            <a:r>
              <a:rPr lang="en-US" sz="8800" b="1" dirty="0"/>
              <a:t>Conflict resolution, </a:t>
            </a:r>
            <a:r>
              <a:rPr lang="en-US" sz="8800" b="1" dirty="0" smtClean="0"/>
              <a:t/>
            </a:r>
            <a:br>
              <a:rPr lang="en-US" sz="8800" b="1" dirty="0" smtClean="0"/>
            </a:br>
            <a:r>
              <a:rPr lang="en-US" sz="8800" b="1" dirty="0" smtClean="0"/>
              <a:t>now </a:t>
            </a:r>
            <a:r>
              <a:rPr lang="en-US" sz="8800" b="1" dirty="0"/>
              <a:t>for the most part, has </a:t>
            </a:r>
            <a:r>
              <a:rPr lang="en-US" sz="8800" b="1" dirty="0" smtClean="0"/>
              <a:t>been</a:t>
            </a:r>
            <a:br>
              <a:rPr lang="en-US" sz="8800" b="1" dirty="0" smtClean="0"/>
            </a:br>
            <a:r>
              <a:rPr lang="en-US" sz="8800" b="1" dirty="0" smtClean="0"/>
              <a:t>“</a:t>
            </a:r>
            <a:r>
              <a:rPr lang="en-US" sz="8800" b="1" dirty="0"/>
              <a:t>reduced to a process of problem solving”.</a:t>
            </a:r>
            <a:r>
              <a:rPr lang="en-US" sz="8800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1" hangingPunc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     </a:t>
            </a:r>
            <a:endParaRPr kumimoji="0" lang="en-US" sz="3200" b="1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en-US" sz="5400" b="1" dirty="0" smtClean="0">
                <a:solidFill>
                  <a:srgbClr val="FFFFFF"/>
                </a:solidFill>
                <a:latin typeface="Helvetica"/>
              </a:rPr>
              <a:t>     </a:t>
            </a:r>
            <a:r>
              <a:rPr kumimoji="0" lang="en-US" sz="5400" b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+mn-ea"/>
                <a:cs typeface="+mn-cs"/>
                <a:sym typeface="Helvetica Light"/>
              </a:rPr>
              <a:t>IAL 2016 </a:t>
            </a:r>
            <a:r>
              <a:rPr lang="en-US" sz="4400" spc="160" dirty="0" smtClean="0">
                <a:solidFill>
                  <a:srgbClr val="FFFFFF"/>
                </a:solidFill>
                <a:latin typeface="Gill Sans"/>
              </a:rPr>
              <a:t>Dealing with Conflict and Maintaining Faculty Morale </a:t>
            </a:r>
            <a:endParaRPr kumimoji="0" lang="en-US" sz="4400" b="0" i="0" u="none" strike="noStrike" cap="none" spc="16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Gill San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28595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422</Words>
  <Application>Microsoft Macintosh PowerPoint</Application>
  <PresentationFormat>Custom</PresentationFormat>
  <Paragraphs>79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White</vt:lpstr>
      <vt:lpstr>Dealing with Conflict and Maintaining Faculty Morale </vt:lpstr>
      <vt:lpstr>“Human beings are difficult.   Of course, you know that.   You’re a chair.”                                -- Larry Abele    </vt:lpstr>
      <vt:lpstr>“Conflict, according to many department chairs, is something that happens in someone else’s department. “ </vt:lpstr>
      <vt:lpstr>“The chair should be concerned about conflict within the department,  because once it occurs,  it tends to fester and grow.” </vt:lpstr>
      <vt:lpstr>The reading walks you through 4 types of conflict:  </vt:lpstr>
      <vt:lpstr>Transparency </vt:lpstr>
      <vt:lpstr>departmental operations are clear, open and driven by the faculty </vt:lpstr>
      <vt:lpstr>Before this was all put into place, many of the problems listed in your reading such as:  </vt:lpstr>
      <vt:lpstr>Conflict resolution,  now for the most part, has been “reduced to a process of problem solving”. </vt:lpstr>
      <vt:lpstr>Pretty good – BUT… </vt:lpstr>
      <vt:lpstr>You’ll have to constantly be gauging:   </vt:lpstr>
      <vt:lpstr>Don’t get mad! </vt:lpstr>
      <vt:lpstr>Sometimes   time and a cooler head is all that is needed. </vt:lpstr>
      <vt:lpstr>Sometimes   your dean needs to be consulted for advice.  And others as appropriate. </vt:lpstr>
      <vt:lpstr>Sometimes   I just need to externally process  (to talk it through).</vt:lpstr>
      <vt:lpstr>Find a confidante:    not your staff or fellow faculty members</vt:lpstr>
      <vt:lpstr>PowerPoint Presentation</vt:lpstr>
      <vt:lpstr>PowerPoint Presentation</vt:lpstr>
      <vt:lpstr>PowerPoint Presentation</vt:lpstr>
      <vt:lpstr>Don’t get mad.  If you do, don’t stay mad.   </vt:lpstr>
      <vt:lpstr>Happy to lend an ear. chenne@fsu.edu 850-644-8254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 size</dc:title>
  <cp:lastModifiedBy>Carolyn Henne</cp:lastModifiedBy>
  <cp:revision>41</cp:revision>
  <cp:lastPrinted>2016-05-21T16:27:28Z</cp:lastPrinted>
  <dcterms:modified xsi:type="dcterms:W3CDTF">2016-05-21T16:40:17Z</dcterms:modified>
</cp:coreProperties>
</file>