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6" r:id="rId1"/>
  </p:sldMasterIdLst>
  <p:notesMasterIdLst>
    <p:notesMasterId r:id="rId28"/>
  </p:notesMasterIdLst>
  <p:handoutMasterIdLst>
    <p:handoutMasterId r:id="rId29"/>
  </p:handoutMasterIdLst>
  <p:sldIdLst>
    <p:sldId id="256" r:id="rId2"/>
    <p:sldId id="257" r:id="rId3"/>
    <p:sldId id="267" r:id="rId4"/>
    <p:sldId id="279" r:id="rId5"/>
    <p:sldId id="280" r:id="rId6"/>
    <p:sldId id="258" r:id="rId7"/>
    <p:sldId id="282" r:id="rId8"/>
    <p:sldId id="259" r:id="rId9"/>
    <p:sldId id="260" r:id="rId10"/>
    <p:sldId id="261" r:id="rId11"/>
    <p:sldId id="262" r:id="rId12"/>
    <p:sldId id="281" r:id="rId13"/>
    <p:sldId id="264" r:id="rId14"/>
    <p:sldId id="277" r:id="rId15"/>
    <p:sldId id="276" r:id="rId16"/>
    <p:sldId id="265" r:id="rId17"/>
    <p:sldId id="263" r:id="rId18"/>
    <p:sldId id="266" r:id="rId19"/>
    <p:sldId id="268" r:id="rId20"/>
    <p:sldId id="269" r:id="rId21"/>
    <p:sldId id="270" r:id="rId22"/>
    <p:sldId id="271" r:id="rId23"/>
    <p:sldId id="272" r:id="rId24"/>
    <p:sldId id="273" r:id="rId25"/>
    <p:sldId id="274" r:id="rId26"/>
    <p:sldId id="278"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gray"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753" autoAdjust="0"/>
  </p:normalViewPr>
  <p:slideViewPr>
    <p:cSldViewPr snapToGrid="0" snapToObjects="1">
      <p:cViewPr>
        <p:scale>
          <a:sx n="68" d="100"/>
          <a:sy n="68" d="100"/>
        </p:scale>
        <p:origin x="-1312" y="-7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1B5BCE-DA66-0043-98EB-39B49F7A340C}" type="doc">
      <dgm:prSet loTypeId="urn:microsoft.com/office/officeart/2005/8/layout/cycle3" loCatId="" qsTypeId="urn:microsoft.com/office/officeart/2005/8/quickstyle/simple4" qsCatId="simple" csTypeId="urn:microsoft.com/office/officeart/2005/8/colors/accent1_2" csCatId="accent1" phldr="1"/>
      <dgm:spPr/>
      <dgm:t>
        <a:bodyPr/>
        <a:lstStyle/>
        <a:p>
          <a:endParaRPr lang="en-US"/>
        </a:p>
      </dgm:t>
    </dgm:pt>
    <dgm:pt modelId="{5729C8BD-6435-6849-A29D-8CD163ED8316}">
      <dgm:prSet phldrT="[Text]"/>
      <dgm:spPr/>
      <dgm:t>
        <a:bodyPr/>
        <a:lstStyle/>
        <a:p>
          <a:r>
            <a:rPr lang="en-US" dirty="0" smtClean="0"/>
            <a:t>Teaching</a:t>
          </a:r>
          <a:endParaRPr lang="en-US" dirty="0"/>
        </a:p>
      </dgm:t>
    </dgm:pt>
    <dgm:pt modelId="{D0AC3488-57DF-E749-B888-E0F6EE975C38}" type="parTrans" cxnId="{482A1A36-A351-A446-9F07-CF35DB0AF278}">
      <dgm:prSet/>
      <dgm:spPr/>
      <dgm:t>
        <a:bodyPr/>
        <a:lstStyle/>
        <a:p>
          <a:endParaRPr lang="en-US"/>
        </a:p>
      </dgm:t>
    </dgm:pt>
    <dgm:pt modelId="{62F89750-03D3-7046-BF22-531C4EACD3AA}" type="sibTrans" cxnId="{482A1A36-A351-A446-9F07-CF35DB0AF278}">
      <dgm:prSet/>
      <dgm:spPr/>
      <dgm:t>
        <a:bodyPr/>
        <a:lstStyle/>
        <a:p>
          <a:endParaRPr lang="en-US"/>
        </a:p>
      </dgm:t>
    </dgm:pt>
    <dgm:pt modelId="{A2D91405-231E-4949-B6A1-A8BE6DDA70F3}">
      <dgm:prSet phldrT="[Text]"/>
      <dgm:spPr/>
      <dgm:t>
        <a:bodyPr/>
        <a:lstStyle/>
        <a:p>
          <a:r>
            <a:rPr lang="en-US" dirty="0" smtClean="0"/>
            <a:t>Learning</a:t>
          </a:r>
          <a:endParaRPr lang="en-US" dirty="0"/>
        </a:p>
      </dgm:t>
    </dgm:pt>
    <dgm:pt modelId="{433E2749-E82F-524F-8030-494BA4BD2C0E}" type="parTrans" cxnId="{90C15ECC-C45B-2745-A3ED-FA1CAAEC707A}">
      <dgm:prSet/>
      <dgm:spPr/>
      <dgm:t>
        <a:bodyPr/>
        <a:lstStyle/>
        <a:p>
          <a:endParaRPr lang="en-US"/>
        </a:p>
      </dgm:t>
    </dgm:pt>
    <dgm:pt modelId="{17321639-BDCD-D749-A7C7-119F05CEE87E}" type="sibTrans" cxnId="{90C15ECC-C45B-2745-A3ED-FA1CAAEC707A}">
      <dgm:prSet/>
      <dgm:spPr/>
      <dgm:t>
        <a:bodyPr/>
        <a:lstStyle/>
        <a:p>
          <a:endParaRPr lang="en-US"/>
        </a:p>
      </dgm:t>
    </dgm:pt>
    <dgm:pt modelId="{50C5E4F6-DC1A-CF4B-87EF-F047E595351A}">
      <dgm:prSet phldrT="[Text]"/>
      <dgm:spPr/>
      <dgm:t>
        <a:bodyPr/>
        <a:lstStyle/>
        <a:p>
          <a:r>
            <a:rPr lang="en-US" dirty="0" smtClean="0"/>
            <a:t>Assessing</a:t>
          </a:r>
          <a:endParaRPr lang="en-US" dirty="0"/>
        </a:p>
      </dgm:t>
    </dgm:pt>
    <dgm:pt modelId="{CD3682DA-287E-2642-B75C-DCA84CF1246F}" type="parTrans" cxnId="{DA20B546-F5F2-0140-9894-0D70394ACBE2}">
      <dgm:prSet/>
      <dgm:spPr/>
      <dgm:t>
        <a:bodyPr/>
        <a:lstStyle/>
        <a:p>
          <a:endParaRPr lang="en-US"/>
        </a:p>
      </dgm:t>
    </dgm:pt>
    <dgm:pt modelId="{9D7924D7-61E5-464E-B177-12A27D92A85E}" type="sibTrans" cxnId="{DA20B546-F5F2-0140-9894-0D70394ACBE2}">
      <dgm:prSet/>
      <dgm:spPr/>
      <dgm:t>
        <a:bodyPr/>
        <a:lstStyle/>
        <a:p>
          <a:endParaRPr lang="en-US"/>
        </a:p>
      </dgm:t>
    </dgm:pt>
    <dgm:pt modelId="{BDC9C950-DFE7-D04A-BC26-EC426C6F5B1F}">
      <dgm:prSet phldrT="[Text]"/>
      <dgm:spPr/>
      <dgm:t>
        <a:bodyPr/>
        <a:lstStyle/>
        <a:p>
          <a:r>
            <a:rPr lang="en-US" dirty="0" smtClean="0"/>
            <a:t>Reporting</a:t>
          </a:r>
          <a:endParaRPr lang="en-US" dirty="0"/>
        </a:p>
      </dgm:t>
    </dgm:pt>
    <dgm:pt modelId="{C477BAA7-CBE1-4047-95B1-2564097D0B97}" type="parTrans" cxnId="{34EC7A24-CF76-6949-9FA4-510F31ED6118}">
      <dgm:prSet/>
      <dgm:spPr/>
      <dgm:t>
        <a:bodyPr/>
        <a:lstStyle/>
        <a:p>
          <a:endParaRPr lang="en-US"/>
        </a:p>
      </dgm:t>
    </dgm:pt>
    <dgm:pt modelId="{05D99581-E776-BE4E-BB00-6AD5856450FD}" type="sibTrans" cxnId="{34EC7A24-CF76-6949-9FA4-510F31ED6118}">
      <dgm:prSet/>
      <dgm:spPr/>
      <dgm:t>
        <a:bodyPr/>
        <a:lstStyle/>
        <a:p>
          <a:endParaRPr lang="en-US"/>
        </a:p>
      </dgm:t>
    </dgm:pt>
    <dgm:pt modelId="{01E84846-9A35-0847-8A27-D4444BB339CC}">
      <dgm:prSet phldrT="[Text]"/>
      <dgm:spPr/>
      <dgm:t>
        <a:bodyPr/>
        <a:lstStyle/>
        <a:p>
          <a:r>
            <a:rPr lang="en-US" dirty="0" smtClean="0"/>
            <a:t>Celebrating</a:t>
          </a:r>
          <a:endParaRPr lang="en-US" dirty="0"/>
        </a:p>
      </dgm:t>
    </dgm:pt>
    <dgm:pt modelId="{7BC671D8-2EFC-3045-943F-81523F02A223}" type="parTrans" cxnId="{6D76701E-64B6-0E42-A586-06BF4AB6AA1C}">
      <dgm:prSet/>
      <dgm:spPr/>
      <dgm:t>
        <a:bodyPr/>
        <a:lstStyle/>
        <a:p>
          <a:endParaRPr lang="en-US"/>
        </a:p>
      </dgm:t>
    </dgm:pt>
    <dgm:pt modelId="{4BF09C62-D16E-7F4A-835E-EC9F8FCBC4C9}" type="sibTrans" cxnId="{6D76701E-64B6-0E42-A586-06BF4AB6AA1C}">
      <dgm:prSet/>
      <dgm:spPr/>
      <dgm:t>
        <a:bodyPr/>
        <a:lstStyle/>
        <a:p>
          <a:endParaRPr lang="en-US"/>
        </a:p>
      </dgm:t>
    </dgm:pt>
    <dgm:pt modelId="{1136097D-F0E9-3B42-9725-76226DE602C1}" type="pres">
      <dgm:prSet presAssocID="{C41B5BCE-DA66-0043-98EB-39B49F7A340C}" presName="Name0" presStyleCnt="0">
        <dgm:presLayoutVars>
          <dgm:dir/>
          <dgm:resizeHandles val="exact"/>
        </dgm:presLayoutVars>
      </dgm:prSet>
      <dgm:spPr/>
      <dgm:t>
        <a:bodyPr/>
        <a:lstStyle/>
        <a:p>
          <a:endParaRPr lang="en-US"/>
        </a:p>
      </dgm:t>
    </dgm:pt>
    <dgm:pt modelId="{E84D9152-A676-D34F-B4CB-5836E4C3A936}" type="pres">
      <dgm:prSet presAssocID="{C41B5BCE-DA66-0043-98EB-39B49F7A340C}" presName="cycle" presStyleCnt="0"/>
      <dgm:spPr/>
    </dgm:pt>
    <dgm:pt modelId="{EEF711FE-2CDB-0444-9FDA-90A7A8BC0BEC}" type="pres">
      <dgm:prSet presAssocID="{5729C8BD-6435-6849-A29D-8CD163ED8316}" presName="nodeFirstNode" presStyleLbl="node1" presStyleIdx="0" presStyleCnt="5">
        <dgm:presLayoutVars>
          <dgm:bulletEnabled val="1"/>
        </dgm:presLayoutVars>
      </dgm:prSet>
      <dgm:spPr/>
      <dgm:t>
        <a:bodyPr/>
        <a:lstStyle/>
        <a:p>
          <a:endParaRPr lang="en-US"/>
        </a:p>
      </dgm:t>
    </dgm:pt>
    <dgm:pt modelId="{F7067CB4-162C-BB41-8004-6B7ECAA21252}" type="pres">
      <dgm:prSet presAssocID="{62F89750-03D3-7046-BF22-531C4EACD3AA}" presName="sibTransFirstNode" presStyleLbl="bgShp" presStyleIdx="0" presStyleCnt="1"/>
      <dgm:spPr/>
      <dgm:t>
        <a:bodyPr/>
        <a:lstStyle/>
        <a:p>
          <a:endParaRPr lang="en-US"/>
        </a:p>
      </dgm:t>
    </dgm:pt>
    <dgm:pt modelId="{9D4A091C-B417-1549-85FE-97B69BB16669}" type="pres">
      <dgm:prSet presAssocID="{A2D91405-231E-4949-B6A1-A8BE6DDA70F3}" presName="nodeFollowingNodes" presStyleLbl="node1" presStyleIdx="1" presStyleCnt="5">
        <dgm:presLayoutVars>
          <dgm:bulletEnabled val="1"/>
        </dgm:presLayoutVars>
      </dgm:prSet>
      <dgm:spPr/>
      <dgm:t>
        <a:bodyPr/>
        <a:lstStyle/>
        <a:p>
          <a:endParaRPr lang="en-US"/>
        </a:p>
      </dgm:t>
    </dgm:pt>
    <dgm:pt modelId="{74A55FB0-3B8F-604E-AA1E-39B49800989E}" type="pres">
      <dgm:prSet presAssocID="{50C5E4F6-DC1A-CF4B-87EF-F047E595351A}" presName="nodeFollowingNodes" presStyleLbl="node1" presStyleIdx="2" presStyleCnt="5">
        <dgm:presLayoutVars>
          <dgm:bulletEnabled val="1"/>
        </dgm:presLayoutVars>
      </dgm:prSet>
      <dgm:spPr/>
      <dgm:t>
        <a:bodyPr/>
        <a:lstStyle/>
        <a:p>
          <a:endParaRPr lang="en-US"/>
        </a:p>
      </dgm:t>
    </dgm:pt>
    <dgm:pt modelId="{8298A22E-640F-634A-8B4C-F72A66D1C093}" type="pres">
      <dgm:prSet presAssocID="{BDC9C950-DFE7-D04A-BC26-EC426C6F5B1F}" presName="nodeFollowingNodes" presStyleLbl="node1" presStyleIdx="3" presStyleCnt="5">
        <dgm:presLayoutVars>
          <dgm:bulletEnabled val="1"/>
        </dgm:presLayoutVars>
      </dgm:prSet>
      <dgm:spPr/>
      <dgm:t>
        <a:bodyPr/>
        <a:lstStyle/>
        <a:p>
          <a:endParaRPr lang="en-US"/>
        </a:p>
      </dgm:t>
    </dgm:pt>
    <dgm:pt modelId="{73161303-5F0D-7045-BC69-C90880BA6475}" type="pres">
      <dgm:prSet presAssocID="{01E84846-9A35-0847-8A27-D4444BB339CC}" presName="nodeFollowingNodes" presStyleLbl="node1" presStyleIdx="4" presStyleCnt="5">
        <dgm:presLayoutVars>
          <dgm:bulletEnabled val="1"/>
        </dgm:presLayoutVars>
      </dgm:prSet>
      <dgm:spPr/>
      <dgm:t>
        <a:bodyPr/>
        <a:lstStyle/>
        <a:p>
          <a:endParaRPr lang="en-US"/>
        </a:p>
      </dgm:t>
    </dgm:pt>
  </dgm:ptLst>
  <dgm:cxnLst>
    <dgm:cxn modelId="{ABECACD6-CB95-D142-84E1-2D9B107B036F}" type="presOf" srcId="{BDC9C950-DFE7-D04A-BC26-EC426C6F5B1F}" destId="{8298A22E-640F-634A-8B4C-F72A66D1C093}" srcOrd="0" destOrd="0" presId="urn:microsoft.com/office/officeart/2005/8/layout/cycle3"/>
    <dgm:cxn modelId="{B8D27231-AA35-A748-85A2-137CE230C56E}" type="presOf" srcId="{5729C8BD-6435-6849-A29D-8CD163ED8316}" destId="{EEF711FE-2CDB-0444-9FDA-90A7A8BC0BEC}" srcOrd="0" destOrd="0" presId="urn:microsoft.com/office/officeart/2005/8/layout/cycle3"/>
    <dgm:cxn modelId="{EC71DFD4-8122-9948-9726-0B719FACB4E4}" type="presOf" srcId="{62F89750-03D3-7046-BF22-531C4EACD3AA}" destId="{F7067CB4-162C-BB41-8004-6B7ECAA21252}" srcOrd="0" destOrd="0" presId="urn:microsoft.com/office/officeart/2005/8/layout/cycle3"/>
    <dgm:cxn modelId="{6D76701E-64B6-0E42-A586-06BF4AB6AA1C}" srcId="{C41B5BCE-DA66-0043-98EB-39B49F7A340C}" destId="{01E84846-9A35-0847-8A27-D4444BB339CC}" srcOrd="4" destOrd="0" parTransId="{7BC671D8-2EFC-3045-943F-81523F02A223}" sibTransId="{4BF09C62-D16E-7F4A-835E-EC9F8FCBC4C9}"/>
    <dgm:cxn modelId="{301FCD29-EE0F-FD48-896C-92E42EC61725}" type="presOf" srcId="{A2D91405-231E-4949-B6A1-A8BE6DDA70F3}" destId="{9D4A091C-B417-1549-85FE-97B69BB16669}" srcOrd="0" destOrd="0" presId="urn:microsoft.com/office/officeart/2005/8/layout/cycle3"/>
    <dgm:cxn modelId="{34EC7A24-CF76-6949-9FA4-510F31ED6118}" srcId="{C41B5BCE-DA66-0043-98EB-39B49F7A340C}" destId="{BDC9C950-DFE7-D04A-BC26-EC426C6F5B1F}" srcOrd="3" destOrd="0" parTransId="{C477BAA7-CBE1-4047-95B1-2564097D0B97}" sibTransId="{05D99581-E776-BE4E-BB00-6AD5856450FD}"/>
    <dgm:cxn modelId="{0980A4FD-DDDC-B542-8CA4-AA016397E99D}" type="presOf" srcId="{50C5E4F6-DC1A-CF4B-87EF-F047E595351A}" destId="{74A55FB0-3B8F-604E-AA1E-39B49800989E}" srcOrd="0" destOrd="0" presId="urn:microsoft.com/office/officeart/2005/8/layout/cycle3"/>
    <dgm:cxn modelId="{3603D258-D882-4740-BAA4-662CA9DEF87C}" type="presOf" srcId="{C41B5BCE-DA66-0043-98EB-39B49F7A340C}" destId="{1136097D-F0E9-3B42-9725-76226DE602C1}" srcOrd="0" destOrd="0" presId="urn:microsoft.com/office/officeart/2005/8/layout/cycle3"/>
    <dgm:cxn modelId="{90C15ECC-C45B-2745-A3ED-FA1CAAEC707A}" srcId="{C41B5BCE-DA66-0043-98EB-39B49F7A340C}" destId="{A2D91405-231E-4949-B6A1-A8BE6DDA70F3}" srcOrd="1" destOrd="0" parTransId="{433E2749-E82F-524F-8030-494BA4BD2C0E}" sibTransId="{17321639-BDCD-D749-A7C7-119F05CEE87E}"/>
    <dgm:cxn modelId="{482A1A36-A351-A446-9F07-CF35DB0AF278}" srcId="{C41B5BCE-DA66-0043-98EB-39B49F7A340C}" destId="{5729C8BD-6435-6849-A29D-8CD163ED8316}" srcOrd="0" destOrd="0" parTransId="{D0AC3488-57DF-E749-B888-E0F6EE975C38}" sibTransId="{62F89750-03D3-7046-BF22-531C4EACD3AA}"/>
    <dgm:cxn modelId="{DA20B546-F5F2-0140-9894-0D70394ACBE2}" srcId="{C41B5BCE-DA66-0043-98EB-39B49F7A340C}" destId="{50C5E4F6-DC1A-CF4B-87EF-F047E595351A}" srcOrd="2" destOrd="0" parTransId="{CD3682DA-287E-2642-B75C-DCA84CF1246F}" sibTransId="{9D7924D7-61E5-464E-B177-12A27D92A85E}"/>
    <dgm:cxn modelId="{81AD7A91-B337-3E46-AB63-15CD904DF9FC}" type="presOf" srcId="{01E84846-9A35-0847-8A27-D4444BB339CC}" destId="{73161303-5F0D-7045-BC69-C90880BA6475}" srcOrd="0" destOrd="0" presId="urn:microsoft.com/office/officeart/2005/8/layout/cycle3"/>
    <dgm:cxn modelId="{28426EB8-6C05-6B45-B824-D21671499BC2}" type="presParOf" srcId="{1136097D-F0E9-3B42-9725-76226DE602C1}" destId="{E84D9152-A676-D34F-B4CB-5836E4C3A936}" srcOrd="0" destOrd="0" presId="urn:microsoft.com/office/officeart/2005/8/layout/cycle3"/>
    <dgm:cxn modelId="{1465B1E0-7C93-174F-98B1-52C53737B17E}" type="presParOf" srcId="{E84D9152-A676-D34F-B4CB-5836E4C3A936}" destId="{EEF711FE-2CDB-0444-9FDA-90A7A8BC0BEC}" srcOrd="0" destOrd="0" presId="urn:microsoft.com/office/officeart/2005/8/layout/cycle3"/>
    <dgm:cxn modelId="{2487F91B-F0C4-0441-92E8-E1386AA3E978}" type="presParOf" srcId="{E84D9152-A676-D34F-B4CB-5836E4C3A936}" destId="{F7067CB4-162C-BB41-8004-6B7ECAA21252}" srcOrd="1" destOrd="0" presId="urn:microsoft.com/office/officeart/2005/8/layout/cycle3"/>
    <dgm:cxn modelId="{2066D32A-DB67-0A4D-8B19-955EAA4D231C}" type="presParOf" srcId="{E84D9152-A676-D34F-B4CB-5836E4C3A936}" destId="{9D4A091C-B417-1549-85FE-97B69BB16669}" srcOrd="2" destOrd="0" presId="urn:microsoft.com/office/officeart/2005/8/layout/cycle3"/>
    <dgm:cxn modelId="{B1C1EC21-4FD3-954A-B3C2-0F221F9BA2FA}" type="presParOf" srcId="{E84D9152-A676-D34F-B4CB-5836E4C3A936}" destId="{74A55FB0-3B8F-604E-AA1E-39B49800989E}" srcOrd="3" destOrd="0" presId="urn:microsoft.com/office/officeart/2005/8/layout/cycle3"/>
    <dgm:cxn modelId="{A8DB9BC3-8C98-914B-B349-88C406F5490A}" type="presParOf" srcId="{E84D9152-A676-D34F-B4CB-5836E4C3A936}" destId="{8298A22E-640F-634A-8B4C-F72A66D1C093}" srcOrd="4" destOrd="0" presId="urn:microsoft.com/office/officeart/2005/8/layout/cycle3"/>
    <dgm:cxn modelId="{97F77B8A-4430-D040-8050-C77EC6834670}" type="presParOf" srcId="{E84D9152-A676-D34F-B4CB-5836E4C3A936}" destId="{73161303-5F0D-7045-BC69-C90880BA6475}"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067CB4-162C-BB41-8004-6B7ECAA21252}">
      <dsp:nvSpPr>
        <dsp:cNvPr id="0" name=""/>
        <dsp:cNvSpPr/>
      </dsp:nvSpPr>
      <dsp:spPr>
        <a:xfrm>
          <a:off x="1867779" y="-27638"/>
          <a:ext cx="4494040" cy="4494040"/>
        </a:xfrm>
        <a:prstGeom prst="circularArrow">
          <a:avLst>
            <a:gd name="adj1" fmla="val 5544"/>
            <a:gd name="adj2" fmla="val 330680"/>
            <a:gd name="adj3" fmla="val 13765712"/>
            <a:gd name="adj4" fmla="val 17392183"/>
            <a:gd name="adj5" fmla="val 5757"/>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EEF711FE-2CDB-0444-9FDA-90A7A8BC0BEC}">
      <dsp:nvSpPr>
        <dsp:cNvPr id="0" name=""/>
        <dsp:cNvSpPr/>
      </dsp:nvSpPr>
      <dsp:spPr>
        <a:xfrm>
          <a:off x="3057971" y="1135"/>
          <a:ext cx="2113657" cy="1056828"/>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Teaching</a:t>
          </a:r>
          <a:endParaRPr lang="en-US" sz="3000" kern="1200" dirty="0"/>
        </a:p>
      </dsp:txBody>
      <dsp:txXfrm>
        <a:off x="3109561" y="52725"/>
        <a:ext cx="2010477" cy="953648"/>
      </dsp:txXfrm>
    </dsp:sp>
    <dsp:sp modelId="{9D4A091C-B417-1549-85FE-97B69BB16669}">
      <dsp:nvSpPr>
        <dsp:cNvPr id="0" name=""/>
        <dsp:cNvSpPr/>
      </dsp:nvSpPr>
      <dsp:spPr>
        <a:xfrm>
          <a:off x="4880609" y="1325359"/>
          <a:ext cx="2113657" cy="1056828"/>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Learning</a:t>
          </a:r>
          <a:endParaRPr lang="en-US" sz="3000" kern="1200" dirty="0"/>
        </a:p>
      </dsp:txBody>
      <dsp:txXfrm>
        <a:off x="4932199" y="1376949"/>
        <a:ext cx="2010477" cy="953648"/>
      </dsp:txXfrm>
    </dsp:sp>
    <dsp:sp modelId="{74A55FB0-3B8F-604E-AA1E-39B49800989E}">
      <dsp:nvSpPr>
        <dsp:cNvPr id="0" name=""/>
        <dsp:cNvSpPr/>
      </dsp:nvSpPr>
      <dsp:spPr>
        <a:xfrm>
          <a:off x="4184423" y="3467999"/>
          <a:ext cx="2113657" cy="1056828"/>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Assessing</a:t>
          </a:r>
          <a:endParaRPr lang="en-US" sz="3000" kern="1200" dirty="0"/>
        </a:p>
      </dsp:txBody>
      <dsp:txXfrm>
        <a:off x="4236013" y="3519589"/>
        <a:ext cx="2010477" cy="953648"/>
      </dsp:txXfrm>
    </dsp:sp>
    <dsp:sp modelId="{8298A22E-640F-634A-8B4C-F72A66D1C093}">
      <dsp:nvSpPr>
        <dsp:cNvPr id="0" name=""/>
        <dsp:cNvSpPr/>
      </dsp:nvSpPr>
      <dsp:spPr>
        <a:xfrm>
          <a:off x="1931519" y="3467999"/>
          <a:ext cx="2113657" cy="1056828"/>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Reporting</a:t>
          </a:r>
          <a:endParaRPr lang="en-US" sz="3000" kern="1200" dirty="0"/>
        </a:p>
      </dsp:txBody>
      <dsp:txXfrm>
        <a:off x="1983109" y="3519589"/>
        <a:ext cx="2010477" cy="953648"/>
      </dsp:txXfrm>
    </dsp:sp>
    <dsp:sp modelId="{73161303-5F0D-7045-BC69-C90880BA6475}">
      <dsp:nvSpPr>
        <dsp:cNvPr id="0" name=""/>
        <dsp:cNvSpPr/>
      </dsp:nvSpPr>
      <dsp:spPr>
        <a:xfrm>
          <a:off x="1235333" y="1325359"/>
          <a:ext cx="2113657" cy="1056828"/>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Celebrating</a:t>
          </a:r>
          <a:endParaRPr lang="en-US" sz="3000" kern="1200" dirty="0"/>
        </a:p>
      </dsp:txBody>
      <dsp:txXfrm>
        <a:off x="1286923" y="1376949"/>
        <a:ext cx="2010477" cy="953648"/>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9B65A7-B5E5-FF4E-8E7B-8B1962DD132D}" type="datetimeFigureOut">
              <a:rPr lang="en-US" smtClean="0"/>
              <a:t>5/12/16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29DED0-3ACF-FB4F-B1D3-411D0EC533D2}" type="slidenum">
              <a:rPr lang="en-US" smtClean="0"/>
              <a:t>‹#›</a:t>
            </a:fld>
            <a:endParaRPr lang="en-US"/>
          </a:p>
        </p:txBody>
      </p:sp>
    </p:spTree>
    <p:extLst>
      <p:ext uri="{BB962C8B-B14F-4D97-AF65-F5344CB8AC3E}">
        <p14:creationId xmlns:p14="http://schemas.microsoft.com/office/powerpoint/2010/main" val="5175128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457A28-115F-3A45-91D8-3122469C4150}" type="datetimeFigureOut">
              <a:rPr lang="en-US" smtClean="0"/>
              <a:t>5/12/16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773C68-B477-7D40-B7B2-81C4943DF6B1}" type="slidenum">
              <a:rPr lang="en-US" smtClean="0"/>
              <a:t>‹#›</a:t>
            </a:fld>
            <a:endParaRPr lang="en-US"/>
          </a:p>
        </p:txBody>
      </p:sp>
    </p:spTree>
    <p:extLst>
      <p:ext uri="{BB962C8B-B14F-4D97-AF65-F5344CB8AC3E}">
        <p14:creationId xmlns:p14="http://schemas.microsoft.com/office/powerpoint/2010/main" val="126552449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smtClean="0"/>
              <a:t>Welcome to the exciting and glamorous</a:t>
            </a:r>
            <a:r>
              <a:rPr lang="en-US" sz="1600" baseline="0" dirty="0" smtClean="0"/>
              <a:t> world of Program Assessment!</a:t>
            </a:r>
            <a:endParaRPr lang="en-US" sz="1600" dirty="0"/>
          </a:p>
        </p:txBody>
      </p:sp>
      <p:sp>
        <p:nvSpPr>
          <p:cNvPr id="4" name="Slide Number Placeholder 3"/>
          <p:cNvSpPr>
            <a:spLocks noGrp="1"/>
          </p:cNvSpPr>
          <p:nvPr>
            <p:ph type="sldNum" sz="quarter" idx="10"/>
          </p:nvPr>
        </p:nvSpPr>
        <p:spPr/>
        <p:txBody>
          <a:bodyPr/>
          <a:lstStyle/>
          <a:p>
            <a:fld id="{61773C68-B477-7D40-B7B2-81C4943DF6B1}" type="slidenum">
              <a:rPr lang="en-US" smtClean="0"/>
              <a:t>2</a:t>
            </a:fld>
            <a:endParaRPr lang="en-US"/>
          </a:p>
        </p:txBody>
      </p:sp>
    </p:spTree>
    <p:extLst>
      <p:ext uri="{BB962C8B-B14F-4D97-AF65-F5344CB8AC3E}">
        <p14:creationId xmlns:p14="http://schemas.microsoft.com/office/powerpoint/2010/main" val="1681338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773C68-B477-7D40-B7B2-81C4943DF6B1}" type="slidenum">
              <a:rPr lang="en-US" smtClean="0"/>
              <a:t>7</a:t>
            </a:fld>
            <a:endParaRPr lang="en-US"/>
          </a:p>
        </p:txBody>
      </p:sp>
    </p:spTree>
    <p:extLst>
      <p:ext uri="{BB962C8B-B14F-4D97-AF65-F5344CB8AC3E}">
        <p14:creationId xmlns:p14="http://schemas.microsoft.com/office/powerpoint/2010/main" val="95668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773C68-B477-7D40-B7B2-81C4943DF6B1}" type="slidenum">
              <a:rPr lang="en-US" smtClean="0"/>
              <a:t>11</a:t>
            </a:fld>
            <a:endParaRPr lang="en-US"/>
          </a:p>
        </p:txBody>
      </p:sp>
    </p:spTree>
    <p:extLst>
      <p:ext uri="{BB962C8B-B14F-4D97-AF65-F5344CB8AC3E}">
        <p14:creationId xmlns:p14="http://schemas.microsoft.com/office/powerpoint/2010/main" val="2684628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CDB3CC-F982-40F9-8DD6-BCC9AFBF44BD}" type="datetime1">
              <a:rPr lang="en-US" smtClean="0"/>
              <a:pPr/>
              <a:t>5/12/16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8079A4-7AA8-4A4F-87E2-7781EC5097DD}" type="slidenum">
              <a:rPr lang="en-US" smtClean="0"/>
              <a:pPr/>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7B4A02-0355-0E4D-BD12-77ECF1EE3F87}" type="datetimeFigureOut">
              <a:rPr lang="en-US" smtClean="0"/>
              <a:t>5/12/16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9F07AA-63D4-F04C-ACD3-210206AEC362}"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7B4A02-0355-0E4D-BD12-77ECF1EE3F87}" type="datetimeFigureOut">
              <a:rPr lang="en-US" smtClean="0"/>
              <a:t>5/12/16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9F07AA-63D4-F04C-ACD3-210206AEC362}"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7B4A02-0355-0E4D-BD12-77ECF1EE3F87}" type="datetimeFigureOut">
              <a:rPr lang="en-US" smtClean="0"/>
              <a:t>5/12/16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9F07AA-63D4-F04C-ACD3-210206AEC362}"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DDAE5B-B07C-441A-8026-C23A427A74DC}" type="datetime1">
              <a:rPr lang="en-US" smtClean="0"/>
              <a:pPr/>
              <a:t>5/12/16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79A4-7AA8-4A4F-87E2-7781EC5097DD}" type="slidenum">
              <a:rPr lang="en-US" smtClean="0"/>
              <a:pPr/>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7B4A02-0355-0E4D-BD12-77ECF1EE3F87}" type="datetimeFigureOut">
              <a:rPr lang="en-US" smtClean="0"/>
              <a:t>5/12/16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9F07AA-63D4-F04C-ACD3-210206AEC362}"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7B4A02-0355-0E4D-BD12-77ECF1EE3F87}" type="datetimeFigureOut">
              <a:rPr lang="en-US" smtClean="0"/>
              <a:t>5/12/16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9F07AA-63D4-F04C-ACD3-210206AEC362}"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7B4A02-0355-0E4D-BD12-77ECF1EE3F87}" type="datetimeFigureOut">
              <a:rPr lang="en-US" smtClean="0"/>
              <a:t>5/12/16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9F07AA-63D4-F04C-ACD3-210206AEC362}"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7B4A02-0355-0E4D-BD12-77ECF1EE3F87}" type="datetimeFigureOut">
              <a:rPr lang="en-US" smtClean="0"/>
              <a:t>5/12/16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9F07AA-63D4-F04C-ACD3-210206AEC362}"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7B4A02-0355-0E4D-BD12-77ECF1EE3F87}" type="datetimeFigureOut">
              <a:rPr lang="en-US" smtClean="0"/>
              <a:t>5/12/16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9F07AA-63D4-F04C-ACD3-210206AEC362}"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7B4A02-0355-0E4D-BD12-77ECF1EE3F87}" type="datetimeFigureOut">
              <a:rPr lang="en-US" smtClean="0"/>
              <a:t>5/12/16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9F07AA-63D4-F04C-ACD3-210206AEC362}"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7B4A02-0355-0E4D-BD12-77ECF1EE3F87}" type="datetimeFigureOut">
              <a:rPr lang="en-US" smtClean="0"/>
              <a:t>5/12/16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F07AA-63D4-F04C-ACD3-210206AEC362}"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aIhk9eKOLzQ" TargetMode="External"/><Relationship Id="rId4" Type="http://schemas.openxmlformats.org/officeDocument/2006/relationships/image" Target="../media/image2.jpg"/><Relationship Id="rId5"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Mission, Goals and Accomplishments</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Effective Design and Implementation of Program Assessment</a:t>
            </a:r>
          </a:p>
          <a:p>
            <a:r>
              <a:rPr lang="en-US" dirty="0" smtClean="0"/>
              <a:t>Jeff Moore, Director</a:t>
            </a:r>
          </a:p>
          <a:p>
            <a:r>
              <a:rPr lang="en-US" dirty="0" smtClean="0"/>
              <a:t>UCF School of Performing Arts</a:t>
            </a:r>
            <a:endParaRPr lang="en-US" dirty="0"/>
          </a:p>
        </p:txBody>
      </p:sp>
      <p:pic>
        <p:nvPicPr>
          <p:cNvPr id="13" name="Picture 12"/>
          <p:cNvPicPr>
            <a:picLocks noChangeAspect="1"/>
          </p:cNvPicPr>
          <p:nvPr/>
        </p:nvPicPr>
        <p:blipFill>
          <a:blip r:embed="rId2"/>
          <a:stretch>
            <a:fillRect/>
          </a:stretch>
        </p:blipFill>
        <p:spPr>
          <a:xfrm>
            <a:off x="3537961" y="393750"/>
            <a:ext cx="1907464" cy="1736675"/>
          </a:xfrm>
          <a:prstGeom prst="rect">
            <a:avLst/>
          </a:prstGeom>
        </p:spPr>
      </p:pic>
    </p:spTree>
    <p:extLst>
      <p:ext uri="{BB962C8B-B14F-4D97-AF65-F5344CB8AC3E}">
        <p14:creationId xmlns:p14="http://schemas.microsoft.com/office/powerpoint/2010/main" val="3574112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Program </a:t>
            </a:r>
            <a:r>
              <a:rPr lang="en-US" dirty="0"/>
              <a:t>Assessment </a:t>
            </a:r>
            <a:r>
              <a:rPr lang="en-US" dirty="0" smtClean="0"/>
              <a:t>Process Overview </a:t>
            </a:r>
            <a:r>
              <a:rPr lang="en-US" dirty="0"/>
              <a:t/>
            </a:r>
            <a:br>
              <a:rPr lang="en-US" dirty="0"/>
            </a:br>
            <a:endParaRPr lang="en-US" dirty="0"/>
          </a:p>
        </p:txBody>
      </p:sp>
      <p:sp>
        <p:nvSpPr>
          <p:cNvPr id="3" name="Content Placeholder 2"/>
          <p:cNvSpPr>
            <a:spLocks noGrp="1"/>
          </p:cNvSpPr>
          <p:nvPr>
            <p:ph idx="1"/>
          </p:nvPr>
        </p:nvSpPr>
        <p:spPr>
          <a:xfrm>
            <a:off x="428220" y="1828800"/>
            <a:ext cx="8446295" cy="4772602"/>
          </a:xfrm>
        </p:spPr>
        <p:txBody>
          <a:bodyPr>
            <a:normAutofit fontScale="92500" lnSpcReduction="10000"/>
          </a:bodyPr>
          <a:lstStyle/>
          <a:p>
            <a:pPr marL="457200" indent="-457200">
              <a:buFont typeface="+mj-lt"/>
              <a:buAutoNum type="arabicPeriod"/>
            </a:pPr>
            <a:r>
              <a:rPr lang="en-US" dirty="0" smtClean="0"/>
              <a:t>Develop </a:t>
            </a:r>
            <a:r>
              <a:rPr lang="en-US" dirty="0"/>
              <a:t>a </a:t>
            </a:r>
            <a:r>
              <a:rPr lang="en-US" b="1" dirty="0"/>
              <a:t>mission statement </a:t>
            </a:r>
            <a:r>
              <a:rPr lang="en-US" dirty="0"/>
              <a:t>for each </a:t>
            </a:r>
            <a:r>
              <a:rPr lang="en-US" dirty="0" smtClean="0"/>
              <a:t>program that supports the university’s mission.</a:t>
            </a:r>
          </a:p>
          <a:p>
            <a:pPr lvl="1"/>
            <a:r>
              <a:rPr lang="en-US" dirty="0"/>
              <a:t>A</a:t>
            </a:r>
            <a:r>
              <a:rPr lang="en-US" dirty="0" smtClean="0"/>
              <a:t> </a:t>
            </a:r>
            <a:r>
              <a:rPr lang="en-US" dirty="0"/>
              <a:t>broad statement that describes what the program seeks to</a:t>
            </a:r>
            <a:r>
              <a:rPr lang="en-US" b="1" dirty="0"/>
              <a:t> do </a:t>
            </a:r>
            <a:r>
              <a:rPr lang="en-US" dirty="0"/>
              <a:t>and for </a:t>
            </a:r>
            <a:r>
              <a:rPr lang="en-US" b="1" dirty="0"/>
              <a:t>whom</a:t>
            </a:r>
            <a:r>
              <a:rPr lang="en-US" dirty="0"/>
              <a:t>.  </a:t>
            </a:r>
            <a:endParaRPr lang="en-US" dirty="0" smtClean="0"/>
          </a:p>
          <a:p>
            <a:pPr lvl="1"/>
            <a:r>
              <a:rPr lang="en-US" dirty="0" smtClean="0"/>
              <a:t>It </a:t>
            </a:r>
            <a:r>
              <a:rPr lang="en-US" dirty="0"/>
              <a:t>should provide a clear description of the purpose of the degree program</a:t>
            </a:r>
            <a:r>
              <a:rPr lang="en-US" dirty="0" smtClean="0"/>
              <a:t>.</a:t>
            </a:r>
          </a:p>
          <a:p>
            <a:pPr marL="457200" indent="-457200">
              <a:buFont typeface="+mj-lt"/>
              <a:buAutoNum type="arabicPeriod" startAt="2"/>
            </a:pPr>
            <a:r>
              <a:rPr lang="en-US" dirty="0"/>
              <a:t>Develop goals (broad statements)</a:t>
            </a:r>
          </a:p>
          <a:p>
            <a:pPr marL="638175" lvl="1" indent="-342900"/>
            <a:r>
              <a:rPr lang="en-US" dirty="0"/>
              <a:t>Support the mission statement</a:t>
            </a:r>
          </a:p>
          <a:p>
            <a:pPr marL="638175" lvl="1" indent="-342900"/>
            <a:r>
              <a:rPr lang="en-US" dirty="0"/>
              <a:t>State in broad terms what the program wants to accomplish (student outcomes) or to become over the next several years.</a:t>
            </a:r>
          </a:p>
          <a:p>
            <a:pPr marL="0" indent="0">
              <a:buNone/>
            </a:pPr>
            <a:endParaRPr lang="en-US" dirty="0"/>
          </a:p>
          <a:p>
            <a:endParaRPr lang="en-US" dirty="0"/>
          </a:p>
        </p:txBody>
      </p:sp>
      <p:pic>
        <p:nvPicPr>
          <p:cNvPr id="5" name="Picture 4"/>
          <p:cNvPicPr>
            <a:picLocks noChangeAspect="1"/>
          </p:cNvPicPr>
          <p:nvPr/>
        </p:nvPicPr>
        <p:blipFill>
          <a:blip r:embed="rId2"/>
          <a:stretch>
            <a:fillRect/>
          </a:stretch>
        </p:blipFill>
        <p:spPr>
          <a:xfrm>
            <a:off x="8317434" y="5939908"/>
            <a:ext cx="738732" cy="672588"/>
          </a:xfrm>
          <a:prstGeom prst="rect">
            <a:avLst/>
          </a:prstGeom>
        </p:spPr>
      </p:pic>
    </p:spTree>
    <p:extLst>
      <p:ext uri="{BB962C8B-B14F-4D97-AF65-F5344CB8AC3E}">
        <p14:creationId xmlns:p14="http://schemas.microsoft.com/office/powerpoint/2010/main" val="7247110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par>
                                <p:cTn id="9" presetID="1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2" dur="500"/>
                                        <p:tgtEl>
                                          <p:spTgt spid="3">
                                            <p:txEl>
                                              <p:pRg st="1" end="1"/>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2" dur="500"/>
                                        <p:tgtEl>
                                          <p:spTgt spid="3">
                                            <p:txEl>
                                              <p:pRg st="3" end="3"/>
                                            </p:txEl>
                                          </p:spTgt>
                                        </p:tgtEl>
                                      </p:cBhvr>
                                    </p:animEffect>
                                  </p:childTnLst>
                                </p:cTn>
                              </p:par>
                              <p:par>
                                <p:cTn id="23" presetID="1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4" end="4"/>
                                            </p:txEl>
                                          </p:spTgt>
                                        </p:tgtEl>
                                      </p:cBhvr>
                                    </p:animEffect>
                                  </p:childTnLst>
                                </p:cTn>
                              </p:par>
                              <p:par>
                                <p:cTn id="27" presetID="1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smtClean="0"/>
              <a:t>Mission statement</a:t>
            </a:r>
            <a:r>
              <a:rPr lang="en-US" sz="4000" dirty="0" smtClean="0"/>
              <a:t> </a:t>
            </a:r>
            <a:r>
              <a:rPr lang="en-US" dirty="0"/>
              <a:t/>
            </a:r>
            <a:br>
              <a:rPr lang="en-US" dirty="0"/>
            </a:br>
            <a:endParaRPr lang="en-US" dirty="0"/>
          </a:p>
        </p:txBody>
      </p:sp>
      <p:sp>
        <p:nvSpPr>
          <p:cNvPr id="3" name="Content Placeholder 2"/>
          <p:cNvSpPr>
            <a:spLocks noGrp="1"/>
          </p:cNvSpPr>
          <p:nvPr>
            <p:ph idx="1"/>
          </p:nvPr>
        </p:nvSpPr>
        <p:spPr>
          <a:xfrm>
            <a:off x="220298" y="1619745"/>
            <a:ext cx="8721221" cy="5040645"/>
          </a:xfrm>
        </p:spPr>
        <p:txBody>
          <a:bodyPr>
            <a:normAutofit fontScale="70000" lnSpcReduction="20000"/>
          </a:bodyPr>
          <a:lstStyle/>
          <a:p>
            <a:pPr marL="282575" lvl="1" indent="0">
              <a:buNone/>
            </a:pPr>
            <a:r>
              <a:rPr lang="en-US" b="1" dirty="0" smtClean="0"/>
              <a:t>Mission Statement:</a:t>
            </a:r>
          </a:p>
          <a:p>
            <a:pPr marL="577850" lvl="2" indent="0">
              <a:buNone/>
            </a:pPr>
            <a:r>
              <a:rPr lang="en-US" dirty="0"/>
              <a:t>It is the mission of the music education program to prepare all BME graduates to become effective K-12 music teachers and meet teaching licensure requirements for the State of Florida. </a:t>
            </a:r>
            <a:endParaRPr lang="en-US" dirty="0" smtClean="0"/>
          </a:p>
          <a:p>
            <a:pPr marL="295275" lvl="1" indent="0">
              <a:buNone/>
            </a:pPr>
            <a:endParaRPr lang="en-US" b="1" dirty="0" smtClean="0"/>
          </a:p>
          <a:p>
            <a:pPr marL="295275" lvl="1" indent="0">
              <a:buNone/>
            </a:pPr>
            <a:r>
              <a:rPr lang="en-US" b="1" dirty="0" smtClean="0"/>
              <a:t>BME Program Goals </a:t>
            </a:r>
          </a:p>
          <a:p>
            <a:pPr marL="577850" lvl="2" indent="0">
              <a:buNone/>
            </a:pPr>
            <a:r>
              <a:rPr lang="en-US" dirty="0"/>
              <a:t>Students will have the opportunity develop essential teaching competencies in the Florida Educator Accomplished Practices (FEAPs) through a comprehensive course sequence, diverse field experiences, and varied internship experiences. </a:t>
            </a:r>
            <a:br>
              <a:rPr lang="en-US" dirty="0"/>
            </a:br>
            <a:r>
              <a:rPr lang="en-US" dirty="0"/>
              <a:t/>
            </a:r>
            <a:br>
              <a:rPr lang="en-US" dirty="0"/>
            </a:br>
            <a:r>
              <a:rPr lang="en-US" dirty="0" smtClean="0"/>
              <a:t>In offering </a:t>
            </a:r>
            <a:r>
              <a:rPr lang="en-US" dirty="0"/>
              <a:t>the best undergraduate education available in Florida (UCF Mission Goal 1) we are requiring students to demonstrate proficiency with the essential competencies during clinical experience completed in a public school partnership (UCF Mission Goal 5).</a:t>
            </a:r>
            <a:br>
              <a:rPr lang="en-US" dirty="0"/>
            </a:br>
            <a:r>
              <a:rPr lang="en-US" dirty="0"/>
              <a:t/>
            </a:r>
            <a:br>
              <a:rPr lang="en-US" dirty="0"/>
            </a:br>
            <a:r>
              <a:rPr lang="en-US" dirty="0"/>
              <a:t>Program effectiveness will be primarily determined by the pass rate of state teaching examination, evaluation of skills evaluated during internships, and by evaluation of evidence included in an electronic portfolio.</a:t>
            </a:r>
            <a:br>
              <a:rPr lang="en-US" dirty="0"/>
            </a:br>
            <a:r>
              <a:rPr lang="en-US" dirty="0"/>
              <a:t/>
            </a:r>
            <a:br>
              <a:rPr lang="en-US" dirty="0"/>
            </a:br>
            <a:r>
              <a:rPr lang="en-US" dirty="0"/>
              <a:t>The Music Department's Curriculum and Assessment Committee reviews IE program assessment plans and data each year. If any changes seem necessary, the changes are taken to the faculty for </a:t>
            </a:r>
            <a:r>
              <a:rPr lang="en-US" dirty="0" smtClean="0"/>
              <a:t>discussion </a:t>
            </a:r>
            <a:r>
              <a:rPr lang="en-US" dirty="0"/>
              <a:t>and approval.</a:t>
            </a:r>
          </a:p>
          <a:p>
            <a:endParaRPr lang="en-US" dirty="0"/>
          </a:p>
        </p:txBody>
      </p:sp>
      <p:pic>
        <p:nvPicPr>
          <p:cNvPr id="5" name="Picture 4"/>
          <p:cNvPicPr>
            <a:picLocks noChangeAspect="1"/>
          </p:cNvPicPr>
          <p:nvPr/>
        </p:nvPicPr>
        <p:blipFill>
          <a:blip r:embed="rId3"/>
          <a:stretch>
            <a:fillRect/>
          </a:stretch>
        </p:blipFill>
        <p:spPr>
          <a:xfrm>
            <a:off x="8477518" y="6279303"/>
            <a:ext cx="418564" cy="381087"/>
          </a:xfrm>
          <a:prstGeom prst="rect">
            <a:avLst/>
          </a:prstGeom>
        </p:spPr>
      </p:pic>
    </p:spTree>
    <p:extLst>
      <p:ext uri="{BB962C8B-B14F-4D97-AF65-F5344CB8AC3E}">
        <p14:creationId xmlns:p14="http://schemas.microsoft.com/office/powerpoint/2010/main" val="363933379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Program Assessment </a:t>
            </a:r>
            <a:r>
              <a:rPr lang="en-US" dirty="0" smtClean="0"/>
              <a:t>Process </a:t>
            </a:r>
            <a:r>
              <a:rPr lang="en-US" sz="4000" dirty="0" smtClean="0"/>
              <a:t>(cont.) </a:t>
            </a:r>
            <a:r>
              <a:rPr lang="en-US" dirty="0"/>
              <a:t/>
            </a:r>
            <a:br>
              <a:rPr lang="en-US" dirty="0"/>
            </a:br>
            <a:endParaRPr lang="en-US" dirty="0"/>
          </a:p>
        </p:txBody>
      </p:sp>
      <p:sp>
        <p:nvSpPr>
          <p:cNvPr id="3" name="Content Placeholder 2"/>
          <p:cNvSpPr>
            <a:spLocks noGrp="1"/>
          </p:cNvSpPr>
          <p:nvPr>
            <p:ph idx="1"/>
          </p:nvPr>
        </p:nvSpPr>
        <p:spPr>
          <a:xfrm>
            <a:off x="220298" y="1619745"/>
            <a:ext cx="8721221" cy="5040645"/>
          </a:xfrm>
        </p:spPr>
        <p:txBody>
          <a:bodyPr>
            <a:normAutofit fontScale="92500" lnSpcReduction="20000"/>
          </a:bodyPr>
          <a:lstStyle/>
          <a:p>
            <a:pPr marL="457200" indent="-457200">
              <a:buFont typeface="+mj-lt"/>
              <a:buAutoNum type="arabicPeriod" startAt="3"/>
            </a:pPr>
            <a:r>
              <a:rPr lang="en-US" dirty="0" smtClean="0"/>
              <a:t>Develop </a:t>
            </a:r>
            <a:r>
              <a:rPr lang="en-US" dirty="0"/>
              <a:t>at least </a:t>
            </a:r>
            <a:r>
              <a:rPr lang="en-US" dirty="0" smtClean="0"/>
              <a:t>“X” student learning outcomes (number will vary by institution) that reflect Academic Learning Compacts:</a:t>
            </a:r>
            <a:endParaRPr lang="en-US" dirty="0"/>
          </a:p>
          <a:p>
            <a:pPr marL="1035050" lvl="2" indent="-457200">
              <a:buFont typeface="+mj-lt"/>
              <a:buAutoNum type="alphaUcPeriod"/>
            </a:pPr>
            <a:r>
              <a:rPr lang="en-US" dirty="0" smtClean="0"/>
              <a:t>Discipline</a:t>
            </a:r>
            <a:r>
              <a:rPr lang="en-US" dirty="0"/>
              <a:t>-</a:t>
            </a:r>
            <a:r>
              <a:rPr lang="en-US" dirty="0" smtClean="0"/>
              <a:t>specific knowledge, skills, attitudes &amp; behaviors</a:t>
            </a:r>
          </a:p>
          <a:p>
            <a:pPr marL="1035050" lvl="2" indent="-457200">
              <a:buFont typeface="+mj-lt"/>
              <a:buAutoNum type="alphaUcPeriod"/>
            </a:pPr>
            <a:r>
              <a:rPr lang="en-US" dirty="0" smtClean="0"/>
              <a:t>Communication </a:t>
            </a:r>
            <a:r>
              <a:rPr lang="en-US" dirty="0"/>
              <a:t>(written, oral, mixed media</a:t>
            </a:r>
            <a:r>
              <a:rPr lang="en-US" dirty="0" smtClean="0"/>
              <a:t>)</a:t>
            </a:r>
          </a:p>
          <a:p>
            <a:pPr marL="1035050" lvl="2" indent="-457200">
              <a:buFont typeface="+mj-lt"/>
              <a:buAutoNum type="alphaUcPeriod"/>
            </a:pPr>
            <a:r>
              <a:rPr lang="en-US" dirty="0" smtClean="0"/>
              <a:t>Critical thinking (problem solving, evaluating, analyzing, creating something original)</a:t>
            </a:r>
          </a:p>
          <a:p>
            <a:pPr>
              <a:buFont typeface="Wingdings" charset="2"/>
              <a:buChar char="²"/>
            </a:pPr>
            <a:r>
              <a:rPr lang="en-US" dirty="0" smtClean="0"/>
              <a:t>Outcomes should be </a:t>
            </a:r>
            <a:r>
              <a:rPr lang="en-US" b="1" dirty="0" smtClean="0"/>
              <a:t>S.M.A.R.T:</a:t>
            </a:r>
          </a:p>
          <a:p>
            <a:pPr lvl="2">
              <a:buFont typeface="Wingdings" charset="2"/>
              <a:buChar char="²"/>
            </a:pPr>
            <a:r>
              <a:rPr lang="en-US" b="1" u="sng" dirty="0" smtClean="0"/>
              <a:t>S</a:t>
            </a:r>
            <a:r>
              <a:rPr lang="en-US" b="1" dirty="0" smtClean="0"/>
              <a:t>pecific</a:t>
            </a:r>
          </a:p>
          <a:p>
            <a:pPr lvl="2">
              <a:buFont typeface="Wingdings" charset="2"/>
              <a:buChar char="²"/>
            </a:pPr>
            <a:r>
              <a:rPr lang="en-US" b="1" u="sng" dirty="0" smtClean="0"/>
              <a:t>M</a:t>
            </a:r>
            <a:r>
              <a:rPr lang="en-US" b="1" dirty="0" smtClean="0"/>
              <a:t>easurable</a:t>
            </a:r>
          </a:p>
          <a:p>
            <a:pPr lvl="2">
              <a:buFont typeface="Wingdings" charset="2"/>
              <a:buChar char="²"/>
            </a:pPr>
            <a:r>
              <a:rPr lang="en-US" b="1" u="sng" dirty="0" smtClean="0"/>
              <a:t>A</a:t>
            </a:r>
            <a:r>
              <a:rPr lang="en-US" b="1" dirty="0" smtClean="0"/>
              <a:t>ttainable </a:t>
            </a:r>
          </a:p>
          <a:p>
            <a:pPr lvl="2">
              <a:buFont typeface="Wingdings" charset="2"/>
              <a:buChar char="²"/>
            </a:pPr>
            <a:r>
              <a:rPr lang="en-US" b="1" u="sng" dirty="0" smtClean="0"/>
              <a:t>R</a:t>
            </a:r>
            <a:r>
              <a:rPr lang="en-US" b="1" dirty="0" smtClean="0"/>
              <a:t>esults-oriented</a:t>
            </a:r>
          </a:p>
          <a:p>
            <a:pPr lvl="2">
              <a:buFont typeface="Wingdings" charset="2"/>
              <a:buChar char="²"/>
            </a:pPr>
            <a:r>
              <a:rPr lang="en-US" b="1" u="sng" dirty="0" smtClean="0"/>
              <a:t>T</a:t>
            </a:r>
            <a:r>
              <a:rPr lang="en-US" b="1" dirty="0" smtClean="0"/>
              <a:t>ime Bound</a:t>
            </a:r>
          </a:p>
          <a:p>
            <a:pPr lvl="1">
              <a:buFont typeface="Wingdings" charset="2"/>
              <a:buChar char="²"/>
            </a:pPr>
            <a:endParaRPr lang="en-US" dirty="0" smtClean="0"/>
          </a:p>
          <a:p>
            <a:pPr marL="752475" lvl="1" indent="-457200"/>
            <a:endParaRPr lang="en-US" dirty="0" smtClean="0"/>
          </a:p>
          <a:p>
            <a:pPr marL="752475" lvl="1" indent="-457200"/>
            <a:endParaRPr lang="en-US" dirty="0" smtClean="0"/>
          </a:p>
          <a:p>
            <a:pPr marL="752475" lvl="1" indent="-457200"/>
            <a:endParaRPr lang="en-US" dirty="0" smtClean="0"/>
          </a:p>
          <a:p>
            <a:pPr marL="457200" indent="-457200">
              <a:buFont typeface="+mj-lt"/>
              <a:buAutoNum type="arabicPeriod" startAt="4"/>
            </a:pPr>
            <a:endParaRPr lang="en-US" dirty="0"/>
          </a:p>
          <a:p>
            <a:endParaRPr lang="en-US" dirty="0"/>
          </a:p>
        </p:txBody>
      </p:sp>
      <p:pic>
        <p:nvPicPr>
          <p:cNvPr id="5" name="Picture 4"/>
          <p:cNvPicPr>
            <a:picLocks noChangeAspect="1"/>
          </p:cNvPicPr>
          <p:nvPr/>
        </p:nvPicPr>
        <p:blipFill>
          <a:blip r:embed="rId2"/>
          <a:stretch>
            <a:fillRect/>
          </a:stretch>
        </p:blipFill>
        <p:spPr>
          <a:xfrm>
            <a:off x="7948068" y="5939908"/>
            <a:ext cx="738732" cy="672588"/>
          </a:xfrm>
          <a:prstGeom prst="rect">
            <a:avLst/>
          </a:prstGeom>
        </p:spPr>
      </p:pic>
    </p:spTree>
    <p:extLst>
      <p:ext uri="{BB962C8B-B14F-4D97-AF65-F5344CB8AC3E}">
        <p14:creationId xmlns:p14="http://schemas.microsoft.com/office/powerpoint/2010/main" val="4569094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1000"/>
                                        <p:tgtEl>
                                          <p:spTgt spid="3">
                                            <p:txEl>
                                              <p:pRg st="9" end="9"/>
                                            </p:txEl>
                                          </p:spTgt>
                                        </p:tgtEl>
                                      </p:cBhvr>
                                    </p:animEffect>
                                    <p:anim calcmode="lin" valueType="num">
                                      <p:cBhvr>
                                        <p:cTn id="5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Program Assessment Process </a:t>
            </a:r>
            <a:r>
              <a:rPr lang="en-US" sz="4000" dirty="0"/>
              <a:t>(cont.) </a:t>
            </a:r>
            <a:r>
              <a:rPr lang="en-US" dirty="0"/>
              <a:t/>
            </a:r>
            <a:br>
              <a:rPr lang="en-US" dirty="0"/>
            </a:br>
            <a:endParaRPr lang="en-US" dirty="0"/>
          </a:p>
        </p:txBody>
      </p:sp>
      <p:sp>
        <p:nvSpPr>
          <p:cNvPr id="3" name="Content Placeholder 2"/>
          <p:cNvSpPr>
            <a:spLocks noGrp="1"/>
          </p:cNvSpPr>
          <p:nvPr>
            <p:ph idx="1"/>
          </p:nvPr>
        </p:nvSpPr>
        <p:spPr>
          <a:xfrm>
            <a:off x="311010" y="1671577"/>
            <a:ext cx="8500924" cy="4833319"/>
          </a:xfrm>
        </p:spPr>
        <p:txBody>
          <a:bodyPr>
            <a:normAutofit fontScale="92500" lnSpcReduction="20000"/>
          </a:bodyPr>
          <a:lstStyle/>
          <a:p>
            <a:pPr marL="457200" indent="-457200">
              <a:buFont typeface="+mj-lt"/>
              <a:buAutoNum type="arabicPeriod" startAt="4"/>
            </a:pPr>
            <a:r>
              <a:rPr lang="en-US" dirty="0"/>
              <a:t>Develop </a:t>
            </a:r>
            <a:r>
              <a:rPr lang="en-US" dirty="0" smtClean="0"/>
              <a:t>at least TWO </a:t>
            </a:r>
            <a:r>
              <a:rPr lang="en-US" dirty="0"/>
              <a:t>assessment </a:t>
            </a:r>
            <a:r>
              <a:rPr lang="en-US" dirty="0" smtClean="0"/>
              <a:t>measures (indicators of success with targets) </a:t>
            </a:r>
            <a:r>
              <a:rPr lang="en-US" dirty="0"/>
              <a:t>for each </a:t>
            </a:r>
            <a:r>
              <a:rPr lang="en-US" dirty="0" smtClean="0"/>
              <a:t>outcome. </a:t>
            </a:r>
            <a:endParaRPr lang="en-US" dirty="0"/>
          </a:p>
          <a:p>
            <a:pPr lvl="1"/>
            <a:r>
              <a:rPr lang="en-US" dirty="0"/>
              <a:t>Determine what program participants should be able to do.</a:t>
            </a:r>
          </a:p>
          <a:p>
            <a:pPr lvl="1"/>
            <a:r>
              <a:rPr lang="en-US" dirty="0"/>
              <a:t>Set targets (scores, passing rates) that are reasonably attainable. </a:t>
            </a:r>
          </a:p>
          <a:p>
            <a:pPr lvl="1"/>
            <a:r>
              <a:rPr lang="en-US" dirty="0"/>
              <a:t>Course grades cannot be used as a measure of program </a:t>
            </a:r>
            <a:r>
              <a:rPr lang="en-US" dirty="0" smtClean="0"/>
              <a:t>effectiveness</a:t>
            </a:r>
            <a:r>
              <a:rPr lang="en-US" dirty="0"/>
              <a:t> </a:t>
            </a:r>
            <a:r>
              <a:rPr lang="en-US" dirty="0" smtClean="0"/>
              <a:t>(projects embedded in courses may) </a:t>
            </a:r>
            <a:endParaRPr lang="en-US" dirty="0"/>
          </a:p>
          <a:p>
            <a:pPr lvl="1"/>
            <a:r>
              <a:rPr lang="en-US" dirty="0"/>
              <a:t>At least one assessment for an objective must include external evaluation (someone beside the instructor, and even better if from outside the department). </a:t>
            </a:r>
            <a:endParaRPr lang="en-US" dirty="0" smtClean="0"/>
          </a:p>
        </p:txBody>
      </p:sp>
      <p:pic>
        <p:nvPicPr>
          <p:cNvPr id="5" name="Picture 4"/>
          <p:cNvPicPr>
            <a:picLocks noChangeAspect="1"/>
          </p:cNvPicPr>
          <p:nvPr/>
        </p:nvPicPr>
        <p:blipFill>
          <a:blip r:embed="rId2"/>
          <a:stretch>
            <a:fillRect/>
          </a:stretch>
        </p:blipFill>
        <p:spPr>
          <a:xfrm>
            <a:off x="7948068" y="5939908"/>
            <a:ext cx="738732" cy="672588"/>
          </a:xfrm>
          <a:prstGeom prst="rect">
            <a:avLst/>
          </a:prstGeom>
        </p:spPr>
      </p:pic>
    </p:spTree>
    <p:extLst>
      <p:ext uri="{BB962C8B-B14F-4D97-AF65-F5344CB8AC3E}">
        <p14:creationId xmlns:p14="http://schemas.microsoft.com/office/powerpoint/2010/main" val="251854086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Examples of outcomes with Two Assessment measures </a:t>
            </a:r>
            <a:br>
              <a:rPr lang="en-US" sz="3200" dirty="0" smtClean="0"/>
            </a:br>
            <a:r>
              <a:rPr lang="en-US" sz="3200" dirty="0" smtClean="0"/>
              <a:t>“Music Education”</a:t>
            </a:r>
            <a:endParaRPr lang="en-US" sz="3200" dirty="0"/>
          </a:p>
        </p:txBody>
      </p:sp>
      <p:sp>
        <p:nvSpPr>
          <p:cNvPr id="3" name="Content Placeholder 2"/>
          <p:cNvSpPr>
            <a:spLocks noGrp="1"/>
          </p:cNvSpPr>
          <p:nvPr>
            <p:ph idx="1"/>
          </p:nvPr>
        </p:nvSpPr>
        <p:spPr>
          <a:xfrm>
            <a:off x="107104" y="1468752"/>
            <a:ext cx="8843726" cy="5247728"/>
          </a:xfrm>
        </p:spPr>
        <p:txBody>
          <a:bodyPr>
            <a:normAutofit fontScale="77500" lnSpcReduction="20000"/>
          </a:bodyPr>
          <a:lstStyle/>
          <a:p>
            <a:pPr marL="457200" indent="-457200">
              <a:buFont typeface="+mj-lt"/>
              <a:buAutoNum type="alphaUcPeriod"/>
            </a:pPr>
            <a:r>
              <a:rPr lang="en-US" dirty="0"/>
              <a:t>Discipline-specific knowledge, skills, attitudes &amp; </a:t>
            </a:r>
            <a:r>
              <a:rPr lang="en-US" dirty="0" smtClean="0"/>
              <a:t>behaviors</a:t>
            </a:r>
          </a:p>
          <a:p>
            <a:pPr marL="638175" lvl="1" indent="-342900"/>
            <a:r>
              <a:rPr lang="en-US" dirty="0" smtClean="0"/>
              <a:t>Outcome: Graduates </a:t>
            </a:r>
            <a:r>
              <a:rPr lang="en-US" dirty="0"/>
              <a:t>will demonstrate proficiency with music technology </a:t>
            </a:r>
            <a:r>
              <a:rPr lang="en-US" dirty="0" smtClean="0"/>
              <a:t>applications.</a:t>
            </a:r>
          </a:p>
          <a:p>
            <a:pPr marL="920750" lvl="2" indent="-342900"/>
            <a:r>
              <a:rPr lang="en-US" dirty="0" smtClean="0"/>
              <a:t>Measure</a:t>
            </a:r>
            <a:r>
              <a:rPr lang="en-US" dirty="0"/>
              <a:t>: </a:t>
            </a:r>
            <a:r>
              <a:rPr lang="en-US" dirty="0" smtClean="0"/>
              <a:t>1.  All </a:t>
            </a:r>
            <a:r>
              <a:rPr lang="en-US" dirty="0"/>
              <a:t>students (100%) will demonstrate the ability to use music </a:t>
            </a:r>
            <a:r>
              <a:rPr lang="en-US" dirty="0" smtClean="0"/>
              <a:t>notation software by </a:t>
            </a:r>
            <a:r>
              <a:rPr lang="en-US" dirty="0"/>
              <a:t>earning a passing score (85%) or higher on </a:t>
            </a:r>
            <a:r>
              <a:rPr lang="en-US" dirty="0" smtClean="0"/>
              <a:t>Notational </a:t>
            </a:r>
            <a:r>
              <a:rPr lang="en-US" dirty="0"/>
              <a:t>Software Application Project as part of MUS 2360C or MUE 3693</a:t>
            </a:r>
            <a:r>
              <a:rPr lang="en-US" dirty="0" smtClean="0"/>
              <a:t>.</a:t>
            </a:r>
          </a:p>
          <a:p>
            <a:pPr marL="920750" lvl="2" indent="-342900"/>
            <a:r>
              <a:rPr lang="en-US" dirty="0" smtClean="0"/>
              <a:t>Measure 2. All </a:t>
            </a:r>
            <a:r>
              <a:rPr lang="en-US" dirty="0"/>
              <a:t>students will demonstrate the ability to use technology for music instruction. As a graduation requirement, all students (100%) will earn a rating of 2 (proficient) or higher on the technology portion of the electronic portfolio</a:t>
            </a:r>
            <a:r>
              <a:rPr lang="en-US" dirty="0" smtClean="0"/>
              <a:t>.</a:t>
            </a:r>
          </a:p>
          <a:p>
            <a:pPr marL="457200" indent="-457200">
              <a:buFont typeface="+mj-lt"/>
              <a:buAutoNum type="alphaUcPeriod"/>
            </a:pPr>
            <a:r>
              <a:rPr lang="en-US" dirty="0"/>
              <a:t>Communication (written, oral, mixed media</a:t>
            </a:r>
            <a:r>
              <a:rPr lang="en-US" dirty="0" smtClean="0"/>
              <a:t>)</a:t>
            </a:r>
          </a:p>
          <a:p>
            <a:pPr lvl="1"/>
            <a:r>
              <a:rPr lang="en-US" dirty="0" smtClean="0"/>
              <a:t>Outcome: Students will effectively communicate in a verbal format.</a:t>
            </a:r>
          </a:p>
          <a:p>
            <a:pPr lvl="2"/>
            <a:r>
              <a:rPr lang="en-US" dirty="0" smtClean="0"/>
              <a:t>Measure 1.  Students </a:t>
            </a:r>
            <a:r>
              <a:rPr lang="en-US" dirty="0"/>
              <a:t>will demonstrate the ability to effectively communicate expectations during microteaching. All students (100%) will earn a rating of 2 (proficient) or higher on the verbal communication portion of the final micro-teaching assessment used in MUE 4331 or 4332. </a:t>
            </a:r>
            <a:endParaRPr lang="en-US" dirty="0" smtClean="0"/>
          </a:p>
          <a:p>
            <a:pPr lvl="2"/>
            <a:r>
              <a:rPr lang="en-US" dirty="0" smtClean="0"/>
              <a:t>Measure 2. All </a:t>
            </a:r>
            <a:r>
              <a:rPr lang="en-US" dirty="0"/>
              <a:t>students (100%) will earn a satisfactory rating on the communication portion of the Internship II final evaluation. </a:t>
            </a:r>
          </a:p>
          <a:p>
            <a:endParaRPr lang="en-US" dirty="0"/>
          </a:p>
        </p:txBody>
      </p:sp>
      <p:pic>
        <p:nvPicPr>
          <p:cNvPr id="5" name="Picture 4"/>
          <p:cNvPicPr>
            <a:picLocks noChangeAspect="1"/>
          </p:cNvPicPr>
          <p:nvPr/>
        </p:nvPicPr>
        <p:blipFill>
          <a:blip r:embed="rId2"/>
          <a:stretch>
            <a:fillRect/>
          </a:stretch>
        </p:blipFill>
        <p:spPr>
          <a:xfrm>
            <a:off x="8212098" y="5939908"/>
            <a:ext cx="738732" cy="672588"/>
          </a:xfrm>
          <a:prstGeom prst="rect">
            <a:avLst/>
          </a:prstGeom>
        </p:spPr>
      </p:pic>
    </p:spTree>
    <p:extLst>
      <p:ext uri="{BB962C8B-B14F-4D97-AF65-F5344CB8AC3E}">
        <p14:creationId xmlns:p14="http://schemas.microsoft.com/office/powerpoint/2010/main" val="6834245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2" end="2"/>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7"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9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3">
                                            <p:txEl>
                                              <p:pRg st="4" end="4"/>
                                            </p:txEl>
                                          </p:spTgt>
                                        </p:tgtEl>
                                        <p:attrNameLst>
                                          <p:attrName>ppt_y</p:attrName>
                                        </p:attrNameLst>
                                      </p:cBhvr>
                                      <p:tavLst>
                                        <p:tav tm="0">
                                          <p:val>
                                            <p:strVal val="#ppt_y-.03"/>
                                          </p:val>
                                        </p:tav>
                                        <p:tav tm="100000">
                                          <p:val>
                                            <p:strVal val="#ppt_y"/>
                                          </p:val>
                                        </p:tav>
                                      </p:tavLst>
                                    </p:anim>
                                  </p:childTnLst>
                                </p:cTn>
                              </p:par>
                              <p:par>
                                <p:cTn id="37" presetID="37" presetClass="entr" presetSubtype="0"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1000"/>
                                        <p:tgtEl>
                                          <p:spTgt spid="3">
                                            <p:txEl>
                                              <p:pRg st="5" end="5"/>
                                            </p:txEl>
                                          </p:spTgt>
                                        </p:tgtEl>
                                      </p:cBhvr>
                                    </p:animEffect>
                                    <p:anim calcmode="lin" valueType="num">
                                      <p:cBhvr>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900" decel="100000" fill="hold"/>
                                        <p:tgtEl>
                                          <p:spTgt spid="3">
                                            <p:txEl>
                                              <p:pRg st="5" end="5"/>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3">
                                            <p:txEl>
                                              <p:pRg st="5" end="5"/>
                                            </p:txEl>
                                          </p:spTgt>
                                        </p:tgtEl>
                                        <p:attrNameLst>
                                          <p:attrName>ppt_y</p:attrName>
                                        </p:attrNameLst>
                                      </p:cBhvr>
                                      <p:tavLst>
                                        <p:tav tm="0">
                                          <p:val>
                                            <p:strVal val="#ppt_y-.03"/>
                                          </p:val>
                                        </p:tav>
                                        <p:tav tm="100000">
                                          <p:val>
                                            <p:strVal val="#ppt_y"/>
                                          </p:val>
                                        </p:tav>
                                      </p:tavLst>
                                    </p:anim>
                                  </p:childTnLst>
                                </p:cTn>
                              </p:par>
                              <p:par>
                                <p:cTn id="43" presetID="37" presetClass="entr" presetSubtype="0" fill="hold"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900" decel="100000" fill="hold"/>
                                        <p:tgtEl>
                                          <p:spTgt spid="3">
                                            <p:txEl>
                                              <p:pRg st="6" end="6"/>
                                            </p:txEl>
                                          </p:spTgt>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3">
                                            <p:txEl>
                                              <p:pRg st="6" end="6"/>
                                            </p:txEl>
                                          </p:spTgt>
                                        </p:tgtEl>
                                        <p:attrNameLst>
                                          <p:attrName>ppt_y</p:attrName>
                                        </p:attrNameLst>
                                      </p:cBhvr>
                                      <p:tavLst>
                                        <p:tav tm="0">
                                          <p:val>
                                            <p:strVal val="#ppt_y-.03"/>
                                          </p:val>
                                        </p:tav>
                                        <p:tav tm="100000">
                                          <p:val>
                                            <p:strVal val="#ppt_y"/>
                                          </p:val>
                                        </p:tav>
                                      </p:tavLst>
                                    </p:anim>
                                  </p:childTnLst>
                                </p:cTn>
                              </p:par>
                              <p:par>
                                <p:cTn id="49" presetID="37" presetClass="entr" presetSubtype="0" fill="hold" nodeType="with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Effect transition="in" filter="fade">
                                      <p:cBhvr>
                                        <p:cTn id="51" dur="1000"/>
                                        <p:tgtEl>
                                          <p:spTgt spid="3">
                                            <p:txEl>
                                              <p:pRg st="7" end="7"/>
                                            </p:txEl>
                                          </p:spTgt>
                                        </p:tgtEl>
                                      </p:cBhvr>
                                    </p:animEffect>
                                    <p:anim calcmode="lin" valueType="num">
                                      <p:cBhvr>
                                        <p:cTn id="5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3" dur="900" decel="100000" fill="hold"/>
                                        <p:tgtEl>
                                          <p:spTgt spid="3">
                                            <p:txEl>
                                              <p:pRg st="7" end="7"/>
                                            </p:txEl>
                                          </p:spTgt>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3">
                                            <p:txEl>
                                              <p:pRg st="7" end="7"/>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Examples of outcomes with Two ASSESSMENT </a:t>
            </a:r>
            <a:r>
              <a:rPr lang="en-US" sz="3200" dirty="0" smtClean="0"/>
              <a:t>measures</a:t>
            </a:r>
            <a:endParaRPr lang="en-US" sz="3200" dirty="0"/>
          </a:p>
        </p:txBody>
      </p:sp>
      <p:sp>
        <p:nvSpPr>
          <p:cNvPr id="3" name="Content Placeholder 2"/>
          <p:cNvSpPr>
            <a:spLocks noGrp="1"/>
          </p:cNvSpPr>
          <p:nvPr>
            <p:ph idx="1"/>
          </p:nvPr>
        </p:nvSpPr>
        <p:spPr>
          <a:xfrm>
            <a:off x="107104" y="1468752"/>
            <a:ext cx="8843726" cy="5247728"/>
          </a:xfrm>
        </p:spPr>
        <p:txBody>
          <a:bodyPr>
            <a:normAutofit fontScale="92500" lnSpcReduction="10000"/>
          </a:bodyPr>
          <a:lstStyle/>
          <a:p>
            <a:pPr marL="457200" indent="-457200">
              <a:buFont typeface="+mj-lt"/>
              <a:buAutoNum type="alphaUcPeriod" startAt="3"/>
            </a:pPr>
            <a:r>
              <a:rPr lang="en-US" dirty="0" smtClean="0"/>
              <a:t>Critical </a:t>
            </a:r>
            <a:r>
              <a:rPr lang="en-US" dirty="0"/>
              <a:t>thinking (problem solving, evaluating, analyzing, creating something original)</a:t>
            </a:r>
          </a:p>
          <a:p>
            <a:pPr lvl="1"/>
            <a:r>
              <a:rPr lang="en-US" dirty="0" smtClean="0"/>
              <a:t>Outcome: Graduates will demonstrate their ability to effectively engage in continuous improvement.</a:t>
            </a:r>
          </a:p>
          <a:p>
            <a:pPr lvl="2"/>
            <a:r>
              <a:rPr lang="en-US" dirty="0" smtClean="0"/>
              <a:t>Measure 1. Students will reflect on microteaching and accurately identify areas for improvement.  All students (100%) will earn a rating of 2 (proficient) or higher on the self-reflection portion of the Micro-Teaching Assessment Rubric used in conjunction with final examination for MUE 4331 or 4332. </a:t>
            </a:r>
          </a:p>
          <a:p>
            <a:pPr lvl="2"/>
            <a:r>
              <a:rPr lang="en-US" dirty="0" smtClean="0"/>
              <a:t> Measure 2. Students will reflect on classroom instruction and accurately identify areas of effectiveness and areas for improvement.  All students (100%) will earn a rating of 2 (proficient) or higher on the reflection portion of the electronic portfolio.</a:t>
            </a:r>
          </a:p>
          <a:p>
            <a:endParaRPr lang="en-US" dirty="0"/>
          </a:p>
        </p:txBody>
      </p:sp>
      <p:pic>
        <p:nvPicPr>
          <p:cNvPr id="5" name="Picture 4"/>
          <p:cNvPicPr>
            <a:picLocks noChangeAspect="1"/>
          </p:cNvPicPr>
          <p:nvPr/>
        </p:nvPicPr>
        <p:blipFill>
          <a:blip r:embed="rId2"/>
          <a:stretch>
            <a:fillRect/>
          </a:stretch>
        </p:blipFill>
        <p:spPr>
          <a:xfrm>
            <a:off x="7948068" y="6043892"/>
            <a:ext cx="738732" cy="672588"/>
          </a:xfrm>
          <a:prstGeom prst="rect">
            <a:avLst/>
          </a:prstGeom>
        </p:spPr>
      </p:pic>
    </p:spTree>
    <p:extLst>
      <p:ext uri="{BB962C8B-B14F-4D97-AF65-F5344CB8AC3E}">
        <p14:creationId xmlns:p14="http://schemas.microsoft.com/office/powerpoint/2010/main" val="268610720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Timing of assessments and measurements</a:t>
            </a:r>
            <a:endParaRPr lang="en-US" dirty="0"/>
          </a:p>
        </p:txBody>
      </p:sp>
      <p:sp>
        <p:nvSpPr>
          <p:cNvPr id="3" name="Content Placeholder 2"/>
          <p:cNvSpPr>
            <a:spLocks noGrp="1"/>
          </p:cNvSpPr>
          <p:nvPr>
            <p:ph idx="1"/>
          </p:nvPr>
        </p:nvSpPr>
        <p:spPr/>
        <p:txBody>
          <a:bodyPr>
            <a:normAutofit fontScale="92500" lnSpcReduction="20000"/>
          </a:bodyPr>
          <a:lstStyle/>
          <a:p>
            <a:pPr marL="457200" indent="-457200">
              <a:buFont typeface="+mj-lt"/>
              <a:buAutoNum type="arabicPeriod"/>
            </a:pPr>
            <a:r>
              <a:rPr lang="en-US" b="1" dirty="0"/>
              <a:t>Summative </a:t>
            </a:r>
            <a:r>
              <a:rPr lang="en-US" b="1" dirty="0" smtClean="0"/>
              <a:t>Assessment </a:t>
            </a:r>
            <a:r>
              <a:rPr lang="en-US" dirty="0"/>
              <a:t>(Assessments </a:t>
            </a:r>
            <a:r>
              <a:rPr lang="en-US" b="1" dirty="0"/>
              <a:t>OF</a:t>
            </a:r>
            <a:r>
              <a:rPr lang="en-US" dirty="0"/>
              <a:t> Learning</a:t>
            </a:r>
            <a:r>
              <a:rPr lang="en-US" dirty="0" smtClean="0"/>
              <a:t>)</a:t>
            </a:r>
          </a:p>
          <a:p>
            <a:pPr marL="752475" lvl="1" indent="-457200"/>
            <a:r>
              <a:rPr lang="en-US" dirty="0" smtClean="0"/>
              <a:t>Near </a:t>
            </a:r>
            <a:r>
              <a:rPr lang="en-US" dirty="0"/>
              <a:t>program completion (e.g. capstone project</a:t>
            </a:r>
            <a:r>
              <a:rPr lang="en-US" dirty="0" smtClean="0"/>
              <a:t>)</a:t>
            </a:r>
          </a:p>
          <a:p>
            <a:pPr marL="752475" lvl="1" indent="-457200"/>
            <a:r>
              <a:rPr lang="en-US" dirty="0">
                <a:latin typeface="Georgia" charset="0"/>
              </a:rPr>
              <a:t>Evaluation of how much students have learned as of a particular point in </a:t>
            </a:r>
            <a:r>
              <a:rPr lang="en-US" dirty="0" smtClean="0">
                <a:latin typeface="Georgia" charset="0"/>
              </a:rPr>
              <a:t>time</a:t>
            </a:r>
            <a:endParaRPr lang="en-US" dirty="0" smtClean="0"/>
          </a:p>
          <a:p>
            <a:pPr marL="457200" indent="-457200">
              <a:buFont typeface="+mj-lt"/>
              <a:buAutoNum type="arabicPeriod"/>
            </a:pPr>
            <a:r>
              <a:rPr lang="en-US" b="1" dirty="0" smtClean="0"/>
              <a:t>Formative </a:t>
            </a:r>
            <a:r>
              <a:rPr lang="en-US" b="1" dirty="0"/>
              <a:t>Assessment </a:t>
            </a:r>
            <a:r>
              <a:rPr lang="en-US" dirty="0"/>
              <a:t>(Assessments </a:t>
            </a:r>
            <a:r>
              <a:rPr lang="en-US" b="1" dirty="0"/>
              <a:t>FOR</a:t>
            </a:r>
            <a:r>
              <a:rPr lang="en-US" dirty="0"/>
              <a:t> Learning)  </a:t>
            </a:r>
          </a:p>
          <a:p>
            <a:pPr lvl="1"/>
            <a:r>
              <a:rPr lang="en-US" dirty="0"/>
              <a:t>A mid-program assessment (and at specific </a:t>
            </a:r>
            <a:r>
              <a:rPr lang="en-US" dirty="0" smtClean="0"/>
              <a:t>curricular checkpoints</a:t>
            </a:r>
            <a:r>
              <a:rPr lang="en-US" dirty="0"/>
              <a:t>) is encouraged in order to identify areas for growth while there is time to address these areas. </a:t>
            </a:r>
            <a:endParaRPr lang="en-US" dirty="0" smtClean="0"/>
          </a:p>
          <a:p>
            <a:pPr lvl="1"/>
            <a:r>
              <a:rPr lang="en-US" dirty="0">
                <a:latin typeface="Georgia" charset="0"/>
              </a:rPr>
              <a:t>Activities that provide feedback used to modify teaching [teacher use] and learning [student use]</a:t>
            </a:r>
          </a:p>
          <a:p>
            <a:pPr lvl="1"/>
            <a:endParaRPr lang="en-US" dirty="0"/>
          </a:p>
          <a:p>
            <a:pPr lvl="1"/>
            <a:endParaRPr lang="en-US" dirty="0"/>
          </a:p>
        </p:txBody>
      </p:sp>
      <p:pic>
        <p:nvPicPr>
          <p:cNvPr id="5" name="Picture 4"/>
          <p:cNvPicPr>
            <a:picLocks noChangeAspect="1"/>
          </p:cNvPicPr>
          <p:nvPr/>
        </p:nvPicPr>
        <p:blipFill>
          <a:blip r:embed="rId2"/>
          <a:stretch>
            <a:fillRect/>
          </a:stretch>
        </p:blipFill>
        <p:spPr>
          <a:xfrm>
            <a:off x="8244590" y="6126163"/>
            <a:ext cx="593045" cy="539945"/>
          </a:xfrm>
          <a:prstGeom prst="rect">
            <a:avLst/>
          </a:prstGeom>
        </p:spPr>
      </p:pic>
    </p:spTree>
    <p:extLst>
      <p:ext uri="{BB962C8B-B14F-4D97-AF65-F5344CB8AC3E}">
        <p14:creationId xmlns:p14="http://schemas.microsoft.com/office/powerpoint/2010/main" val="3193271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7"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par>
                                <p:cTn id="28" presetID="37" presetClass="entr" presetSubtype="0" fill="hold"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1000"/>
                                        <p:tgtEl>
                                          <p:spTgt spid="3">
                                            <p:txEl>
                                              <p:pRg st="4" end="4"/>
                                            </p:txEl>
                                          </p:spTgt>
                                        </p:tgtEl>
                                      </p:cBhvr>
                                    </p:animEffect>
                                    <p:anim calcmode="lin" valueType="num">
                                      <p:cBhvr>
                                        <p:cTn id="3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2" dur="9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3">
                                            <p:txEl>
                                              <p:pRg st="4" end="4"/>
                                            </p:txEl>
                                          </p:spTgt>
                                        </p:tgtEl>
                                        <p:attrNameLst>
                                          <p:attrName>ppt_y</p:attrName>
                                        </p:attrNameLst>
                                      </p:cBhvr>
                                      <p:tavLst>
                                        <p:tav tm="0">
                                          <p:val>
                                            <p:strVal val="#ppt_y-.03"/>
                                          </p:val>
                                        </p:tav>
                                        <p:tav tm="100000">
                                          <p:val>
                                            <p:strVal val="#ppt_y"/>
                                          </p:val>
                                        </p:tav>
                                      </p:tavLst>
                                    </p:anim>
                                  </p:childTnLst>
                                </p:cTn>
                              </p:par>
                              <p:par>
                                <p:cTn id="34" presetID="37"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900" decel="100000" fill="hold"/>
                                        <p:tgtEl>
                                          <p:spTgt spid="3">
                                            <p:txEl>
                                              <p:pRg st="5" end="5"/>
                                            </p:txEl>
                                          </p:spTgt>
                                        </p:tgtEl>
                                        <p:attrNameLst>
                                          <p:attrName>ppt_y</p:attrName>
                                        </p:attrNameLst>
                                      </p:cBhvr>
                                      <p:tavLst>
                                        <p:tav tm="0">
                                          <p:val>
                                            <p:strVal val="#ppt_y+1"/>
                                          </p:val>
                                        </p:tav>
                                        <p:tav tm="100000">
                                          <p:val>
                                            <p:strVal val="#ppt_y-.03"/>
                                          </p:val>
                                        </p:tav>
                                      </p:tavLst>
                                    </p:anim>
                                    <p:anim calcmode="lin" valueType="num">
                                      <p:cBhvr>
                                        <p:cTn id="39" dur="100" accel="100000" fill="hold">
                                          <p:stCondLst>
                                            <p:cond delay="900"/>
                                          </p:stCondLst>
                                        </p:cTn>
                                        <p:tgtEl>
                                          <p:spTgt spid="3">
                                            <p:txEl>
                                              <p:pRg st="5" end="5"/>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Examples of Assessment Measures Used for Program Evaluation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63973060"/>
              </p:ext>
            </p:extLst>
          </p:nvPr>
        </p:nvGraphicFramePr>
        <p:xfrm>
          <a:off x="194382" y="1645661"/>
          <a:ext cx="8721220" cy="4878718"/>
        </p:xfrm>
        <a:graphic>
          <a:graphicData uri="http://schemas.openxmlformats.org/drawingml/2006/table">
            <a:tbl>
              <a:tblPr bandRow="1">
                <a:tableStyleId>{5C22544A-7EE6-4342-B048-85BDC9FD1C3A}</a:tableStyleId>
              </a:tblPr>
              <a:tblGrid>
                <a:gridCol w="4665140"/>
                <a:gridCol w="4056080"/>
              </a:tblGrid>
              <a:tr h="3981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u="sng" dirty="0" smtClean="0"/>
                        <a:t>Curriculum/Course-Related Assessment Methods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u="sng" kern="1200" dirty="0" smtClean="0">
                          <a:solidFill>
                            <a:schemeClr val="dk1"/>
                          </a:solidFill>
                          <a:effectLst/>
                          <a:latin typeface="+mn-lt"/>
                          <a:ea typeface="+mn-ea"/>
                          <a:cs typeface="+mn-cs"/>
                        </a:rPr>
                        <a:t>Examinations and Tests </a:t>
                      </a:r>
                      <a:endParaRPr lang="en-US" sz="1600" kern="1200" dirty="0" smtClean="0">
                        <a:solidFill>
                          <a:schemeClr val="dk1"/>
                        </a:solidFill>
                        <a:effectLst/>
                        <a:latin typeface="+mn-lt"/>
                        <a:ea typeface="+mn-ea"/>
                        <a:cs typeface="+mn-cs"/>
                      </a:endParaRPr>
                    </a:p>
                  </a:txBody>
                  <a:tcPr/>
                </a:tc>
              </a:tr>
              <a:tr h="4220058">
                <a:tc>
                  <a:txBody>
                    <a:bodyPr/>
                    <a:lstStyle/>
                    <a:p>
                      <a:r>
                        <a:rPr lang="en-US" sz="1600" kern="1200" dirty="0" smtClean="0">
                          <a:solidFill>
                            <a:schemeClr val="dk1"/>
                          </a:solidFill>
                          <a:effectLst/>
                          <a:latin typeface="+mn-lt"/>
                          <a:ea typeface="+mn-ea"/>
                          <a:cs typeface="+mn-cs"/>
                        </a:rPr>
                        <a:t>Performance-Based  </a:t>
                      </a:r>
                    </a:p>
                    <a:p>
                      <a:r>
                        <a:rPr lang="en-US" sz="1600" kern="1200" dirty="0" smtClean="0">
                          <a:solidFill>
                            <a:schemeClr val="dk1"/>
                          </a:solidFill>
                          <a:effectLst/>
                          <a:latin typeface="+mn-lt"/>
                          <a:ea typeface="+mn-ea"/>
                          <a:cs typeface="+mn-cs"/>
                        </a:rPr>
                        <a:t>Capstone course assignments </a:t>
                      </a:r>
                    </a:p>
                    <a:p>
                      <a:r>
                        <a:rPr lang="en-US" sz="1600" kern="1200" dirty="0" smtClean="0">
                          <a:solidFill>
                            <a:schemeClr val="dk1"/>
                          </a:solidFill>
                          <a:effectLst/>
                          <a:latin typeface="+mn-lt"/>
                          <a:ea typeface="+mn-ea"/>
                          <a:cs typeface="+mn-cs"/>
                        </a:rPr>
                        <a:t>Capstone projects </a:t>
                      </a:r>
                    </a:p>
                    <a:p>
                      <a:r>
                        <a:rPr lang="en-US" sz="1600" kern="1200" dirty="0" smtClean="0">
                          <a:solidFill>
                            <a:schemeClr val="dk1"/>
                          </a:solidFill>
                          <a:effectLst/>
                          <a:latin typeface="+mn-lt"/>
                          <a:ea typeface="+mn-ea"/>
                          <a:cs typeface="+mn-cs"/>
                        </a:rPr>
                        <a:t>Course-embedded questions </a:t>
                      </a:r>
                    </a:p>
                    <a:p>
                      <a:r>
                        <a:rPr lang="en-US" sz="1600" kern="1200" dirty="0" smtClean="0">
                          <a:solidFill>
                            <a:schemeClr val="dk1"/>
                          </a:solidFill>
                          <a:effectLst/>
                          <a:latin typeface="+mn-lt"/>
                          <a:ea typeface="+mn-ea"/>
                          <a:cs typeface="+mn-cs"/>
                        </a:rPr>
                        <a:t>Portfolio assignments (standard across the program) </a:t>
                      </a:r>
                    </a:p>
                    <a:p>
                      <a:r>
                        <a:rPr lang="en-US" sz="1600" kern="1200" dirty="0" smtClean="0">
                          <a:solidFill>
                            <a:schemeClr val="dk1"/>
                          </a:solidFill>
                          <a:effectLst/>
                          <a:latin typeface="+mn-lt"/>
                          <a:ea typeface="+mn-ea"/>
                          <a:cs typeface="+mn-cs"/>
                        </a:rPr>
                        <a:t>Assessment of papers, projects with standard rubric </a:t>
                      </a:r>
                    </a:p>
                    <a:p>
                      <a:r>
                        <a:rPr lang="en-US" sz="1600" kern="1200" dirty="0" smtClean="0">
                          <a:solidFill>
                            <a:schemeClr val="dk1"/>
                          </a:solidFill>
                          <a:effectLst/>
                          <a:latin typeface="+mn-lt"/>
                          <a:ea typeface="+mn-ea"/>
                          <a:cs typeface="+mn-cs"/>
                        </a:rPr>
                        <a:t>Research papers that reveal targeted outcomes</a:t>
                      </a:r>
                    </a:p>
                    <a:p>
                      <a:r>
                        <a:rPr lang="en-US" sz="1600" kern="1200" dirty="0" smtClean="0">
                          <a:solidFill>
                            <a:schemeClr val="dk1"/>
                          </a:solidFill>
                          <a:effectLst/>
                          <a:latin typeface="+mn-lt"/>
                          <a:ea typeface="+mn-ea"/>
                          <a:cs typeface="+mn-cs"/>
                        </a:rPr>
                        <a:t>Observations in class by evaluator who is not the teacher  </a:t>
                      </a:r>
                    </a:p>
                    <a:p>
                      <a:r>
                        <a:rPr lang="en-US" sz="1600" kern="1200" dirty="0" smtClean="0">
                          <a:solidFill>
                            <a:schemeClr val="dk1"/>
                          </a:solidFill>
                          <a:effectLst/>
                          <a:latin typeface="+mn-lt"/>
                          <a:ea typeface="+mn-ea"/>
                          <a:cs typeface="+mn-cs"/>
                        </a:rPr>
                        <a:t>Peer evaluation of practical skills using rubric </a:t>
                      </a:r>
                    </a:p>
                    <a:p>
                      <a:r>
                        <a:rPr lang="en-US" sz="1600" kern="1200" dirty="0" smtClean="0">
                          <a:solidFill>
                            <a:schemeClr val="dk1"/>
                          </a:solidFill>
                          <a:effectLst/>
                          <a:latin typeface="+mn-lt"/>
                          <a:ea typeface="+mn-ea"/>
                          <a:cs typeface="+mn-cs"/>
                        </a:rPr>
                        <a:t>Internship evaluation</a:t>
                      </a:r>
                      <a:r>
                        <a:rPr lang="en-US" sz="1600" dirty="0" smtClean="0">
                          <a:effectLst/>
                        </a:rPr>
                        <a:t> </a:t>
                      </a:r>
                      <a:endParaRPr lang="en-US" sz="1600" dirty="0"/>
                    </a:p>
                  </a:txBody>
                  <a:tcPr/>
                </a:tc>
                <a:tc>
                  <a:txBody>
                    <a:bodyPr/>
                    <a:lstStyle/>
                    <a:p>
                      <a:r>
                        <a:rPr lang="en-US" sz="1600" kern="1200" dirty="0" smtClean="0">
                          <a:solidFill>
                            <a:schemeClr val="dk1"/>
                          </a:solidFill>
                          <a:effectLst/>
                          <a:latin typeface="+mn-lt"/>
                          <a:ea typeface="+mn-ea"/>
                          <a:cs typeface="+mn-cs"/>
                        </a:rPr>
                        <a:t>Standardized Examinations and Tests </a:t>
                      </a:r>
                    </a:p>
                    <a:p>
                      <a:r>
                        <a:rPr lang="en-US" sz="1600" kern="1200" dirty="0" smtClean="0">
                          <a:solidFill>
                            <a:schemeClr val="dk1"/>
                          </a:solidFill>
                          <a:effectLst/>
                          <a:latin typeface="+mn-lt"/>
                          <a:ea typeface="+mn-ea"/>
                          <a:cs typeface="+mn-cs"/>
                        </a:rPr>
                        <a:t>Pre-post test </a:t>
                      </a:r>
                    </a:p>
                    <a:p>
                      <a:endParaRPr lang="en-US" sz="1600" kern="1200" dirty="0" smtClean="0">
                        <a:solidFill>
                          <a:schemeClr val="dk1"/>
                        </a:solidFill>
                        <a:effectLst/>
                        <a:latin typeface="+mn-lt"/>
                        <a:ea typeface="+mn-ea"/>
                        <a:cs typeface="+mn-cs"/>
                      </a:endParaRPr>
                    </a:p>
                    <a:p>
                      <a:r>
                        <a:rPr lang="en-US" sz="1600" u="sng" kern="1200" dirty="0" smtClean="0">
                          <a:solidFill>
                            <a:schemeClr val="dk1"/>
                          </a:solidFill>
                          <a:effectLst/>
                          <a:latin typeface="+mn-lt"/>
                          <a:ea typeface="+mn-ea"/>
                          <a:cs typeface="+mn-cs"/>
                        </a:rPr>
                        <a:t>Local Surveys (examples</a:t>
                      </a:r>
                      <a:r>
                        <a:rPr lang="en-US" sz="1600" u="sng" kern="1200" baseline="0" dirty="0" smtClean="0">
                          <a:solidFill>
                            <a:schemeClr val="dk1"/>
                          </a:solidFill>
                          <a:effectLst/>
                          <a:latin typeface="+mn-lt"/>
                          <a:ea typeface="+mn-ea"/>
                          <a:cs typeface="+mn-cs"/>
                        </a:rPr>
                        <a:t> </a:t>
                      </a:r>
                      <a:r>
                        <a:rPr lang="en-US" sz="1600" u="sng" kern="1200" dirty="0" smtClean="0">
                          <a:solidFill>
                            <a:schemeClr val="dk1"/>
                          </a:solidFill>
                          <a:effectLst/>
                          <a:latin typeface="+mn-lt"/>
                          <a:ea typeface="+mn-ea"/>
                          <a:cs typeface="+mn-cs"/>
                        </a:rPr>
                        <a:t>used at UCF) </a:t>
                      </a:r>
                      <a:endParaRPr lang="en-US" sz="1600" kern="1200" dirty="0" smtClean="0">
                        <a:solidFill>
                          <a:schemeClr val="dk1"/>
                        </a:solidFill>
                        <a:effectLst/>
                        <a:latin typeface="+mn-lt"/>
                        <a:ea typeface="+mn-ea"/>
                        <a:cs typeface="+mn-cs"/>
                      </a:endParaRPr>
                    </a:p>
                    <a:p>
                      <a:r>
                        <a:rPr lang="en-US" sz="1600" kern="1200" dirty="0" smtClean="0">
                          <a:solidFill>
                            <a:schemeClr val="dk1"/>
                          </a:solidFill>
                          <a:effectLst/>
                          <a:latin typeface="+mn-lt"/>
                          <a:ea typeface="+mn-ea"/>
                          <a:cs typeface="+mn-cs"/>
                        </a:rPr>
                        <a:t>Alumni Surveys </a:t>
                      </a:r>
                    </a:p>
                    <a:p>
                      <a:r>
                        <a:rPr lang="en-US" sz="1600" kern="1200" dirty="0" smtClean="0">
                          <a:solidFill>
                            <a:schemeClr val="dk1"/>
                          </a:solidFill>
                          <a:effectLst/>
                          <a:latin typeface="+mn-lt"/>
                          <a:ea typeface="+mn-ea"/>
                          <a:cs typeface="+mn-cs"/>
                        </a:rPr>
                        <a:t>Graduating Seniors and Graduates Surveys </a:t>
                      </a:r>
                    </a:p>
                    <a:p>
                      <a:r>
                        <a:rPr lang="en-US" sz="1600" kern="1200" dirty="0" smtClean="0">
                          <a:solidFill>
                            <a:schemeClr val="dk1"/>
                          </a:solidFill>
                          <a:effectLst/>
                          <a:latin typeface="+mn-lt"/>
                          <a:ea typeface="+mn-ea"/>
                          <a:cs typeface="+mn-cs"/>
                        </a:rPr>
                        <a:t>Student Satisfaction Surveys </a:t>
                      </a:r>
                    </a:p>
                    <a:p>
                      <a:r>
                        <a:rPr lang="en-US" sz="1600" kern="1200" dirty="0" smtClean="0">
                          <a:solidFill>
                            <a:schemeClr val="dk1"/>
                          </a:solidFill>
                          <a:effectLst/>
                          <a:latin typeface="+mn-lt"/>
                          <a:ea typeface="+mn-ea"/>
                          <a:cs typeface="+mn-cs"/>
                        </a:rPr>
                        <a:t>UCF’s Incoming Freshmen Survey</a:t>
                      </a:r>
                    </a:p>
                    <a:p>
                      <a:r>
                        <a:rPr lang="en-US" sz="1600" kern="1200" dirty="0" smtClean="0">
                          <a:solidFill>
                            <a:schemeClr val="dk1"/>
                          </a:solidFill>
                          <a:effectLst/>
                          <a:latin typeface="+mn-lt"/>
                          <a:ea typeface="+mn-ea"/>
                          <a:cs typeface="+mn-cs"/>
                        </a:rPr>
                        <a:t> </a:t>
                      </a:r>
                    </a:p>
                    <a:p>
                      <a:r>
                        <a:rPr lang="en-US" sz="1600" u="sng" kern="1200" dirty="0" smtClean="0">
                          <a:solidFill>
                            <a:schemeClr val="dk1"/>
                          </a:solidFill>
                          <a:effectLst/>
                          <a:latin typeface="+mn-lt"/>
                          <a:ea typeface="+mn-ea"/>
                          <a:cs typeface="+mn-cs"/>
                        </a:rPr>
                        <a:t>Program or Department Level Surveys </a:t>
                      </a:r>
                      <a:endParaRPr lang="en-US" sz="1600" kern="1200" dirty="0" smtClean="0">
                        <a:solidFill>
                          <a:schemeClr val="dk1"/>
                        </a:solidFill>
                        <a:effectLst/>
                        <a:latin typeface="+mn-lt"/>
                        <a:ea typeface="+mn-ea"/>
                        <a:cs typeface="+mn-cs"/>
                      </a:endParaRPr>
                    </a:p>
                    <a:p>
                      <a:r>
                        <a:rPr lang="en-US" sz="1600" kern="1200" dirty="0" smtClean="0">
                          <a:solidFill>
                            <a:schemeClr val="dk1"/>
                          </a:solidFill>
                          <a:effectLst/>
                          <a:latin typeface="+mn-lt"/>
                          <a:ea typeface="+mn-ea"/>
                          <a:cs typeface="+mn-cs"/>
                        </a:rPr>
                        <a:t>Advisory Board Surveys </a:t>
                      </a:r>
                    </a:p>
                    <a:p>
                      <a:r>
                        <a:rPr lang="en-US" sz="1600" kern="1200" dirty="0" smtClean="0">
                          <a:solidFill>
                            <a:schemeClr val="dk1"/>
                          </a:solidFill>
                          <a:effectLst/>
                          <a:latin typeface="+mn-lt"/>
                          <a:ea typeface="+mn-ea"/>
                          <a:cs typeface="+mn-cs"/>
                        </a:rPr>
                        <a:t>Alumni Surveys </a:t>
                      </a:r>
                    </a:p>
                    <a:p>
                      <a:r>
                        <a:rPr lang="en-US" sz="1600" kern="1200" dirty="0" smtClean="0">
                          <a:solidFill>
                            <a:schemeClr val="dk1"/>
                          </a:solidFill>
                          <a:effectLst/>
                          <a:latin typeface="+mn-lt"/>
                          <a:ea typeface="+mn-ea"/>
                          <a:cs typeface="+mn-cs"/>
                        </a:rPr>
                        <a:t>Assessment Surveys </a:t>
                      </a:r>
                    </a:p>
                    <a:p>
                      <a:r>
                        <a:rPr lang="en-US" sz="1600" kern="1200" dirty="0" smtClean="0">
                          <a:solidFill>
                            <a:schemeClr val="dk1"/>
                          </a:solidFill>
                          <a:effectLst/>
                          <a:latin typeface="+mn-lt"/>
                          <a:ea typeface="+mn-ea"/>
                          <a:cs typeface="+mn-cs"/>
                        </a:rPr>
                        <a:t>Employer Surveys </a:t>
                      </a:r>
                    </a:p>
                    <a:p>
                      <a:r>
                        <a:rPr lang="en-US" sz="1600" kern="1200" dirty="0" smtClean="0">
                          <a:solidFill>
                            <a:schemeClr val="dk1"/>
                          </a:solidFill>
                          <a:effectLst/>
                          <a:latin typeface="+mn-lt"/>
                          <a:ea typeface="+mn-ea"/>
                          <a:cs typeface="+mn-cs"/>
                        </a:rPr>
                        <a:t>External Peer Review Surveys </a:t>
                      </a:r>
                    </a:p>
                    <a:p>
                      <a:r>
                        <a:rPr lang="en-US" sz="1600" kern="1200" dirty="0" smtClean="0">
                          <a:solidFill>
                            <a:schemeClr val="dk1"/>
                          </a:solidFill>
                          <a:effectLst/>
                          <a:latin typeface="+mn-lt"/>
                          <a:ea typeface="+mn-ea"/>
                          <a:cs typeface="+mn-cs"/>
                        </a:rPr>
                        <a:t>Graduating Seniors and Graduate Students Program</a:t>
                      </a:r>
                    </a:p>
                    <a:p>
                      <a:endParaRPr lang="en-US" sz="1600" dirty="0"/>
                    </a:p>
                  </a:txBody>
                  <a:tcPr/>
                </a:tc>
              </a:tr>
            </a:tbl>
          </a:graphicData>
        </a:graphic>
      </p:graphicFrame>
      <p:pic>
        <p:nvPicPr>
          <p:cNvPr id="5" name="Picture 4"/>
          <p:cNvPicPr>
            <a:picLocks noChangeAspect="1"/>
          </p:cNvPicPr>
          <p:nvPr/>
        </p:nvPicPr>
        <p:blipFill>
          <a:blip r:embed="rId2"/>
          <a:stretch>
            <a:fillRect/>
          </a:stretch>
        </p:blipFill>
        <p:spPr>
          <a:xfrm>
            <a:off x="457200" y="5849118"/>
            <a:ext cx="738732" cy="672588"/>
          </a:xfrm>
          <a:prstGeom prst="rect">
            <a:avLst/>
          </a:prstGeom>
        </p:spPr>
      </p:pic>
    </p:spTree>
    <p:extLst>
      <p:ext uri="{BB962C8B-B14F-4D97-AF65-F5344CB8AC3E}">
        <p14:creationId xmlns:p14="http://schemas.microsoft.com/office/powerpoint/2010/main" val="78136257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Program Assessment Process </a:t>
            </a:r>
            <a:r>
              <a:rPr lang="en-US" sz="4400" dirty="0"/>
              <a:t>(cont.) </a:t>
            </a:r>
            <a:r>
              <a:rPr lang="en-US" dirty="0"/>
              <a:t/>
            </a:r>
            <a:br>
              <a:rPr lang="en-US" dirty="0"/>
            </a:br>
            <a:endParaRPr lang="en-US" dirty="0"/>
          </a:p>
        </p:txBody>
      </p:sp>
      <p:sp>
        <p:nvSpPr>
          <p:cNvPr id="3" name="Content Placeholder 2"/>
          <p:cNvSpPr>
            <a:spLocks noGrp="1"/>
          </p:cNvSpPr>
          <p:nvPr>
            <p:ph idx="1"/>
          </p:nvPr>
        </p:nvSpPr>
        <p:spPr>
          <a:xfrm>
            <a:off x="311010" y="1671577"/>
            <a:ext cx="8500924" cy="4833319"/>
          </a:xfrm>
        </p:spPr>
        <p:txBody>
          <a:bodyPr>
            <a:normAutofit fontScale="77500" lnSpcReduction="20000"/>
          </a:bodyPr>
          <a:lstStyle/>
          <a:p>
            <a:pPr marL="457200" indent="-457200">
              <a:buFont typeface="+mj-lt"/>
              <a:buAutoNum type="arabicPeriod" startAt="5"/>
            </a:pPr>
            <a:r>
              <a:rPr lang="en-US" dirty="0"/>
              <a:t>Submit annual </a:t>
            </a:r>
            <a:r>
              <a:rPr lang="en-US" dirty="0" smtClean="0"/>
              <a:t>plan </a:t>
            </a:r>
            <a:r>
              <a:rPr lang="en-US" dirty="0"/>
              <a:t>to College DRC (Divisional Review Committee) for approval. </a:t>
            </a:r>
            <a:r>
              <a:rPr lang="en-US" dirty="0" smtClean="0"/>
              <a:t>(beginning of the academic year)</a:t>
            </a:r>
          </a:p>
          <a:p>
            <a:pPr marL="457200" indent="-457200">
              <a:buFont typeface="+mj-lt"/>
              <a:buAutoNum type="arabicPeriod" startAt="5"/>
            </a:pPr>
            <a:r>
              <a:rPr lang="en-US" dirty="0"/>
              <a:t>Implement assessments during the academic year</a:t>
            </a:r>
            <a:r>
              <a:rPr lang="en-US" dirty="0" smtClean="0"/>
              <a:t>.</a:t>
            </a:r>
          </a:p>
          <a:p>
            <a:pPr marL="457200" indent="-457200">
              <a:buFont typeface="+mj-lt"/>
              <a:buAutoNum type="arabicPeriod" startAt="5"/>
            </a:pPr>
            <a:r>
              <a:rPr lang="en-US" dirty="0" smtClean="0"/>
              <a:t>Collect </a:t>
            </a:r>
            <a:r>
              <a:rPr lang="en-US" dirty="0"/>
              <a:t>and interpret data (what did we learn?). </a:t>
            </a:r>
            <a:endParaRPr lang="en-US" dirty="0" smtClean="0"/>
          </a:p>
          <a:p>
            <a:pPr marL="457200" indent="-457200">
              <a:buFont typeface="+mj-lt"/>
              <a:buAutoNum type="arabicPeriod" startAt="5"/>
            </a:pPr>
            <a:r>
              <a:rPr lang="en-US" dirty="0"/>
              <a:t>Determine how assessment results will be used to improve the degree program (revise or create new courses, outcomes, and/or assessments, etc.)</a:t>
            </a:r>
            <a:r>
              <a:rPr lang="en-US" dirty="0" smtClean="0"/>
              <a:t>.</a:t>
            </a:r>
          </a:p>
          <a:p>
            <a:pPr marL="457200" indent="-457200">
              <a:buFont typeface="+mj-lt"/>
              <a:buAutoNum type="arabicPeriod" startAt="5"/>
            </a:pPr>
            <a:r>
              <a:rPr lang="en-US" dirty="0" smtClean="0"/>
              <a:t>Report </a:t>
            </a:r>
            <a:r>
              <a:rPr lang="en-US" dirty="0"/>
              <a:t>results and reflection (how students performed and what was learned) to DRC for approval. </a:t>
            </a:r>
            <a:r>
              <a:rPr lang="en-US" dirty="0" smtClean="0"/>
              <a:t>(end of the academic year)</a:t>
            </a:r>
          </a:p>
          <a:p>
            <a:pPr marL="457200" indent="-457200">
              <a:buFont typeface="+mj-lt"/>
              <a:buAutoNum type="arabicPeriod" startAt="5"/>
            </a:pPr>
            <a:r>
              <a:rPr lang="en-US" dirty="0"/>
              <a:t>Revise assessment plan as needed to ensure that goals are </a:t>
            </a:r>
            <a:r>
              <a:rPr lang="en-US" dirty="0" smtClean="0"/>
              <a:t>relevant (STRETCH TARGETS). </a:t>
            </a:r>
            <a:r>
              <a:rPr lang="en-US" dirty="0"/>
              <a:t>Submit to DRC. </a:t>
            </a:r>
            <a:r>
              <a:rPr lang="en-US" dirty="0" smtClean="0"/>
              <a:t>(CLOSING THE LOOP, beg. </a:t>
            </a:r>
            <a:r>
              <a:rPr lang="en-US" dirty="0"/>
              <a:t>of the </a:t>
            </a:r>
            <a:r>
              <a:rPr lang="en-US" dirty="0" smtClean="0"/>
              <a:t>acad. </a:t>
            </a:r>
            <a:r>
              <a:rPr lang="en-US" dirty="0"/>
              <a:t>year</a:t>
            </a:r>
            <a:r>
              <a:rPr lang="en-US" dirty="0" smtClean="0"/>
              <a:t>) </a:t>
            </a:r>
            <a:endParaRPr lang="en-US" dirty="0"/>
          </a:p>
          <a:p>
            <a:pPr marL="457200" indent="-457200">
              <a:buFont typeface="+mj-lt"/>
              <a:buAutoNum type="arabicPeriod" startAt="5"/>
            </a:pPr>
            <a:endParaRPr lang="en-US" dirty="0"/>
          </a:p>
          <a:p>
            <a:pPr marL="457200" indent="-457200">
              <a:buFont typeface="+mj-lt"/>
              <a:buAutoNum type="arabicPeriod" startAt="5"/>
            </a:pPr>
            <a:endParaRPr lang="en-US" dirty="0"/>
          </a:p>
        </p:txBody>
      </p:sp>
      <p:pic>
        <p:nvPicPr>
          <p:cNvPr id="5" name="Picture 4"/>
          <p:cNvPicPr>
            <a:picLocks noChangeAspect="1"/>
          </p:cNvPicPr>
          <p:nvPr/>
        </p:nvPicPr>
        <p:blipFill>
          <a:blip r:embed="rId2"/>
          <a:stretch>
            <a:fillRect/>
          </a:stretch>
        </p:blipFill>
        <p:spPr>
          <a:xfrm>
            <a:off x="7948068" y="5939908"/>
            <a:ext cx="738732" cy="672588"/>
          </a:xfrm>
          <a:prstGeom prst="rect">
            <a:avLst/>
          </a:prstGeom>
        </p:spPr>
      </p:pic>
    </p:spTree>
    <p:extLst>
      <p:ext uri="{BB962C8B-B14F-4D97-AF65-F5344CB8AC3E}">
        <p14:creationId xmlns:p14="http://schemas.microsoft.com/office/powerpoint/2010/main" val="107634940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
            </a:r>
            <a:br>
              <a:rPr lang="en-US" sz="4000" dirty="0" smtClean="0"/>
            </a:br>
            <a:r>
              <a:rPr lang="en-US" dirty="0" smtClean="0"/>
              <a:t>7 MOST COMMON MISCONCEPTIONS* </a:t>
            </a:r>
            <a:r>
              <a:rPr lang="en-US" dirty="0"/>
              <a:t/>
            </a:r>
            <a:br>
              <a:rPr lang="en-US" dirty="0"/>
            </a:br>
            <a:endParaRPr lang="en-US" dirty="0"/>
          </a:p>
        </p:txBody>
      </p:sp>
      <p:sp>
        <p:nvSpPr>
          <p:cNvPr id="3" name="Content Placeholder 2"/>
          <p:cNvSpPr>
            <a:spLocks noGrp="1"/>
          </p:cNvSpPr>
          <p:nvPr>
            <p:ph idx="1"/>
          </p:nvPr>
        </p:nvSpPr>
        <p:spPr>
          <a:xfrm>
            <a:off x="259174" y="1828800"/>
            <a:ext cx="8682346" cy="4663138"/>
          </a:xfrm>
        </p:spPr>
        <p:txBody>
          <a:bodyPr>
            <a:normAutofit fontScale="92500" lnSpcReduction="20000"/>
          </a:bodyPr>
          <a:lstStyle/>
          <a:p>
            <a:pPr marL="0" indent="0">
              <a:buNone/>
            </a:pPr>
            <a:r>
              <a:rPr lang="en-US" b="1" dirty="0">
                <a:effectLst/>
              </a:rPr>
              <a:t>Misconception 1: The results of assessment will be used to evaluate faculty performance. </a:t>
            </a:r>
            <a:endParaRPr lang="en-US" dirty="0"/>
          </a:p>
          <a:p>
            <a:pPr marL="0" indent="0">
              <a:buNone/>
            </a:pPr>
            <a:r>
              <a:rPr lang="en-US" dirty="0">
                <a:effectLst/>
              </a:rPr>
              <a:t>Nothing could be further from the truth. Faculty awareness, participation, and ownership are essential for successful program assessment, but assessment results should never be used to evaluate or judge individual faculty performance. The results of program assessment are used to improve programs. </a:t>
            </a:r>
            <a:endParaRPr lang="en-US" dirty="0"/>
          </a:p>
          <a:p>
            <a:pPr marL="0" indent="0">
              <a:buNone/>
            </a:pPr>
            <a:r>
              <a:rPr lang="en-US" b="1" dirty="0" smtClean="0"/>
              <a:t>*= From the </a:t>
            </a:r>
            <a:r>
              <a:rPr lang="en-US" b="1" u="sng" dirty="0" smtClean="0"/>
              <a:t>UCF Academic Program Assessment Handbook</a:t>
            </a:r>
            <a:r>
              <a:rPr lang="en-US" b="1" dirty="0" smtClean="0"/>
              <a:t>, Office of Operational Excellence and Assessment Support, February, 2008 edition. </a:t>
            </a:r>
            <a:endParaRPr lang="en-US" b="1" u="sng" dirty="0"/>
          </a:p>
        </p:txBody>
      </p:sp>
      <p:pic>
        <p:nvPicPr>
          <p:cNvPr id="5" name="Picture 4"/>
          <p:cNvPicPr>
            <a:picLocks noChangeAspect="1"/>
          </p:cNvPicPr>
          <p:nvPr/>
        </p:nvPicPr>
        <p:blipFill>
          <a:blip r:embed="rId2"/>
          <a:stretch>
            <a:fillRect/>
          </a:stretch>
        </p:blipFill>
        <p:spPr>
          <a:xfrm>
            <a:off x="7948068" y="5939908"/>
            <a:ext cx="738732" cy="672588"/>
          </a:xfrm>
          <a:prstGeom prst="rect">
            <a:avLst/>
          </a:prstGeom>
        </p:spPr>
      </p:pic>
    </p:spTree>
    <p:extLst>
      <p:ext uri="{BB962C8B-B14F-4D97-AF65-F5344CB8AC3E}">
        <p14:creationId xmlns:p14="http://schemas.microsoft.com/office/powerpoint/2010/main" val="19248452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eorgia" charset="0"/>
              </a:rPr>
              <a:t>It All Goes Together…</a:t>
            </a:r>
            <a:endParaRPr lang="en-US"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7873366" y="5755862"/>
            <a:ext cx="813434" cy="740601"/>
          </a:xfrm>
          <a:prstGeom prst="rect">
            <a:avLst/>
          </a:prstGeom>
        </p:spPr>
      </p:pic>
    </p:spTree>
    <p:extLst>
      <p:ext uri="{BB962C8B-B14F-4D97-AF65-F5344CB8AC3E}">
        <p14:creationId xmlns:p14="http://schemas.microsoft.com/office/powerpoint/2010/main" val="288487209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62753"/>
            <a:ext cx="7583488" cy="1427412"/>
          </a:xfrm>
        </p:spPr>
        <p:txBody>
          <a:bodyPr>
            <a:normAutofit fontScale="90000"/>
          </a:bodyPr>
          <a:lstStyle/>
          <a:p>
            <a:r>
              <a:rPr lang="en-US" sz="4000" dirty="0" smtClean="0"/>
              <a:t/>
            </a:r>
            <a:br>
              <a:rPr lang="en-US" sz="4000" dirty="0" smtClean="0"/>
            </a:br>
            <a:r>
              <a:rPr lang="en-US" sz="4000" dirty="0"/>
              <a:t/>
            </a:r>
            <a:br>
              <a:rPr lang="en-US" sz="4000" dirty="0"/>
            </a:br>
            <a:r>
              <a:rPr lang="en-US" dirty="0" smtClean="0"/>
              <a:t>7 </a:t>
            </a:r>
            <a:r>
              <a:rPr lang="en-US" dirty="0"/>
              <a:t>MOST COMMON MISCONCEPTIONS </a:t>
            </a:r>
            <a:br>
              <a:rPr lang="en-US" dirty="0"/>
            </a:br>
            <a:r>
              <a:rPr lang="en-US" dirty="0"/>
              <a:t/>
            </a:r>
            <a:br>
              <a:rPr lang="en-US" dirty="0"/>
            </a:br>
            <a:endParaRPr lang="en-US" dirty="0"/>
          </a:p>
        </p:txBody>
      </p:sp>
      <p:sp>
        <p:nvSpPr>
          <p:cNvPr id="3" name="Content Placeholder 2"/>
          <p:cNvSpPr>
            <a:spLocks noGrp="1"/>
          </p:cNvSpPr>
          <p:nvPr>
            <p:ph idx="1"/>
          </p:nvPr>
        </p:nvSpPr>
        <p:spPr>
          <a:xfrm>
            <a:off x="362844" y="1828800"/>
            <a:ext cx="8462047" cy="4676096"/>
          </a:xfrm>
        </p:spPr>
        <p:txBody>
          <a:bodyPr>
            <a:normAutofit fontScale="85000" lnSpcReduction="20000"/>
          </a:bodyPr>
          <a:lstStyle/>
          <a:p>
            <a:pPr marL="0" indent="0">
              <a:buNone/>
            </a:pPr>
            <a:r>
              <a:rPr lang="en-US" b="1" dirty="0">
                <a:effectLst/>
              </a:rPr>
              <a:t>Misconception 2: Our program is working well, our students are learning; we don’t need to bother with assessment. </a:t>
            </a:r>
            <a:endParaRPr lang="en-US" dirty="0"/>
          </a:p>
          <a:p>
            <a:pPr marL="0" indent="0">
              <a:buNone/>
            </a:pPr>
            <a:r>
              <a:rPr lang="en-US" dirty="0">
                <a:effectLst/>
              </a:rPr>
              <a:t>The primary purpose of program assessment is to improve the quality of educational programs by improving student learning. Even if you feel that the quality of your program is good, there is always room for improvement. In addition, various accrediting bodies mandate conducting student outcomes assessment. For example, the Southern Association of Colleges and Schools (SACS) requires that every program assess its student outcomes and uses the results to improve programs. Not to conduct assessment is not an option. </a:t>
            </a: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7948068" y="5939908"/>
            <a:ext cx="738732" cy="672588"/>
          </a:xfrm>
          <a:prstGeom prst="rect">
            <a:avLst/>
          </a:prstGeom>
        </p:spPr>
      </p:pic>
    </p:spTree>
    <p:extLst>
      <p:ext uri="{BB962C8B-B14F-4D97-AF65-F5344CB8AC3E}">
        <p14:creationId xmlns:p14="http://schemas.microsoft.com/office/powerpoint/2010/main" val="12573404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62753"/>
            <a:ext cx="7583488" cy="1440370"/>
          </a:xfrm>
        </p:spPr>
        <p:txBody>
          <a:bodyPr>
            <a:normAutofit fontScale="90000"/>
          </a:bodyPr>
          <a:lstStyle/>
          <a:p>
            <a:r>
              <a:rPr lang="en-US" sz="4000" dirty="0" smtClean="0"/>
              <a:t/>
            </a:r>
            <a:br>
              <a:rPr lang="en-US" sz="4000" dirty="0" smtClean="0"/>
            </a:br>
            <a:r>
              <a:rPr lang="en-US" sz="4000" dirty="0"/>
              <a:t/>
            </a:r>
            <a:br>
              <a:rPr lang="en-US" sz="4000" dirty="0"/>
            </a:br>
            <a:r>
              <a:rPr lang="en-US" dirty="0"/>
              <a:t>7 MOST COMMON MISCONCEPTIONS </a:t>
            </a:r>
            <a:br>
              <a:rPr lang="en-US" dirty="0"/>
            </a:br>
            <a:r>
              <a:rPr lang="en-US" dirty="0"/>
              <a:t/>
            </a:r>
            <a:br>
              <a:rPr lang="en-US" dirty="0"/>
            </a:br>
            <a:endParaRPr lang="en-US" dirty="0"/>
          </a:p>
        </p:txBody>
      </p:sp>
      <p:sp>
        <p:nvSpPr>
          <p:cNvPr id="3" name="Content Placeholder 2"/>
          <p:cNvSpPr>
            <a:spLocks noGrp="1"/>
          </p:cNvSpPr>
          <p:nvPr>
            <p:ph idx="1"/>
          </p:nvPr>
        </p:nvSpPr>
        <p:spPr>
          <a:xfrm>
            <a:off x="362844" y="1828800"/>
            <a:ext cx="8462047" cy="4676096"/>
          </a:xfrm>
        </p:spPr>
        <p:txBody>
          <a:bodyPr>
            <a:normAutofit fontScale="92500" lnSpcReduction="20000"/>
          </a:bodyPr>
          <a:lstStyle/>
          <a:p>
            <a:pPr marL="0" indent="0">
              <a:buNone/>
            </a:pPr>
            <a:r>
              <a:rPr lang="en-US" b="1" dirty="0">
                <a:effectLst/>
              </a:rPr>
              <a:t>Misconception 3: We will assign a single faculty member to conduct the assessment. Too many opinions would only delay and hinder the process. </a:t>
            </a:r>
            <a:endParaRPr lang="en-US" dirty="0"/>
          </a:p>
          <a:p>
            <a:pPr marL="0" indent="0">
              <a:buNone/>
            </a:pPr>
            <a:r>
              <a:rPr lang="en-US" dirty="0">
                <a:effectLst/>
              </a:rPr>
              <a:t>While it is a good idea to have one or two faculty members head the assessment process for the department, it is really important and beneficial to have all faculty members involved. Each person brings to the table different perspectives and ideas for improving the academic program. Also it is important that all faculty members understand and agree to the mission (i.e., purpose) and goals of the academic program. </a:t>
            </a: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8082478" y="5939908"/>
            <a:ext cx="738732" cy="672588"/>
          </a:xfrm>
          <a:prstGeom prst="rect">
            <a:avLst/>
          </a:prstGeom>
        </p:spPr>
      </p:pic>
    </p:spTree>
    <p:extLst>
      <p:ext uri="{BB962C8B-B14F-4D97-AF65-F5344CB8AC3E}">
        <p14:creationId xmlns:p14="http://schemas.microsoft.com/office/powerpoint/2010/main" val="13360706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62753"/>
            <a:ext cx="7583488" cy="1440370"/>
          </a:xfrm>
        </p:spPr>
        <p:txBody>
          <a:bodyPr>
            <a:normAutofit fontScale="90000"/>
          </a:bodyPr>
          <a:lstStyle/>
          <a:p>
            <a:r>
              <a:rPr lang="en-US" sz="4000" dirty="0" smtClean="0"/>
              <a:t/>
            </a:r>
            <a:br>
              <a:rPr lang="en-US" sz="4000" dirty="0" smtClean="0"/>
            </a:br>
            <a:r>
              <a:rPr lang="en-US" sz="4000" dirty="0"/>
              <a:t/>
            </a:r>
            <a:br>
              <a:rPr lang="en-US" sz="4000" dirty="0"/>
            </a:br>
            <a:r>
              <a:rPr lang="en-US" dirty="0"/>
              <a:t>7 MOST COMMON MISCONCEPTIONS </a:t>
            </a:r>
            <a:br>
              <a:rPr lang="en-US" dirty="0"/>
            </a:br>
            <a:r>
              <a:rPr lang="en-US" dirty="0"/>
              <a:t/>
            </a:r>
            <a:br>
              <a:rPr lang="en-US" dirty="0"/>
            </a:br>
            <a:endParaRPr lang="en-US" dirty="0"/>
          </a:p>
        </p:txBody>
      </p:sp>
      <p:sp>
        <p:nvSpPr>
          <p:cNvPr id="3" name="Content Placeholder 2"/>
          <p:cNvSpPr>
            <a:spLocks noGrp="1"/>
          </p:cNvSpPr>
          <p:nvPr>
            <p:ph idx="1"/>
          </p:nvPr>
        </p:nvSpPr>
        <p:spPr>
          <a:xfrm>
            <a:off x="362844" y="1828800"/>
            <a:ext cx="8462047" cy="4676096"/>
          </a:xfrm>
        </p:spPr>
        <p:txBody>
          <a:bodyPr>
            <a:normAutofit fontScale="85000" lnSpcReduction="10000"/>
          </a:bodyPr>
          <a:lstStyle/>
          <a:p>
            <a:pPr marL="0" indent="0">
              <a:buNone/>
            </a:pPr>
            <a:r>
              <a:rPr lang="en-US" b="1" dirty="0">
                <a:effectLst/>
              </a:rPr>
              <a:t>Misconception 4: The administration might use the results to eliminate some of the department’s programs. </a:t>
            </a:r>
            <a:endParaRPr lang="en-US" dirty="0"/>
          </a:p>
          <a:p>
            <a:pPr marL="0" indent="0">
              <a:buNone/>
            </a:pPr>
            <a:r>
              <a:rPr lang="en-US" dirty="0">
                <a:effectLst/>
              </a:rPr>
              <a:t>There are two types of evaluation processes: summative and formative. The purpose of summative program evaluation is to judge the quality and worth of a program. On the other hand, the purpose of formative program evaluation is to provide feedback to help improve and modify a program. Program assessment is intended as a formative evaluation and not a summative evaluation. The results of program assessment will not be used to eliminate programs. </a:t>
            </a: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7948068" y="5939908"/>
            <a:ext cx="738732" cy="672588"/>
          </a:xfrm>
          <a:prstGeom prst="rect">
            <a:avLst/>
          </a:prstGeom>
        </p:spPr>
      </p:pic>
    </p:spTree>
    <p:extLst>
      <p:ext uri="{BB962C8B-B14F-4D97-AF65-F5344CB8AC3E}">
        <p14:creationId xmlns:p14="http://schemas.microsoft.com/office/powerpoint/2010/main" val="38073054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62753"/>
            <a:ext cx="7583488" cy="1440370"/>
          </a:xfrm>
        </p:spPr>
        <p:txBody>
          <a:bodyPr>
            <a:normAutofit fontScale="90000"/>
          </a:bodyPr>
          <a:lstStyle/>
          <a:p>
            <a:r>
              <a:rPr lang="en-US" sz="4000" dirty="0" smtClean="0"/>
              <a:t/>
            </a:r>
            <a:br>
              <a:rPr lang="en-US" sz="4000" dirty="0" smtClean="0"/>
            </a:br>
            <a:r>
              <a:rPr lang="en-US" sz="4000" dirty="0"/>
              <a:t/>
            </a:r>
            <a:br>
              <a:rPr lang="en-US" sz="4000" dirty="0"/>
            </a:br>
            <a:r>
              <a:rPr lang="en-US" dirty="0"/>
              <a:t>7 MOST COMMON MISCONCEPTIONS </a:t>
            </a:r>
            <a:br>
              <a:rPr lang="en-US" dirty="0"/>
            </a:br>
            <a:r>
              <a:rPr lang="en-US" dirty="0"/>
              <a:t/>
            </a:r>
            <a:br>
              <a:rPr lang="en-US" dirty="0"/>
            </a:br>
            <a:endParaRPr lang="en-US" dirty="0"/>
          </a:p>
        </p:txBody>
      </p:sp>
      <p:sp>
        <p:nvSpPr>
          <p:cNvPr id="3" name="Content Placeholder 2"/>
          <p:cNvSpPr>
            <a:spLocks noGrp="1"/>
          </p:cNvSpPr>
          <p:nvPr>
            <p:ph idx="1"/>
          </p:nvPr>
        </p:nvSpPr>
        <p:spPr>
          <a:xfrm>
            <a:off x="362844" y="1828800"/>
            <a:ext cx="8462047" cy="4676096"/>
          </a:xfrm>
        </p:spPr>
        <p:txBody>
          <a:bodyPr>
            <a:normAutofit/>
          </a:bodyPr>
          <a:lstStyle/>
          <a:p>
            <a:pPr marL="0" indent="0">
              <a:buNone/>
            </a:pPr>
            <a:r>
              <a:rPr lang="en-US" b="1" dirty="0">
                <a:effectLst/>
              </a:rPr>
              <a:t>Misconception 5: Assessment is a waste of time and does not benefit the students. </a:t>
            </a:r>
            <a:endParaRPr lang="en-US" dirty="0"/>
          </a:p>
          <a:p>
            <a:pPr marL="0" indent="0">
              <a:buNone/>
            </a:pPr>
            <a:r>
              <a:rPr lang="en-US" dirty="0">
                <a:effectLst/>
              </a:rPr>
              <a:t>The primary purpose of assessment is to identify the important objectives and learning outcomes for your program with the purpose of improving student learning. Anything that enhances and improves the learning, knowledge and growth of your students cannot be considered a waste of time. </a:t>
            </a: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7948068" y="5939908"/>
            <a:ext cx="738732" cy="672588"/>
          </a:xfrm>
          <a:prstGeom prst="rect">
            <a:avLst/>
          </a:prstGeom>
        </p:spPr>
      </p:pic>
    </p:spTree>
    <p:extLst>
      <p:ext uri="{BB962C8B-B14F-4D97-AF65-F5344CB8AC3E}">
        <p14:creationId xmlns:p14="http://schemas.microsoft.com/office/powerpoint/2010/main" val="31889076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62753"/>
            <a:ext cx="7583488" cy="1440370"/>
          </a:xfrm>
        </p:spPr>
        <p:txBody>
          <a:bodyPr>
            <a:normAutofit fontScale="90000"/>
          </a:bodyPr>
          <a:lstStyle/>
          <a:p>
            <a:r>
              <a:rPr lang="en-US" sz="4000" dirty="0" smtClean="0"/>
              <a:t/>
            </a:r>
            <a:br>
              <a:rPr lang="en-US" sz="4000" dirty="0" smtClean="0"/>
            </a:br>
            <a:r>
              <a:rPr lang="en-US" sz="4000" dirty="0"/>
              <a:t/>
            </a:r>
            <a:br>
              <a:rPr lang="en-US" sz="4000" dirty="0"/>
            </a:br>
            <a:r>
              <a:rPr lang="en-US" dirty="0"/>
              <a:t>7 MOST COMMON MISCONCEPTIONS </a:t>
            </a:r>
            <a:br>
              <a:rPr lang="en-US" dirty="0"/>
            </a:br>
            <a:r>
              <a:rPr lang="en-US" dirty="0"/>
              <a:t/>
            </a:r>
            <a:br>
              <a:rPr lang="en-US" dirty="0"/>
            </a:br>
            <a:endParaRPr lang="en-US" dirty="0"/>
          </a:p>
        </p:txBody>
      </p:sp>
      <p:sp>
        <p:nvSpPr>
          <p:cNvPr id="3" name="Content Placeholder 2"/>
          <p:cNvSpPr>
            <a:spLocks noGrp="1"/>
          </p:cNvSpPr>
          <p:nvPr>
            <p:ph idx="1"/>
          </p:nvPr>
        </p:nvSpPr>
        <p:spPr>
          <a:xfrm>
            <a:off x="362844" y="1828800"/>
            <a:ext cx="8462047" cy="4676096"/>
          </a:xfrm>
        </p:spPr>
        <p:txBody>
          <a:bodyPr>
            <a:normAutofit fontScale="85000" lnSpcReduction="10000"/>
          </a:bodyPr>
          <a:lstStyle/>
          <a:p>
            <a:pPr marL="0" indent="0">
              <a:buNone/>
            </a:pPr>
            <a:r>
              <a:rPr lang="en-US" b="1" dirty="0">
                <a:effectLst/>
              </a:rPr>
              <a:t>Misconception 6: We will come up with an assessment plan for this year and use it every year thereafter. </a:t>
            </a:r>
            <a:endParaRPr lang="en-US" dirty="0"/>
          </a:p>
          <a:p>
            <a:pPr marL="0" indent="0">
              <a:buNone/>
            </a:pPr>
            <a:r>
              <a:rPr lang="en-US" dirty="0">
                <a:effectLst/>
              </a:rPr>
              <a:t>For program assessment to be successful, it must be an ongoing and continuous process. Just as your program should be improving, so should your assessment plan and measurement methods. Each academic department must look at its programs and its learning outcomes on a continual basis and determine if there are better ways to measure student learning and other program outcomes. Your assessment plan should be continuously reviewed and improved. </a:t>
            </a: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7948068" y="5939908"/>
            <a:ext cx="738732" cy="672588"/>
          </a:xfrm>
          <a:prstGeom prst="rect">
            <a:avLst/>
          </a:prstGeom>
        </p:spPr>
      </p:pic>
    </p:spTree>
    <p:extLst>
      <p:ext uri="{BB962C8B-B14F-4D97-AF65-F5344CB8AC3E}">
        <p14:creationId xmlns:p14="http://schemas.microsoft.com/office/powerpoint/2010/main" val="34376758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62753"/>
            <a:ext cx="7583488" cy="1440370"/>
          </a:xfrm>
        </p:spPr>
        <p:txBody>
          <a:bodyPr>
            <a:normAutofit fontScale="90000"/>
          </a:bodyPr>
          <a:lstStyle/>
          <a:p>
            <a:r>
              <a:rPr lang="en-US" sz="4000" dirty="0" smtClean="0"/>
              <a:t/>
            </a:r>
            <a:br>
              <a:rPr lang="en-US" sz="4000" dirty="0" smtClean="0"/>
            </a:br>
            <a:r>
              <a:rPr lang="en-US" sz="4000" dirty="0"/>
              <a:t/>
            </a:r>
            <a:br>
              <a:rPr lang="en-US" sz="4000" dirty="0"/>
            </a:br>
            <a:r>
              <a:rPr lang="en-US" dirty="0"/>
              <a:t>7 MOST COMMON MISCONCEPTIONS </a:t>
            </a:r>
            <a:br>
              <a:rPr lang="en-US" dirty="0"/>
            </a:br>
            <a:r>
              <a:rPr lang="en-US" dirty="0"/>
              <a:t/>
            </a:r>
            <a:br>
              <a:rPr lang="en-US" dirty="0"/>
            </a:br>
            <a:endParaRPr lang="en-US" dirty="0"/>
          </a:p>
        </p:txBody>
      </p:sp>
      <p:sp>
        <p:nvSpPr>
          <p:cNvPr id="3" name="Content Placeholder 2"/>
          <p:cNvSpPr>
            <a:spLocks noGrp="1"/>
          </p:cNvSpPr>
          <p:nvPr>
            <p:ph idx="1"/>
          </p:nvPr>
        </p:nvSpPr>
        <p:spPr>
          <a:xfrm>
            <a:off x="362844" y="1828800"/>
            <a:ext cx="8462047" cy="4676096"/>
          </a:xfrm>
        </p:spPr>
        <p:txBody>
          <a:bodyPr>
            <a:normAutofit fontScale="85000" lnSpcReduction="20000"/>
          </a:bodyPr>
          <a:lstStyle/>
          <a:p>
            <a:pPr marL="0" indent="0">
              <a:buNone/>
            </a:pPr>
            <a:r>
              <a:rPr lang="en-US" b="1" dirty="0">
                <a:effectLst/>
              </a:rPr>
              <a:t>Misconception 7: Program assessment sounds like a good idea, but it is </a:t>
            </a:r>
            <a:r>
              <a:rPr lang="en-US" b="1" dirty="0" smtClean="0">
                <a:effectLst/>
              </a:rPr>
              <a:t>time</a:t>
            </a:r>
            <a:r>
              <a:rPr lang="en-US" b="1" dirty="0">
                <a:effectLst/>
              </a:rPr>
              <a:t>-</a:t>
            </a:r>
            <a:r>
              <a:rPr lang="en-US" b="1" dirty="0" smtClean="0">
                <a:effectLst/>
              </a:rPr>
              <a:t>consuming </a:t>
            </a:r>
            <a:r>
              <a:rPr lang="en-US" b="1" dirty="0">
                <a:effectLst/>
              </a:rPr>
              <a:t>and complex. </a:t>
            </a:r>
            <a:endParaRPr lang="en-US" dirty="0"/>
          </a:p>
          <a:p>
            <a:pPr marL="0" indent="0">
              <a:buNone/>
            </a:pPr>
            <a:r>
              <a:rPr lang="en-US" dirty="0">
                <a:effectLst/>
              </a:rPr>
              <a:t>It is impossible to “get something for nothing.” Effective program assessment will take some of your time and effort, but there are </a:t>
            </a:r>
            <a:r>
              <a:rPr lang="en-US" dirty="0" smtClean="0">
                <a:effectLst/>
              </a:rPr>
              <a:t>steps </a:t>
            </a:r>
            <a:r>
              <a:rPr lang="en-US" dirty="0">
                <a:effectLst/>
              </a:rPr>
              <a:t>you can follow that can help you to develop an assessment plan that will lead to improving student learning. Also, </a:t>
            </a:r>
            <a:r>
              <a:rPr lang="en-US" dirty="0" smtClean="0">
                <a:effectLst/>
              </a:rPr>
              <a:t>the </a:t>
            </a:r>
            <a:r>
              <a:rPr lang="en-US" dirty="0">
                <a:effectLst/>
              </a:rPr>
              <a:t>office of Operational Excellence and Assessment Support (OEAS) is available to provide you with </a:t>
            </a:r>
            <a:r>
              <a:rPr lang="en-US" dirty="0" smtClean="0">
                <a:effectLst/>
              </a:rPr>
              <a:t>assistance (this is at UCF, but I am sure you have resources at your institution). </a:t>
            </a:r>
            <a:r>
              <a:rPr lang="en-US" dirty="0">
                <a:effectLst/>
              </a:rPr>
              <a:t>If you </a:t>
            </a:r>
            <a:r>
              <a:rPr lang="en-US" dirty="0" smtClean="0">
                <a:effectLst/>
              </a:rPr>
              <a:t>need help </a:t>
            </a:r>
            <a:r>
              <a:rPr lang="en-US" dirty="0">
                <a:effectLst/>
              </a:rPr>
              <a:t>go to http://</a:t>
            </a:r>
            <a:r>
              <a:rPr lang="en-US" dirty="0" err="1">
                <a:effectLst/>
              </a:rPr>
              <a:t>oeas.ucf.edu</a:t>
            </a:r>
            <a:r>
              <a:rPr lang="en-US" dirty="0">
                <a:effectLst/>
              </a:rPr>
              <a:t>, the Operational Excellence and Assessment Support website for guidelines and assistance in conducting program </a:t>
            </a:r>
            <a:r>
              <a:rPr lang="en-US" dirty="0" smtClean="0">
                <a:effectLst/>
              </a:rPr>
              <a:t>assessment.</a:t>
            </a:r>
            <a:endParaRPr lang="en-US" dirty="0"/>
          </a:p>
        </p:txBody>
      </p:sp>
      <p:pic>
        <p:nvPicPr>
          <p:cNvPr id="5" name="Picture 4"/>
          <p:cNvPicPr>
            <a:picLocks noChangeAspect="1"/>
          </p:cNvPicPr>
          <p:nvPr/>
        </p:nvPicPr>
        <p:blipFill>
          <a:blip r:embed="rId2"/>
          <a:stretch>
            <a:fillRect/>
          </a:stretch>
        </p:blipFill>
        <p:spPr>
          <a:xfrm>
            <a:off x="7948068" y="5939908"/>
            <a:ext cx="738732" cy="672588"/>
          </a:xfrm>
          <a:prstGeom prst="rect">
            <a:avLst/>
          </a:prstGeom>
        </p:spPr>
      </p:pic>
    </p:spTree>
    <p:extLst>
      <p:ext uri="{BB962C8B-B14F-4D97-AF65-F5344CB8AC3E}">
        <p14:creationId xmlns:p14="http://schemas.microsoft.com/office/powerpoint/2010/main" val="6142602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Mission, Goals and Accomplishments</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Effective Design and Implementation of Program Assessment</a:t>
            </a:r>
          </a:p>
          <a:p>
            <a:r>
              <a:rPr lang="en-US" dirty="0" smtClean="0"/>
              <a:t>Jeff Moore, Director</a:t>
            </a:r>
          </a:p>
          <a:p>
            <a:r>
              <a:rPr lang="en-US" dirty="0" smtClean="0"/>
              <a:t>UCF School of Performing Arts</a:t>
            </a:r>
            <a:endParaRPr lang="en-US" dirty="0"/>
          </a:p>
        </p:txBody>
      </p:sp>
      <p:pic>
        <p:nvPicPr>
          <p:cNvPr id="5" name="Picture 4"/>
          <p:cNvPicPr>
            <a:picLocks noChangeAspect="1"/>
          </p:cNvPicPr>
          <p:nvPr/>
        </p:nvPicPr>
        <p:blipFill>
          <a:blip r:embed="rId2"/>
          <a:stretch>
            <a:fillRect/>
          </a:stretch>
        </p:blipFill>
        <p:spPr>
          <a:xfrm>
            <a:off x="3537961" y="393750"/>
            <a:ext cx="1907464" cy="1736675"/>
          </a:xfrm>
          <a:prstGeom prst="rect">
            <a:avLst/>
          </a:prstGeom>
        </p:spPr>
      </p:pic>
    </p:spTree>
    <p:extLst>
      <p:ext uri="{BB962C8B-B14F-4D97-AF65-F5344CB8AC3E}">
        <p14:creationId xmlns:p14="http://schemas.microsoft.com/office/powerpoint/2010/main" val="259927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Program </a:t>
            </a:r>
            <a:r>
              <a:rPr lang="en-US" dirty="0"/>
              <a:t>Assessment </a:t>
            </a:r>
          </a:p>
        </p:txBody>
      </p:sp>
      <p:sp>
        <p:nvSpPr>
          <p:cNvPr id="3" name="Content Placeholder 2"/>
          <p:cNvSpPr>
            <a:spLocks noGrp="1"/>
          </p:cNvSpPr>
          <p:nvPr>
            <p:ph idx="1"/>
          </p:nvPr>
        </p:nvSpPr>
        <p:spPr/>
        <p:txBody>
          <a:bodyPr/>
          <a:lstStyle/>
          <a:p>
            <a:pPr marL="0" indent="0">
              <a:buNone/>
            </a:pPr>
            <a:r>
              <a:rPr lang="en-US" dirty="0" smtClean="0"/>
              <a:t>Assessment </a:t>
            </a:r>
            <a:r>
              <a:rPr lang="en-US" dirty="0"/>
              <a:t>is the systematic and ongoing method of gathering, analyzing and using information from measured outcomes to improve student learning. </a:t>
            </a:r>
          </a:p>
          <a:p>
            <a:endParaRPr lang="en-US" dirty="0"/>
          </a:p>
        </p:txBody>
      </p:sp>
      <p:pic>
        <p:nvPicPr>
          <p:cNvPr id="5" name="Picture 4"/>
          <p:cNvPicPr>
            <a:picLocks noChangeAspect="1"/>
          </p:cNvPicPr>
          <p:nvPr/>
        </p:nvPicPr>
        <p:blipFill>
          <a:blip r:embed="rId2"/>
          <a:stretch>
            <a:fillRect/>
          </a:stretch>
        </p:blipFill>
        <p:spPr>
          <a:xfrm>
            <a:off x="7948068" y="5939908"/>
            <a:ext cx="738732" cy="672588"/>
          </a:xfrm>
          <a:prstGeom prst="rect">
            <a:avLst/>
          </a:prstGeom>
        </p:spPr>
      </p:pic>
    </p:spTree>
    <p:extLst>
      <p:ext uri="{BB962C8B-B14F-4D97-AF65-F5344CB8AC3E}">
        <p14:creationId xmlns:p14="http://schemas.microsoft.com/office/powerpoint/2010/main" val="225843096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
            </a:r>
            <a:br>
              <a:rPr lang="en-US" sz="4000" dirty="0" smtClean="0"/>
            </a:br>
            <a:r>
              <a:rPr lang="en-US" dirty="0" smtClean="0"/>
              <a:t>7 MOST COMMON MISCONCEPTIONS* </a:t>
            </a:r>
            <a:r>
              <a:rPr lang="en-US" dirty="0"/>
              <a:t/>
            </a:r>
            <a:br>
              <a:rPr lang="en-US" dirty="0"/>
            </a:br>
            <a:endParaRPr lang="en-US" dirty="0"/>
          </a:p>
        </p:txBody>
      </p:sp>
      <p:sp>
        <p:nvSpPr>
          <p:cNvPr id="3" name="Content Placeholder 2"/>
          <p:cNvSpPr>
            <a:spLocks noGrp="1"/>
          </p:cNvSpPr>
          <p:nvPr>
            <p:ph idx="1"/>
          </p:nvPr>
        </p:nvSpPr>
        <p:spPr>
          <a:xfrm>
            <a:off x="259174" y="1828800"/>
            <a:ext cx="8682346" cy="4663138"/>
          </a:xfrm>
        </p:spPr>
        <p:txBody>
          <a:bodyPr>
            <a:normAutofit fontScale="92500" lnSpcReduction="20000"/>
          </a:bodyPr>
          <a:lstStyle/>
          <a:p>
            <a:pPr marL="0" indent="0">
              <a:buNone/>
            </a:pPr>
            <a:r>
              <a:rPr lang="en-US" b="1" dirty="0">
                <a:effectLst/>
              </a:rPr>
              <a:t>Misconception 1: The results of assessment will be used to evaluate faculty performance. </a:t>
            </a:r>
            <a:endParaRPr lang="en-US" dirty="0"/>
          </a:p>
          <a:p>
            <a:pPr marL="0" indent="0">
              <a:buNone/>
            </a:pPr>
            <a:r>
              <a:rPr lang="en-US" b="1" dirty="0">
                <a:effectLst/>
              </a:rPr>
              <a:t>Misconception 2: Our program is working well, our students are learning; we don’t need to bother with assessment</a:t>
            </a:r>
            <a:r>
              <a:rPr lang="en-US" b="1" dirty="0" smtClean="0">
                <a:effectLst/>
              </a:rPr>
              <a:t>.</a:t>
            </a:r>
          </a:p>
          <a:p>
            <a:pPr marL="0" indent="0">
              <a:buNone/>
            </a:pPr>
            <a:r>
              <a:rPr lang="en-US" b="1" dirty="0" smtClean="0">
                <a:effectLst/>
              </a:rPr>
              <a:t> </a:t>
            </a:r>
            <a:r>
              <a:rPr lang="en-US" b="1" dirty="0">
                <a:effectLst/>
              </a:rPr>
              <a:t>Misconception 3: We will assign a single faculty member to conduct the assessment. Too many opinions would only delay and hinder the process. </a:t>
            </a:r>
            <a:endParaRPr lang="en-US" dirty="0"/>
          </a:p>
          <a:p>
            <a:pPr marL="0" indent="0">
              <a:buNone/>
            </a:pPr>
            <a:r>
              <a:rPr lang="en-US" b="1" dirty="0" smtClean="0"/>
              <a:t>*= From the </a:t>
            </a:r>
            <a:r>
              <a:rPr lang="en-US" b="1" u="sng" dirty="0" smtClean="0"/>
              <a:t>UCF Academic Program Assessment Handbook</a:t>
            </a:r>
            <a:r>
              <a:rPr lang="en-US" b="1" dirty="0" smtClean="0"/>
              <a:t>, Office of Operational Excellence and Assessment Support, February, 2008 edition. </a:t>
            </a:r>
            <a:endParaRPr lang="en-US" b="1" u="sng" dirty="0"/>
          </a:p>
        </p:txBody>
      </p:sp>
      <p:pic>
        <p:nvPicPr>
          <p:cNvPr id="5" name="Picture 4"/>
          <p:cNvPicPr>
            <a:picLocks noChangeAspect="1"/>
          </p:cNvPicPr>
          <p:nvPr/>
        </p:nvPicPr>
        <p:blipFill>
          <a:blip r:embed="rId2"/>
          <a:stretch>
            <a:fillRect/>
          </a:stretch>
        </p:blipFill>
        <p:spPr>
          <a:xfrm>
            <a:off x="8202788" y="5939908"/>
            <a:ext cx="738732" cy="672588"/>
          </a:xfrm>
          <a:prstGeom prst="rect">
            <a:avLst/>
          </a:prstGeom>
        </p:spPr>
      </p:pic>
    </p:spTree>
    <p:extLst>
      <p:ext uri="{BB962C8B-B14F-4D97-AF65-F5344CB8AC3E}">
        <p14:creationId xmlns:p14="http://schemas.microsoft.com/office/powerpoint/2010/main" val="25287965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62753"/>
            <a:ext cx="7583488" cy="1440370"/>
          </a:xfrm>
        </p:spPr>
        <p:txBody>
          <a:bodyPr>
            <a:normAutofit fontScale="90000"/>
          </a:bodyPr>
          <a:lstStyle/>
          <a:p>
            <a:r>
              <a:rPr lang="en-US" sz="4000" dirty="0" smtClean="0"/>
              <a:t/>
            </a:r>
            <a:br>
              <a:rPr lang="en-US" sz="4000" dirty="0" smtClean="0"/>
            </a:br>
            <a:r>
              <a:rPr lang="en-US" sz="4000" dirty="0"/>
              <a:t/>
            </a:r>
            <a:br>
              <a:rPr lang="en-US" sz="4000" dirty="0"/>
            </a:br>
            <a:r>
              <a:rPr lang="en-US" dirty="0"/>
              <a:t>7 MOST COMMON MISCONCEPTIONS </a:t>
            </a:r>
            <a:br>
              <a:rPr lang="en-US" dirty="0"/>
            </a:br>
            <a:r>
              <a:rPr lang="en-US" dirty="0"/>
              <a:t/>
            </a:r>
            <a:br>
              <a:rPr lang="en-US" dirty="0"/>
            </a:br>
            <a:endParaRPr lang="en-US" dirty="0"/>
          </a:p>
        </p:txBody>
      </p:sp>
      <p:sp>
        <p:nvSpPr>
          <p:cNvPr id="3" name="Content Placeholder 2"/>
          <p:cNvSpPr>
            <a:spLocks noGrp="1"/>
          </p:cNvSpPr>
          <p:nvPr>
            <p:ph idx="1"/>
          </p:nvPr>
        </p:nvSpPr>
        <p:spPr>
          <a:xfrm>
            <a:off x="362844" y="1828800"/>
            <a:ext cx="8462047" cy="4676096"/>
          </a:xfrm>
        </p:spPr>
        <p:txBody>
          <a:bodyPr>
            <a:normAutofit fontScale="92500" lnSpcReduction="10000"/>
          </a:bodyPr>
          <a:lstStyle/>
          <a:p>
            <a:pPr marL="0" indent="0">
              <a:buNone/>
            </a:pPr>
            <a:r>
              <a:rPr lang="en-US" b="1" dirty="0">
                <a:effectLst/>
              </a:rPr>
              <a:t>Misconception 4: The administration might use the results to eliminate some of the department’s programs. </a:t>
            </a:r>
            <a:endParaRPr lang="en-US" dirty="0"/>
          </a:p>
          <a:p>
            <a:pPr marL="0" indent="0">
              <a:buNone/>
            </a:pPr>
            <a:r>
              <a:rPr lang="en-US" b="1" dirty="0">
                <a:effectLst/>
              </a:rPr>
              <a:t>Misconception 5: Assessment is a waste of time and does not benefit the students. </a:t>
            </a:r>
            <a:endParaRPr lang="en-US" dirty="0"/>
          </a:p>
          <a:p>
            <a:pPr marL="0" indent="0">
              <a:buNone/>
            </a:pPr>
            <a:r>
              <a:rPr lang="en-US" b="1" dirty="0">
                <a:effectLst/>
              </a:rPr>
              <a:t>Misconception 6: We will come up with an assessment plan for this year and use it every year thereafter. </a:t>
            </a:r>
            <a:endParaRPr lang="en-US" dirty="0"/>
          </a:p>
          <a:p>
            <a:pPr marL="0" indent="0">
              <a:buNone/>
            </a:pPr>
            <a:r>
              <a:rPr lang="en-US" b="1" dirty="0">
                <a:effectLst/>
              </a:rPr>
              <a:t>Misconception 7: Program assessment sounds like a good idea, but it is </a:t>
            </a:r>
            <a:r>
              <a:rPr lang="en-US" b="1" dirty="0" smtClean="0">
                <a:effectLst/>
              </a:rPr>
              <a:t>time-consuming </a:t>
            </a:r>
            <a:r>
              <a:rPr lang="en-US" b="1" dirty="0">
                <a:effectLst/>
              </a:rPr>
              <a:t>and complex. </a:t>
            </a: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8362951" y="6089299"/>
            <a:ext cx="620550" cy="564988"/>
          </a:xfrm>
          <a:prstGeom prst="rect">
            <a:avLst/>
          </a:prstGeom>
        </p:spPr>
      </p:pic>
    </p:spTree>
    <p:extLst>
      <p:ext uri="{BB962C8B-B14F-4D97-AF65-F5344CB8AC3E}">
        <p14:creationId xmlns:p14="http://schemas.microsoft.com/office/powerpoint/2010/main" val="15571737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5"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29"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30"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31"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32"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33"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34"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35" dur="1000" decel="50000">
                                          <p:stCondLst>
                                            <p:cond delay="0"/>
                                          </p:stCondLst>
                                        </p:cTn>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Program Assessment </a:t>
            </a:r>
          </a:p>
        </p:txBody>
      </p:sp>
      <p:sp>
        <p:nvSpPr>
          <p:cNvPr id="3" name="Content Placeholder 2"/>
          <p:cNvSpPr>
            <a:spLocks noGrp="1"/>
          </p:cNvSpPr>
          <p:nvPr>
            <p:ph idx="1"/>
          </p:nvPr>
        </p:nvSpPr>
        <p:spPr>
          <a:xfrm>
            <a:off x="116629" y="1619746"/>
            <a:ext cx="8902643" cy="4988814"/>
          </a:xfrm>
        </p:spPr>
        <p:txBody>
          <a:bodyPr>
            <a:normAutofit fontScale="92500" lnSpcReduction="20000"/>
          </a:bodyPr>
          <a:lstStyle/>
          <a:p>
            <a:r>
              <a:rPr lang="en-US" dirty="0" smtClean="0"/>
              <a:t>Program </a:t>
            </a:r>
            <a:r>
              <a:rPr lang="en-US" dirty="0"/>
              <a:t>assessment does not focus on an individual student. </a:t>
            </a:r>
          </a:p>
          <a:p>
            <a:r>
              <a:rPr lang="en-US" dirty="0" smtClean="0"/>
              <a:t>The </a:t>
            </a:r>
            <a:r>
              <a:rPr lang="en-US" dirty="0"/>
              <a:t>emphasis is on </a:t>
            </a:r>
            <a:r>
              <a:rPr lang="en-US" b="1" dirty="0"/>
              <a:t>what</a:t>
            </a:r>
            <a:r>
              <a:rPr lang="en-US" dirty="0"/>
              <a:t> and </a:t>
            </a:r>
            <a:r>
              <a:rPr lang="en-US" b="1" dirty="0"/>
              <a:t>how</a:t>
            </a:r>
            <a:r>
              <a:rPr lang="en-US" dirty="0"/>
              <a:t> a program is contributing to the learning, growth and development of students in a degree program. </a:t>
            </a:r>
            <a:endParaRPr lang="en-US" dirty="0" smtClean="0"/>
          </a:p>
          <a:p>
            <a:r>
              <a:rPr lang="en-US" dirty="0" smtClean="0"/>
              <a:t>This </a:t>
            </a:r>
            <a:r>
              <a:rPr lang="en-US" dirty="0"/>
              <a:t>is done through obtaining a good understanding </a:t>
            </a:r>
            <a:r>
              <a:rPr lang="en-US" dirty="0" smtClean="0"/>
              <a:t>of what </a:t>
            </a:r>
            <a:r>
              <a:rPr lang="en-US" dirty="0"/>
              <a:t>all students in the </a:t>
            </a:r>
            <a:r>
              <a:rPr lang="en-US" dirty="0" smtClean="0"/>
              <a:t>program: </a:t>
            </a:r>
          </a:p>
          <a:p>
            <a:pPr lvl="1"/>
            <a:r>
              <a:rPr lang="en-US" b="1" dirty="0" smtClean="0"/>
              <a:t>Know</a:t>
            </a:r>
            <a:r>
              <a:rPr lang="en-US" dirty="0" smtClean="0"/>
              <a:t> </a:t>
            </a:r>
          </a:p>
          <a:p>
            <a:pPr lvl="1"/>
            <a:r>
              <a:rPr lang="en-US" dirty="0"/>
              <a:t>W</a:t>
            </a:r>
            <a:r>
              <a:rPr lang="en-US" dirty="0" smtClean="0"/>
              <a:t>hat </a:t>
            </a:r>
            <a:r>
              <a:rPr lang="en-US" dirty="0"/>
              <a:t>they can</a:t>
            </a:r>
            <a:r>
              <a:rPr lang="en-US" b="1" dirty="0"/>
              <a:t> do </a:t>
            </a:r>
            <a:r>
              <a:rPr lang="en-US" dirty="0"/>
              <a:t>with this </a:t>
            </a:r>
            <a:r>
              <a:rPr lang="en-US" dirty="0" smtClean="0"/>
              <a:t>knowledge</a:t>
            </a:r>
            <a:endParaRPr lang="en-US" dirty="0"/>
          </a:p>
          <a:p>
            <a:pPr lvl="1"/>
            <a:r>
              <a:rPr lang="en-US" dirty="0" smtClean="0"/>
              <a:t>What </a:t>
            </a:r>
            <a:r>
              <a:rPr lang="en-US" dirty="0"/>
              <a:t>they </a:t>
            </a:r>
            <a:r>
              <a:rPr lang="en-US" b="1" dirty="0"/>
              <a:t>value</a:t>
            </a:r>
            <a:r>
              <a:rPr lang="en-US" dirty="0"/>
              <a:t> as a result of this knowledge. </a:t>
            </a:r>
          </a:p>
          <a:p>
            <a:r>
              <a:rPr lang="en-US" dirty="0"/>
              <a:t>ARE WE PREPARING STUDENTS FOR SUCCESSFUL CAREERS?</a:t>
            </a:r>
          </a:p>
          <a:p>
            <a:endParaRPr lang="en-US" dirty="0"/>
          </a:p>
        </p:txBody>
      </p:sp>
      <p:pic>
        <p:nvPicPr>
          <p:cNvPr id="5" name="Picture 4"/>
          <p:cNvPicPr>
            <a:picLocks noChangeAspect="1"/>
          </p:cNvPicPr>
          <p:nvPr/>
        </p:nvPicPr>
        <p:blipFill>
          <a:blip r:embed="rId2"/>
          <a:stretch>
            <a:fillRect/>
          </a:stretch>
        </p:blipFill>
        <p:spPr>
          <a:xfrm>
            <a:off x="8169372" y="6006430"/>
            <a:ext cx="661345" cy="602130"/>
          </a:xfrm>
          <a:prstGeom prst="rect">
            <a:avLst/>
          </a:prstGeom>
        </p:spPr>
      </p:pic>
    </p:spTree>
    <p:extLst>
      <p:ext uri="{BB962C8B-B14F-4D97-AF65-F5344CB8AC3E}">
        <p14:creationId xmlns:p14="http://schemas.microsoft.com/office/powerpoint/2010/main" val="40300463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p:cTn id="13"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p:cTn id="19"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3" end="3"/>
                                            </p:txEl>
                                          </p:spTgt>
                                        </p:tgtEl>
                                        <p:attrNameLst>
                                          <p:attrName>ppt_h</p:attrName>
                                        </p:attrNameLst>
                                      </p:cBhvr>
                                      <p:tavLst>
                                        <p:tav tm="0">
                                          <p:val>
                                            <p:flt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p:cTn id="23"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4" end="4"/>
                                            </p:txEl>
                                          </p:spTgt>
                                        </p:tgtEl>
                                        <p:attrNameLst>
                                          <p:attrName>ppt_h</p:attrName>
                                        </p:attrNameLst>
                                      </p:cBhvr>
                                      <p:tavLst>
                                        <p:tav tm="0">
                                          <p:val>
                                            <p:flt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p:cTn id="27"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p:cTn id="33"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6" end="6"/>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confident are we that our degree program delivers what we believe</a:t>
            </a:r>
            <a:endParaRPr lang="en-US" dirty="0"/>
          </a:p>
        </p:txBody>
      </p:sp>
      <p:sp>
        <p:nvSpPr>
          <p:cNvPr id="3" name="Content Placeholder 2"/>
          <p:cNvSpPr>
            <a:spLocks noGrp="1"/>
          </p:cNvSpPr>
          <p:nvPr>
            <p:ph idx="1"/>
          </p:nvPr>
        </p:nvSpPr>
        <p:spPr/>
        <p:txBody>
          <a:bodyPr/>
          <a:lstStyle/>
          <a:p>
            <a:pPr marL="0" indent="0">
              <a:buNone/>
            </a:pPr>
            <a:endParaRPr lang="en-US" dirty="0" smtClean="0">
              <a:hlinkClick r:id="rId3"/>
            </a:endParaRPr>
          </a:p>
          <a:p>
            <a:pPr marL="0" indent="0">
              <a:buNone/>
            </a:pPr>
            <a:endParaRPr lang="en-US" dirty="0" smtClean="0">
              <a:hlinkClick r:id="rId3"/>
            </a:endParaRPr>
          </a:p>
          <a:p>
            <a:pPr marL="0" indent="0">
              <a:buNone/>
            </a:pPr>
            <a:endParaRPr lang="en-US" dirty="0" smtClean="0">
              <a:hlinkClick r:id="rId3"/>
            </a:endParaRPr>
          </a:p>
          <a:p>
            <a:pPr marL="0" indent="0">
              <a:buNone/>
            </a:pPr>
            <a:endParaRPr lang="en-US" dirty="0">
              <a:hlinkClick r:id="rId3"/>
            </a:endParaRPr>
          </a:p>
          <a:p>
            <a:pPr marL="0" indent="0">
              <a:buNone/>
            </a:pPr>
            <a:r>
              <a:rPr lang="en-US" dirty="0" smtClean="0">
                <a:hlinkClick r:id="rId3"/>
              </a:rPr>
              <a:t>https</a:t>
            </a:r>
            <a:r>
              <a:rPr lang="en-US" dirty="0">
                <a:hlinkClick r:id="rId3"/>
              </a:rPr>
              <a:t>://www.youtube.com/watch?v=aIhk9eKOLzQ</a:t>
            </a:r>
            <a:endParaRPr lang="en-US" dirty="0"/>
          </a:p>
        </p:txBody>
      </p:sp>
      <p:pic>
        <p:nvPicPr>
          <p:cNvPr id="4" name="Picture 3" descr="th.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4714" y="2235114"/>
            <a:ext cx="2857500" cy="1581150"/>
          </a:xfrm>
          <a:prstGeom prst="rect">
            <a:avLst/>
          </a:prstGeom>
        </p:spPr>
      </p:pic>
      <p:pic>
        <p:nvPicPr>
          <p:cNvPr id="5" name="Picture 4"/>
          <p:cNvPicPr>
            <a:picLocks noChangeAspect="1"/>
          </p:cNvPicPr>
          <p:nvPr/>
        </p:nvPicPr>
        <p:blipFill>
          <a:blip r:embed="rId5"/>
          <a:stretch>
            <a:fillRect/>
          </a:stretch>
        </p:blipFill>
        <p:spPr>
          <a:xfrm>
            <a:off x="7948068" y="5939908"/>
            <a:ext cx="738732" cy="672588"/>
          </a:xfrm>
          <a:prstGeom prst="rect">
            <a:avLst/>
          </a:prstGeom>
        </p:spPr>
      </p:pic>
    </p:spTree>
    <p:extLst>
      <p:ext uri="{BB962C8B-B14F-4D97-AF65-F5344CB8AC3E}">
        <p14:creationId xmlns:p14="http://schemas.microsoft.com/office/powerpoint/2010/main" val="14808492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Why Participate </a:t>
            </a:r>
            <a:r>
              <a:rPr lang="en-US" dirty="0"/>
              <a:t>in Program </a:t>
            </a:r>
            <a:r>
              <a:rPr lang="en-US" dirty="0" smtClean="0"/>
              <a:t>Assessment?</a:t>
            </a:r>
            <a:r>
              <a:rPr lang="en-US" dirty="0"/>
              <a:t/>
            </a:r>
            <a:br>
              <a:rPr lang="en-US" dirty="0"/>
            </a:br>
            <a:endParaRPr lang="en-US" dirty="0"/>
          </a:p>
        </p:txBody>
      </p:sp>
      <p:sp>
        <p:nvSpPr>
          <p:cNvPr id="3" name="Content Placeholder 2"/>
          <p:cNvSpPr>
            <a:spLocks noGrp="1"/>
          </p:cNvSpPr>
          <p:nvPr>
            <p:ph idx="1"/>
          </p:nvPr>
        </p:nvSpPr>
        <p:spPr>
          <a:xfrm>
            <a:off x="311009" y="1645662"/>
            <a:ext cx="8539800" cy="5066562"/>
          </a:xfrm>
        </p:spPr>
        <p:txBody>
          <a:bodyPr>
            <a:normAutofit fontScale="77500" lnSpcReduction="20000"/>
          </a:bodyPr>
          <a:lstStyle/>
          <a:p>
            <a:r>
              <a:rPr lang="en-US" b="1" dirty="0" smtClean="0"/>
              <a:t>Pragmatic</a:t>
            </a:r>
            <a:r>
              <a:rPr lang="en-US" dirty="0" smtClean="0"/>
              <a:t> </a:t>
            </a:r>
          </a:p>
          <a:p>
            <a:pPr lvl="1"/>
            <a:r>
              <a:rPr lang="en-US" dirty="0" smtClean="0"/>
              <a:t>Because the Dean/Director told me I had to!</a:t>
            </a:r>
          </a:p>
          <a:p>
            <a:pPr lvl="1"/>
            <a:r>
              <a:rPr lang="en-US" dirty="0"/>
              <a:t>I</a:t>
            </a:r>
            <a:r>
              <a:rPr lang="en-US" dirty="0" smtClean="0"/>
              <a:t>n </a:t>
            </a:r>
            <a:r>
              <a:rPr lang="en-US" dirty="0"/>
              <a:t>response to many external </a:t>
            </a:r>
            <a:r>
              <a:rPr lang="en-US" dirty="0" smtClean="0"/>
              <a:t>drivers:</a:t>
            </a:r>
          </a:p>
          <a:p>
            <a:pPr lvl="2"/>
            <a:r>
              <a:rPr lang="en-US" dirty="0" smtClean="0"/>
              <a:t>Southern </a:t>
            </a:r>
            <a:r>
              <a:rPr lang="en-US" dirty="0"/>
              <a:t>Association of Colleges and Schools [SACS</a:t>
            </a:r>
            <a:r>
              <a:rPr lang="en-US" dirty="0" smtClean="0"/>
              <a:t>]</a:t>
            </a:r>
          </a:p>
          <a:p>
            <a:pPr lvl="2"/>
            <a:r>
              <a:rPr lang="en-US" dirty="0" smtClean="0"/>
              <a:t>Council </a:t>
            </a:r>
            <a:r>
              <a:rPr lang="en-US" dirty="0"/>
              <a:t>for Advancement of Standards in Higher </a:t>
            </a:r>
            <a:r>
              <a:rPr lang="en-US" dirty="0" smtClean="0"/>
              <a:t>Education</a:t>
            </a:r>
            <a:endParaRPr lang="en-US" dirty="0"/>
          </a:p>
          <a:p>
            <a:pPr lvl="2"/>
            <a:r>
              <a:rPr lang="en-US" dirty="0" smtClean="0"/>
              <a:t>The </a:t>
            </a:r>
            <a:r>
              <a:rPr lang="en-US" dirty="0"/>
              <a:t>university’s commitment to continuous improvement. </a:t>
            </a:r>
            <a:endParaRPr lang="en-US" dirty="0" smtClean="0"/>
          </a:p>
          <a:p>
            <a:r>
              <a:rPr lang="en-US" b="1" dirty="0" smtClean="0"/>
              <a:t>Idealistic</a:t>
            </a:r>
          </a:p>
          <a:p>
            <a:pPr lvl="1"/>
            <a:r>
              <a:rPr lang="en-US" dirty="0" smtClean="0"/>
              <a:t>All </a:t>
            </a:r>
            <a:r>
              <a:rPr lang="en-US" dirty="0"/>
              <a:t>degree programs participate in assessment so that faculty can determine ways to </a:t>
            </a:r>
            <a:r>
              <a:rPr lang="en-US" b="1" dirty="0"/>
              <a:t>continually improve </a:t>
            </a:r>
            <a:r>
              <a:rPr lang="en-US" dirty="0"/>
              <a:t>the program through </a:t>
            </a:r>
            <a:r>
              <a:rPr lang="en-US" b="1" dirty="0"/>
              <a:t>reflection</a:t>
            </a:r>
            <a:r>
              <a:rPr lang="en-US" dirty="0"/>
              <a:t> and </a:t>
            </a:r>
            <a:r>
              <a:rPr lang="en-US" b="1" dirty="0"/>
              <a:t>data analysis</a:t>
            </a:r>
            <a:r>
              <a:rPr lang="en-US" dirty="0"/>
              <a:t>. </a:t>
            </a:r>
            <a:endParaRPr lang="en-US" dirty="0" smtClean="0"/>
          </a:p>
          <a:p>
            <a:pPr lvl="1"/>
            <a:r>
              <a:rPr lang="en-US" dirty="0"/>
              <a:t>D</a:t>
            </a:r>
            <a:r>
              <a:rPr lang="en-US" dirty="0" smtClean="0"/>
              <a:t>ata provides an </a:t>
            </a:r>
            <a:r>
              <a:rPr lang="en-US" dirty="0"/>
              <a:t>opportunity </a:t>
            </a:r>
            <a:r>
              <a:rPr lang="en-US" dirty="0" smtClean="0"/>
              <a:t>to:</a:t>
            </a:r>
          </a:p>
          <a:p>
            <a:pPr marL="1022350" lvl="2" indent="-457200">
              <a:buFont typeface="+mj-lt"/>
              <a:buAutoNum type="arabicPeriod"/>
            </a:pPr>
            <a:r>
              <a:rPr lang="en-US" dirty="0"/>
              <a:t>Identify areas of program success based on student success </a:t>
            </a:r>
            <a:r>
              <a:rPr lang="en-US" dirty="0" smtClean="0"/>
              <a:t>rate</a:t>
            </a:r>
          </a:p>
          <a:p>
            <a:pPr marL="1022350" lvl="2" indent="-457200">
              <a:buFont typeface="+mj-lt"/>
              <a:buAutoNum type="arabicPeriod"/>
            </a:pPr>
            <a:r>
              <a:rPr lang="en-US" dirty="0"/>
              <a:t>Identify areas for improvement if student performance is below expectation </a:t>
            </a:r>
            <a:endParaRPr lang="en-US" dirty="0" smtClean="0"/>
          </a:p>
          <a:p>
            <a:pPr marL="1022350" lvl="2" indent="-457200">
              <a:buFont typeface="+mj-lt"/>
              <a:buAutoNum type="arabicPeriod"/>
            </a:pPr>
            <a:r>
              <a:rPr lang="en-US" dirty="0"/>
              <a:t>Revise program goals or outcomes if they are determined to be too easy, too rigorous, or inappropriate </a:t>
            </a:r>
          </a:p>
          <a:p>
            <a:pPr lvl="1"/>
            <a:endParaRPr lang="en-US" dirty="0" smtClean="0"/>
          </a:p>
          <a:p>
            <a:pPr lvl="1"/>
            <a:endParaRPr lang="en-US" dirty="0" smtClean="0"/>
          </a:p>
          <a:p>
            <a:pPr lvl="1"/>
            <a:endParaRPr lang="en-US" dirty="0" smtClean="0"/>
          </a:p>
          <a:p>
            <a:pPr lvl="1"/>
            <a:endParaRPr lang="en-US" dirty="0" smtClean="0"/>
          </a:p>
          <a:p>
            <a:endParaRPr lang="en-US" dirty="0"/>
          </a:p>
        </p:txBody>
      </p:sp>
      <p:pic>
        <p:nvPicPr>
          <p:cNvPr id="5" name="Picture 4"/>
          <p:cNvPicPr>
            <a:picLocks noChangeAspect="1"/>
          </p:cNvPicPr>
          <p:nvPr/>
        </p:nvPicPr>
        <p:blipFill>
          <a:blip r:embed="rId2"/>
          <a:stretch>
            <a:fillRect/>
          </a:stretch>
        </p:blipFill>
        <p:spPr>
          <a:xfrm>
            <a:off x="8472319" y="6321670"/>
            <a:ext cx="428962" cy="390554"/>
          </a:xfrm>
          <a:prstGeom prst="rect">
            <a:avLst/>
          </a:prstGeom>
        </p:spPr>
      </p:pic>
    </p:spTree>
    <p:extLst>
      <p:ext uri="{BB962C8B-B14F-4D97-AF65-F5344CB8AC3E}">
        <p14:creationId xmlns:p14="http://schemas.microsoft.com/office/powerpoint/2010/main" val="34536081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p:cTn id="13"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2" end="2"/>
                                            </p:txEl>
                                          </p:spTgt>
                                        </p:tgtEl>
                                        <p:attrNameLst>
                                          <p:attrName>ppt_h</p:attrName>
                                        </p:attrNameLst>
                                      </p:cBhvr>
                                      <p:tavLst>
                                        <p:tav tm="0">
                                          <p:val>
                                            <p:fltVal val="0"/>
                                          </p:val>
                                        </p:tav>
                                        <p:tav tm="100000">
                                          <p:val>
                                            <p:strVal val="#ppt_h"/>
                                          </p:val>
                                        </p:tav>
                                      </p:tavLst>
                                    </p:anim>
                                  </p:childTnLst>
                                </p:cTn>
                              </p:par>
                              <p:par>
                                <p:cTn id="15" presetID="23" presetClass="entr" presetSubtype="16"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p:cTn id="17"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3" end="3"/>
                                            </p:txEl>
                                          </p:spTgt>
                                        </p:tgtEl>
                                        <p:attrNameLst>
                                          <p:attrName>ppt_h</p:attrName>
                                        </p:attrNameLst>
                                      </p:cBhvr>
                                      <p:tavLst>
                                        <p:tav tm="0">
                                          <p:val>
                                            <p:fltVal val="0"/>
                                          </p:val>
                                        </p:tav>
                                        <p:tav tm="100000">
                                          <p:val>
                                            <p:strVal val="#ppt_h"/>
                                          </p:val>
                                        </p:tav>
                                      </p:tavLst>
                                    </p:anim>
                                  </p:childTnLst>
                                </p:cTn>
                              </p:par>
                              <p:par>
                                <p:cTn id="19" presetID="23" presetClass="entr" presetSubtype="16"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4" end="4"/>
                                            </p:txEl>
                                          </p:spTgt>
                                        </p:tgtEl>
                                        <p:attrNameLst>
                                          <p:attrName>ppt_h</p:attrName>
                                        </p:attrNameLst>
                                      </p:cBhvr>
                                      <p:tavLst>
                                        <p:tav tm="0">
                                          <p:val>
                                            <p:fltVal val="0"/>
                                          </p:val>
                                        </p:tav>
                                        <p:tav tm="100000">
                                          <p:val>
                                            <p:strVal val="#ppt_h"/>
                                          </p:val>
                                        </p:tav>
                                      </p:tavLst>
                                    </p:anim>
                                  </p:childTnLst>
                                </p:cTn>
                              </p:par>
                              <p:par>
                                <p:cTn id="23" presetID="23" presetClass="entr" presetSubtype="16"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p:cTn id="25"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1000"/>
                                        <p:tgtEl>
                                          <p:spTgt spid="3">
                                            <p:txEl>
                                              <p:pRg st="7" end="7"/>
                                            </p:txEl>
                                          </p:spTgt>
                                        </p:tgtEl>
                                      </p:cBhvr>
                                    </p:animEffect>
                                    <p:anim calcmode="lin" valueType="num">
                                      <p:cBhvr>
                                        <p:cTn id="3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3">
                                            <p:txEl>
                                              <p:pRg st="7" end="7"/>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3">
                                            <p:txEl>
                                              <p:pRg st="7" end="7"/>
                                            </p:txEl>
                                          </p:spTgt>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7"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1000"/>
                                        <p:tgtEl>
                                          <p:spTgt spid="3">
                                            <p:txEl>
                                              <p:pRg st="8" end="8"/>
                                            </p:txEl>
                                          </p:spTgt>
                                        </p:tgtEl>
                                      </p:cBhvr>
                                    </p:animEffect>
                                    <p:anim calcmode="lin" valueType="num">
                                      <p:cBhvr>
                                        <p:cTn id="4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1" dur="900" decel="100000" fill="hold"/>
                                        <p:tgtEl>
                                          <p:spTgt spid="3">
                                            <p:txEl>
                                              <p:pRg st="8" end="8"/>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3">
                                            <p:txEl>
                                              <p:pRg st="8" end="8"/>
                                            </p:txEl>
                                          </p:spTgt>
                                        </p:tgtEl>
                                        <p:attrNameLst>
                                          <p:attrName>ppt_y</p:attrName>
                                        </p:attrNameLst>
                                      </p:cBhvr>
                                      <p:tavLst>
                                        <p:tav tm="0">
                                          <p:val>
                                            <p:strVal val="#ppt_y-.03"/>
                                          </p:val>
                                        </p:tav>
                                        <p:tav tm="100000">
                                          <p:val>
                                            <p:strVal val="#ppt_y"/>
                                          </p:val>
                                        </p:tav>
                                      </p:tavLst>
                                    </p:anim>
                                  </p:childTnLst>
                                </p:cTn>
                              </p:par>
                              <p:par>
                                <p:cTn id="43" presetID="37" presetClass="entr" presetSubtype="0"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fade">
                                      <p:cBhvr>
                                        <p:cTn id="45" dur="1000"/>
                                        <p:tgtEl>
                                          <p:spTgt spid="3">
                                            <p:txEl>
                                              <p:pRg st="9" end="9"/>
                                            </p:txEl>
                                          </p:spTgt>
                                        </p:tgtEl>
                                      </p:cBhvr>
                                    </p:animEffect>
                                    <p:anim calcmode="lin" valueType="num">
                                      <p:cBhvr>
                                        <p:cTn id="46"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7" dur="900" decel="100000" fill="hold"/>
                                        <p:tgtEl>
                                          <p:spTgt spid="3">
                                            <p:txEl>
                                              <p:pRg st="9" end="9"/>
                                            </p:txEl>
                                          </p:spTgt>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3">
                                            <p:txEl>
                                              <p:pRg st="9" end="9"/>
                                            </p:txEl>
                                          </p:spTgt>
                                        </p:tgtEl>
                                        <p:attrNameLst>
                                          <p:attrName>ppt_y</p:attrName>
                                        </p:attrNameLst>
                                      </p:cBhvr>
                                      <p:tavLst>
                                        <p:tav tm="0">
                                          <p:val>
                                            <p:strVal val="#ppt_y-.03"/>
                                          </p:val>
                                        </p:tav>
                                        <p:tav tm="100000">
                                          <p:val>
                                            <p:strVal val="#ppt_y"/>
                                          </p:val>
                                        </p:tav>
                                      </p:tavLst>
                                    </p:anim>
                                  </p:childTnLst>
                                </p:cTn>
                              </p:par>
                              <p:par>
                                <p:cTn id="49" presetID="37" presetClass="entr" presetSubtype="0"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1000"/>
                                        <p:tgtEl>
                                          <p:spTgt spid="3">
                                            <p:txEl>
                                              <p:pRg st="10" end="10"/>
                                            </p:txEl>
                                          </p:spTgt>
                                        </p:tgtEl>
                                      </p:cBhvr>
                                    </p:animEffect>
                                    <p:anim calcmode="lin" valueType="num">
                                      <p:cBhvr>
                                        <p:cTn id="5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3" dur="900" decel="100000" fill="hold"/>
                                        <p:tgtEl>
                                          <p:spTgt spid="3">
                                            <p:txEl>
                                              <p:pRg st="10" end="10"/>
                                            </p:txEl>
                                          </p:spTgt>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3">
                                            <p:txEl>
                                              <p:pRg st="10" end="10"/>
                                            </p:txEl>
                                          </p:spTgt>
                                        </p:tgtEl>
                                        <p:attrNameLst>
                                          <p:attrName>ppt_y</p:attrName>
                                        </p:attrNameLst>
                                      </p:cBhvr>
                                      <p:tavLst>
                                        <p:tav tm="0">
                                          <p:val>
                                            <p:strVal val="#ppt_y-.03"/>
                                          </p:val>
                                        </p:tav>
                                        <p:tav tm="100000">
                                          <p:val>
                                            <p:strVal val="#ppt_y"/>
                                          </p:val>
                                        </p:tav>
                                      </p:tavLst>
                                    </p:anim>
                                  </p:childTnLst>
                                </p:cTn>
                              </p:par>
                              <p:par>
                                <p:cTn id="55" presetID="37" presetClass="entr" presetSubtype="0"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1000"/>
                                        <p:tgtEl>
                                          <p:spTgt spid="3">
                                            <p:txEl>
                                              <p:pRg st="11" end="11"/>
                                            </p:txEl>
                                          </p:spTgt>
                                        </p:tgtEl>
                                      </p:cBhvr>
                                    </p:animEffect>
                                    <p:anim calcmode="lin" valueType="num">
                                      <p:cBhvr>
                                        <p:cTn id="5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9" dur="900" decel="100000" fill="hold"/>
                                        <p:tgtEl>
                                          <p:spTgt spid="3">
                                            <p:txEl>
                                              <p:pRg st="11" end="11"/>
                                            </p:txEl>
                                          </p:spTgt>
                                        </p:tgtEl>
                                        <p:attrNameLst>
                                          <p:attrName>ppt_y</p:attrName>
                                        </p:attrNameLst>
                                      </p:cBhvr>
                                      <p:tavLst>
                                        <p:tav tm="0">
                                          <p:val>
                                            <p:strVal val="#ppt_y+1"/>
                                          </p:val>
                                        </p:tav>
                                        <p:tav tm="100000">
                                          <p:val>
                                            <p:strVal val="#ppt_y-.03"/>
                                          </p:val>
                                        </p:tav>
                                      </p:tavLst>
                                    </p:anim>
                                    <p:anim calcmode="lin" valueType="num">
                                      <p:cBhvr>
                                        <p:cTn id="60" dur="100" accel="100000" fill="hold">
                                          <p:stCondLst>
                                            <p:cond delay="900"/>
                                          </p:stCondLst>
                                        </p:cTn>
                                        <p:tgtEl>
                                          <p:spTgt spid="3">
                                            <p:txEl>
                                              <p:pRg st="11" end="11"/>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
            </a:r>
            <a:br>
              <a:rPr lang="en-US" sz="3200" dirty="0" smtClean="0"/>
            </a:br>
            <a:r>
              <a:rPr lang="en-US" sz="3600" dirty="0" smtClean="0"/>
              <a:t>The </a:t>
            </a:r>
            <a:r>
              <a:rPr lang="en-US" sz="3600" dirty="0"/>
              <a:t>P</a:t>
            </a:r>
            <a:r>
              <a:rPr lang="en-US" sz="3600" dirty="0" smtClean="0"/>
              <a:t>rocess </a:t>
            </a:r>
            <a:r>
              <a:rPr lang="en-US" sz="3600" dirty="0"/>
              <a:t>S</a:t>
            </a:r>
            <a:r>
              <a:rPr lang="en-US" sz="3600" dirty="0" smtClean="0"/>
              <a:t>hould </a:t>
            </a:r>
            <a:r>
              <a:rPr lang="en-US" sz="3600" dirty="0"/>
              <a:t>R</a:t>
            </a:r>
            <a:r>
              <a:rPr lang="en-US" sz="3600" dirty="0" smtClean="0"/>
              <a:t>eveal </a:t>
            </a:r>
            <a:r>
              <a:rPr lang="en-US" sz="3600" dirty="0"/>
              <a:t>A</a:t>
            </a:r>
            <a:r>
              <a:rPr lang="en-US" sz="3600" dirty="0" smtClean="0"/>
              <a:t>nswers to These </a:t>
            </a:r>
            <a:r>
              <a:rPr lang="en-US" sz="3600" dirty="0"/>
              <a:t>Q</a:t>
            </a:r>
            <a:r>
              <a:rPr lang="en-US" sz="3600" dirty="0" smtClean="0"/>
              <a:t>uestions</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marL="457200" indent="-457200">
              <a:buFont typeface="+mj-lt"/>
              <a:buAutoNum type="arabicPeriod"/>
            </a:pPr>
            <a:r>
              <a:rPr lang="en-US" dirty="0" smtClean="0"/>
              <a:t>What </a:t>
            </a:r>
            <a:r>
              <a:rPr lang="en-US" dirty="0"/>
              <a:t>is each program and each curricular area in the </a:t>
            </a:r>
            <a:r>
              <a:rPr lang="en-US" dirty="0" smtClean="0"/>
              <a:t>department ultimately </a:t>
            </a:r>
            <a:r>
              <a:rPr lang="en-US" dirty="0"/>
              <a:t>trying to do</a:t>
            </a:r>
            <a:r>
              <a:rPr lang="en-US" dirty="0" smtClean="0"/>
              <a:t>?</a:t>
            </a:r>
          </a:p>
          <a:p>
            <a:pPr marL="752475" lvl="1" indent="-457200"/>
            <a:r>
              <a:rPr lang="en-US" dirty="0" smtClean="0"/>
              <a:t>Described in the mission statement</a:t>
            </a:r>
          </a:p>
          <a:p>
            <a:pPr marL="457200" indent="-457200">
              <a:buFont typeface="+mj-lt"/>
              <a:buAutoNum type="arabicPeriod"/>
            </a:pPr>
            <a:r>
              <a:rPr lang="en-US" dirty="0" smtClean="0"/>
              <a:t>How </a:t>
            </a:r>
            <a:r>
              <a:rPr lang="en-US" dirty="0"/>
              <a:t>well are we doing it?  How do we know</a:t>
            </a:r>
            <a:r>
              <a:rPr lang="en-US" dirty="0" smtClean="0"/>
              <a:t>?</a:t>
            </a:r>
          </a:p>
          <a:p>
            <a:pPr marL="752475" lvl="1" indent="-457200"/>
            <a:r>
              <a:rPr lang="en-US" dirty="0" smtClean="0"/>
              <a:t>Use assessment to see how well we are achieving our goals </a:t>
            </a:r>
          </a:p>
          <a:p>
            <a:pPr marL="457200" indent="-457200">
              <a:buFont typeface="+mj-lt"/>
              <a:buAutoNum type="arabicPeriod"/>
            </a:pPr>
            <a:r>
              <a:rPr lang="en-US" dirty="0" smtClean="0"/>
              <a:t>How </a:t>
            </a:r>
            <a:r>
              <a:rPr lang="en-US" dirty="0"/>
              <a:t>can we </a:t>
            </a:r>
            <a:r>
              <a:rPr lang="en-US" dirty="0" smtClean="0"/>
              <a:t>improve what we are doing?  </a:t>
            </a:r>
          </a:p>
          <a:p>
            <a:pPr lvl="1"/>
            <a:r>
              <a:rPr lang="en-US" dirty="0" smtClean="0"/>
              <a:t>Interpret assessment results to:</a:t>
            </a:r>
          </a:p>
          <a:p>
            <a:pPr marL="1035050" lvl="2" indent="-457200">
              <a:buFont typeface="+mj-lt"/>
              <a:buAutoNum type="alphaLcParenR"/>
            </a:pPr>
            <a:r>
              <a:rPr lang="en-US" dirty="0" smtClean="0"/>
              <a:t>Identify </a:t>
            </a:r>
            <a:r>
              <a:rPr lang="en-US" dirty="0"/>
              <a:t>what is working well in the </a:t>
            </a:r>
            <a:r>
              <a:rPr lang="en-US" dirty="0" smtClean="0"/>
              <a:t>program</a:t>
            </a:r>
          </a:p>
          <a:p>
            <a:pPr marL="1035050" lvl="2" indent="-457200">
              <a:buFont typeface="+mj-lt"/>
              <a:buAutoNum type="alphaLcParenR"/>
            </a:pPr>
            <a:r>
              <a:rPr lang="en-US" dirty="0" smtClean="0"/>
              <a:t>Identify what could work better</a:t>
            </a: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7948068" y="5939908"/>
            <a:ext cx="738732" cy="672588"/>
          </a:xfrm>
          <a:prstGeom prst="rect">
            <a:avLst/>
          </a:prstGeom>
        </p:spPr>
      </p:pic>
    </p:spTree>
    <p:extLst>
      <p:ext uri="{BB962C8B-B14F-4D97-AF65-F5344CB8AC3E}">
        <p14:creationId xmlns:p14="http://schemas.microsoft.com/office/powerpoint/2010/main" val="11276697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par>
                                <p:cTn id="10" presetID="55"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0"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3">
                                            <p:txEl>
                                              <p:pRg st="2" end="2"/>
                                            </p:txEl>
                                          </p:spTgt>
                                        </p:tgtEl>
                                      </p:cBhvr>
                                    </p:animEffect>
                                  </p:childTnLst>
                                </p:cTn>
                              </p:par>
                              <p:par>
                                <p:cTn id="22" presetID="55"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p:cTn id="24"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25"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26" dur="10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32"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33" dur="1000"/>
                                        <p:tgtEl>
                                          <p:spTgt spid="3">
                                            <p:txEl>
                                              <p:pRg st="4" end="4"/>
                                            </p:txEl>
                                          </p:spTgt>
                                        </p:tgtEl>
                                      </p:cBhvr>
                                    </p:animEffect>
                                  </p:childTnLst>
                                </p:cTn>
                              </p:par>
                              <p:par>
                                <p:cTn id="34" presetID="55"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p:cTn id="36" dur="1000" fill="hold"/>
                                        <p:tgtEl>
                                          <p:spTgt spid="3">
                                            <p:txEl>
                                              <p:pRg st="5" end="5"/>
                                            </p:txEl>
                                          </p:spTgt>
                                        </p:tgtEl>
                                        <p:attrNameLst>
                                          <p:attrName>ppt_w</p:attrName>
                                        </p:attrNameLst>
                                      </p:cBhvr>
                                      <p:tavLst>
                                        <p:tav tm="0">
                                          <p:val>
                                            <p:strVal val="#ppt_w*0.70"/>
                                          </p:val>
                                        </p:tav>
                                        <p:tav tm="100000">
                                          <p:val>
                                            <p:strVal val="#ppt_w"/>
                                          </p:val>
                                        </p:tav>
                                      </p:tavLst>
                                    </p:anim>
                                    <p:anim calcmode="lin" valueType="num">
                                      <p:cBhvr>
                                        <p:cTn id="37"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38" dur="1000"/>
                                        <p:tgtEl>
                                          <p:spTgt spid="3">
                                            <p:txEl>
                                              <p:pRg st="5" end="5"/>
                                            </p:txEl>
                                          </p:spTgt>
                                        </p:tgtEl>
                                      </p:cBhvr>
                                    </p:animEffect>
                                  </p:childTnLst>
                                </p:cTn>
                              </p:par>
                              <p:par>
                                <p:cTn id="39" presetID="55" presetClass="entr" presetSubtype="0"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p:cTn id="41" dur="1000" fill="hold"/>
                                        <p:tgtEl>
                                          <p:spTgt spid="3">
                                            <p:txEl>
                                              <p:pRg st="6" end="6"/>
                                            </p:txEl>
                                          </p:spTgt>
                                        </p:tgtEl>
                                        <p:attrNameLst>
                                          <p:attrName>ppt_w</p:attrName>
                                        </p:attrNameLst>
                                      </p:cBhvr>
                                      <p:tavLst>
                                        <p:tav tm="0">
                                          <p:val>
                                            <p:strVal val="#ppt_w*0.70"/>
                                          </p:val>
                                        </p:tav>
                                        <p:tav tm="100000">
                                          <p:val>
                                            <p:strVal val="#ppt_w"/>
                                          </p:val>
                                        </p:tav>
                                      </p:tavLst>
                                    </p:anim>
                                    <p:anim calcmode="lin" valueType="num">
                                      <p:cBhvr>
                                        <p:cTn id="42" dur="1000" fill="hold"/>
                                        <p:tgtEl>
                                          <p:spTgt spid="3">
                                            <p:txEl>
                                              <p:pRg st="6" end="6"/>
                                            </p:txEl>
                                          </p:spTgt>
                                        </p:tgtEl>
                                        <p:attrNameLst>
                                          <p:attrName>ppt_h</p:attrName>
                                        </p:attrNameLst>
                                      </p:cBhvr>
                                      <p:tavLst>
                                        <p:tav tm="0">
                                          <p:val>
                                            <p:strVal val="#ppt_h"/>
                                          </p:val>
                                        </p:tav>
                                        <p:tav tm="100000">
                                          <p:val>
                                            <p:strVal val="#ppt_h"/>
                                          </p:val>
                                        </p:tav>
                                      </p:tavLst>
                                    </p:anim>
                                    <p:animEffect transition="in" filter="fade">
                                      <p:cBhvr>
                                        <p:cTn id="43" dur="1000"/>
                                        <p:tgtEl>
                                          <p:spTgt spid="3">
                                            <p:txEl>
                                              <p:pRg st="6" end="6"/>
                                            </p:txEl>
                                          </p:spTgt>
                                        </p:tgtEl>
                                      </p:cBhvr>
                                    </p:animEffect>
                                  </p:childTnLst>
                                </p:cTn>
                              </p:par>
                              <p:par>
                                <p:cTn id="44" presetID="55" presetClass="entr" presetSubtype="0"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 calcmode="lin" valueType="num">
                                      <p:cBhvr>
                                        <p:cTn id="46" dur="1000" fill="hold"/>
                                        <p:tgtEl>
                                          <p:spTgt spid="3">
                                            <p:txEl>
                                              <p:pRg st="7" end="7"/>
                                            </p:txEl>
                                          </p:spTgt>
                                        </p:tgtEl>
                                        <p:attrNameLst>
                                          <p:attrName>ppt_w</p:attrName>
                                        </p:attrNameLst>
                                      </p:cBhvr>
                                      <p:tavLst>
                                        <p:tav tm="0">
                                          <p:val>
                                            <p:strVal val="#ppt_w*0.70"/>
                                          </p:val>
                                        </p:tav>
                                        <p:tav tm="100000">
                                          <p:val>
                                            <p:strVal val="#ppt_w"/>
                                          </p:val>
                                        </p:tav>
                                      </p:tavLst>
                                    </p:anim>
                                    <p:anim calcmode="lin" valueType="num">
                                      <p:cBhvr>
                                        <p:cTn id="47" dur="1000" fill="hold"/>
                                        <p:tgtEl>
                                          <p:spTgt spid="3">
                                            <p:txEl>
                                              <p:pRg st="7" end="7"/>
                                            </p:txEl>
                                          </p:spTgt>
                                        </p:tgtEl>
                                        <p:attrNameLst>
                                          <p:attrName>ppt_h</p:attrName>
                                        </p:attrNameLst>
                                      </p:cBhvr>
                                      <p:tavLst>
                                        <p:tav tm="0">
                                          <p:val>
                                            <p:strVal val="#ppt_h"/>
                                          </p:val>
                                        </p:tav>
                                        <p:tav tm="100000">
                                          <p:val>
                                            <p:strVal val="#ppt_h"/>
                                          </p:val>
                                        </p:tav>
                                      </p:tavLst>
                                    </p:anim>
                                    <p:animEffect transition="in" filter="fade">
                                      <p:cBhvr>
                                        <p:cTn id="48"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3066</TotalTime>
  <Words>2143</Words>
  <Application>Microsoft Macintosh PowerPoint</Application>
  <PresentationFormat>On-screen Show (4:3)</PresentationFormat>
  <Paragraphs>182</Paragraphs>
  <Slides>26</Slides>
  <Notes>3</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Black</vt:lpstr>
      <vt:lpstr>Mission, Goals and Accomplishments</vt:lpstr>
      <vt:lpstr>It All Goes Together…</vt:lpstr>
      <vt:lpstr>Definition of Program Assessment </vt:lpstr>
      <vt:lpstr> 7 MOST COMMON MISCONCEPTIONS*  </vt:lpstr>
      <vt:lpstr>  7 MOST COMMON MISCONCEPTIONS   </vt:lpstr>
      <vt:lpstr>Purpose of Program Assessment </vt:lpstr>
      <vt:lpstr>How confident are we that our degree program delivers what we believe</vt:lpstr>
      <vt:lpstr> Why Participate in Program Assessment? </vt:lpstr>
      <vt:lpstr> The Process Should Reveal Answers to These Questions </vt:lpstr>
      <vt:lpstr> Program Assessment Process Overview  </vt:lpstr>
      <vt:lpstr> Mission statement  </vt:lpstr>
      <vt:lpstr> Program Assessment Process (cont.)  </vt:lpstr>
      <vt:lpstr> Program Assessment Process (cont.)  </vt:lpstr>
      <vt:lpstr>Examples of outcomes with Two Assessment measures  “Music Education”</vt:lpstr>
      <vt:lpstr>Examples of outcomes with Two ASSESSMENT measures</vt:lpstr>
      <vt:lpstr>Timing of assessments and measurements</vt:lpstr>
      <vt:lpstr>Examples of Assessment Measures Used for Program Evaluation </vt:lpstr>
      <vt:lpstr> Program Assessment Process (cont.)  </vt:lpstr>
      <vt:lpstr> 7 MOST COMMON MISCONCEPTIONS*  </vt:lpstr>
      <vt:lpstr>  7 MOST COMMON MISCONCEPTIONS   </vt:lpstr>
      <vt:lpstr>  7 MOST COMMON MISCONCEPTIONS   </vt:lpstr>
      <vt:lpstr>  7 MOST COMMON MISCONCEPTIONS   </vt:lpstr>
      <vt:lpstr>  7 MOST COMMON MISCONCEPTIONS   </vt:lpstr>
      <vt:lpstr>  7 MOST COMMON MISCONCEPTIONS   </vt:lpstr>
      <vt:lpstr>  7 MOST COMMON MISCONCEPTIONS   </vt:lpstr>
      <vt:lpstr>Mission, Goals and Accomplishments</vt:lpstr>
    </vt:vector>
  </TitlesOfParts>
  <Company>University of Central Florida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Mission, Goals and Accomplishments</dc:title>
  <dc:creator>Jeffrey Moore</dc:creator>
  <cp:lastModifiedBy>Jeffrey Moore</cp:lastModifiedBy>
  <cp:revision>53</cp:revision>
  <cp:lastPrinted>2012-06-04T23:56:20Z</cp:lastPrinted>
  <dcterms:created xsi:type="dcterms:W3CDTF">2012-06-02T14:08:40Z</dcterms:created>
  <dcterms:modified xsi:type="dcterms:W3CDTF">2016-05-12T16:35:14Z</dcterms:modified>
</cp:coreProperties>
</file>