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</p:sldMasterIdLst>
  <p:notesMasterIdLst>
    <p:notesMasterId r:id="rId27"/>
  </p:notesMasterIdLst>
  <p:handoutMasterIdLst>
    <p:handoutMasterId r:id="rId28"/>
  </p:handoutMasterIdLst>
  <p:sldIdLst>
    <p:sldId id="315" r:id="rId2"/>
    <p:sldId id="333" r:id="rId3"/>
    <p:sldId id="293" r:id="rId4"/>
    <p:sldId id="296" r:id="rId5"/>
    <p:sldId id="304" r:id="rId6"/>
    <p:sldId id="295" r:id="rId7"/>
    <p:sldId id="299" r:id="rId8"/>
    <p:sldId id="297" r:id="rId9"/>
    <p:sldId id="305" r:id="rId10"/>
    <p:sldId id="301" r:id="rId11"/>
    <p:sldId id="306" r:id="rId12"/>
    <p:sldId id="307" r:id="rId13"/>
    <p:sldId id="322" r:id="rId14"/>
    <p:sldId id="311" r:id="rId15"/>
    <p:sldId id="317" r:id="rId16"/>
    <p:sldId id="323" r:id="rId17"/>
    <p:sldId id="330" r:id="rId18"/>
    <p:sldId id="332" r:id="rId19"/>
    <p:sldId id="331" r:id="rId20"/>
    <p:sldId id="321" r:id="rId21"/>
    <p:sldId id="334" r:id="rId22"/>
    <p:sldId id="335" r:id="rId23"/>
    <p:sldId id="328" r:id="rId24"/>
    <p:sldId id="336" r:id="rId25"/>
    <p:sldId id="320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622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90" autoAdjust="0"/>
  </p:normalViewPr>
  <p:slideViewPr>
    <p:cSldViewPr>
      <p:cViewPr varScale="1">
        <p:scale>
          <a:sx n="118" d="100"/>
          <a:sy n="118" d="100"/>
        </p:scale>
        <p:origin x="7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D2B8473A-70DD-4DBD-887D-48A221FEE71F}" type="datetimeFigureOut">
              <a:rPr lang="en-US"/>
              <a:pPr>
                <a:defRPr/>
              </a:pPr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99F20A33-782F-4E79-9B7A-04A34DE0C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7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CC6F85-7C97-437D-9059-7606B7991A52}" type="datetime1">
              <a:rPr lang="en-US"/>
              <a:pPr>
                <a:defRPr/>
              </a:pPr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9F9AFF-FF30-47B8-A657-F8E066985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8825362A-BD84-40BF-BE2B-E503D87B8D91}" type="slidenum">
              <a:rPr lang="en-US" altLang="en-US" sz="1200" smtClean="0"/>
              <a:pPr/>
              <a:t>1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95072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22D8F9DA-9D21-4B38-B376-7DFE490748B6}" type="slidenum">
              <a:rPr lang="en-US" altLang="en-US" sz="1200" smtClean="0"/>
              <a:pPr/>
              <a:t>11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0516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E6D56086-916C-4AA8-96F2-86AD6791D1B1}" type="slidenum">
              <a:rPr lang="en-US" altLang="en-US" sz="1200" smtClean="0"/>
              <a:pPr/>
              <a:t>12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2178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E6D56086-916C-4AA8-96F2-86AD6791D1B1}" type="slidenum">
              <a:rPr lang="en-US" altLang="en-US" sz="1200" smtClean="0"/>
              <a:pPr/>
              <a:t>13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6382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5E8258C8-FEFC-4B72-A4B5-4C3034AED302}" type="slidenum">
              <a:rPr lang="en-US" altLang="en-US" sz="1200" smtClean="0"/>
              <a:pPr/>
              <a:t>14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9255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B34AEAA9-F99A-4DB1-B9FD-2AD6D65929DB}" type="slidenum">
              <a:rPr lang="en-US" altLang="en-US" sz="1200" smtClean="0"/>
              <a:pPr/>
              <a:t>15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0400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B34AEAA9-F99A-4DB1-B9FD-2AD6D65929DB}" type="slidenum">
              <a:rPr lang="en-US" altLang="en-US" sz="1200" smtClean="0"/>
              <a:pPr/>
              <a:t>16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25438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D6B014EB-8073-4AA1-9D9A-D165CD9159CC}" type="slidenum">
              <a:rPr lang="en-US" altLang="en-US" sz="1200" smtClean="0"/>
              <a:pPr/>
              <a:t>20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341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D6B014EB-8073-4AA1-9D9A-D165CD9159CC}" type="slidenum">
              <a:rPr lang="en-US" altLang="en-US" sz="1200" smtClean="0"/>
              <a:pPr/>
              <a:t>23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5849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540E102E-1367-46FE-B4DB-7880D52F9C01}" type="slidenum">
              <a:rPr lang="en-US" altLang="en-US" sz="1200" smtClean="0"/>
              <a:pPr/>
              <a:t>25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1891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BE354273-9A91-4301-98EB-9ED901DB0E18}" type="slidenum">
              <a:rPr lang="en-US" altLang="en-US" sz="1200" smtClean="0"/>
              <a:pPr/>
              <a:t>3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1461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B1B7263F-9477-4D80-A191-DDF3C1F24AFF}" type="slidenum">
              <a:rPr lang="en-US" altLang="en-US" sz="1200" smtClean="0"/>
              <a:pPr/>
              <a:t>4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553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90F142F8-163A-4FC1-B9C1-5B524E5454D9}" type="slidenum">
              <a:rPr lang="en-US" altLang="en-US" sz="1200" smtClean="0"/>
              <a:pPr/>
              <a:t>5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897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1B7BCA5B-2BA3-4F82-882B-7B08450ADAF7}" type="slidenum">
              <a:rPr lang="en-US" altLang="en-US" sz="1200" smtClean="0"/>
              <a:pPr/>
              <a:t>6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5189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3261EED3-C00F-424D-87A2-6C5F00A8E041}" type="slidenum">
              <a:rPr lang="en-US" altLang="en-US" sz="1200" smtClean="0"/>
              <a:pPr/>
              <a:t>7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3392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912E1A26-8994-47FA-AAFA-6D3AF4F4249E}" type="slidenum">
              <a:rPr lang="en-US" altLang="en-US" sz="1200" smtClean="0"/>
              <a:pPr/>
              <a:t>8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8262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D0B62B7A-9857-4B1A-A5AA-6BA1F0FF773F}" type="slidenum">
              <a:rPr lang="en-US" altLang="en-US" sz="1200" smtClean="0"/>
              <a:pPr/>
              <a:t>9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3417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fld id="{59866CFB-C9BE-480D-9D2C-3CDF657581E8}" type="slidenum">
              <a:rPr lang="en-US" altLang="en-US" sz="1200" smtClean="0"/>
              <a:pPr/>
              <a:t>10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122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A9858-BA44-45EE-963E-A1AED0B148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4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09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4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53C06-197F-4678-8B69-7CA2784241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0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0888E-948E-4482-BD24-AE5AEB56AB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AD4BD-07C3-40C7-B3A2-D97CE53D0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8F1EA-9F58-4331-8B59-575543215F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1CBA8-3479-4F12-8D18-4E05AA5BAC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9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497BF-21D3-41C6-A460-4B1811CED1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C5579-BC9D-494C-B54C-6F21F480B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2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70B53-E506-4ACE-B53C-91EB1D5219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44DD6-4E33-4911-A3AB-0BC061F96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4DAD9-1938-42DF-9769-74E9781157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1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760A73-2BA3-4BFE-8C2E-7C4B4C441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7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053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2133600"/>
          </a:xfrm>
        </p:spPr>
        <p:txBody>
          <a:bodyPr>
            <a:noAutofit/>
          </a:bodyPr>
          <a:lstStyle/>
          <a:p>
            <a:r>
              <a:rPr lang="en-US" altLang="en-US" sz="3600" dirty="0" smtClean="0">
                <a:solidFill>
                  <a:srgbClr val="E35622"/>
                </a:solidFill>
                <a:ea typeface="ＭＳ Ｐゴシック" pitchFamily="34" charset="-128"/>
              </a:rPr>
              <a:t>what your general counsel and human resources would like you to know</a:t>
            </a:r>
            <a:endParaRPr lang="en-US" altLang="en-US" sz="3600" dirty="0" smtClean="0">
              <a:solidFill>
                <a:srgbClr val="E35622"/>
              </a:solidFill>
              <a:ea typeface="ＭＳ Ｐゴシック" pitchFamily="34" charset="-128"/>
            </a:endParaRPr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533400" y="3366624"/>
            <a:ext cx="7754937" cy="1752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Ryan </a:t>
            </a:r>
            <a:r>
              <a:rPr lang="en-US" altLang="en-US" dirty="0" smtClean="0">
                <a:ea typeface="ＭＳ Ｐゴシック" pitchFamily="34" charset="-128"/>
              </a:rPr>
              <a:t>Fuller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Senior University Counsel 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Labor and Employment </a:t>
            </a:r>
            <a:r>
              <a:rPr lang="en-US" altLang="en-US" dirty="0" smtClean="0">
                <a:ea typeface="ＭＳ Ｐゴシック" pitchFamily="34" charset="-128"/>
              </a:rPr>
              <a:t>Law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University of Florida</a:t>
            </a: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Outside Activities and </a:t>
            </a:r>
            <a:b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</a:br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Conflict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37" y="18669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activity or financial interest that may create a conflict of interest and needs to reported?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 smtClean="0">
                <a:ea typeface="ＭＳ Ｐゴシック" pitchFamily="34" charset="-128"/>
              </a:rPr>
              <a:t>Guidelines</a:t>
            </a:r>
            <a:r>
              <a:rPr lang="en-US" altLang="en-US" sz="2800" dirty="0">
                <a:ea typeface="ＭＳ Ｐゴシック" pitchFamily="34" charset="-128"/>
              </a:rPr>
              <a:t>, Policies, and Procedures on Conflict of Interest and Outside Activities, including financial </a:t>
            </a:r>
            <a:r>
              <a:rPr lang="en-US" altLang="en-US" sz="2800" dirty="0" smtClean="0">
                <a:ea typeface="ＭＳ Ｐゴシック" pitchFamily="34" charset="-128"/>
              </a:rPr>
              <a:t>Interests</a:t>
            </a:r>
            <a:endParaRPr lang="en-US" altLang="en-US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4419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dirty="0"/>
              <a:t>Use of </a:t>
            </a:r>
            <a:r>
              <a:rPr lang="en-US" sz="2800" dirty="0" smtClean="0"/>
              <a:t>university </a:t>
            </a:r>
            <a:r>
              <a:rPr lang="en-US" sz="2800" dirty="0"/>
              <a:t>facilities, equipment or services</a:t>
            </a:r>
          </a:p>
          <a:p>
            <a:pPr>
              <a:defRPr/>
            </a:pPr>
            <a:r>
              <a:rPr lang="en-US" sz="2800" dirty="0"/>
              <a:t>Involves student or </a:t>
            </a:r>
            <a:r>
              <a:rPr lang="en-US" sz="2800" dirty="0" smtClean="0"/>
              <a:t>university </a:t>
            </a:r>
            <a:r>
              <a:rPr lang="en-US" sz="2800" dirty="0"/>
              <a:t>employee who is directly or indirectly supervised or evaluated</a:t>
            </a:r>
          </a:p>
          <a:p>
            <a:pPr>
              <a:defRPr/>
            </a:pPr>
            <a:r>
              <a:rPr lang="en-US" sz="2800" dirty="0"/>
              <a:t>Doing business with the </a:t>
            </a:r>
            <a:r>
              <a:rPr lang="en-US" sz="2800" dirty="0" smtClean="0"/>
              <a:t>university </a:t>
            </a:r>
            <a:r>
              <a:rPr lang="en-US" sz="2800" dirty="0"/>
              <a:t>or competing with the </a:t>
            </a:r>
            <a:r>
              <a:rPr lang="en-US" sz="2800" dirty="0" smtClean="0"/>
              <a:t>university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Candidacy or holding public office</a:t>
            </a:r>
          </a:p>
          <a:p>
            <a:pPr>
              <a:defRPr/>
            </a:pPr>
            <a:r>
              <a:rPr lang="en-US" sz="2800" dirty="0"/>
              <a:t>Instructional resources authored or published by a faculty member</a:t>
            </a:r>
          </a:p>
          <a:p>
            <a:pPr>
              <a:defRPr/>
            </a:pPr>
            <a:r>
              <a:rPr lang="en-US" sz="2800" dirty="0"/>
              <a:t>Professional compensated activity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dirty="0"/>
              <a:t>Business activity in same field or discipline</a:t>
            </a:r>
          </a:p>
          <a:p>
            <a:pPr>
              <a:defRPr/>
            </a:pPr>
            <a:r>
              <a:rPr lang="en-US" sz="2800" dirty="0"/>
              <a:t>An outside activity or financial interest in an entity that supports the faculty member’s research</a:t>
            </a:r>
          </a:p>
          <a:p>
            <a:pPr>
              <a:defRPr/>
            </a:pPr>
            <a:r>
              <a:rPr lang="en-US" sz="2800" dirty="0"/>
              <a:t>An outside activity or financial interest in an entity that licenses technology invented by the faculty member</a:t>
            </a:r>
          </a:p>
          <a:p>
            <a:pPr>
              <a:defRPr/>
            </a:pPr>
            <a:r>
              <a:rPr lang="en-US" sz="2800" dirty="0"/>
              <a:t>Any service on a board of directors or board of trustees or as an officer of an entity</a:t>
            </a:r>
          </a:p>
          <a:p>
            <a:pPr>
              <a:defRPr/>
            </a:pPr>
            <a:r>
              <a:rPr lang="en-US" sz="2800" dirty="0"/>
              <a:t>Any other outside employment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Conflicts are not the end of the world!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However, failing to report them can be.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Chairs can help faculty ensure they are reporting everything.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89" name="Content Placeholder 4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Additional </a:t>
            </a:r>
            <a:r>
              <a:rPr lang="en-US" altLang="en-US" dirty="0" smtClean="0">
                <a:ea typeface="ＭＳ Ｐゴシック" pitchFamily="34" charset="-128"/>
              </a:rPr>
              <a:t>Assistance Available: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  <a:p>
            <a:r>
              <a:rPr lang="en-US" altLang="en-US" sz="2800" dirty="0" smtClean="0">
                <a:ea typeface="ＭＳ Ｐゴシック" pitchFamily="34" charset="-128"/>
              </a:rPr>
              <a:t>Research </a:t>
            </a:r>
            <a:r>
              <a:rPr lang="en-US" altLang="en-US" sz="2800" dirty="0" smtClean="0">
                <a:ea typeface="ＭＳ Ｐゴシック" pitchFamily="34" charset="-128"/>
              </a:rPr>
              <a:t>–Research Compliance Offices</a:t>
            </a:r>
            <a:endParaRPr lang="en-US" altLang="en-US" sz="2800" dirty="0" smtClean="0">
              <a:ea typeface="ＭＳ Ｐゴシック" pitchFamily="34" charset="-128"/>
            </a:endParaRPr>
          </a:p>
          <a:p>
            <a:endParaRPr lang="en-US" altLang="en-US" sz="2800" dirty="0">
              <a:ea typeface="ＭＳ Ｐゴシック" pitchFamily="34" charset="-128"/>
            </a:endParaRPr>
          </a:p>
          <a:p>
            <a:r>
              <a:rPr lang="en-US" altLang="en-US" sz="2800" dirty="0" smtClean="0">
                <a:ea typeface="ＭＳ Ｐゴシック" pitchFamily="34" charset="-128"/>
              </a:rPr>
              <a:t>Non-Research – Provost’s Office</a:t>
            </a:r>
          </a:p>
          <a:p>
            <a:endParaRPr lang="en-US" altLang="en-US" sz="2800" dirty="0">
              <a:ea typeface="ＭＳ Ｐゴシック" pitchFamily="34" charset="-128"/>
            </a:endParaRPr>
          </a:p>
          <a:p>
            <a:r>
              <a:rPr lang="en-US" altLang="en-US" sz="2800" dirty="0" smtClean="0">
                <a:ea typeface="ＭＳ Ｐゴシック" pitchFamily="34" charset="-128"/>
              </a:rPr>
              <a:t>General Counsel’s </a:t>
            </a:r>
            <a:r>
              <a:rPr lang="en-US" altLang="en-US" sz="2800" dirty="0" smtClean="0">
                <a:ea typeface="ＭＳ Ｐゴシック" pitchFamily="34" charset="-128"/>
              </a:rPr>
              <a:t>Office</a:t>
            </a:r>
            <a:endParaRPr lang="en-US" altLang="en-US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7413" name="Title 3"/>
          <p:cNvSpPr>
            <a:spLocks noGrp="1"/>
          </p:cNvSpPr>
          <p:nvPr>
            <p:ph type="title"/>
          </p:nvPr>
        </p:nvSpPr>
        <p:spPr>
          <a:xfrm>
            <a:off x="710076" y="6477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Reporting Obligations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7414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2895600"/>
          </a:xfrm>
        </p:spPr>
        <p:txBody>
          <a:bodyPr>
            <a:normAutofit lnSpcReduction="10000"/>
          </a:bodyPr>
          <a:lstStyle/>
          <a:p>
            <a:r>
              <a:rPr lang="en-US" altLang="en-US" sz="4800" dirty="0" smtClean="0">
                <a:ea typeface="ＭＳ Ｐゴシック" pitchFamily="34" charset="-128"/>
              </a:rPr>
              <a:t>Sexual Harassment</a:t>
            </a:r>
          </a:p>
          <a:p>
            <a:endParaRPr lang="en-US" altLang="en-US" sz="4800" dirty="0" smtClean="0">
              <a:ea typeface="ＭＳ Ｐゴシック" pitchFamily="34" charset="-128"/>
            </a:endParaRPr>
          </a:p>
          <a:p>
            <a:r>
              <a:rPr lang="en-US" altLang="en-US" sz="4800" dirty="0" smtClean="0">
                <a:ea typeface="ＭＳ Ｐゴシック" pitchFamily="34" charset="-128"/>
              </a:rPr>
              <a:t>Title IX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7413" name="Title 3"/>
          <p:cNvSpPr>
            <a:spLocks noGrp="1"/>
          </p:cNvSpPr>
          <p:nvPr>
            <p:ph type="title"/>
          </p:nvPr>
        </p:nvSpPr>
        <p:spPr>
          <a:xfrm>
            <a:off x="609600" y="60034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Sexual Harassment Policy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7414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What </a:t>
            </a:r>
            <a:r>
              <a:rPr lang="en-US" altLang="en-US" dirty="0" smtClean="0">
                <a:ea typeface="ＭＳ Ｐゴシック" pitchFamily="34" charset="-128"/>
              </a:rPr>
              <a:t>is sexual harassment</a:t>
            </a:r>
            <a:r>
              <a:rPr lang="en-US" altLang="en-US" dirty="0" smtClean="0">
                <a:ea typeface="ＭＳ Ｐゴシック" pitchFamily="34" charset="-128"/>
              </a:rPr>
              <a:t>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Hostile Environment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Quid Pro Quo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Sexual Misconduct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What are the reporting obligations?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Human </a:t>
            </a:r>
            <a:r>
              <a:rPr lang="en-US" altLang="en-US" dirty="0" smtClean="0">
                <a:ea typeface="ＭＳ Ｐゴシック" pitchFamily="34" charset="-128"/>
              </a:rPr>
              <a:t>Resources Available to Assist</a:t>
            </a:r>
          </a:p>
        </p:txBody>
      </p:sp>
    </p:spTree>
    <p:extLst>
      <p:ext uri="{BB962C8B-B14F-4D97-AF65-F5344CB8AC3E}">
        <p14:creationId xmlns:p14="http://schemas.microsoft.com/office/powerpoint/2010/main" val="15040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73" y="685800"/>
            <a:ext cx="7078054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b="1" cap="all" dirty="0">
                <a:solidFill>
                  <a:srgbClr val="E3562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Title </a:t>
            </a:r>
            <a:r>
              <a:rPr lang="en-US" sz="3400" b="1" cap="all" dirty="0" smtClean="0">
                <a:solidFill>
                  <a:srgbClr val="E3562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IX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more than require gender equality in athletics</a:t>
            </a:r>
          </a:p>
          <a:p>
            <a:r>
              <a:rPr lang="en-US" dirty="0"/>
              <a:t>Prohibits discrimination based on sex in any educational program or activity that receives federal financial support</a:t>
            </a:r>
          </a:p>
          <a:p>
            <a:r>
              <a:rPr lang="en-US" dirty="0"/>
              <a:t>This includes sexual harassment, sexual violence and sexual assault. Also prohibits retaliation against someone who complains of discrimination or harassment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71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65322" cy="3695136"/>
          </a:xfrm>
        </p:spPr>
        <p:txBody>
          <a:bodyPr/>
          <a:lstStyle/>
          <a:p>
            <a:r>
              <a:rPr lang="en-US" dirty="0"/>
              <a:t>Chairs are Responsible Individuals under Title IX</a:t>
            </a:r>
          </a:p>
          <a:p>
            <a:r>
              <a:rPr lang="en-US" dirty="0"/>
              <a:t>You must report observations or reports of sexual harassment, sexual violence, domestic violence, dating violence, sexual assault or stalking</a:t>
            </a:r>
          </a:p>
          <a:p>
            <a:r>
              <a:rPr lang="en-US" dirty="0"/>
              <a:t>You must report!  Notify victim up front.</a:t>
            </a:r>
          </a:p>
          <a:p>
            <a:r>
              <a:rPr lang="en-US" dirty="0"/>
              <a:t>Confidential resources: e.g. victim advocates, counselors, clergy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22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7119359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Report to </a:t>
            </a:r>
            <a:r>
              <a:rPr lang="en-US" sz="2800" dirty="0" smtClean="0"/>
              <a:t>Title </a:t>
            </a:r>
            <a:r>
              <a:rPr lang="en-US" sz="2800" dirty="0" smtClean="0"/>
              <a:t>IX </a:t>
            </a:r>
            <a:r>
              <a:rPr lang="en-US" sz="2800" dirty="0" smtClean="0"/>
              <a:t>Coordinator or equivalent position in Human Resources or Student Affairs</a:t>
            </a:r>
            <a:endParaRPr lang="en-US" sz="2800" dirty="0" smtClean="0"/>
          </a:p>
          <a:p>
            <a:r>
              <a:rPr lang="en-US" sz="2800" dirty="0" smtClean="0"/>
              <a:t>In addition to reporting to Title IX Coordinator, refer victim </a:t>
            </a:r>
            <a:r>
              <a:rPr lang="en-US" sz="2800" dirty="0" smtClean="0"/>
              <a:t>to victim advocate at university or local police department and </a:t>
            </a:r>
            <a:r>
              <a:rPr lang="en-US" sz="2800" dirty="0" smtClean="0"/>
              <a:t>provide assistance with contacting resources and academic </a:t>
            </a:r>
            <a:r>
              <a:rPr lang="en-US" sz="2800" dirty="0" smtClean="0"/>
              <a:t>support</a:t>
            </a:r>
            <a:endParaRPr lang="en-US" sz="2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5622"/>
                </a:solidFill>
              </a:rPr>
              <a:t>The General counsel’s office and you</a:t>
            </a:r>
            <a:endParaRPr lang="en-US" dirty="0">
              <a:solidFill>
                <a:srgbClr val="E356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Laws, rules, regulations, policies, agreements, processes, procedures and their exceptions</a:t>
            </a:r>
          </a:p>
          <a:p>
            <a:r>
              <a:rPr lang="en-US" dirty="0" smtClean="0"/>
              <a:t>We are a resource and are here to help – Don’t go it alone</a:t>
            </a:r>
          </a:p>
          <a:p>
            <a:r>
              <a:rPr lang="en-US" dirty="0" smtClean="0"/>
              <a:t>The earlier you get to us the better</a:t>
            </a:r>
          </a:p>
          <a:p>
            <a:r>
              <a:rPr lang="en-US" dirty="0" smtClean="0"/>
              <a:t>The more information you provide and the more candid you are, the more helpful we can be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631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609600" y="388418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Documenting personnel actions</a:t>
            </a:r>
            <a:endParaRPr lang="en-US" altLang="en-US" b="1" dirty="0" smtClean="0">
              <a:solidFill>
                <a:srgbClr val="E35622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772400" cy="2667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Evaluations – Be honest and set clear goals</a:t>
            </a:r>
          </a:p>
          <a:p>
            <a:pPr eaLnBrk="1" hangingPunct="1">
              <a:defRPr/>
            </a:pPr>
            <a:r>
              <a:rPr lang="en-US" sz="2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Written Counseling Letters – Training tools not discipline</a:t>
            </a:r>
          </a:p>
          <a:p>
            <a:pPr eaLnBrk="1" hangingPunct="1">
              <a:defRPr/>
            </a:pPr>
            <a:r>
              <a:rPr lang="en-US" sz="2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Progressive Discipline – Two counseling letters and a reprimand do not equal a dismissal</a:t>
            </a:r>
          </a:p>
          <a:p>
            <a:pPr eaLnBrk="1" hangingPunct="1">
              <a:defRPr/>
            </a:pPr>
            <a:r>
              <a:rPr lang="en-US" sz="2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Expectations – Document and put faculty on notice</a:t>
            </a:r>
            <a:endParaRPr lang="en-US" sz="26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76200"/>
            <a:ext cx="7765321" cy="1326321"/>
          </a:xfrm>
        </p:spPr>
        <p:txBody>
          <a:bodyPr/>
          <a:lstStyle/>
          <a:p>
            <a:r>
              <a:rPr lang="en-US" dirty="0" smtClean="0">
                <a:solidFill>
                  <a:srgbClr val="E35622"/>
                </a:solidFill>
              </a:rPr>
              <a:t>ADA Accommodations</a:t>
            </a:r>
            <a:endParaRPr lang="en-US" dirty="0">
              <a:solidFill>
                <a:srgbClr val="E356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295400"/>
            <a:ext cx="7765322" cy="4228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Americans With Disabilities Act – Prevents discrimination against individuals with disabilities</a:t>
            </a:r>
          </a:p>
          <a:p>
            <a:r>
              <a:rPr lang="en-US" dirty="0" smtClean="0"/>
              <a:t>Employers are required to provide qualified employees with reasonable accommodations to allow them to perform essential job functions</a:t>
            </a:r>
          </a:p>
          <a:p>
            <a:r>
              <a:rPr lang="en-US" dirty="0" smtClean="0"/>
              <a:t>Reasonable accommodations versus undue burden</a:t>
            </a:r>
          </a:p>
          <a:p>
            <a:r>
              <a:rPr lang="en-US" dirty="0" smtClean="0"/>
              <a:t>Employee does not need to use magic words to make accommodation request</a:t>
            </a:r>
          </a:p>
          <a:p>
            <a:r>
              <a:rPr lang="en-US" dirty="0" smtClean="0"/>
              <a:t>Don’t diagnose and don’t try to determine whether disability really exists, call Human Resources instead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23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65321" cy="1326321"/>
          </a:xfrm>
        </p:spPr>
        <p:txBody>
          <a:bodyPr/>
          <a:lstStyle/>
          <a:p>
            <a:r>
              <a:rPr lang="en-US" dirty="0" smtClean="0">
                <a:solidFill>
                  <a:srgbClr val="E35622"/>
                </a:solidFill>
              </a:rPr>
              <a:t>Terminations in the absence of tenure</a:t>
            </a:r>
            <a:endParaRPr lang="en-US" dirty="0">
              <a:solidFill>
                <a:srgbClr val="E356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6532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Tenure – Need to have just cause for termination</a:t>
            </a:r>
          </a:p>
          <a:p>
            <a:r>
              <a:rPr lang="en-US" dirty="0" smtClean="0"/>
              <a:t>Non-tenured employees – Generally at-will</a:t>
            </a:r>
          </a:p>
          <a:p>
            <a:r>
              <a:rPr lang="en-US" dirty="0" smtClean="0"/>
              <a:t>They can be terminated at any time for any reason</a:t>
            </a:r>
          </a:p>
          <a:p>
            <a:r>
              <a:rPr lang="en-US" dirty="0" smtClean="0"/>
              <a:t>Sort of . . . . </a:t>
            </a:r>
          </a:p>
          <a:p>
            <a:r>
              <a:rPr lang="en-US" dirty="0" smtClean="0"/>
              <a:t>Whistleblowers, retaliation, discrimination – Better have a good reason to terminate</a:t>
            </a:r>
          </a:p>
          <a:p>
            <a:r>
              <a:rPr lang="en-US" dirty="0" smtClean="0"/>
              <a:t>Tenure track may have “tenure light” – Importance of Evaluations</a:t>
            </a:r>
          </a:p>
          <a:p>
            <a:r>
              <a:rPr lang="en-US" dirty="0" smtClean="0"/>
              <a:t>Be careful about what you promise in offer letters and employment agreements:</a:t>
            </a:r>
          </a:p>
          <a:p>
            <a:pPr lvl="1"/>
            <a:r>
              <a:rPr lang="en-US" dirty="0" smtClean="0"/>
              <a:t>Multi-year appointments</a:t>
            </a:r>
          </a:p>
          <a:p>
            <a:pPr lvl="1"/>
            <a:r>
              <a:rPr lang="en-US" dirty="0" smtClean="0"/>
              <a:t>Employment as long as funding and satisfactory performance</a:t>
            </a:r>
          </a:p>
          <a:p>
            <a:r>
              <a:rPr lang="en-US" dirty="0" smtClean="0"/>
              <a:t>Procedures – jump through all the hoops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44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667593" y="6096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Signing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84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3600" dirty="0" smtClean="0"/>
              <a:t>Simple!</a:t>
            </a:r>
          </a:p>
          <a:p>
            <a:pPr eaLnBrk="1" hangingPunct="1">
              <a:defRPr/>
            </a:pPr>
            <a:endParaRPr lang="en-US" sz="3600" dirty="0"/>
          </a:p>
          <a:p>
            <a:pPr eaLnBrk="1" hangingPunct="1">
              <a:defRPr/>
            </a:pPr>
            <a:r>
              <a:rPr lang="en-US" sz="3600" dirty="0" smtClean="0"/>
              <a:t>Chairs </a:t>
            </a:r>
            <a:r>
              <a:rPr lang="en-US" sz="3600" dirty="0" smtClean="0"/>
              <a:t>generally do </a:t>
            </a:r>
            <a:r>
              <a:rPr lang="en-US" sz="3600" dirty="0" smtClean="0"/>
              <a:t>not have signing authority.</a:t>
            </a:r>
          </a:p>
          <a:p>
            <a:pPr eaLnBrk="1" hangingPunct="1">
              <a:defRPr/>
            </a:pPr>
            <a:endParaRPr lang="en-US" sz="3600" dirty="0"/>
          </a:p>
          <a:p>
            <a:pPr eaLnBrk="1" hangingPunct="1">
              <a:defRPr/>
            </a:pPr>
            <a:r>
              <a:rPr lang="en-US" sz="3600" dirty="0" smtClean="0"/>
              <a:t>College or OGC can assist.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64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2400"/>
            <a:ext cx="7765321" cy="1326321"/>
          </a:xfrm>
        </p:spPr>
        <p:txBody>
          <a:bodyPr/>
          <a:lstStyle/>
          <a:p>
            <a:r>
              <a:rPr lang="en-US" dirty="0" smtClean="0">
                <a:solidFill>
                  <a:srgbClr val="E35622"/>
                </a:solidFill>
              </a:rPr>
              <a:t>Additional reading</a:t>
            </a:r>
            <a:endParaRPr lang="en-US" dirty="0">
              <a:solidFill>
                <a:srgbClr val="E356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676400"/>
            <a:ext cx="7765322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Kansas State University Libraries</a:t>
            </a: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New Prairie Press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Academic Chairpersons Conference Proceedings</a:t>
            </a: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effectLst/>
              </a:rPr>
              <a:t>32nd </a:t>
            </a:r>
            <a:r>
              <a:rPr lang="pt-BR" dirty="0" smtClean="0">
                <a:effectLst/>
              </a:rPr>
              <a:t>Academic Chairpersons Conference, Austin,TX</a:t>
            </a: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Legal Issues Department Chairs Often Face, February 6, 2015</a:t>
            </a: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Dr. Fernando C. Gomez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Texas State University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u="sng" dirty="0" smtClean="0">
                <a:effectLst/>
              </a:rPr>
              <a:t>Online</a:t>
            </a:r>
            <a:r>
              <a:rPr lang="pt-BR" dirty="0" smtClean="0">
                <a:effectLst/>
              </a:rPr>
              <a:t>: http</a:t>
            </a:r>
            <a:r>
              <a:rPr lang="pt-BR" dirty="0">
                <a:effectLst/>
              </a:rPr>
              <a:t>://newprairiepress.org/cgi/viewcontent.cgi?article=1057&amp;context=accp</a:t>
            </a:r>
            <a:endParaRPr lang="pt-BR" dirty="0">
              <a:effectLst/>
            </a:endParaRP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204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1509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altLang="en-US" sz="8000" dirty="0" smtClean="0">
                <a:solidFill>
                  <a:srgbClr val="E35622"/>
                </a:solidFill>
                <a:ea typeface="ＭＳ Ｐゴシック" pitchFamily="34" charset="-128"/>
              </a:rPr>
              <a:t>QUESTIONS?</a:t>
            </a:r>
            <a:endParaRPr lang="en-US" altLang="en-US" sz="8000" b="1" dirty="0" smtClean="0">
              <a:solidFill>
                <a:srgbClr val="E35622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077" name="Title 3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E35622"/>
                </a:solidFill>
                <a:ea typeface="ＭＳ Ｐゴシック" pitchFamily="34" charset="-128"/>
              </a:rPr>
              <a:t>Legal Issues Commonly Confronted by </a:t>
            </a:r>
            <a:r>
              <a:rPr lang="en-US" altLang="en-US" dirty="0" smtClean="0">
                <a:solidFill>
                  <a:srgbClr val="E35622"/>
                </a:solidFill>
                <a:ea typeface="ＭＳ Ｐゴシック" pitchFamily="34" charset="-128"/>
              </a:rPr>
              <a:t>Chairs</a:t>
            </a:r>
            <a:endParaRPr lang="en-US" altLang="en-US" dirty="0" smtClean="0">
              <a:solidFill>
                <a:srgbClr val="E35622"/>
              </a:solidFill>
              <a:ea typeface="ＭＳ Ｐゴシック" pitchFamily="34" charset="-128"/>
            </a:endParaRPr>
          </a:p>
        </p:txBody>
      </p:sp>
      <p:sp>
        <p:nvSpPr>
          <p:cNvPr id="3078" name="Content Placeholder 4"/>
          <p:cNvSpPr>
            <a:spLocks noGrp="1"/>
          </p:cNvSpPr>
          <p:nvPr>
            <p:ph idx="1"/>
          </p:nvPr>
        </p:nvSpPr>
        <p:spPr>
          <a:xfrm>
            <a:off x="685800" y="2124834"/>
            <a:ext cx="7772400" cy="3657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Public </a:t>
            </a:r>
            <a:r>
              <a:rPr lang="en-US" altLang="en-US" dirty="0" smtClean="0">
                <a:ea typeface="ＭＳ Ｐゴシック" pitchFamily="34" charset="-128"/>
              </a:rPr>
              <a:t>Records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Outside Activities and Conflicts of Interest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Reporting </a:t>
            </a:r>
            <a:r>
              <a:rPr lang="en-US" altLang="en-US" dirty="0" smtClean="0">
                <a:ea typeface="ＭＳ Ｐゴシック" pitchFamily="34" charset="-128"/>
              </a:rPr>
              <a:t>Obligations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Document, document, document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Employment at-will . . . </a:t>
            </a:r>
            <a:r>
              <a:rPr lang="en-US" altLang="en-US" dirty="0">
                <a:ea typeface="ＭＳ Ｐゴシック" pitchFamily="34" charset="-128"/>
              </a:rPr>
              <a:t>s</a:t>
            </a:r>
            <a:r>
              <a:rPr lang="en-US" altLang="en-US" dirty="0" smtClean="0">
                <a:ea typeface="ＭＳ Ｐゴシック" pitchFamily="34" charset="-128"/>
              </a:rPr>
              <a:t>ort of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Accommodations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Signing </a:t>
            </a:r>
            <a:r>
              <a:rPr lang="en-US" altLang="en-US" dirty="0">
                <a:ea typeface="ＭＳ Ｐゴシック" pitchFamily="34" charset="-128"/>
              </a:rPr>
              <a:t>Authority</a:t>
            </a:r>
          </a:p>
          <a:p>
            <a:pPr marL="0" indent="0">
              <a:buFontTx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E35622"/>
                </a:solidFill>
                <a:ea typeface="ＭＳ Ｐゴシック" pitchFamily="34" charset="-128"/>
              </a:rPr>
              <a:t>Records Issues</a:t>
            </a:r>
          </a:p>
        </p:txBody>
      </p:sp>
      <p:sp>
        <p:nvSpPr>
          <p:cNvPr id="6149" name="Content Placeholder 1"/>
          <p:cNvSpPr>
            <a:spLocks noGrp="1"/>
          </p:cNvSpPr>
          <p:nvPr>
            <p:ph idx="1"/>
          </p:nvPr>
        </p:nvSpPr>
        <p:spPr>
          <a:xfrm>
            <a:off x="609600" y="2514600"/>
            <a:ext cx="7772400" cy="1566821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Sunshine Law and Public Records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Education (Student) Records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Medical Records (HIPAA)</a:t>
            </a:r>
          </a:p>
          <a:p>
            <a:pPr marL="0" indent="0">
              <a:buFontTx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685800" y="578918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Public Records Law</a:t>
            </a:r>
          </a:p>
        </p:txBody>
      </p:sp>
      <p:sp>
        <p:nvSpPr>
          <p:cNvPr id="7174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772400" cy="243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Applies to all materials made or received by an agency that are used to perpetuate, communicate or formalize knowledge.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Includes business related texts, IMs and emails sent over Gmail and other </a:t>
            </a:r>
            <a:r>
              <a:rPr lang="en-US" altLang="en-US" dirty="0" smtClean="0">
                <a:ea typeface="ＭＳ Ｐゴシック" pitchFamily="34" charset="-128"/>
              </a:rPr>
              <a:t>non-university </a:t>
            </a:r>
            <a:r>
              <a:rPr lang="en-US" altLang="en-US" dirty="0" smtClean="0">
                <a:ea typeface="ＭＳ Ｐゴシック" pitchFamily="34" charset="-128"/>
              </a:rPr>
              <a:t>email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2971800"/>
          </a:xfrm>
        </p:spPr>
        <p:txBody>
          <a:bodyPr>
            <a:normAutofit fontScale="92500"/>
          </a:bodyPr>
          <a:lstStyle/>
          <a:p>
            <a:r>
              <a:rPr lang="en-US" altLang="en-US" sz="3000" dirty="0" smtClean="0">
                <a:ea typeface="ＭＳ Ｐゴシック" pitchFamily="34" charset="-128"/>
              </a:rPr>
              <a:t>A request for public records does not need to be in writing.</a:t>
            </a:r>
          </a:p>
          <a:p>
            <a:r>
              <a:rPr lang="en-US" altLang="en-US" sz="3000" dirty="0" smtClean="0">
                <a:ea typeface="ＭＳ Ｐゴシック" pitchFamily="34" charset="-128"/>
              </a:rPr>
              <a:t>The requestor need not identify himself or herself.</a:t>
            </a:r>
          </a:p>
          <a:p>
            <a:r>
              <a:rPr lang="en-US" altLang="en-US" sz="3000" dirty="0" smtClean="0">
                <a:ea typeface="ＭＳ Ｐゴシック" pitchFamily="34" charset="-128"/>
              </a:rPr>
              <a:t>A reason for the request need not be given.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9221" name="Content Placeholder 1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4229100"/>
          </a:xfrm>
        </p:spPr>
        <p:txBody>
          <a:bodyPr>
            <a:normAutofit/>
          </a:bodyPr>
          <a:lstStyle/>
          <a:p>
            <a:r>
              <a:rPr lang="en-US" altLang="en-US" sz="3000" dirty="0" smtClean="0">
                <a:ea typeface="ＭＳ Ｐゴシック" pitchFamily="34" charset="-128"/>
              </a:rPr>
              <a:t>Public records must be retained pursuant to the applicable Records Retention Schedule.</a:t>
            </a:r>
          </a:p>
          <a:p>
            <a:r>
              <a:rPr lang="en-US" altLang="en-US" sz="3000" dirty="0" smtClean="0">
                <a:ea typeface="ＭＳ Ｐゴシック" pitchFamily="34" charset="-128"/>
              </a:rPr>
              <a:t>The Public Records Law does not require the release of information (only records) and does not require the creation of new records</a:t>
            </a:r>
            <a:r>
              <a:rPr lang="en-US" altLang="en-US" sz="3000" dirty="0" smtClean="0">
                <a:ea typeface="ＭＳ Ｐゴシック" pitchFamily="34" charset="-128"/>
              </a:rPr>
              <a:t>.</a:t>
            </a:r>
            <a:endParaRPr lang="en-US" altLang="en-US" sz="3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Exemptions from disclosure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837904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Examples:</a:t>
            </a:r>
          </a:p>
          <a:p>
            <a:pPr>
              <a:defRPr/>
            </a:pPr>
            <a:r>
              <a:rPr lang="en-US" dirty="0" smtClean="0"/>
              <a:t>Education (student) records</a:t>
            </a:r>
          </a:p>
          <a:p>
            <a:pPr>
              <a:defRPr/>
            </a:pPr>
            <a:r>
              <a:rPr lang="en-US" dirty="0" smtClean="0"/>
              <a:t>Limited access records</a:t>
            </a:r>
          </a:p>
          <a:p>
            <a:pPr>
              <a:defRPr/>
            </a:pPr>
            <a:r>
              <a:rPr lang="en-US" dirty="0" smtClean="0"/>
              <a:t>Medical records</a:t>
            </a:r>
          </a:p>
          <a:p>
            <a:pPr>
              <a:defRPr/>
            </a:pPr>
            <a:r>
              <a:rPr lang="en-US" dirty="0" smtClean="0"/>
              <a:t>Social security numbers</a:t>
            </a:r>
          </a:p>
          <a:p>
            <a:pPr>
              <a:defRPr/>
            </a:pPr>
            <a:r>
              <a:rPr lang="en-US" dirty="0" smtClean="0"/>
              <a:t>Certain research records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E35622"/>
                </a:solidFill>
                <a:ea typeface="ＭＳ Ｐゴシック" pitchFamily="34" charset="-128"/>
              </a:rPr>
              <a:t>How to Handle Public Records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61" y="1981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 not hold onto them</a:t>
            </a:r>
          </a:p>
          <a:p>
            <a:pPr>
              <a:defRPr/>
            </a:pPr>
            <a:r>
              <a:rPr lang="en-US" dirty="0" smtClean="0"/>
              <a:t>Do not attempt to make decisions regarding exemptions</a:t>
            </a:r>
            <a:endParaRPr lang="en-US" dirty="0"/>
          </a:p>
          <a:p>
            <a:pPr>
              <a:defRPr/>
            </a:pPr>
            <a:r>
              <a:rPr lang="en-US" dirty="0" smtClean="0"/>
              <a:t>Forward them to </a:t>
            </a:r>
            <a:r>
              <a:rPr lang="en-US" dirty="0" smtClean="0"/>
              <a:t>you General Counsel’s Office</a:t>
            </a:r>
            <a:endParaRPr lang="en-US" dirty="0"/>
          </a:p>
          <a:p>
            <a:pPr>
              <a:defRPr/>
            </a:pPr>
            <a:r>
              <a:rPr lang="en-US" dirty="0" smtClean="0"/>
              <a:t>General Counsel’s Office reviews requests and records before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9036</TotalTime>
  <Words>947</Words>
  <Application>Microsoft Office PowerPoint</Application>
  <PresentationFormat>On-screen Show (4:3)</PresentationFormat>
  <Paragraphs>166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Bookman Old Style</vt:lpstr>
      <vt:lpstr>Calibri</vt:lpstr>
      <vt:lpstr>Rockwell</vt:lpstr>
      <vt:lpstr>Times</vt:lpstr>
      <vt:lpstr>Wingdings</vt:lpstr>
      <vt:lpstr>Damask</vt:lpstr>
      <vt:lpstr>what your general counsel and human resources would like you to know</vt:lpstr>
      <vt:lpstr>The General counsel’s office and you</vt:lpstr>
      <vt:lpstr>Legal Issues Commonly Confronted by Chairs</vt:lpstr>
      <vt:lpstr>Records Issues</vt:lpstr>
      <vt:lpstr>Public Records Law</vt:lpstr>
      <vt:lpstr>PowerPoint Presentation</vt:lpstr>
      <vt:lpstr>PowerPoint Presentation</vt:lpstr>
      <vt:lpstr>Exemptions from disclosure</vt:lpstr>
      <vt:lpstr>How to Handle Public Records Requests</vt:lpstr>
      <vt:lpstr>Outside Activities and  Conflict of Interest</vt:lpstr>
      <vt:lpstr>PowerPoint Presentation</vt:lpstr>
      <vt:lpstr>PowerPoint Presentation</vt:lpstr>
      <vt:lpstr>PowerPoint Presentation</vt:lpstr>
      <vt:lpstr>PowerPoint Presentation</vt:lpstr>
      <vt:lpstr>Reporting Obligations </vt:lpstr>
      <vt:lpstr>Sexual Harassment Policy </vt:lpstr>
      <vt:lpstr>PowerPoint Presentation</vt:lpstr>
      <vt:lpstr>PowerPoint Presentation</vt:lpstr>
      <vt:lpstr>PowerPoint Presentation</vt:lpstr>
      <vt:lpstr>Documenting personnel actions</vt:lpstr>
      <vt:lpstr>ADA Accommodations</vt:lpstr>
      <vt:lpstr>Terminations in the absence of tenure</vt:lpstr>
      <vt:lpstr>Signing Authority</vt:lpstr>
      <vt:lpstr>Additional reading</vt:lpstr>
      <vt:lpstr>QUESTIONS?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Nancy Schreck</dc:creator>
  <cp:lastModifiedBy>Fuller,Ryan R</cp:lastModifiedBy>
  <cp:revision>582</cp:revision>
  <cp:lastPrinted>2015-09-10T13:05:33Z</cp:lastPrinted>
  <dcterms:created xsi:type="dcterms:W3CDTF">2010-08-25T12:20:15Z</dcterms:created>
  <dcterms:modified xsi:type="dcterms:W3CDTF">2016-05-17T12:07:12Z</dcterms:modified>
</cp:coreProperties>
</file>