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handoutMasterIdLst>
    <p:handoutMasterId r:id="rId46"/>
  </p:handoutMasterIdLst>
  <p:sldIdLst>
    <p:sldId id="256" r:id="rId2"/>
    <p:sldId id="257" r:id="rId3"/>
    <p:sldId id="258" r:id="rId4"/>
    <p:sldId id="278" r:id="rId5"/>
    <p:sldId id="292" r:id="rId6"/>
    <p:sldId id="287" r:id="rId7"/>
    <p:sldId id="288" r:id="rId8"/>
    <p:sldId id="291" r:id="rId9"/>
    <p:sldId id="290" r:id="rId10"/>
    <p:sldId id="289" r:id="rId11"/>
    <p:sldId id="279" r:id="rId12"/>
    <p:sldId id="282" r:id="rId13"/>
    <p:sldId id="283" r:id="rId14"/>
    <p:sldId id="286" r:id="rId15"/>
    <p:sldId id="285" r:id="rId16"/>
    <p:sldId id="284" r:id="rId17"/>
    <p:sldId id="280" r:id="rId18"/>
    <p:sldId id="297" r:id="rId19"/>
    <p:sldId id="296" r:id="rId20"/>
    <p:sldId id="295" r:id="rId21"/>
    <p:sldId id="293" r:id="rId22"/>
    <p:sldId id="294" r:id="rId23"/>
    <p:sldId id="266" r:id="rId24"/>
    <p:sldId id="273" r:id="rId25"/>
    <p:sldId id="274" r:id="rId26"/>
    <p:sldId id="302" r:id="rId27"/>
    <p:sldId id="304" r:id="rId28"/>
    <p:sldId id="305" r:id="rId29"/>
    <p:sldId id="262" r:id="rId30"/>
    <p:sldId id="275" r:id="rId31"/>
    <p:sldId id="259" r:id="rId32"/>
    <p:sldId id="281" r:id="rId33"/>
    <p:sldId id="264" r:id="rId34"/>
    <p:sldId id="276" r:id="rId35"/>
    <p:sldId id="277" r:id="rId36"/>
    <p:sldId id="267" r:id="rId37"/>
    <p:sldId id="268" r:id="rId38"/>
    <p:sldId id="269" r:id="rId39"/>
    <p:sldId id="270" r:id="rId40"/>
    <p:sldId id="271" r:id="rId41"/>
    <p:sldId id="272" r:id="rId42"/>
    <p:sldId id="300" r:id="rId43"/>
    <p:sldId id="261" r:id="rId44"/>
    <p:sldId id="301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2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59CC8-E71B-4439-AA1A-3FDE80FCDC83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DF96A-D7EB-4844-921B-2FD0FA7747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133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48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13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12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75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76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910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231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194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3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0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5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2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3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8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3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56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0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30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VVOzLyt3fo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22401"/>
            <a:ext cx="8825658" cy="2438400"/>
          </a:xfrm>
        </p:spPr>
        <p:txBody>
          <a:bodyPr/>
          <a:lstStyle/>
          <a:p>
            <a:r>
              <a:rPr lang="en-US" dirty="0" smtClean="0"/>
              <a:t>Never Enough Time </a:t>
            </a:r>
            <a:br>
              <a:rPr lang="en-US" dirty="0" smtClean="0"/>
            </a:br>
            <a:r>
              <a:rPr lang="en-US" dirty="0" smtClean="0"/>
              <a:t>for Everything?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22800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 Department Chair’s Survival guide: 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Using your resources, 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and other Useful insights Into the Job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Presented by Jim Gray 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Florida Atlantic University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25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154954" y="506627"/>
            <a:ext cx="8825659" cy="1748893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First, lets look at how your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/>
            </a:r>
            <a:b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Relationships have changed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2"/>
          </p:nvPr>
        </p:nvSpPr>
        <p:spPr>
          <a:xfrm>
            <a:off x="1154954" y="2255520"/>
            <a:ext cx="8825659" cy="265336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With Community: you are now more of a symbol of the university and of your program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You also have to think more about what those community stakeholders need from you…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4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154954" y="593124"/>
            <a:ext cx="8825659" cy="1677636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Changed</a:t>
            </a:r>
            <a:b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Perceptions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1154954" y="2560320"/>
            <a:ext cx="8825659" cy="127374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Your perceptions of </a:t>
            </a:r>
            <a:r>
              <a:rPr lang="en-US" sz="2800" dirty="0" smtClean="0"/>
              <a:t>others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330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154954" y="593124"/>
            <a:ext cx="8825659" cy="1677636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Changed</a:t>
            </a:r>
            <a:b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Perceptions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1154954" y="2560320"/>
            <a:ext cx="8825659" cy="1305827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Others</a:t>
            </a:r>
            <a:r>
              <a:rPr lang="en-US" sz="2800" dirty="0"/>
              <a:t>’ perceptions of </a:t>
            </a:r>
            <a:r>
              <a:rPr lang="en-US" sz="2800" dirty="0" smtClean="0"/>
              <a:t>you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620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154954" y="593124"/>
            <a:ext cx="8825659" cy="1677636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Changed</a:t>
            </a:r>
            <a:b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Perceptions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1154954" y="2560321"/>
            <a:ext cx="8825659" cy="1369996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Relative </a:t>
            </a:r>
            <a:r>
              <a:rPr lang="en-US" sz="2800" dirty="0"/>
              <a:t>importance of </a:t>
            </a:r>
            <a:r>
              <a:rPr lang="en-US" sz="2800" dirty="0" smtClean="0"/>
              <a:t>tasks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210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154954" y="593124"/>
            <a:ext cx="8825659" cy="1677636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Changed</a:t>
            </a:r>
            <a:b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Perceptions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1154954" y="2560320"/>
            <a:ext cx="8825659" cy="128978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Critical </a:t>
            </a:r>
            <a:r>
              <a:rPr lang="en-US" sz="2800" dirty="0"/>
              <a:t>attention to </a:t>
            </a:r>
            <a:r>
              <a:rPr lang="en-US" sz="2800" dirty="0" smtClean="0"/>
              <a:t>details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831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154954" y="593124"/>
            <a:ext cx="8825659" cy="1677636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Changed</a:t>
            </a:r>
            <a:b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Perceptions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1154954" y="2560320"/>
            <a:ext cx="8825659" cy="151437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Authority </a:t>
            </a:r>
            <a:r>
              <a:rPr lang="en-US" sz="2800" dirty="0"/>
              <a:t>and power issues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766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154954" y="593124"/>
            <a:ext cx="8825659" cy="1677636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Changed</a:t>
            </a:r>
            <a:b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Perceptions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1154954" y="2560320"/>
            <a:ext cx="8825659" cy="376428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Your perceptions of others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Others’ perceptions of you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Relative importance of tasks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Critical attention to details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Authority and power issues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148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154953" y="766119"/>
            <a:ext cx="8825659" cy="1606378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Changes in your</a:t>
            </a:r>
            <a:b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Environment</a:t>
            </a:r>
            <a:r>
              <a:rPr lang="en-US" dirty="0">
                <a:solidFill>
                  <a:srgbClr val="92D050"/>
                </a:solidFill>
              </a:rPr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1154953" y="2286000"/>
            <a:ext cx="8825659" cy="39624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Work environment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Personal space and time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Control of your work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Control of your time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Preserving your </a:t>
            </a:r>
            <a:r>
              <a:rPr lang="en-US" sz="2800" dirty="0" smtClean="0"/>
              <a:t>sanity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981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154953" y="766119"/>
            <a:ext cx="8825659" cy="1606378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Changes in your</a:t>
            </a:r>
            <a:b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Environment</a:t>
            </a:r>
            <a:r>
              <a:rPr lang="en-US" dirty="0">
                <a:solidFill>
                  <a:srgbClr val="92D050"/>
                </a:solidFill>
              </a:rPr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1154953" y="2286000"/>
            <a:ext cx="8825659" cy="1692442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Work </a:t>
            </a:r>
            <a:r>
              <a:rPr lang="en-US" sz="2800" dirty="0" smtClean="0"/>
              <a:t>environment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1424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154953" y="766119"/>
            <a:ext cx="8825659" cy="1606378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Changes in your</a:t>
            </a:r>
            <a:b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Environment</a:t>
            </a:r>
            <a:r>
              <a:rPr lang="en-US" dirty="0">
                <a:solidFill>
                  <a:srgbClr val="92D050"/>
                </a:solidFill>
              </a:rPr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1154953" y="2286000"/>
            <a:ext cx="8825659" cy="217370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Work environment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Personal space and </a:t>
            </a:r>
            <a:r>
              <a:rPr lang="en-US" sz="2800" dirty="0" smtClean="0"/>
              <a:t>time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109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555" y="1519881"/>
            <a:ext cx="5716450" cy="1915298"/>
          </a:xfrm>
        </p:spPr>
        <p:txBody>
          <a:bodyPr>
            <a:normAutofit/>
          </a:bodyPr>
          <a:lstStyle/>
          <a:p>
            <a:r>
              <a:rPr lang="en-US" dirty="0" smtClean="0"/>
              <a:t>Oh my, How Your Life Has Changed, since </a:t>
            </a:r>
            <a:br>
              <a:rPr lang="en-US" dirty="0" smtClean="0"/>
            </a:br>
            <a:r>
              <a:rPr lang="en-US" dirty="0" smtClean="0"/>
              <a:t>you became the “Boss”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55" r="2675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599"/>
            <a:ext cx="5084979" cy="1618735"/>
          </a:xfrm>
        </p:spPr>
        <p:txBody>
          <a:bodyPr/>
          <a:lstStyle/>
          <a:p>
            <a:endParaRPr lang="en-US" dirty="0" smtClean="0"/>
          </a:p>
          <a:p>
            <a:r>
              <a:rPr lang="en-US" sz="1800" dirty="0" smtClean="0">
                <a:solidFill>
                  <a:srgbClr val="FFC000"/>
                </a:solidFill>
              </a:rPr>
              <a:t>But there are some things you can do to keep control of most of it.</a:t>
            </a:r>
          </a:p>
        </p:txBody>
      </p:sp>
    </p:spTree>
    <p:extLst>
      <p:ext uri="{BB962C8B-B14F-4D97-AF65-F5344CB8AC3E}">
        <p14:creationId xmlns:p14="http://schemas.microsoft.com/office/powerpoint/2010/main" val="363747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154953" y="766119"/>
            <a:ext cx="8825659" cy="1606378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Changes in your</a:t>
            </a:r>
            <a:b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Environment</a:t>
            </a:r>
            <a:r>
              <a:rPr lang="en-US" dirty="0">
                <a:solidFill>
                  <a:srgbClr val="92D050"/>
                </a:solidFill>
              </a:rPr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1154953" y="2286000"/>
            <a:ext cx="8825659" cy="2558716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Work environment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Personal space and time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Control of your </a:t>
            </a:r>
            <a:r>
              <a:rPr lang="en-US" sz="2800" dirty="0" smtClean="0"/>
              <a:t>work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603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154953" y="766119"/>
            <a:ext cx="8825659" cy="1606378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Changes in your</a:t>
            </a:r>
            <a:b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Environment</a:t>
            </a:r>
            <a:r>
              <a:rPr lang="en-US" dirty="0">
                <a:solidFill>
                  <a:srgbClr val="92D050"/>
                </a:solidFill>
              </a:rPr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1154953" y="2286000"/>
            <a:ext cx="8825659" cy="270309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Work environment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Personal space and time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Control of your work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Control of your </a:t>
            </a:r>
            <a:r>
              <a:rPr lang="en-US" sz="2800" dirty="0" smtClean="0"/>
              <a:t>time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835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154953" y="766119"/>
            <a:ext cx="8825659" cy="1606378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Changes in your</a:t>
            </a:r>
            <a:b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Environment</a:t>
            </a:r>
            <a:r>
              <a:rPr lang="en-US" dirty="0">
                <a:solidFill>
                  <a:srgbClr val="92D050"/>
                </a:solidFill>
              </a:rPr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1154953" y="2286000"/>
            <a:ext cx="8825659" cy="361749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Work environment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Personal space and time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Control of your work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Control of your </a:t>
            </a:r>
            <a:r>
              <a:rPr lang="en-US" sz="2800" dirty="0" smtClean="0"/>
              <a:t>time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Preserving your sanity (what’s left of it)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888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Attributions are going to be made about your motives...</a:t>
            </a:r>
            <a:b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78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Attributions are going to be made about your motives...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Even when you sneeze!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1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Attributions are going to be made about your motives...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(Even when you sneeze</a:t>
            </a:r>
            <a:r>
              <a:rPr lang="en-US" dirty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So just get used to it…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82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are some other aspects</a:t>
            </a:r>
            <a:br>
              <a:rPr lang="en-US" dirty="0"/>
            </a:br>
            <a:r>
              <a:rPr lang="en-US" dirty="0"/>
              <a:t>of your new dilemma: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3"/>
                </a:solidFill>
              </a:rPr>
              <a:t>Students now </a:t>
            </a:r>
            <a:r>
              <a:rPr lang="en-US" sz="3600" dirty="0" smtClean="0">
                <a:solidFill>
                  <a:schemeClr val="accent3"/>
                </a:solidFill>
              </a:rPr>
              <a:t>expect: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Instantaneous response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Absolute accuracy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Unfailing courtesy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Perfect </a:t>
            </a:r>
            <a:r>
              <a:rPr lang="en-US" sz="2400" dirty="0" smtClean="0"/>
              <a:t>diplomacy</a:t>
            </a:r>
            <a:br>
              <a:rPr lang="en-US" sz="2400" dirty="0" smtClean="0"/>
            </a:br>
            <a:r>
              <a:rPr lang="en-US" sz="2400" dirty="0" smtClean="0"/>
              <a:t>...</a:t>
            </a:r>
            <a:r>
              <a:rPr lang="en-US" sz="2400" dirty="0"/>
              <a:t>along with...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Fairness </a:t>
            </a:r>
            <a:r>
              <a:rPr lang="en-US" sz="2400" u="sng" dirty="0"/>
              <a:t>as they see 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2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are some other aspects</a:t>
            </a:r>
            <a:br>
              <a:rPr lang="en-US" dirty="0"/>
            </a:br>
            <a:r>
              <a:rPr lang="en-US" dirty="0"/>
              <a:t>of your new dilemma: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Faculty now expect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Instantaneous </a:t>
            </a:r>
            <a:r>
              <a:rPr lang="en-US" sz="2800" dirty="0"/>
              <a:t>response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Absolute accuracy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Unfailing courtesy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Perfect </a:t>
            </a:r>
            <a:r>
              <a:rPr lang="en-US" sz="2800" dirty="0" smtClean="0"/>
              <a:t>diplomacy</a:t>
            </a:r>
            <a:br>
              <a:rPr lang="en-US" sz="2800" dirty="0" smtClean="0"/>
            </a:br>
            <a:r>
              <a:rPr lang="en-US" sz="2800" dirty="0" smtClean="0"/>
              <a:t>...</a:t>
            </a:r>
            <a:r>
              <a:rPr lang="en-US" sz="2800" dirty="0"/>
              <a:t>along with...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Fairness </a:t>
            </a:r>
            <a:r>
              <a:rPr lang="en-US" sz="2800" u="sng" dirty="0"/>
              <a:t>as they see 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7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are some other aspects</a:t>
            </a:r>
            <a:br>
              <a:rPr lang="en-US" dirty="0"/>
            </a:br>
            <a:r>
              <a:rPr lang="en-US" dirty="0"/>
              <a:t>of your new dilemma: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Dean now expects:</a:t>
            </a:r>
            <a:endParaRPr lang="en-US" sz="3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3200" dirty="0"/>
              <a:t>Instantaneous response</a:t>
            </a:r>
          </a:p>
          <a:p>
            <a:r>
              <a:rPr lang="en-US" sz="3200" dirty="0"/>
              <a:t>Absolute accuracy</a:t>
            </a:r>
          </a:p>
          <a:p>
            <a:r>
              <a:rPr lang="en-US" sz="3200" dirty="0"/>
              <a:t>Unfailing courtesy</a:t>
            </a:r>
          </a:p>
          <a:p>
            <a:r>
              <a:rPr lang="en-US" sz="3200" dirty="0"/>
              <a:t>Perfect </a:t>
            </a:r>
            <a:r>
              <a:rPr lang="en-US" sz="3200" dirty="0" smtClean="0"/>
              <a:t>diplomacy</a:t>
            </a:r>
            <a:br>
              <a:rPr lang="en-US" sz="3200" dirty="0" smtClean="0"/>
            </a:br>
            <a:r>
              <a:rPr lang="en-US" sz="3200" dirty="0" smtClean="0"/>
              <a:t>...</a:t>
            </a:r>
            <a:r>
              <a:rPr lang="en-US" sz="3200" dirty="0"/>
              <a:t>and “by the way”...</a:t>
            </a:r>
          </a:p>
          <a:p>
            <a:r>
              <a:rPr lang="en-US" sz="3200" dirty="0"/>
              <a:t>Peace in the department</a:t>
            </a:r>
          </a:p>
        </p:txBody>
      </p:sp>
    </p:spTree>
    <p:extLst>
      <p:ext uri="{BB962C8B-B14F-4D97-AF65-F5344CB8AC3E}">
        <p14:creationId xmlns:p14="http://schemas.microsoft.com/office/powerpoint/2010/main" val="190280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over your time </a:t>
            </a:r>
            <a:br>
              <a:rPr lang="en-US" dirty="0" smtClean="0"/>
            </a:br>
            <a:r>
              <a:rPr lang="en-US" dirty="0" smtClean="0"/>
              <a:t>is not going to be nearly as easy </a:t>
            </a:r>
            <a:br>
              <a:rPr lang="en-US" dirty="0" smtClean="0"/>
            </a:br>
            <a:r>
              <a:rPr lang="en-US" dirty="0" smtClean="0"/>
              <a:t>as it used to be...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05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that will be different</a:t>
            </a:r>
            <a:br>
              <a:rPr lang="en-US" dirty="0" smtClean="0"/>
            </a:br>
            <a:r>
              <a:rPr lang="en-US" dirty="0" smtClean="0"/>
              <a:t>Overnight…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Relationships: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 smtClean="0"/>
              <a:t>With your Peers</a:t>
            </a:r>
          </a:p>
          <a:p>
            <a:r>
              <a:rPr lang="en-US" dirty="0" smtClean="0"/>
              <a:t>With the Staff</a:t>
            </a:r>
          </a:p>
          <a:p>
            <a:r>
              <a:rPr lang="en-US" dirty="0" smtClean="0"/>
              <a:t>With upper Administration</a:t>
            </a:r>
          </a:p>
          <a:p>
            <a:r>
              <a:rPr lang="en-US" dirty="0" smtClean="0"/>
              <a:t>With your Students</a:t>
            </a:r>
          </a:p>
          <a:p>
            <a:r>
              <a:rPr lang="en-US" dirty="0" smtClean="0"/>
              <a:t>With the Community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Perceptions: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 smtClean="0"/>
              <a:t>Your perceptions of others</a:t>
            </a:r>
          </a:p>
          <a:p>
            <a:r>
              <a:rPr lang="en-US" dirty="0" smtClean="0"/>
              <a:t>Others’ perceptions of you</a:t>
            </a:r>
          </a:p>
          <a:p>
            <a:r>
              <a:rPr lang="en-US" dirty="0" smtClean="0"/>
              <a:t>Relative importance of tasks</a:t>
            </a:r>
          </a:p>
          <a:p>
            <a:r>
              <a:rPr lang="en-US" dirty="0" smtClean="0"/>
              <a:t>Critical attention to details</a:t>
            </a:r>
          </a:p>
          <a:p>
            <a:r>
              <a:rPr lang="en-US" dirty="0" smtClean="0"/>
              <a:t>Authority and power issues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Environment: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 smtClean="0"/>
              <a:t>Work environment</a:t>
            </a:r>
          </a:p>
          <a:p>
            <a:r>
              <a:rPr lang="en-US" dirty="0" smtClean="0"/>
              <a:t>Personal space and time</a:t>
            </a:r>
          </a:p>
          <a:p>
            <a:r>
              <a:rPr lang="en-US" dirty="0" smtClean="0"/>
              <a:t>Control of your work</a:t>
            </a:r>
          </a:p>
          <a:p>
            <a:r>
              <a:rPr lang="en-US" dirty="0" smtClean="0"/>
              <a:t>Control of your time</a:t>
            </a:r>
          </a:p>
          <a:p>
            <a:r>
              <a:rPr lang="en-US" dirty="0" smtClean="0"/>
              <a:t>Preserving your sanity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0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over your time </a:t>
            </a:r>
            <a:br>
              <a:rPr lang="en-US" dirty="0" smtClean="0"/>
            </a:br>
            <a:r>
              <a:rPr lang="en-US" dirty="0" smtClean="0"/>
              <a:t>is not going to be nearly as easy </a:t>
            </a:r>
            <a:br>
              <a:rPr lang="en-US" dirty="0" smtClean="0"/>
            </a:br>
            <a:r>
              <a:rPr lang="en-US" dirty="0" smtClean="0"/>
              <a:t>as it used to be...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“got a minute?”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5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238" y="4306876"/>
            <a:ext cx="8825657" cy="63765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Here is the crux of the Time problem:</a:t>
            </a:r>
            <a:endParaRPr lang="en-US" sz="2800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6" b="20146"/>
          <a:stretch>
            <a:fillRect/>
          </a:stretch>
        </p:blipFill>
        <p:spPr>
          <a:xfrm>
            <a:off x="1183238" y="2169207"/>
            <a:ext cx="5198353" cy="21443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080000"/>
            <a:ext cx="8825656" cy="1151467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You cannot possibly remember all this stuff</a:t>
            </a:r>
            <a:r>
              <a:rPr lang="en-US" sz="2400" dirty="0">
                <a:solidFill>
                  <a:srgbClr val="FFFF00"/>
                </a:solidFill>
              </a:rPr>
              <a:t>;</a:t>
            </a:r>
            <a:r>
              <a:rPr lang="en-US" sz="2400" dirty="0" smtClean="0">
                <a:solidFill>
                  <a:srgbClr val="FFFF00"/>
                </a:solidFill>
              </a:rPr>
              <a:t> yet…</a:t>
            </a:r>
            <a:br>
              <a:rPr lang="en-US" sz="2400" dirty="0" smtClean="0">
                <a:solidFill>
                  <a:srgbClr val="FFFF00"/>
                </a:solidFill>
              </a:rPr>
            </a:br>
            <a:r>
              <a:rPr lang="en-US" sz="2400" dirty="0" smtClean="0">
                <a:solidFill>
                  <a:srgbClr val="FFFF00"/>
                </a:solidFill>
              </a:rPr>
              <a:t>You are expected to have it instantly available, always!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Stock Vector Illustration: </a:t>
            </a:r>
          </a:p>
          <a:p>
            <a:r>
              <a:rPr lang="en-US" dirty="0"/>
              <a:t>Image ID: 116435299 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Stock Vector Illustration: </a:t>
            </a:r>
          </a:p>
          <a:p>
            <a:r>
              <a:rPr lang="en-US" dirty="0">
                <a:solidFill>
                  <a:srgbClr val="FF0000"/>
                </a:solidFill>
              </a:rPr>
              <a:t>Image ID: 116435299 </a:t>
            </a:r>
          </a:p>
        </p:txBody>
      </p:sp>
      <p:pic>
        <p:nvPicPr>
          <p:cNvPr id="1026" name="Picture 2" descr="http://www.hudsonhorizon.com/images/harried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238" y="685799"/>
            <a:ext cx="219075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management-advantage.com/media/Harri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989" y="740836"/>
            <a:ext cx="2161398" cy="145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ndtv.com/news/images/story_page/Subrata_roy_reuters_295x2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387" y="685799"/>
            <a:ext cx="2188027" cy="148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0.tqn.com/d/specialchildren/1/6/B/H/adhd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590" y="2195289"/>
            <a:ext cx="1407723" cy="211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95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8344" y="6724302"/>
            <a:ext cx="21541808" cy="180490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8" name="Picture 4" descr="http://www.huntercpas.com/Lists/Photos/1note13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92" b="13592"/>
          <a:stretch>
            <a:fillRect/>
          </a:stretch>
        </p:blipFill>
        <p:spPr bwMode="auto">
          <a:xfrm>
            <a:off x="1154956" y="666737"/>
            <a:ext cx="4666724" cy="364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4"/>
            <a:ext cx="8825656" cy="789635"/>
          </a:xfrm>
        </p:spPr>
        <p:txBody>
          <a:bodyPr>
            <a:noAutofit/>
          </a:bodyPr>
          <a:lstStyle/>
          <a:p>
            <a:r>
              <a:rPr lang="en-US" sz="4000" dirty="0" smtClean="0"/>
              <a:t>The secret weapon (good notes!)</a:t>
            </a:r>
            <a:endParaRPr lang="en-US" sz="4000" dirty="0"/>
          </a:p>
        </p:txBody>
      </p:sp>
      <p:pic>
        <p:nvPicPr>
          <p:cNvPr id="1030" name="Picture 6" descr="https://encrypted-tbn0.gstatic.com/images?q=tbn:ANd9GcR6D5Tk5wAu_56pcUS5GEWtQSmWvBCkvvqYEHHRFYcKQFevv8b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680" y="666737"/>
            <a:ext cx="4556760" cy="364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88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solidFill>
                  <a:srgbClr val="FFFF00"/>
                </a:solidFill>
              </a:rPr>
              <a:t>You are now “official”</a:t>
            </a:r>
            <a:br>
              <a:rPr lang="en-US" sz="6000" dirty="0" smtClean="0">
                <a:solidFill>
                  <a:srgbClr val="FFFF00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3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solidFill>
                  <a:srgbClr val="FFFF00"/>
                </a:solidFill>
              </a:rPr>
              <a:t>You are now “official”</a:t>
            </a:r>
            <a:br>
              <a:rPr lang="en-US" sz="6000" dirty="0" smtClean="0">
                <a:solidFill>
                  <a:srgbClr val="FFFF00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that means...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98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solidFill>
                  <a:srgbClr val="FFFF00"/>
                </a:solidFill>
              </a:rPr>
              <a:t>You are now “official”</a:t>
            </a:r>
            <a:br>
              <a:rPr lang="en-US" sz="6000" dirty="0" smtClean="0">
                <a:solidFill>
                  <a:srgbClr val="FFFF00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that means...</a:t>
            </a:r>
            <a:br>
              <a:rPr lang="en-US" dirty="0" smtClean="0"/>
            </a:br>
            <a:r>
              <a:rPr lang="en-US" dirty="0" smtClean="0"/>
              <a:t>There is no longer any such thing as </a:t>
            </a:r>
            <a:br>
              <a:rPr lang="en-US" dirty="0" smtClean="0"/>
            </a:br>
            <a:r>
              <a:rPr lang="en-US" dirty="0" smtClean="0"/>
              <a:t>“off the record”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DON’T KID YOURSELF. </a:t>
            </a:r>
            <a:br>
              <a:rPr lang="en-US" dirty="0" smtClean="0"/>
            </a:br>
            <a:r>
              <a:rPr lang="en-US" sz="2800" dirty="0" smtClean="0"/>
              <a:t>There are no “PRIVATE CONVERSATIONS” anymore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715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Collected</a:t>
            </a:r>
            <a:br>
              <a:rPr lang="en-US" dirty="0" smtClean="0"/>
            </a:br>
            <a:r>
              <a:rPr lang="en-US" dirty="0" smtClean="0"/>
              <a:t>by watching the best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Delegation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 smtClean="0"/>
              <a:t>Staff want meaningful tasks</a:t>
            </a:r>
          </a:p>
          <a:p>
            <a:r>
              <a:rPr lang="en-US" dirty="0" smtClean="0"/>
              <a:t>Give specific direction</a:t>
            </a:r>
          </a:p>
          <a:p>
            <a:r>
              <a:rPr lang="en-US" dirty="0" smtClean="0"/>
              <a:t>Make expectations clear</a:t>
            </a:r>
          </a:p>
          <a:p>
            <a:r>
              <a:rPr lang="en-US" dirty="0" smtClean="0"/>
              <a:t>Set a date for completion</a:t>
            </a:r>
          </a:p>
          <a:p>
            <a:r>
              <a:rPr lang="en-US" dirty="0" smtClean="0"/>
              <a:t>Avoid verbal requests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 smtClean="0"/>
              <a:t>Know your people</a:t>
            </a:r>
          </a:p>
          <a:p>
            <a:r>
              <a:rPr lang="en-US" dirty="0" smtClean="0"/>
              <a:t>Spend time really listening</a:t>
            </a:r>
          </a:p>
          <a:p>
            <a:r>
              <a:rPr lang="en-US" dirty="0" smtClean="0"/>
              <a:t>Personalize communications</a:t>
            </a:r>
          </a:p>
          <a:p>
            <a:r>
              <a:rPr lang="en-US" dirty="0" smtClean="0"/>
              <a:t>Listen first, pause, respond</a:t>
            </a:r>
          </a:p>
          <a:p>
            <a:r>
              <a:rPr lang="en-US" dirty="0" smtClean="0"/>
              <a:t>You </a:t>
            </a:r>
            <a:r>
              <a:rPr lang="en-US" smtClean="0"/>
              <a:t>may sometimes </a:t>
            </a:r>
            <a:r>
              <a:rPr lang="en-US" dirty="0" smtClean="0"/>
              <a:t>be the </a:t>
            </a:r>
            <a:br>
              <a:rPr lang="en-US" dirty="0" smtClean="0"/>
            </a:br>
            <a:r>
              <a:rPr lang="en-US" dirty="0" smtClean="0"/>
              <a:t>	only “adult-in-the-room”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Follow-up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 smtClean="0"/>
              <a:t>The list of Critical Dates</a:t>
            </a:r>
          </a:p>
          <a:p>
            <a:r>
              <a:rPr lang="en-US" dirty="0" smtClean="0"/>
              <a:t>The Reminder/Tickler File</a:t>
            </a:r>
          </a:p>
          <a:p>
            <a:r>
              <a:rPr lang="en-US" dirty="0" smtClean="0"/>
              <a:t>Automatic reminders</a:t>
            </a:r>
          </a:p>
          <a:p>
            <a:r>
              <a:rPr lang="en-US" dirty="0" smtClean="0"/>
              <a:t>Checking up as a regular event</a:t>
            </a:r>
          </a:p>
          <a:p>
            <a:r>
              <a:rPr lang="en-US" dirty="0" smtClean="0"/>
              <a:t>Don’t play “gotcha!”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68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2615"/>
          </a:xfrm>
        </p:spPr>
        <p:txBody>
          <a:bodyPr/>
          <a:lstStyle/>
          <a:p>
            <a:pPr algn="ctr"/>
            <a:r>
              <a:rPr lang="en-US" dirty="0" smtClean="0"/>
              <a:t>Ever Have a Day Like This?</a:t>
            </a:r>
            <a:endParaRPr lang="en-US" dirty="0"/>
          </a:p>
        </p:txBody>
      </p:sp>
      <p:pic>
        <p:nvPicPr>
          <p:cNvPr id="4" name="ZVVOzLyt3fo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06162" y="1185333"/>
            <a:ext cx="10256109" cy="556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4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US" dirty="0" smtClean="0"/>
              <a:t>More Great 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57868"/>
            <a:ext cx="8946541" cy="4690532"/>
          </a:xfrm>
        </p:spPr>
        <p:txBody>
          <a:bodyPr/>
          <a:lstStyle/>
          <a:p>
            <a:r>
              <a:rPr lang="en-US" dirty="0" smtClean="0"/>
              <a:t>Take control of your office space and time</a:t>
            </a:r>
          </a:p>
          <a:p>
            <a:pPr lvl="1"/>
            <a:r>
              <a:rPr lang="en-US" dirty="0" smtClean="0"/>
              <a:t>Stand up to greet people as they enter (this exudes courtesy)</a:t>
            </a:r>
          </a:p>
          <a:p>
            <a:pPr lvl="1"/>
            <a:r>
              <a:rPr lang="en-US" dirty="0" smtClean="0"/>
              <a:t>For a short meeting—Never sit back down. (try this, it usually works)</a:t>
            </a:r>
          </a:p>
          <a:p>
            <a:pPr lvl="1"/>
            <a:r>
              <a:rPr lang="en-US" dirty="0" smtClean="0"/>
              <a:t>When it does not work, walk toward the door! (this always WORKS!)</a:t>
            </a:r>
          </a:p>
          <a:p>
            <a:r>
              <a:rPr lang="en-US" dirty="0" smtClean="0"/>
              <a:t>Ask these questions as politely as you can:</a:t>
            </a:r>
          </a:p>
          <a:p>
            <a:pPr lvl="1"/>
            <a:r>
              <a:rPr lang="en-US" dirty="0" smtClean="0"/>
              <a:t>Can this wait until tomorrow?</a:t>
            </a:r>
          </a:p>
          <a:p>
            <a:pPr lvl="1"/>
            <a:r>
              <a:rPr lang="en-US" dirty="0" smtClean="0"/>
              <a:t>I have about three minutes, will that be enough time?</a:t>
            </a:r>
          </a:p>
          <a:p>
            <a:pPr lvl="1"/>
            <a:r>
              <a:rPr lang="en-US" dirty="0" smtClean="0"/>
              <a:t>What do you think should happen?</a:t>
            </a:r>
          </a:p>
          <a:p>
            <a:pPr lvl="1"/>
            <a:r>
              <a:rPr lang="en-US" dirty="0" smtClean="0"/>
              <a:t>Does this consider everyone involved?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After a while, folks will get the message...</a:t>
            </a:r>
          </a:p>
        </p:txBody>
      </p:sp>
    </p:spTree>
    <p:extLst>
      <p:ext uri="{BB962C8B-B14F-4D97-AF65-F5344CB8AC3E}">
        <p14:creationId xmlns:p14="http://schemas.microsoft.com/office/powerpoint/2010/main" val="164959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I have learnt thru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your own data before you even ask the question</a:t>
            </a:r>
          </a:p>
          <a:p>
            <a:r>
              <a:rPr lang="en-US" dirty="0" smtClean="0"/>
              <a:t>Ask where the data being presented to you originated</a:t>
            </a:r>
          </a:p>
          <a:p>
            <a:r>
              <a:rPr lang="en-US" dirty="0" smtClean="0"/>
              <a:t>Don’t be shy about asking for corroboration/elaboration</a:t>
            </a:r>
          </a:p>
          <a:p>
            <a:endParaRPr lang="en-US" dirty="0" smtClean="0"/>
          </a:p>
          <a:p>
            <a:r>
              <a:rPr lang="en-US" dirty="0" smtClean="0"/>
              <a:t>When you delegate responsibility, also include confidence:</a:t>
            </a:r>
          </a:p>
          <a:p>
            <a:pPr lvl="1"/>
            <a:r>
              <a:rPr lang="en-US" dirty="0" smtClean="0"/>
              <a:t>“I will support whatever decisions you make in my absence”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0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154954" y="506627"/>
            <a:ext cx="8825659" cy="1748893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First, lets look at how your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/>
            </a:r>
            <a:b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Relationships have changed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2"/>
          </p:nvPr>
        </p:nvSpPr>
        <p:spPr>
          <a:xfrm>
            <a:off x="1315374" y="2431982"/>
            <a:ext cx="8825659" cy="2027723"/>
          </a:xfrm>
        </p:spPr>
        <p:txBody>
          <a:bodyPr/>
          <a:lstStyle/>
          <a:p>
            <a:r>
              <a:rPr lang="en-US" sz="3600" dirty="0"/>
              <a:t>With </a:t>
            </a:r>
            <a:r>
              <a:rPr lang="en-US" sz="3600" dirty="0" smtClean="0"/>
              <a:t>Peers:  </a:t>
            </a:r>
            <a:br>
              <a:rPr lang="en-US" sz="3600" dirty="0" smtClean="0"/>
            </a:br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You are now “The BOSS”</a:t>
            </a:r>
            <a:endParaRPr lang="en-US" sz="2800" i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88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Good Listener Skills</a:t>
            </a:r>
            <a:br>
              <a:rPr lang="en-US" dirty="0" smtClean="0"/>
            </a:br>
            <a:r>
              <a:rPr lang="en-US" sz="3200" dirty="0" smtClean="0"/>
              <a:t>it also helps to keep good notes!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all the other person wants is for somebody to listen</a:t>
            </a:r>
          </a:p>
          <a:p>
            <a:pPr lvl="1"/>
            <a:r>
              <a:rPr lang="en-US" dirty="0" smtClean="0"/>
              <a:t>When you think you understand, ask if your summary is accurate</a:t>
            </a:r>
          </a:p>
          <a:p>
            <a:pPr lvl="1"/>
            <a:r>
              <a:rPr lang="en-US" dirty="0" smtClean="0"/>
              <a:t>What do you need?  / Can you survive without it?</a:t>
            </a:r>
          </a:p>
          <a:p>
            <a:endParaRPr lang="en-US" dirty="0"/>
          </a:p>
          <a:p>
            <a:r>
              <a:rPr lang="en-US" dirty="0" smtClean="0"/>
              <a:t>Always wait until you have “the rest of the story”</a:t>
            </a:r>
          </a:p>
          <a:p>
            <a:pPr lvl="1"/>
            <a:r>
              <a:rPr lang="en-US" dirty="0" smtClean="0"/>
              <a:t>There is always another perspective to consider</a:t>
            </a:r>
          </a:p>
          <a:p>
            <a:pPr lvl="1"/>
            <a:r>
              <a:rPr lang="en-US" dirty="0" smtClean="0"/>
              <a:t>Things frequently dissipate in the face of focused impartial attention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 are, however, exceptions to the rules...</a:t>
            </a:r>
          </a:p>
        </p:txBody>
      </p:sp>
    </p:spTree>
    <p:extLst>
      <p:ext uri="{BB962C8B-B14F-4D97-AF65-F5344CB8AC3E}">
        <p14:creationId xmlns:p14="http://schemas.microsoft.com/office/powerpoint/2010/main" val="133462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URGENT</a:t>
            </a:r>
            <a:r>
              <a:rPr lang="en-US" dirty="0" smtClean="0"/>
              <a:t> vs. </a:t>
            </a:r>
            <a:r>
              <a:rPr lang="en-US" b="1" dirty="0" smtClean="0"/>
              <a:t>IMPORTANT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>
                <a:solidFill>
                  <a:srgbClr val="FFFF00"/>
                </a:solidFill>
              </a:rPr>
              <a:t>few situations are ever “both”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Many times, by just letting some time pass, </a:t>
            </a:r>
            <a:br>
              <a:rPr lang="en-US" sz="2400" dirty="0" smtClean="0"/>
            </a:br>
            <a:r>
              <a:rPr lang="en-US" sz="2400" dirty="0" smtClean="0"/>
              <a:t>a majority of situations will resolve themselves</a:t>
            </a:r>
            <a:br>
              <a:rPr lang="en-US" sz="2400" dirty="0" smtClean="0"/>
            </a:br>
            <a:r>
              <a:rPr lang="en-US" sz="2400" dirty="0" smtClean="0"/>
              <a:t>without your intervention</a:t>
            </a:r>
          </a:p>
          <a:p>
            <a:r>
              <a:rPr lang="en-US" sz="2400" dirty="0" smtClean="0"/>
              <a:t>Other times, you have to act quickly </a:t>
            </a:r>
            <a:br>
              <a:rPr lang="en-US" sz="2400" dirty="0" smtClean="0"/>
            </a:br>
            <a:r>
              <a:rPr lang="en-US" sz="2400" dirty="0" smtClean="0"/>
              <a:t>and enforce your best judgment, </a:t>
            </a:r>
            <a:br>
              <a:rPr lang="en-US" sz="2400" dirty="0" smtClean="0"/>
            </a:br>
            <a:r>
              <a:rPr lang="en-US" sz="2400" dirty="0" smtClean="0"/>
              <a:t>to avoid a regrettable escalation</a:t>
            </a:r>
          </a:p>
          <a:p>
            <a:r>
              <a:rPr lang="en-US" sz="2400" dirty="0" smtClean="0"/>
              <a:t>Knowing how to tell the difference is a key skill </a:t>
            </a:r>
            <a:br>
              <a:rPr lang="en-US" sz="2400" dirty="0" smtClean="0"/>
            </a:br>
            <a:r>
              <a:rPr lang="en-US" sz="2400" dirty="0" smtClean="0"/>
              <a:t>that you should work to develop</a:t>
            </a:r>
          </a:p>
          <a:p>
            <a:r>
              <a:rPr lang="en-US" sz="2400" dirty="0" smtClean="0"/>
              <a:t>Unfortunately you will learn this the hard way,</a:t>
            </a:r>
            <a:br>
              <a:rPr lang="en-US" sz="2400" dirty="0" smtClean="0"/>
            </a:br>
            <a:r>
              <a:rPr lang="en-US" sz="2400" dirty="0" smtClean="0"/>
              <a:t>like everyone who has gone before you...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444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schemeClr val="accent3"/>
                </a:solidFill>
              </a:rPr>
              <a:t>It will be OK.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 will get the hang of this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02130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Just don’t let it go to your head.  </a:t>
            </a:r>
          </a:p>
          <a:p>
            <a:r>
              <a:rPr lang="en-US" sz="2400" dirty="0" smtClean="0"/>
              <a:t>Keep on being yourself, but be more perceptive of others’ expectations!</a:t>
            </a:r>
          </a:p>
          <a:p>
            <a:r>
              <a:rPr lang="en-US" sz="2400" dirty="0" smtClean="0"/>
              <a:t>Nobody likes a martinet.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181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Wisdom for the 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5" y="3739242"/>
            <a:ext cx="5066232" cy="1986055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“This too, shall pass”</a:t>
            </a:r>
            <a:br>
              <a:rPr lang="en-US" sz="4000" dirty="0" smtClean="0"/>
            </a:br>
            <a:endParaRPr lang="en-US" sz="4000" dirty="0" smtClean="0"/>
          </a:p>
          <a:p>
            <a:endParaRPr lang="en-US" sz="3200" dirty="0" smtClean="0"/>
          </a:p>
          <a:p>
            <a:r>
              <a:rPr lang="en-US" dirty="0" smtClean="0"/>
              <a:t>©1978 California Prune Advisory Board</a:t>
            </a:r>
          </a:p>
        </p:txBody>
      </p:sp>
      <p:pic>
        <p:nvPicPr>
          <p:cNvPr id="2050" name="Picture 2" descr="http://img.21food.com/20110609/descript/130524715737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632" y="1834242"/>
            <a:ext cx="28860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35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Beam </a:t>
            </a:r>
            <a:r>
              <a:rPr lang="en-US" dirty="0" smtClean="0"/>
              <a:t>me up, Scotty!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154954" y="506627"/>
            <a:ext cx="8825659" cy="1748893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First, lets look at how your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/>
            </a:r>
            <a:b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Relationships have changed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2"/>
          </p:nvPr>
        </p:nvSpPr>
        <p:spPr>
          <a:xfrm>
            <a:off x="1154954" y="2255520"/>
            <a:ext cx="8825659" cy="2284396"/>
          </a:xfrm>
        </p:spPr>
        <p:txBody>
          <a:bodyPr/>
          <a:lstStyle/>
          <a:p>
            <a:r>
              <a:rPr lang="en-US" sz="3600" dirty="0" smtClean="0"/>
              <a:t>Because </a:t>
            </a:r>
            <a:r>
              <a:rPr lang="en-US" sz="3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You </a:t>
            </a:r>
            <a:r>
              <a:rPr lang="en-US" sz="3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are now “The BOSS</a:t>
            </a:r>
            <a:r>
              <a:rPr lang="en-US" sz="3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”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This puts you under immediate suspicion </a:t>
            </a:r>
            <a:b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of having gone over to </a:t>
            </a:r>
            <a:r>
              <a:rPr lang="en-US" sz="2800" i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THE DARK SIDE</a:t>
            </a:r>
            <a:endParaRPr lang="en-US" sz="2800" i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47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154954" y="506627"/>
            <a:ext cx="8825659" cy="1748893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First, lets look at how your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/>
            </a:r>
            <a:b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Relationships have changed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2"/>
          </p:nvPr>
        </p:nvSpPr>
        <p:spPr>
          <a:xfrm>
            <a:off x="1154954" y="2255520"/>
            <a:ext cx="8825659" cy="196355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 smtClean="0"/>
              <a:t>With Staff</a:t>
            </a:r>
            <a:r>
              <a:rPr lang="en-US" sz="2800" dirty="0" smtClean="0"/>
              <a:t>:</a:t>
            </a:r>
            <a:br>
              <a:rPr lang="en-US" sz="2800" dirty="0" smtClean="0"/>
            </a:br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You are now someone to be </a:t>
            </a:r>
            <a:r>
              <a:rPr lang="en-US" sz="2800" i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feared</a:t>
            </a:r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, </a:t>
            </a:r>
            <a:b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not just tolerated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4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154954" y="506627"/>
            <a:ext cx="8825659" cy="1748893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First, lets look at how your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/>
            </a:r>
            <a:b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Relationships have changed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2"/>
          </p:nvPr>
        </p:nvSpPr>
        <p:spPr>
          <a:xfrm>
            <a:off x="1154954" y="2255520"/>
            <a:ext cx="8825659" cy="252502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3"/>
                </a:solidFill>
              </a:rPr>
              <a:t>With Staff, they now really do not know how they are supposed to relate to you. 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It is up to you to put them at ease…</a:t>
            </a:r>
            <a:endParaRPr lang="en-US" sz="28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endParaRPr lang="en-US" sz="28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66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154954" y="506627"/>
            <a:ext cx="8825659" cy="1748893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First, lets look at how your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/>
            </a:r>
            <a:b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Relationships have changed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2"/>
          </p:nvPr>
        </p:nvSpPr>
        <p:spPr>
          <a:xfrm>
            <a:off x="1154953" y="2255520"/>
            <a:ext cx="8825659" cy="214001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With Administration: you are now one of them, although they are not sure about you either!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4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154954" y="506627"/>
            <a:ext cx="8825659" cy="1748893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First, lets look at how your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/>
            </a:r>
            <a:b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Relationships have changed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2"/>
          </p:nvPr>
        </p:nvSpPr>
        <p:spPr>
          <a:xfrm>
            <a:off x="1154954" y="2255520"/>
            <a:ext cx="8825659" cy="222022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3"/>
                </a:solidFill>
              </a:rPr>
              <a:t>With Students: you are now thought of as having the power to “fix stuff”</a:t>
            </a:r>
            <a:endParaRPr lang="en-US" sz="2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91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9390</TotalTime>
  <Words>920</Words>
  <Application>Microsoft Office PowerPoint</Application>
  <PresentationFormat>Widescreen</PresentationFormat>
  <Paragraphs>183</Paragraphs>
  <Slides>44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Century Gothic</vt:lpstr>
      <vt:lpstr>Wingdings</vt:lpstr>
      <vt:lpstr>Wingdings 3</vt:lpstr>
      <vt:lpstr>Ion</vt:lpstr>
      <vt:lpstr>Never Enough Time  for Everything?</vt:lpstr>
      <vt:lpstr>Oh my, How Your Life Has Changed, since  you became the “Boss”</vt:lpstr>
      <vt:lpstr>Areas that will be different Overnight…</vt:lpstr>
      <vt:lpstr>First, lets look at how your Relationships have changed:</vt:lpstr>
      <vt:lpstr>First, lets look at how your Relationships have changed:</vt:lpstr>
      <vt:lpstr>First, lets look at how your Relationships have changed:</vt:lpstr>
      <vt:lpstr>First, lets look at how your Relationships have changed:</vt:lpstr>
      <vt:lpstr>First, lets look at how your Relationships have changed:</vt:lpstr>
      <vt:lpstr>First, lets look at how your Relationships have changed:</vt:lpstr>
      <vt:lpstr>First, lets look at how your Relationships have changed:</vt:lpstr>
      <vt:lpstr>Changed Perceptions: </vt:lpstr>
      <vt:lpstr>Changed Perceptions: </vt:lpstr>
      <vt:lpstr>Changed Perceptions: </vt:lpstr>
      <vt:lpstr>Changed Perceptions: </vt:lpstr>
      <vt:lpstr>Changed Perceptions: </vt:lpstr>
      <vt:lpstr>Changed Perceptions: </vt:lpstr>
      <vt:lpstr>Changes in your Environment: </vt:lpstr>
      <vt:lpstr>Changes in your Environment: </vt:lpstr>
      <vt:lpstr>Changes in your Environment: </vt:lpstr>
      <vt:lpstr>Changes in your Environment: </vt:lpstr>
      <vt:lpstr>Changes in your Environment: </vt:lpstr>
      <vt:lpstr>Changes in your Environment: </vt:lpstr>
      <vt:lpstr>Attributions are going to be made about your motives...  </vt:lpstr>
      <vt:lpstr>Attributions are going to be made about your motives...   (Even when you sneeze!)  </vt:lpstr>
      <vt:lpstr>Attributions are going to be made about your motives...   (Even when you sneeze)  So just get used to it…</vt:lpstr>
      <vt:lpstr>Here are some other aspects of your new dilemma:</vt:lpstr>
      <vt:lpstr>Here are some other aspects of your new dilemma:</vt:lpstr>
      <vt:lpstr>Here are some other aspects of your new dilemma:</vt:lpstr>
      <vt:lpstr>Control over your time  is not going to be nearly as easy  as it used to be...</vt:lpstr>
      <vt:lpstr>Control over your time  is not going to be nearly as easy  as it used to be...   “got a minute?”</vt:lpstr>
      <vt:lpstr>Here is the crux of the Time problem:</vt:lpstr>
      <vt:lpstr>PowerPoint Presentation</vt:lpstr>
      <vt:lpstr>You are now “official”  </vt:lpstr>
      <vt:lpstr>You are now “official”  and that means... </vt:lpstr>
      <vt:lpstr>You are now “official”  and that means... There is no longer any such thing as  “off the record”  DON’T KID YOURSELF.  There are no “PRIVATE CONVERSATIONS” anymore</vt:lpstr>
      <vt:lpstr>Pointers Collected by watching the best</vt:lpstr>
      <vt:lpstr>Ever Have a Day Like This?</vt:lpstr>
      <vt:lpstr>More Great Benchmarks</vt:lpstr>
      <vt:lpstr>Things I have learnt thru Example</vt:lpstr>
      <vt:lpstr>Develop Good Listener Skills it also helps to keep good notes!</vt:lpstr>
      <vt:lpstr>URGENT vs. IMPORTANT few situations are ever “both”</vt:lpstr>
      <vt:lpstr>It will be OK. You will get the hang of this</vt:lpstr>
      <vt:lpstr>Wisdom for the Ages</vt:lpstr>
      <vt:lpstr>The end…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Time for Everything</dc:title>
  <dc:creator>James Gray</dc:creator>
  <cp:lastModifiedBy>Blankenship, Anne</cp:lastModifiedBy>
  <cp:revision>59</cp:revision>
  <cp:lastPrinted>2013-05-13T17:33:00Z</cp:lastPrinted>
  <dcterms:created xsi:type="dcterms:W3CDTF">2013-05-09T18:15:00Z</dcterms:created>
  <dcterms:modified xsi:type="dcterms:W3CDTF">2016-10-17T13:02:05Z</dcterms:modified>
</cp:coreProperties>
</file>