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7" r:id="rId7"/>
    <p:sldId id="268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Dealing with deans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Janet Kistner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FSU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8" name="Picture 4" descr="Image result for pictures of untrustworth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323" y="4817753"/>
            <a:ext cx="2401408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e result for pictures of bad working relationships"/>
          <p:cNvSpPr>
            <a:spLocks noChangeAspect="1" noChangeArrowheads="1"/>
          </p:cNvSpPr>
          <p:nvPr/>
        </p:nvSpPr>
        <p:spPr bwMode="auto">
          <a:xfrm>
            <a:off x="6668670" y="38018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Image result for pictures of bad working relationship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18" y="330096"/>
            <a:ext cx="2743200" cy="1666875"/>
          </a:xfrm>
          <a:prstGeom prst="rect">
            <a:avLst/>
          </a:prstGeom>
        </p:spPr>
      </p:pic>
      <p:pic>
        <p:nvPicPr>
          <p:cNvPr id="1040" name="Picture 16" descr="Image result for pictures of bad working relationshi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963" y="2779350"/>
            <a:ext cx="21431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ictures of bad working relationshi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45" y="2896467"/>
            <a:ext cx="2776736" cy="174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pictures of bad working relationshi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78" y="546779"/>
            <a:ext cx="2391688" cy="204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pictures of bad working relationship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6" y="3988017"/>
            <a:ext cx="3168317" cy="224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2288" y="4640213"/>
            <a:ext cx="2466975" cy="1847850"/>
          </a:xfrm>
          <a:prstGeom prst="rect">
            <a:avLst/>
          </a:prstGeom>
        </p:spPr>
      </p:pic>
      <p:pic>
        <p:nvPicPr>
          <p:cNvPr id="1052" name="Picture 28" descr="Image result for pictures of bad leader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061" y="716293"/>
            <a:ext cx="2241640" cy="192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pictures of bad leader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00" y="4851647"/>
            <a:ext cx="2237221" cy="169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pictures of bad leader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221" y="843824"/>
            <a:ext cx="277756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1748" y="2884747"/>
            <a:ext cx="2628900" cy="1743075"/>
          </a:xfrm>
          <a:prstGeom prst="rect">
            <a:avLst/>
          </a:prstGeom>
        </p:spPr>
      </p:pic>
      <p:pic>
        <p:nvPicPr>
          <p:cNvPr id="1060" name="Picture 36" descr="Image result for pictures of good leadershi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11" y="2367966"/>
            <a:ext cx="2466975" cy="143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3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Complicated relationship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Chairs serve at the pleasure of the dean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Deans control chairs’ evaluation, salary, etc.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Deans control resources to departments</a:t>
            </a: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Bottom line: You can’t afford to have a bad relationship with your dean</a:t>
            </a:r>
          </a:p>
        </p:txBody>
      </p:sp>
    </p:spTree>
    <p:extLst>
      <p:ext uri="{BB962C8B-B14F-4D97-AF65-F5344CB8AC3E}">
        <p14:creationId xmlns:p14="http://schemas.microsoft.com/office/powerpoint/2010/main" val="19317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Empowerment: dean depends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on your success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67488"/>
            <a:ext cx="10353762" cy="4257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Deans need to impress their “bosses”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	</a:t>
            </a:r>
            <a:r>
              <a:rPr lang="en-US" sz="2400" dirty="0" smtClean="0">
                <a:solidFill>
                  <a:srgbClr val="FFC000"/>
                </a:solidFill>
              </a:rPr>
              <a:t>serve at the pleasure of the provost/president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	</a:t>
            </a:r>
            <a:r>
              <a:rPr lang="en-US" sz="2400" dirty="0" smtClean="0">
                <a:solidFill>
                  <a:srgbClr val="FFC000"/>
                </a:solidFill>
              </a:rPr>
              <a:t>judged by effectiveness in meeting goals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	</a:t>
            </a:r>
            <a:r>
              <a:rPr lang="en-US" sz="2400" dirty="0" smtClean="0">
                <a:solidFill>
                  <a:srgbClr val="FFC000"/>
                </a:solidFill>
              </a:rPr>
              <a:t>most importantly – a flourishing, successful college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Success of a college depends on the success of its departments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Effective chairs are critical for successful departments</a:t>
            </a:r>
          </a:p>
        </p:txBody>
      </p:sp>
    </p:spTree>
    <p:extLst>
      <p:ext uri="{BB962C8B-B14F-4D97-AF65-F5344CB8AC3E}">
        <p14:creationId xmlns:p14="http://schemas.microsoft.com/office/powerpoint/2010/main" val="4960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Tips for building effective relationships with Deans 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476100" cy="369513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 smtClean="0">
                <a:solidFill>
                  <a:srgbClr val="FFC000"/>
                </a:solidFill>
                <a:effectLst/>
              </a:rPr>
              <a:t>Don’t let the budget go in the “red”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  <a:effectLst/>
              </a:rPr>
              <a:t>	- </a:t>
            </a:r>
            <a:r>
              <a:rPr lang="en-US" sz="2800" dirty="0">
                <a:solidFill>
                  <a:srgbClr val="FFC000"/>
                </a:solidFill>
                <a:effectLst/>
              </a:rPr>
              <a:t>if you’re headed for a budget </a:t>
            </a:r>
            <a:r>
              <a:rPr lang="en-US" sz="2800" dirty="0" smtClean="0">
                <a:solidFill>
                  <a:srgbClr val="FFC000"/>
                </a:solidFill>
                <a:effectLst/>
              </a:rPr>
              <a:t>shortfall alert your dean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  <a:effectLst/>
              </a:rPr>
              <a:t>	</a:t>
            </a:r>
            <a:r>
              <a:rPr lang="en-US" sz="2800" dirty="0" smtClean="0">
                <a:solidFill>
                  <a:srgbClr val="FFC000"/>
                </a:solidFill>
                <a:effectLst/>
              </a:rPr>
              <a:t>	ASAP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  <a:effectLst/>
              </a:rPr>
              <a:t>	</a:t>
            </a:r>
            <a:r>
              <a:rPr lang="en-US" sz="2800" dirty="0" smtClean="0">
                <a:solidFill>
                  <a:srgbClr val="FFC000"/>
                </a:solidFill>
                <a:effectLst/>
              </a:rPr>
              <a:t>- provide a detailed explanation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  <a:effectLst/>
              </a:rPr>
              <a:t>	</a:t>
            </a:r>
            <a:r>
              <a:rPr lang="en-US" sz="2800" dirty="0" smtClean="0">
                <a:solidFill>
                  <a:srgbClr val="FFC000"/>
                </a:solidFill>
                <a:effectLst/>
              </a:rPr>
              <a:t>- have a plan for getting back in the black </a:t>
            </a:r>
          </a:p>
        </p:txBody>
      </p:sp>
    </p:spTree>
    <p:extLst>
      <p:ext uri="{BB962C8B-B14F-4D97-AF65-F5344CB8AC3E}">
        <p14:creationId xmlns:p14="http://schemas.microsoft.com/office/powerpoint/2010/main" val="32439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Tips for building effective relationships with Deans 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9800" dirty="0" smtClean="0">
                <a:solidFill>
                  <a:srgbClr val="FFC000"/>
                </a:solidFill>
                <a:effectLst/>
              </a:rPr>
              <a:t>2.  Keep </a:t>
            </a:r>
            <a:r>
              <a:rPr lang="en-US" sz="9800" dirty="0">
                <a:solidFill>
                  <a:srgbClr val="FFC000"/>
                </a:solidFill>
                <a:effectLst/>
              </a:rPr>
              <a:t>your dean informed (Goldilocks dilemma)</a:t>
            </a:r>
          </a:p>
          <a:p>
            <a:pPr marL="0" indent="0">
              <a:buNone/>
            </a:pPr>
            <a:r>
              <a:rPr lang="en-US" sz="7400" dirty="0">
                <a:solidFill>
                  <a:srgbClr val="FFC000"/>
                </a:solidFill>
                <a:effectLst/>
              </a:rPr>
              <a:t>	</a:t>
            </a:r>
            <a:r>
              <a:rPr lang="en-US" sz="7400" dirty="0" smtClean="0">
                <a:solidFill>
                  <a:srgbClr val="FFC000"/>
                </a:solidFill>
                <a:effectLst/>
              </a:rPr>
              <a:t>Good News?  Send </a:t>
            </a:r>
            <a:r>
              <a:rPr lang="en-US" sz="7400" dirty="0">
                <a:solidFill>
                  <a:srgbClr val="FFC000"/>
                </a:solidFill>
                <a:effectLst/>
              </a:rPr>
              <a:t>“good news” items periodically, </a:t>
            </a:r>
          </a:p>
          <a:p>
            <a:pPr marL="0" indent="0">
              <a:buNone/>
            </a:pPr>
            <a:r>
              <a:rPr lang="en-US" sz="7400" dirty="0">
                <a:solidFill>
                  <a:srgbClr val="FFC000"/>
                </a:solidFill>
                <a:effectLst/>
              </a:rPr>
              <a:t>	but for major successes make sure the dean is the 1</a:t>
            </a:r>
            <a:r>
              <a:rPr lang="en-US" sz="7400" baseline="30000" dirty="0">
                <a:solidFill>
                  <a:srgbClr val="FFC000"/>
                </a:solidFill>
                <a:effectLst/>
              </a:rPr>
              <a:t>st</a:t>
            </a:r>
            <a:r>
              <a:rPr lang="en-US" sz="7400" dirty="0">
                <a:solidFill>
                  <a:srgbClr val="FFC000"/>
                </a:solidFill>
                <a:effectLst/>
              </a:rPr>
              <a:t> to know</a:t>
            </a:r>
          </a:p>
          <a:p>
            <a:pPr marL="0" indent="0">
              <a:buNone/>
            </a:pPr>
            <a:endParaRPr lang="en-US" sz="7400" dirty="0" smtClean="0">
              <a:solidFill>
                <a:srgbClr val="FFC000"/>
              </a:solidFill>
              <a:effectLst/>
            </a:endParaRPr>
          </a:p>
          <a:p>
            <a:pPr marL="0" indent="0">
              <a:buNone/>
            </a:pPr>
            <a:r>
              <a:rPr lang="en-US" sz="7400" dirty="0">
                <a:solidFill>
                  <a:srgbClr val="FFC000"/>
                </a:solidFill>
                <a:effectLst/>
              </a:rPr>
              <a:t>	</a:t>
            </a:r>
            <a:r>
              <a:rPr lang="en-US" sz="7400" dirty="0" smtClean="0">
                <a:solidFill>
                  <a:srgbClr val="FFC000"/>
                </a:solidFill>
                <a:effectLst/>
              </a:rPr>
              <a:t>Bad News? Balancing </a:t>
            </a:r>
            <a:r>
              <a:rPr lang="en-US" sz="7400" dirty="0">
                <a:solidFill>
                  <a:srgbClr val="FFC000"/>
                </a:solidFill>
                <a:effectLst/>
              </a:rPr>
              <a:t>act between not “airing dirty </a:t>
            </a:r>
            <a:r>
              <a:rPr lang="en-US" sz="7400" dirty="0" smtClean="0">
                <a:solidFill>
                  <a:srgbClr val="FFC000"/>
                </a:solidFill>
                <a:effectLst/>
              </a:rPr>
              <a:t>laundry</a:t>
            </a:r>
            <a:r>
              <a:rPr lang="en-US" sz="7400" dirty="0">
                <a:solidFill>
                  <a:srgbClr val="FFC000"/>
                </a:solidFill>
                <a:effectLst/>
              </a:rPr>
              <a:t>” </a:t>
            </a:r>
            <a:r>
              <a:rPr lang="en-US" sz="7400" dirty="0" smtClean="0">
                <a:solidFill>
                  <a:srgbClr val="FFC000"/>
                </a:solidFill>
                <a:effectLst/>
              </a:rPr>
              <a:t>and </a:t>
            </a:r>
          </a:p>
          <a:p>
            <a:pPr marL="0" indent="0">
              <a:buNone/>
            </a:pPr>
            <a:r>
              <a:rPr lang="en-US" sz="7400" dirty="0">
                <a:solidFill>
                  <a:srgbClr val="FFC000"/>
                </a:solidFill>
                <a:effectLst/>
              </a:rPr>
              <a:t>	</a:t>
            </a:r>
            <a:r>
              <a:rPr lang="en-US" sz="7400" dirty="0" smtClean="0">
                <a:solidFill>
                  <a:srgbClr val="FFC000"/>
                </a:solidFill>
                <a:effectLst/>
              </a:rPr>
              <a:t>allowing your </a:t>
            </a:r>
            <a:r>
              <a:rPr lang="en-US" sz="7400" dirty="0">
                <a:solidFill>
                  <a:srgbClr val="FFC000"/>
                </a:solidFill>
                <a:effectLst/>
              </a:rPr>
              <a:t>dean to be blindsided  </a:t>
            </a:r>
            <a:r>
              <a:rPr lang="en-US" sz="5900" dirty="0">
                <a:solidFill>
                  <a:srgbClr val="FFC000"/>
                </a:solidFill>
                <a:effectLst/>
              </a:rPr>
              <a:t>				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FFC000"/>
                </a:solidFill>
                <a:effectLst/>
              </a:rPr>
              <a:t>				</a:t>
            </a:r>
            <a:r>
              <a:rPr lang="en-US" sz="9600" strike="sngStrike" dirty="0">
                <a:solidFill>
                  <a:srgbClr val="FFC000"/>
                </a:solidFill>
                <a:effectLst/>
              </a:rPr>
              <a:t>BLINDSIDED</a:t>
            </a:r>
            <a:r>
              <a:rPr lang="en-US" sz="100" dirty="0">
                <a:solidFill>
                  <a:srgbClr val="FFC000"/>
                </a:solidFill>
                <a:effectLst/>
              </a:rPr>
              <a:t>	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Tips for building effective relationships with Deans 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  <a:effectLst/>
              </a:rPr>
              <a:t>3.   Use the dean’s time wisely</a:t>
            </a:r>
          </a:p>
          <a:p>
            <a:pPr lvl="1"/>
            <a:r>
              <a:rPr lang="en-US" sz="3200" dirty="0" smtClean="0">
                <a:solidFill>
                  <a:srgbClr val="FFC000"/>
                </a:solidFill>
                <a:effectLst/>
              </a:rPr>
              <a:t>Provide an advanced agenda for a meeting</a:t>
            </a:r>
            <a:endParaRPr lang="en-US" sz="3200" dirty="0">
              <a:solidFill>
                <a:srgbClr val="FFC000"/>
              </a:solidFill>
              <a:effectLst/>
            </a:endParaRPr>
          </a:p>
          <a:p>
            <a:pPr lvl="1"/>
            <a:r>
              <a:rPr lang="en-US" sz="3200" dirty="0" smtClean="0">
                <a:solidFill>
                  <a:srgbClr val="FFC000"/>
                </a:solidFill>
                <a:effectLst/>
              </a:rPr>
              <a:t>Come prepared (data, handouts</a:t>
            </a:r>
            <a:r>
              <a:rPr lang="en-US" sz="3200" dirty="0">
                <a:solidFill>
                  <a:srgbClr val="FFC000"/>
                </a:solidFill>
                <a:effectLst/>
              </a:rPr>
              <a:t>, </a:t>
            </a:r>
            <a:r>
              <a:rPr lang="en-US" sz="3200" dirty="0" smtClean="0">
                <a:solidFill>
                  <a:srgbClr val="FFC000"/>
                </a:solidFill>
                <a:effectLst/>
              </a:rPr>
              <a:t>etc.)</a:t>
            </a:r>
            <a:endParaRPr lang="en-US" sz="3200" dirty="0">
              <a:solidFill>
                <a:srgbClr val="FFC000"/>
              </a:solidFill>
              <a:effectLst/>
            </a:endParaRPr>
          </a:p>
          <a:p>
            <a:pPr lvl="1"/>
            <a:r>
              <a:rPr lang="en-US" sz="3200" dirty="0">
                <a:solidFill>
                  <a:srgbClr val="FFC000"/>
                </a:solidFill>
                <a:effectLst/>
              </a:rPr>
              <a:t>Be clear about the desired outcome</a:t>
            </a:r>
          </a:p>
          <a:p>
            <a:pPr marL="514350" indent="-514350">
              <a:buAutoNum type="arabicPeriod" startAt="4"/>
            </a:pPr>
            <a:endParaRPr lang="en-US" sz="2800" dirty="0">
              <a:solidFill>
                <a:srgbClr val="FFC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Tips for building effective relationships with Deans 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 startAt="4"/>
            </a:pPr>
            <a:r>
              <a:rPr lang="en-US" sz="3200" dirty="0">
                <a:solidFill>
                  <a:srgbClr val="FFC000"/>
                </a:solidFill>
                <a:effectLst/>
              </a:rPr>
              <a:t>Present your dean in a positive way to your department (but if you are going to use dean as the “fall guy” give him/her a heads-up</a:t>
            </a:r>
            <a:r>
              <a:rPr lang="en-US" sz="3200" dirty="0" smtClean="0">
                <a:solidFill>
                  <a:srgbClr val="FFC000"/>
                </a:solidFill>
                <a:effectLst/>
              </a:rPr>
              <a:t>)</a:t>
            </a:r>
          </a:p>
          <a:p>
            <a:pPr marL="0" indent="0">
              <a:buNone/>
            </a:pPr>
            <a:endParaRPr lang="en-US" sz="3200" dirty="0">
              <a:solidFill>
                <a:srgbClr val="FFC000"/>
              </a:solidFill>
              <a:effectLst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FFC000"/>
                </a:solidFill>
                <a:effectLst/>
              </a:rPr>
              <a:t>5.  When </a:t>
            </a:r>
            <a:r>
              <a:rPr lang="en-US" sz="3200" dirty="0">
                <a:solidFill>
                  <a:srgbClr val="FFC000"/>
                </a:solidFill>
                <a:effectLst/>
              </a:rPr>
              <a:t>requesting </a:t>
            </a:r>
            <a:r>
              <a:rPr lang="en-US" sz="3200" dirty="0" smtClean="0">
                <a:solidFill>
                  <a:srgbClr val="FFC000"/>
                </a:solidFill>
                <a:effectLst/>
              </a:rPr>
              <a:t>resources, put “skin </a:t>
            </a:r>
            <a:r>
              <a:rPr lang="en-US" sz="3200" dirty="0">
                <a:solidFill>
                  <a:srgbClr val="FFC000"/>
                </a:solidFill>
                <a:effectLst/>
              </a:rPr>
              <a:t>in the game” </a:t>
            </a:r>
            <a:endParaRPr lang="en-US" sz="3200" dirty="0" smtClean="0">
              <a:solidFill>
                <a:srgbClr val="FFC000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AutoNum type="arabicPeriod" startAt="5"/>
            </a:pPr>
            <a:endParaRPr lang="en-US" sz="3200" dirty="0">
              <a:solidFill>
                <a:srgbClr val="FFC000"/>
              </a:solidFill>
              <a:effectLst/>
            </a:endParaRPr>
          </a:p>
          <a:p>
            <a:pPr marL="457200" indent="-457200">
              <a:buAutoNum type="arabicPeriod" startAt="5"/>
            </a:pPr>
            <a:endParaRPr lang="en-US" sz="2800" dirty="0" smtClean="0">
              <a:solidFill>
                <a:srgbClr val="FFC000"/>
              </a:solidFill>
              <a:effectLst/>
            </a:endParaRPr>
          </a:p>
          <a:p>
            <a:pPr marL="457200" indent="-457200">
              <a:buAutoNum type="arabicPeriod" startAt="5"/>
            </a:pPr>
            <a:endParaRPr lang="en-US" sz="2800" dirty="0" smtClean="0">
              <a:solidFill>
                <a:srgbClr val="FFC000"/>
              </a:solidFill>
              <a:effectLst/>
            </a:endParaRPr>
          </a:p>
          <a:p>
            <a:pPr marL="0" indent="0">
              <a:buNone/>
            </a:pPr>
            <a:endParaRPr lang="en-US" sz="8000" dirty="0" smtClean="0">
              <a:solidFill>
                <a:srgbClr val="FFC000"/>
              </a:solidFill>
              <a:effectLst/>
            </a:endParaRPr>
          </a:p>
          <a:p>
            <a:pPr marL="457200" indent="-457200">
              <a:buAutoNum type="arabicPeriod" startAt="5"/>
            </a:pPr>
            <a:endParaRPr lang="en-US" sz="8000" dirty="0" smtClean="0">
              <a:solidFill>
                <a:srgbClr val="FFC000"/>
              </a:solidFill>
              <a:effectLst/>
            </a:endParaRPr>
          </a:p>
          <a:p>
            <a:pPr marL="457200" indent="-457200">
              <a:buAutoNum type="arabicPeriod" startAt="5"/>
            </a:pPr>
            <a:endParaRPr lang="en-US" sz="8000" dirty="0" smtClean="0">
              <a:solidFill>
                <a:srgbClr val="FFC000"/>
              </a:solidFill>
              <a:effectLst/>
            </a:endParaRPr>
          </a:p>
          <a:p>
            <a:pPr marL="0" indent="0">
              <a:buNone/>
            </a:pPr>
            <a:endParaRPr lang="en-US" sz="2400" dirty="0">
              <a:solidFill>
                <a:srgbClr val="FFC000"/>
              </a:solidFill>
              <a:effectLst/>
            </a:endParaRP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Tips for building effective relationships with Deans 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876111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6"/>
            </a:pPr>
            <a:r>
              <a:rPr lang="en-US" sz="3200" dirty="0" smtClean="0">
                <a:solidFill>
                  <a:srgbClr val="FFC000"/>
                </a:solidFill>
              </a:rPr>
              <a:t>Know how your dean prefers to be kept informed     	preferred mode of  communication?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rgbClr val="FFC000"/>
                </a:solidFill>
              </a:rPr>
              <a:t> </a:t>
            </a:r>
            <a:r>
              <a:rPr lang="en-US" sz="3000" dirty="0" smtClean="0">
                <a:solidFill>
                  <a:srgbClr val="FFC000"/>
                </a:solidFill>
              </a:rPr>
              <a:t>    how frequently dean wants you to “check in”?</a:t>
            </a:r>
            <a:endParaRPr lang="en-US" sz="32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32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FFC000"/>
                </a:solidFill>
              </a:rPr>
              <a:t>7.  K</a:t>
            </a:r>
            <a:r>
              <a:rPr lang="en-US" sz="3200" dirty="0" smtClean="0">
                <a:solidFill>
                  <a:srgbClr val="FFC000"/>
                </a:solidFill>
                <a:effectLst/>
              </a:rPr>
              <a:t>eep </a:t>
            </a:r>
            <a:r>
              <a:rPr lang="en-US" sz="3200" dirty="0">
                <a:solidFill>
                  <a:srgbClr val="FFC000"/>
                </a:solidFill>
                <a:effectLst/>
              </a:rPr>
              <a:t>the dean’s </a:t>
            </a:r>
            <a:r>
              <a:rPr lang="en-US" sz="3200" dirty="0" smtClean="0">
                <a:solidFill>
                  <a:srgbClr val="FFC000"/>
                </a:solidFill>
                <a:effectLst/>
              </a:rPr>
              <a:t>confidences</a:t>
            </a:r>
            <a:endParaRPr lang="en-US" sz="3200" dirty="0">
              <a:solidFill>
                <a:srgbClr val="FFC000"/>
              </a:solidFill>
              <a:effectLst/>
            </a:endParaRPr>
          </a:p>
          <a:p>
            <a:pPr marL="0" indent="0">
              <a:buNone/>
            </a:pPr>
            <a:endParaRPr lang="en-US" sz="8000" dirty="0" smtClean="0">
              <a:solidFill>
                <a:srgbClr val="FFC000"/>
              </a:solidFill>
              <a:effectLst/>
            </a:endParaRPr>
          </a:p>
          <a:p>
            <a:pPr marL="1371600" indent="-1371600">
              <a:buAutoNum type="arabicPeriod" startAt="9"/>
            </a:pPr>
            <a:endParaRPr lang="en-US" sz="8000" dirty="0">
              <a:solidFill>
                <a:srgbClr val="FFC000"/>
              </a:solidFill>
              <a:effectLst/>
            </a:endParaRPr>
          </a:p>
          <a:p>
            <a:pPr marL="0" indent="0">
              <a:buNone/>
            </a:pPr>
            <a:endParaRPr lang="en-US" sz="8000" dirty="0" smtClean="0">
              <a:solidFill>
                <a:srgbClr val="FFC000"/>
              </a:solidFill>
              <a:effectLst/>
            </a:endParaRPr>
          </a:p>
          <a:p>
            <a:pPr marL="0" indent="0">
              <a:buNone/>
            </a:pPr>
            <a:endParaRPr lang="en-US" sz="8000" dirty="0" smtClean="0">
              <a:solidFill>
                <a:srgbClr val="FFC000"/>
              </a:solidFill>
              <a:effectLst/>
            </a:endParaRPr>
          </a:p>
          <a:p>
            <a:pPr marL="457200" indent="-457200">
              <a:buAutoNum type="arabicPeriod" startAt="5"/>
            </a:pPr>
            <a:endParaRPr lang="en-US" sz="8000" dirty="0" smtClean="0">
              <a:solidFill>
                <a:srgbClr val="FFC000"/>
              </a:solidFill>
              <a:effectLst/>
            </a:endParaRPr>
          </a:p>
          <a:p>
            <a:pPr marL="457200" indent="-457200">
              <a:buAutoNum type="arabicPeriod" startAt="5"/>
            </a:pPr>
            <a:endParaRPr lang="en-US" sz="8000" dirty="0" smtClean="0">
              <a:solidFill>
                <a:srgbClr val="FFC000"/>
              </a:solidFill>
              <a:effectLst/>
            </a:endParaRPr>
          </a:p>
          <a:p>
            <a:pPr marL="0" indent="0">
              <a:buNone/>
            </a:pPr>
            <a:endParaRPr lang="en-US" sz="2400" dirty="0">
              <a:solidFill>
                <a:srgbClr val="FFC000"/>
              </a:solidFill>
              <a:effectLst/>
            </a:endParaRP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4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358</TotalTime>
  <Words>193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Dealing with deans</vt:lpstr>
      <vt:lpstr>PowerPoint Presentation</vt:lpstr>
      <vt:lpstr>Complicated relationship</vt:lpstr>
      <vt:lpstr>Empowerment: dean depends  on your success </vt:lpstr>
      <vt:lpstr>Tips for building effective relationships with Deans  </vt:lpstr>
      <vt:lpstr>Tips for building effective relationships with Deans  </vt:lpstr>
      <vt:lpstr>Tips for building effective relationships with Deans  </vt:lpstr>
      <vt:lpstr>Tips for building effective relationships with Deans  </vt:lpstr>
      <vt:lpstr>Tips for building effective relationships with Deans  </vt:lpstr>
    </vt:vector>
  </TitlesOfParts>
  <Company>Florida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deans</dc:title>
  <dc:creator>Kistner, Janet</dc:creator>
  <cp:lastModifiedBy>Blankenship, Anne</cp:lastModifiedBy>
  <cp:revision>22</cp:revision>
  <dcterms:created xsi:type="dcterms:W3CDTF">2016-09-28T14:53:02Z</dcterms:created>
  <dcterms:modified xsi:type="dcterms:W3CDTF">2016-10-17T13:02:27Z</dcterms:modified>
</cp:coreProperties>
</file>