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90" r:id="rId4"/>
    <p:sldId id="291" r:id="rId5"/>
    <p:sldId id="292" r:id="rId6"/>
    <p:sldId id="293" r:id="rId7"/>
    <p:sldId id="301" r:id="rId8"/>
    <p:sldId id="286" r:id="rId9"/>
    <p:sldId id="272" r:id="rId10"/>
    <p:sldId id="295" r:id="rId11"/>
    <p:sldId id="296" r:id="rId12"/>
    <p:sldId id="263" r:id="rId13"/>
    <p:sldId id="287" r:id="rId14"/>
    <p:sldId id="262" r:id="rId15"/>
    <p:sldId id="297" r:id="rId16"/>
    <p:sldId id="300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E38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773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9864C-866A-4663-92B5-6430F07D0B8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9390B-E69A-446D-A05C-C1CA794A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4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390B-E69A-446D-A05C-C1CA794ABC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evaluation a collaborative</a:t>
            </a:r>
            <a:r>
              <a:rPr lang="en-US" baseline="0" dirty="0" smtClean="0"/>
              <a:t> efforts; You will be viewed as an ally rather than the enemy. </a:t>
            </a:r>
          </a:p>
          <a:p>
            <a:r>
              <a:rPr lang="en-US" baseline="0" dirty="0" smtClean="0"/>
              <a:t>Highlight benefits to faculty, department, students, institution. </a:t>
            </a:r>
          </a:p>
          <a:p>
            <a:r>
              <a:rPr lang="en-US" baseline="0" dirty="0" smtClean="0"/>
              <a:t>Active participant in Performance Counseling.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390B-E69A-446D-A05C-C1CA794ABC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8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approach/responses are important determining</a:t>
            </a:r>
            <a:r>
              <a:rPr lang="en-US" baseline="0" dirty="0" smtClean="0"/>
              <a:t> factors</a:t>
            </a:r>
            <a:r>
              <a:rPr lang="en-US" dirty="0" smtClean="0"/>
              <a:t> in faculty viewing you as an ally or an enemy in these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390B-E69A-446D-A05C-C1CA794ABC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Especially important</a:t>
            </a:r>
            <a:r>
              <a:rPr lang="en-US" baseline="0" dirty="0" smtClean="0"/>
              <a:t> for Tenure-earning and Faculty members whose performance has been labeled as deficient at time of evaluation.</a:t>
            </a:r>
          </a:p>
          <a:p>
            <a:r>
              <a:rPr lang="en-US" baseline="0" dirty="0" smtClean="0"/>
              <a:t>Be Honest: Look for strong points that can offset weak points OR gloss over problems, especially those considered minor</a:t>
            </a:r>
          </a:p>
          <a:p>
            <a:r>
              <a:rPr lang="en-US" baseline="0" dirty="0" smtClean="0"/>
              <a:t>Another distortion results when justifiable criticisms are turned into compliments.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390B-E69A-446D-A05C-C1CA794ABC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4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 lumping all a faculty member’s shortcomings into one bundle and</a:t>
            </a:r>
            <a:r>
              <a:rPr lang="en-US" baseline="0" dirty="0" smtClean="0"/>
              <a:t> dumping it on the unsuspecting person without warning.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390B-E69A-446D-A05C-C1CA794ABC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4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difficult to tell someone that his or her performance</a:t>
            </a:r>
            <a:r>
              <a:rPr lang="en-US" baseline="0" dirty="0" smtClean="0"/>
              <a:t> has been unsatisfactory without provoking a defensive reaction. Defensiveness is natural (for faculty &amp; chair) but counterproductive and should be minimized whenever possible. May be diffused if discussion about performance is viewed as counseling session rather than an interview for formal evaluation.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390B-E69A-446D-A05C-C1CA794ABC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r>
              <a:rPr lang="en-US" baseline="0" dirty="0" smtClean="0"/>
              <a:t> to change the culture relative to Faculty Evaluations. Highlight mutual benefits. Encourage good performance year round NOT once/year.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390B-E69A-446D-A05C-C1CA794ABC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Isn’t personal: Not</a:t>
            </a:r>
            <a:r>
              <a:rPr lang="en-US" baseline="0" dirty="0" smtClean="0"/>
              <a:t> a reflection of your leadership; &amp; don’t give faculty reasons to feel that it is personal</a:t>
            </a:r>
          </a:p>
          <a:p>
            <a:r>
              <a:rPr lang="en-US" baseline="0" dirty="0" smtClean="0"/>
              <a:t>Chair may perceive unsatisfactory faculty performance as a personal insult or as a poor reflection of his/her leadership abilities. </a:t>
            </a:r>
          </a:p>
          <a:p>
            <a:r>
              <a:rPr lang="en-US" baseline="0" dirty="0" smtClean="0"/>
              <a:t>The faculty member should be made to feel that his/her poor performance need not be shouldered alone, that it is a problem for the whole department and can be solved cooperatively for the good of the department.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390B-E69A-446D-A05C-C1CA794ABC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5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Chairs/Directors</a:t>
            </a:r>
            <a:r>
              <a:rPr lang="en-US" baseline="0" dirty="0" smtClean="0"/>
              <a:t> set the tone for the evaluation &amp; performance counseling. Reframe as opportunities for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390B-E69A-446D-A05C-C1CA794ABC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41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reduce resistance, fear, apprehension and other negative emotions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390B-E69A-446D-A05C-C1CA794ABC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6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</a:t>
            </a:r>
            <a:r>
              <a:rPr lang="en-US" baseline="0" dirty="0" smtClean="0"/>
              <a:t> guidance/encouragement to actively plan and frequently participate in professional development/scholarly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390B-E69A-446D-A05C-C1CA794ABC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438-97B4-4FA0-B7BC-F1F9B7893169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EVALUATION OF FACULTY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A18C-6BAF-477B-8939-9AF9C9A4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3AB2-19DB-4FB0-9B50-E576DE173887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EVALUATION OF FACULTY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A18C-6BAF-477B-8939-9AF9C9A4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4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0003-C8C6-4D25-A117-8ED269C83570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EVALUATION OF FACULTY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A18C-6BAF-477B-8939-9AF9C9A4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1E4F-F93D-4535-A753-54524FB40D02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EVALUATION OF FACULTY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A18C-6BAF-477B-8939-9AF9C9A4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3547-404A-4B56-AF36-F60DAFD49080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EVALUATION OF FACULTY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A18C-6BAF-477B-8939-9AF9C9A4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54F7-7455-4AEF-AF1C-541E03190098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EVALUATION OF FACULTY PERFORMANCE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A18C-6BAF-477B-8939-9AF9C9A4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8558-862C-409E-A9FA-8BEBEC56136F}" type="datetime1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EVALUATION OF FACULTY PERFORMANCE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A18C-6BAF-477B-8939-9AF9C9A4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2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096D-7B29-4A86-BEFC-738C931D6AF0}" type="datetime1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EVALUATION OF FACULTY PERFORMANCE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A18C-6BAF-477B-8939-9AF9C9A4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8AEF-AB08-479D-89AC-194DF1022F16}" type="datetime1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EVALUATION OF FACULTY PERFORMANCE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A18C-6BAF-477B-8939-9AF9C9A4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9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F14F-1A3A-4307-A996-C67364E59FEB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EVALUATION OF FACULTY PERFORMANCE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A18C-6BAF-477B-8939-9AF9C9A4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DF0-DD26-4714-A745-79EDC29E47D4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EVALUATION OF FACULTY PERFORMANCE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A18C-6BAF-477B-8939-9AF9C9A4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3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EFB46-C662-4D05-853F-A2109700B6C3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EVALUATION OF FACULTY PERFORMANCE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CA18C-6BAF-477B-8939-9AF9C9A4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E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Faculty Evaluation </a:t>
            </a:r>
            <a:r>
              <a:rPr lang="en-US" b="1" dirty="0" smtClean="0">
                <a:latin typeface="Bookman Old Style" panose="02050604050505020204" pitchFamily="18" charset="0"/>
              </a:rPr>
              <a:t>and Performance Counseling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  <a:effectLst>
            <a:softEdge rad="12700"/>
          </a:effectLst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Gwendolyn Singleton, Ph.D.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Florida A&amp;M University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INSTITUTE FOR ACADEMIC LEADERSHIP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October 3, 2016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 descr="famu_s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715000"/>
            <a:ext cx="9810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9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EMOTIONS from the evaluation &amp; counseling process.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99833"/>
            <a:ext cx="6629400" cy="5508602"/>
          </a:xfrm>
        </p:spPr>
      </p:pic>
      <p:sp>
        <p:nvSpPr>
          <p:cNvPr id="5" name="TextBox 4"/>
          <p:cNvSpPr txBox="1"/>
          <p:nvPr/>
        </p:nvSpPr>
        <p:spPr>
          <a:xfrm>
            <a:off x="7490936" y="1722438"/>
            <a:ext cx="738664" cy="43735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EMOTION-FREE ZONE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005B-D806-4574-9F34-4E6A134C5CAF}" type="datetime1">
              <a:rPr lang="en-US" smtClean="0"/>
              <a:t>10/17/2016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4385667"/>
            <a:ext cx="1676400" cy="1405533"/>
          </a:xfrm>
          <a:prstGeom prst="cloudCallou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It isn’t personal.</a:t>
            </a:r>
          </a:p>
        </p:txBody>
      </p:sp>
    </p:spTree>
    <p:extLst>
      <p:ext uri="{BB962C8B-B14F-4D97-AF65-F5344CB8AC3E}">
        <p14:creationId xmlns:p14="http://schemas.microsoft.com/office/powerpoint/2010/main" val="46965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Setting the Tone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Frame the process </a:t>
            </a:r>
            <a:r>
              <a:rPr lang="en-US" b="1" dirty="0" smtClean="0">
                <a:solidFill>
                  <a:srgbClr val="C00000"/>
                </a:solidFill>
              </a:rPr>
              <a:t>positively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Understand</a:t>
            </a:r>
            <a:r>
              <a:rPr lang="en-US" dirty="0" smtClean="0"/>
              <a:t> the process and purpose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Comfort/Acceptance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the idea and process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Productive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supportive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leadership</a:t>
            </a:r>
          </a:p>
          <a:p>
            <a:r>
              <a:rPr lang="en-US" dirty="0" smtClean="0"/>
              <a:t>Faculty will likely follow your </a:t>
            </a:r>
            <a:r>
              <a:rPr lang="en-US" b="1" dirty="0" smtClean="0">
                <a:solidFill>
                  <a:srgbClr val="C00000"/>
                </a:solidFill>
              </a:rPr>
              <a:t>lead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DE52-CA8E-484F-B942-539688EA750B}" type="datetime1">
              <a:rPr lang="en-US" smtClean="0"/>
              <a:t>10/17/2016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5410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FACULTY EVALUATION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&amp; PERFORMANCE COUNSELING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pperplate Gothic Bold" panose="020E0705020206020404" pitchFamily="34" charset="0"/>
              </a:rPr>
              <a:t>Demystify the Process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7170" name="Picture 2" descr="https://thegiraffe.files.wordpress.com/2010/06/smart-toolki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38766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8638" y="2203529"/>
            <a:ext cx="1600200" cy="71508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CLEAR CRITERIA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11621" y="2941207"/>
            <a:ext cx="1676400" cy="71508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BASED ON ASSIGNMENT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2926" y="4267200"/>
            <a:ext cx="1285874" cy="40862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PURPOSE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88410" y="5334000"/>
            <a:ext cx="2057400" cy="71508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CLEAR COMMUNICATION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1" y="5915977"/>
            <a:ext cx="1523999" cy="40862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DOCUMENT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84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urvival of The Fit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533400"/>
            <a:ext cx="829733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76200"/>
            <a:ext cx="7467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419600"/>
            <a:ext cx="80772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4343400"/>
            <a:ext cx="533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Our Education System</a:t>
            </a:r>
          </a:p>
          <a:p>
            <a:r>
              <a:rPr lang="en-US" i="1" dirty="0" smtClean="0">
                <a:latin typeface="Trebuchet MS" panose="020B0603020202020204" pitchFamily="34" charset="0"/>
              </a:rPr>
              <a:t>“Everybody is a genius. But if you judge a fish by its ability to climb a tree, it will live its whole life believing that it is stupid.”</a:t>
            </a:r>
          </a:p>
          <a:p>
            <a:endParaRPr lang="en-US" sz="800" i="1" dirty="0" smtClean="0">
              <a:latin typeface="Trebuchet MS" panose="020B0603020202020204" pitchFamily="34" charset="0"/>
            </a:endParaRPr>
          </a:p>
          <a:p>
            <a:r>
              <a:rPr lang="en-US" dirty="0" smtClean="0"/>
              <a:t>		           </a:t>
            </a:r>
            <a:r>
              <a:rPr lang="en-US" sz="2400" dirty="0" smtClean="0">
                <a:latin typeface="Lucida Calligraphy" panose="03010101010101010101" pitchFamily="66" charset="0"/>
              </a:rPr>
              <a:t>-Albert Einstein</a:t>
            </a:r>
            <a:endParaRPr lang="en-US" sz="2400" dirty="0">
              <a:latin typeface="Lucida Calligraphy" panose="030101010101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066800"/>
            <a:ext cx="800219" cy="391897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DEFINE CRITERIA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6200" y="1066800"/>
            <a:ext cx="12954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AVOID “ONE SIZE FITS ALL” APPROACH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95404" y="3657600"/>
            <a:ext cx="128693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TENURE-EARNING</a:t>
            </a:r>
            <a:endParaRPr lang="en-US" b="1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A1A1-9E09-4EAD-B5AB-541CBE64BB6E}" type="datetime1">
              <a:rPr lang="en-US" smtClean="0"/>
              <a:t>10/17/2016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76070" y="5449669"/>
            <a:ext cx="128693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NEEDS</a:t>
            </a:r>
          </a:p>
          <a:p>
            <a:pPr algn="ctr"/>
            <a:r>
              <a:rPr lang="en-US" b="1" dirty="0" smtClean="0"/>
              <a:t>BASED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692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pperplate Gothic Bold" panose="020E0705020206020404" pitchFamily="34" charset="0"/>
              </a:rPr>
              <a:t>ONGOING PROCESS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146" name="Picture 2" descr="http://www.theflippedclassroom.es/wp-content/uploads/2015/06/teacherevals2b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105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9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pperplate Gothic Bold" panose="020E0705020206020404" pitchFamily="34" charset="0"/>
              </a:rPr>
              <a:t>EMPOWER FACULTY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Mentoring for Junior Faculty</a:t>
            </a:r>
          </a:p>
          <a:p>
            <a:r>
              <a:rPr lang="en-US" dirty="0" smtClean="0"/>
              <a:t>Professional Development Opportunities</a:t>
            </a:r>
          </a:p>
          <a:p>
            <a:r>
              <a:rPr lang="en-US" dirty="0" smtClean="0"/>
              <a:t>Recommend Regular Scholarly Activities</a:t>
            </a:r>
          </a:p>
          <a:p>
            <a:r>
              <a:rPr lang="en-US" dirty="0" smtClean="0"/>
              <a:t>Faculty Involvement</a:t>
            </a:r>
          </a:p>
          <a:p>
            <a:pPr lvl="1"/>
            <a:r>
              <a:rPr lang="en-US" dirty="0" smtClean="0"/>
              <a:t>Faculty Department-Aligned Goals (mutual benefits)</a:t>
            </a:r>
          </a:p>
          <a:p>
            <a:pPr lvl="1"/>
            <a:r>
              <a:rPr lang="en-US" dirty="0" smtClean="0"/>
              <a:t>Faculty Self-Evaluations</a:t>
            </a:r>
          </a:p>
          <a:p>
            <a:pPr lvl="1"/>
            <a:r>
              <a:rPr lang="en-US" dirty="0" smtClean="0"/>
              <a:t>Faculty-Created Improvement Plan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940B-84BA-495B-A87B-6240B02A59DE}" type="datetime1">
              <a:rPr lang="en-US" smtClean="0"/>
              <a:t>10/17/2016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5410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FACULTY EVALUATION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&amp; PERFORMANCE COUNSELING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096D-7B29-4A86-BEFC-738C931D6AF0}" type="datetime1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148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EVALUATION OF FACULTY PERFORMANCE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200" y="3154918"/>
            <a:ext cx="3581400" cy="5788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?CHAIRS/DIRECTORS?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57200"/>
            <a:ext cx="800219" cy="57150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FACULTY EVALUATIONS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46029" y="533400"/>
            <a:ext cx="738664" cy="57150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PERFORMANCE COUNSELING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Copperplate Gothic Bold" panose="020E0705020206020404" pitchFamily="34" charset="0"/>
              </a:rPr>
              <a:t>THANK YOU!</a:t>
            </a:r>
          </a:p>
          <a:p>
            <a:pPr marL="0" indent="0" algn="ctr">
              <a:buNone/>
            </a:pPr>
            <a:endParaRPr lang="en-US" sz="2800" dirty="0" smtClean="0">
              <a:latin typeface="Copperplate Gothic Bold" panose="020E0705020206020404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Copperplate Gothic Bold" panose="020E0705020206020404" pitchFamily="34" charset="0"/>
              </a:rPr>
              <a:t>Questions?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91E4F-F93D-4535-A753-54524FB40D02}" type="datetime1">
              <a:rPr lang="en-US" smtClean="0"/>
              <a:t>10/17/2016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5410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FACULTY EVALUATION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&amp; PERFORMANCE COUNSELING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 descr="famu_s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715000"/>
            <a:ext cx="9810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7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Faculty Evaluations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Assessment of Faculty </a:t>
            </a:r>
            <a:r>
              <a:rPr lang="en-US" dirty="0"/>
              <a:t>P</a:t>
            </a:r>
            <a:r>
              <a:rPr lang="en-US" dirty="0" smtClean="0"/>
              <a:t>erformance</a:t>
            </a:r>
          </a:p>
          <a:p>
            <a:r>
              <a:rPr lang="en-US" dirty="0" smtClean="0"/>
              <a:t>Teaching</a:t>
            </a:r>
          </a:p>
          <a:p>
            <a:r>
              <a:rPr lang="en-US" dirty="0" smtClean="0"/>
              <a:t>Research and Other Creative Activities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Other University Duties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5410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FACULTY EVALUATION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&amp; PERFORMANCE COUNSELING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C43-2411-47A4-8EA6-FCCBC9626FCF}" type="datetime1">
              <a:rPr lang="en-US" smtClean="0"/>
              <a:t>10/17/2016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Purpose of Faculty Evaluations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r>
              <a:rPr lang="en-US" dirty="0" smtClean="0"/>
              <a:t>To help faculty to improve their performance</a:t>
            </a:r>
          </a:p>
          <a:p>
            <a:r>
              <a:rPr lang="en-US" dirty="0" smtClean="0"/>
              <a:t>To improve the institution</a:t>
            </a:r>
          </a:p>
          <a:p>
            <a:endParaRPr lang="en-US" sz="1600" dirty="0" smtClean="0"/>
          </a:p>
          <a:p>
            <a:r>
              <a:rPr lang="en-US" dirty="0" smtClean="0"/>
              <a:t>Used to make personnel decisions</a:t>
            </a:r>
          </a:p>
          <a:p>
            <a:pPr lvl="1"/>
            <a:r>
              <a:rPr lang="en-US" dirty="0" smtClean="0"/>
              <a:t>Retention/Reappointment</a:t>
            </a:r>
          </a:p>
          <a:p>
            <a:pPr lvl="1"/>
            <a:r>
              <a:rPr lang="en-US" dirty="0" smtClean="0"/>
              <a:t>Promotion</a:t>
            </a:r>
          </a:p>
          <a:p>
            <a:pPr lvl="1"/>
            <a:r>
              <a:rPr lang="en-US" dirty="0" smtClean="0"/>
              <a:t>Tenure</a:t>
            </a:r>
          </a:p>
          <a:p>
            <a:pPr lvl="1"/>
            <a:r>
              <a:rPr lang="en-US" dirty="0" smtClean="0"/>
              <a:t>Salary Increases/Merit pay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214B-7FFC-411E-B7D4-CBC7B9AB462A}" type="datetime1">
              <a:rPr lang="en-US" smtClean="0"/>
              <a:t>10/17/2016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5410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FACULTY EVALUATION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&amp; PERFORMANCE COUNSELING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Faculty Responses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Negative evaluation</a:t>
            </a:r>
          </a:p>
          <a:p>
            <a:pPr lvl="1"/>
            <a:r>
              <a:rPr lang="en-US" dirty="0" smtClean="0"/>
              <a:t>Unclear criteria</a:t>
            </a:r>
          </a:p>
          <a:p>
            <a:pPr lvl="1"/>
            <a:r>
              <a:rPr lang="en-US" dirty="0" smtClean="0"/>
              <a:t>Unfair assessment</a:t>
            </a:r>
          </a:p>
          <a:p>
            <a:pPr lvl="1"/>
            <a:r>
              <a:rPr lang="en-US" dirty="0" smtClean="0"/>
              <a:t>Misuse of information</a:t>
            </a:r>
          </a:p>
          <a:p>
            <a:pPr lvl="1"/>
            <a:r>
              <a:rPr lang="en-US" dirty="0" smtClean="0"/>
              <a:t>Negative outcomes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73EB-3B3F-47A6-A7AB-F2527AA0CA28}" type="datetime1">
              <a:rPr lang="en-US" smtClean="0"/>
              <a:t>10/17/2016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5410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FACULTY EVALUATION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&amp; PERFORMANCE COUNSELING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Faculty Responses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Responses </a:t>
            </a:r>
          </a:p>
          <a:p>
            <a:pPr lvl="1"/>
            <a:r>
              <a:rPr lang="en-US" dirty="0" smtClean="0"/>
              <a:t>Fear</a:t>
            </a:r>
          </a:p>
          <a:p>
            <a:pPr lvl="1"/>
            <a:r>
              <a:rPr lang="en-US" dirty="0" smtClean="0"/>
              <a:t>Anxiety/trepidation</a:t>
            </a:r>
          </a:p>
          <a:p>
            <a:pPr lvl="1"/>
            <a:r>
              <a:rPr lang="en-US" dirty="0" smtClean="0"/>
              <a:t>Resistance</a:t>
            </a:r>
          </a:p>
          <a:p>
            <a:pPr lvl="1"/>
            <a:r>
              <a:rPr lang="en-US" dirty="0" smtClean="0"/>
              <a:t>Anger</a:t>
            </a:r>
          </a:p>
          <a:p>
            <a:pPr lvl="1"/>
            <a:r>
              <a:rPr lang="en-US" dirty="0" smtClean="0"/>
              <a:t>Blame</a:t>
            </a:r>
          </a:p>
          <a:p>
            <a:pPr lvl="1"/>
            <a:r>
              <a:rPr lang="en-US" dirty="0" smtClean="0"/>
              <a:t>Complaints (formal and informal)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28DF-8A73-428C-914E-978116F10413}" type="datetime1">
              <a:rPr lang="en-US" smtClean="0"/>
              <a:t>10/17/2016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5410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FACULTY EVALUATION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&amp; PERFORMANCE COUNSELING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Chair’s Responsibilities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Faculty </a:t>
            </a:r>
            <a:r>
              <a:rPr lang="en-US" dirty="0"/>
              <a:t>P</a:t>
            </a:r>
            <a:r>
              <a:rPr lang="en-US" dirty="0" smtClean="0"/>
              <a:t>erformance Evaluations</a:t>
            </a:r>
          </a:p>
          <a:p>
            <a:pPr lvl="1"/>
            <a:r>
              <a:rPr lang="en-US" dirty="0" smtClean="0"/>
              <a:t>Most difficult </a:t>
            </a:r>
          </a:p>
          <a:p>
            <a:pPr lvl="1"/>
            <a:r>
              <a:rPr lang="en-US" dirty="0" smtClean="0"/>
              <a:t>Important responsibility</a:t>
            </a:r>
          </a:p>
          <a:p>
            <a:r>
              <a:rPr lang="en-US" dirty="0" smtClean="0"/>
              <a:t> Performance Counseling</a:t>
            </a:r>
          </a:p>
          <a:p>
            <a:pPr lvl="1"/>
            <a:r>
              <a:rPr lang="en-US" dirty="0" smtClean="0"/>
              <a:t>Valuable communications tool</a:t>
            </a:r>
          </a:p>
          <a:p>
            <a:pPr lvl="1"/>
            <a:r>
              <a:rPr lang="en-US" dirty="0" smtClean="0"/>
              <a:t>Regular contact between chair and faculty</a:t>
            </a:r>
          </a:p>
          <a:p>
            <a:pPr lvl="1"/>
            <a:r>
              <a:rPr lang="en-US" i="1" dirty="0" smtClean="0"/>
              <a:t>Focus</a:t>
            </a:r>
            <a:r>
              <a:rPr lang="en-US" dirty="0" smtClean="0"/>
              <a:t>: successes, failures, concerns, needs</a:t>
            </a:r>
          </a:p>
          <a:p>
            <a:pPr lvl="1"/>
            <a:r>
              <a:rPr lang="en-US" dirty="0" smtClean="0"/>
              <a:t>Very difficult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5410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FACULTY EVALUATION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&amp; PERFORMANCE COUNSELING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2590800"/>
            <a:ext cx="2385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Confidentiality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5410200"/>
            <a:ext cx="173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Document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141789" y="3667780"/>
            <a:ext cx="1240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Honest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16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Chair’s Responsibilities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Handled improperly</a:t>
            </a:r>
          </a:p>
          <a:p>
            <a:pPr lvl="1"/>
            <a:r>
              <a:rPr lang="en-US" dirty="0" smtClean="0"/>
              <a:t>Damage relationship with Faculty members</a:t>
            </a:r>
          </a:p>
          <a:p>
            <a:pPr lvl="1"/>
            <a:r>
              <a:rPr lang="en-US" dirty="0" smtClean="0"/>
              <a:t>Decrease Faculty morale</a:t>
            </a:r>
          </a:p>
          <a:p>
            <a:pPr lvl="1"/>
            <a:r>
              <a:rPr lang="en-US" dirty="0" smtClean="0"/>
              <a:t>Decrease Departmental success in meeting its objectives</a:t>
            </a:r>
          </a:p>
          <a:p>
            <a:pPr lvl="1"/>
            <a:r>
              <a:rPr lang="en-US" dirty="0" smtClean="0"/>
              <a:t>Grievances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5594-8A58-4A89-8E77-322F6CD68BEA}" type="datetime1">
              <a:rPr lang="en-US" smtClean="0"/>
              <a:t>10/17/2016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5410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FACULTY EVALUATION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&amp; PERFORMANCE COUNSELING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What Can Chairs Do?</a:t>
            </a:r>
          </a:p>
        </p:txBody>
      </p:sp>
      <p:pic>
        <p:nvPicPr>
          <p:cNvPr id="2050" name="Picture 2" descr="http://www.clker.com/cliparts/A/B/g/L/Q/q/handle-with-care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7150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05200" y="1752600"/>
            <a:ext cx="2103120" cy="155805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Evaluations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Counseling</a:t>
            </a:r>
          </a:p>
          <a:p>
            <a:pPr algn="ctr"/>
            <a:endParaRPr lang="en-US" sz="1000" b="1" dirty="0" smtClean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0892-D6CE-434E-8287-B8248B455FB7}" type="datetime1">
              <a:rPr lang="en-US" smtClean="0"/>
              <a:t>10/17/2016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pperplate Gothic Bold" panose="020E0705020206020404" pitchFamily="34" charset="0"/>
              </a:rPr>
              <a:t>REMOVE NEGATIVE CONNOTATIONS</a:t>
            </a:r>
            <a:endParaRPr lang="en-US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6386" name="Picture 2" descr="http://scholasticadministrator.typepad.com/.a/6a00e54f8c25c988340133f566c7d5970b-500w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571500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1136" y="3276600"/>
            <a:ext cx="738664" cy="261778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EVALUATION!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2" y="1676400"/>
            <a:ext cx="1917221" cy="1600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B053-CE60-40F9-81FF-AE7D844CBCFF}" type="datetime1">
              <a:rPr lang="en-US" smtClean="0"/>
              <a:t>10/17/2016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736" y="3429000"/>
            <a:ext cx="738664" cy="27432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COUNSELING!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7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1039</TotalTime>
  <Words>705</Words>
  <Application>Microsoft Office PowerPoint</Application>
  <PresentationFormat>On-screen Show (4:3)</PresentationFormat>
  <Paragraphs>156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Narrow</vt:lpstr>
      <vt:lpstr>Arial Unicode MS</vt:lpstr>
      <vt:lpstr>Bookman Old Style</vt:lpstr>
      <vt:lpstr>Calibri</vt:lpstr>
      <vt:lpstr>Copperplate Gothic Bold</vt:lpstr>
      <vt:lpstr>Lucida Calligraphy</vt:lpstr>
      <vt:lpstr>Trebuchet MS</vt:lpstr>
      <vt:lpstr>Office Theme</vt:lpstr>
      <vt:lpstr>Faculty Evaluation and Performance Counseling</vt:lpstr>
      <vt:lpstr>Faculty Evaluations</vt:lpstr>
      <vt:lpstr>Purpose of Faculty Evaluations</vt:lpstr>
      <vt:lpstr>Faculty Responses</vt:lpstr>
      <vt:lpstr>Faculty Responses</vt:lpstr>
      <vt:lpstr>Chair’s Responsibilities</vt:lpstr>
      <vt:lpstr>Chair’s Responsibilities</vt:lpstr>
      <vt:lpstr>What Can Chairs Do?</vt:lpstr>
      <vt:lpstr>REMOVE NEGATIVE CONNOTATIONS</vt:lpstr>
      <vt:lpstr>Remove EMOTIONS from the evaluation &amp; counseling process.</vt:lpstr>
      <vt:lpstr>Setting the Tone</vt:lpstr>
      <vt:lpstr>Demystify the Process</vt:lpstr>
      <vt:lpstr>PowerPoint Presentation</vt:lpstr>
      <vt:lpstr>ONGOING PROCESS</vt:lpstr>
      <vt:lpstr>EMPOWER FACULTY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the Faculty</dc:title>
  <dc:creator>Dr.Singleton</dc:creator>
  <cp:lastModifiedBy>Blankenship, Anne</cp:lastModifiedBy>
  <cp:revision>101</cp:revision>
  <dcterms:created xsi:type="dcterms:W3CDTF">2015-09-09T11:58:03Z</dcterms:created>
  <dcterms:modified xsi:type="dcterms:W3CDTF">2016-10-17T12:52:50Z</dcterms:modified>
</cp:coreProperties>
</file>