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8" r:id="rId3"/>
    <p:sldId id="257" r:id="rId4"/>
    <p:sldId id="258" r:id="rId5"/>
    <p:sldId id="272" r:id="rId6"/>
    <p:sldId id="273" r:id="rId7"/>
    <p:sldId id="274" r:id="rId8"/>
    <p:sldId id="282" r:id="rId9"/>
    <p:sldId id="283" r:id="rId10"/>
    <p:sldId id="284" r:id="rId11"/>
    <p:sldId id="285" r:id="rId12"/>
    <p:sldId id="261" r:id="rId13"/>
    <p:sldId id="262" r:id="rId14"/>
    <p:sldId id="263" r:id="rId15"/>
    <p:sldId id="286" r:id="rId16"/>
    <p:sldId id="280" r:id="rId17"/>
    <p:sldId id="287"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028" autoAdjust="0"/>
    <p:restoredTop sz="91646" autoAdjust="0"/>
  </p:normalViewPr>
  <p:slideViewPr>
    <p:cSldViewPr snapToGrid="0">
      <p:cViewPr varScale="1">
        <p:scale>
          <a:sx n="74" d="100"/>
          <a:sy n="74" d="100"/>
        </p:scale>
        <p:origin x="466" y="38"/>
      </p:cViewPr>
      <p:guideLst>
        <p:guide orient="horz" pos="2160"/>
        <p:guide pos="3840"/>
      </p:guideLst>
    </p:cSldViewPr>
  </p:slideViewPr>
  <p:notesTextViewPr>
    <p:cViewPr>
      <p:scale>
        <a:sx n="1" d="1"/>
        <a:sy n="1" d="1"/>
      </p:scale>
      <p:origin x="0" y="0"/>
    </p:cViewPr>
  </p:notesTextViewPr>
  <p:sorterViewPr>
    <p:cViewPr>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C8601-C4C2-44E7-8143-C65419C987A7}" type="datetimeFigureOut">
              <a:rPr lang="en-US" smtClean="0"/>
              <a:t>10/17/2016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CF469-0985-4E78-A70B-02D3875ECC28}" type="slidenum">
              <a:rPr lang="en-US" smtClean="0"/>
              <a:t>‹#›</a:t>
            </a:fld>
            <a:endParaRPr lang="en-US"/>
          </a:p>
        </p:txBody>
      </p:sp>
    </p:spTree>
    <p:extLst>
      <p:ext uri="{BB962C8B-B14F-4D97-AF65-F5344CB8AC3E}">
        <p14:creationId xmlns:p14="http://schemas.microsoft.com/office/powerpoint/2010/main" val="239624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9CF469-0985-4E78-A70B-02D3875ECC28}" type="slidenum">
              <a:rPr lang="en-US" smtClean="0"/>
              <a:t>19</a:t>
            </a:fld>
            <a:endParaRPr lang="en-US"/>
          </a:p>
        </p:txBody>
      </p:sp>
    </p:spTree>
    <p:extLst>
      <p:ext uri="{BB962C8B-B14F-4D97-AF65-F5344CB8AC3E}">
        <p14:creationId xmlns:p14="http://schemas.microsoft.com/office/powerpoint/2010/main" val="273444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9CF469-0985-4E78-A70B-02D3875ECC28}" type="slidenum">
              <a:rPr lang="en-US" smtClean="0"/>
              <a:t>20</a:t>
            </a:fld>
            <a:endParaRPr lang="en-US"/>
          </a:p>
        </p:txBody>
      </p:sp>
    </p:spTree>
    <p:extLst>
      <p:ext uri="{BB962C8B-B14F-4D97-AF65-F5344CB8AC3E}">
        <p14:creationId xmlns:p14="http://schemas.microsoft.com/office/powerpoint/2010/main" val="410729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0139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9330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501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20322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687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912573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70372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0819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92425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4645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76802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311636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51527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109914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401352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CE4B-CE66-4534-AE95-EA342073050F}"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10EBA-600C-44A3-8949-BF78742DBED5}" type="slidenum">
              <a:rPr lang="en-US" smtClean="0"/>
              <a:t>‹#›</a:t>
            </a:fld>
            <a:endParaRPr lang="en-US" dirty="0"/>
          </a:p>
        </p:txBody>
      </p:sp>
    </p:spTree>
    <p:extLst>
      <p:ext uri="{BB962C8B-B14F-4D97-AF65-F5344CB8AC3E}">
        <p14:creationId xmlns:p14="http://schemas.microsoft.com/office/powerpoint/2010/main" val="73493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E8CE4B-CE66-4534-AE95-EA342073050F}" type="datetimeFigureOut">
              <a:rPr lang="en-US" smtClean="0"/>
              <a:t>10/17/2016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910EBA-600C-44A3-8949-BF78742DBED5}" type="slidenum">
              <a:rPr lang="en-US" smtClean="0"/>
              <a:t>‹#›</a:t>
            </a:fld>
            <a:endParaRPr lang="en-US" dirty="0"/>
          </a:p>
        </p:txBody>
      </p:sp>
    </p:spTree>
    <p:extLst>
      <p:ext uri="{BB962C8B-B14F-4D97-AF65-F5344CB8AC3E}">
        <p14:creationId xmlns:p14="http://schemas.microsoft.com/office/powerpoint/2010/main" val="410780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SUS Performance Funding</a:t>
            </a:r>
            <a:endParaRPr lang="en-US" dirty="0"/>
          </a:p>
        </p:txBody>
      </p:sp>
      <p:sp>
        <p:nvSpPr>
          <p:cNvPr id="3" name="Subtitle 2"/>
          <p:cNvSpPr>
            <a:spLocks noGrp="1"/>
          </p:cNvSpPr>
          <p:nvPr>
            <p:ph type="subTitle" idx="1"/>
          </p:nvPr>
        </p:nvSpPr>
        <p:spPr/>
        <p:txBody>
          <a:bodyPr>
            <a:normAutofit lnSpcReduction="10000"/>
          </a:bodyPr>
          <a:lstStyle/>
          <a:p>
            <a:r>
              <a:rPr lang="en-US" dirty="0" smtClean="0"/>
              <a:t>Institute for Academic Leadership</a:t>
            </a:r>
          </a:p>
          <a:p>
            <a:r>
              <a:rPr lang="en-US" dirty="0" smtClean="0"/>
              <a:t>Joe Glover</a:t>
            </a:r>
          </a:p>
          <a:p>
            <a:r>
              <a:rPr lang="en-US" dirty="0" smtClean="0"/>
              <a:t>October 2016</a:t>
            </a:r>
            <a:endParaRPr lang="en-US" dirty="0"/>
          </a:p>
        </p:txBody>
      </p:sp>
    </p:spTree>
    <p:extLst>
      <p:ext uri="{BB962C8B-B14F-4D97-AF65-F5344CB8AC3E}">
        <p14:creationId xmlns:p14="http://schemas.microsoft.com/office/powerpoint/2010/main" val="2699597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3050" y="57150"/>
            <a:ext cx="9105900" cy="6743700"/>
          </a:xfrm>
          <a:prstGeom prst="rect">
            <a:avLst/>
          </a:prstGeom>
        </p:spPr>
      </p:pic>
    </p:spTree>
    <p:extLst>
      <p:ext uri="{BB962C8B-B14F-4D97-AF65-F5344CB8AC3E}">
        <p14:creationId xmlns:p14="http://schemas.microsoft.com/office/powerpoint/2010/main" val="1209795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5875" y="447675"/>
            <a:ext cx="9620250" cy="5962650"/>
          </a:xfrm>
          <a:prstGeom prst="rect">
            <a:avLst/>
          </a:prstGeom>
        </p:spPr>
      </p:pic>
    </p:spTree>
    <p:extLst>
      <p:ext uri="{BB962C8B-B14F-4D97-AF65-F5344CB8AC3E}">
        <p14:creationId xmlns:p14="http://schemas.microsoft.com/office/powerpoint/2010/main" val="257585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331495" y="48125"/>
            <a:ext cx="9753600" cy="6863417"/>
          </a:xfrm>
          <a:prstGeom prst="rect">
            <a:avLst/>
          </a:prstGeom>
        </p:spPr>
        <p:txBody>
          <a:bodyPr wrap="square">
            <a:spAutoFit/>
          </a:bodyPr>
          <a:lstStyle/>
          <a:p>
            <a:r>
              <a:rPr lang="en-US" sz="4400" b="1" i="0" u="none" strike="noStrike" baseline="0" dirty="0" smtClean="0">
                <a:solidFill>
                  <a:srgbClr val="000000"/>
                </a:solidFill>
                <a:latin typeface="Book Antiqua" panose="02040602050305030304" pitchFamily="18" charset="0"/>
              </a:rPr>
              <a:t>How will the funding component of the model work? </a:t>
            </a:r>
          </a:p>
          <a:p>
            <a:endParaRPr lang="en-US" sz="4400" b="0" i="0" u="none" strike="noStrike" baseline="0" dirty="0" smtClean="0">
              <a:solidFill>
                <a:srgbClr val="000000"/>
              </a:solidFill>
              <a:latin typeface="Book Antiqua" panose="02040602050305030304" pitchFamily="18" charset="0"/>
            </a:endParaRPr>
          </a:p>
          <a:p>
            <a:r>
              <a:rPr lang="en-US" sz="4400" b="0" i="0" u="none" strike="noStrike" baseline="0" dirty="0" smtClean="0">
                <a:solidFill>
                  <a:srgbClr val="000000"/>
                </a:solidFill>
                <a:latin typeface="Book Antiqua" panose="02040602050305030304" pitchFamily="18" charset="0"/>
              </a:rPr>
              <a:t>To ensure each university is striving to excel and improve on key metrics, there must be a financial incentive. That financial incentive will not only be new state funding, but an equal reallocation of a portion of the base state funding. </a:t>
            </a:r>
            <a:endParaRPr lang="en-US" sz="4400" dirty="0"/>
          </a:p>
        </p:txBody>
      </p:sp>
    </p:spTree>
    <p:extLst>
      <p:ext uri="{BB962C8B-B14F-4D97-AF65-F5344CB8AC3E}">
        <p14:creationId xmlns:p14="http://schemas.microsoft.com/office/powerpoint/2010/main" val="3929919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rgbClr val="FFFF00"/>
          </a:bgClr>
        </a:pattFill>
        <a:effectLst/>
      </p:bgPr>
    </p:bg>
    <p:spTree>
      <p:nvGrpSpPr>
        <p:cNvPr id="1" name=""/>
        <p:cNvGrpSpPr/>
        <p:nvPr/>
      </p:nvGrpSpPr>
      <p:grpSpPr>
        <a:xfrm>
          <a:off x="0" y="0"/>
          <a:ext cx="0" cy="0"/>
          <a:chOff x="0" y="0"/>
          <a:chExt cx="0" cy="0"/>
        </a:xfrm>
      </p:grpSpPr>
      <p:sp>
        <p:nvSpPr>
          <p:cNvPr id="2" name="Rectangle 1"/>
          <p:cNvSpPr/>
          <p:nvPr/>
        </p:nvSpPr>
        <p:spPr>
          <a:xfrm>
            <a:off x="430527" y="236761"/>
            <a:ext cx="11472715" cy="6247864"/>
          </a:xfrm>
          <a:prstGeom prst="rect">
            <a:avLst/>
          </a:prstGeom>
        </p:spPr>
        <p:txBody>
          <a:bodyPr wrap="square">
            <a:spAutoFit/>
          </a:bodyPr>
          <a:lstStyle/>
          <a:p>
            <a:r>
              <a:rPr lang="en-US" sz="2000" b="1" i="0" u="none" strike="noStrike" baseline="0" dirty="0" smtClean="0">
                <a:solidFill>
                  <a:srgbClr val="000000"/>
                </a:solidFill>
                <a:latin typeface="Book Antiqua" panose="02040602050305030304" pitchFamily="18" charset="0"/>
              </a:rPr>
              <a:t>New Funding versus Base Funding: </a:t>
            </a:r>
          </a:p>
          <a:p>
            <a:endParaRPr lang="en-US" sz="2000" b="0" i="0" u="none" strike="noStrike" baseline="0" dirty="0" smtClean="0">
              <a:solidFill>
                <a:srgbClr val="000000"/>
              </a:solidFill>
              <a:latin typeface="Book Antiqua" panose="02040602050305030304" pitchFamily="18" charset="0"/>
            </a:endParaRPr>
          </a:p>
          <a:p>
            <a:r>
              <a:rPr lang="en-US" sz="2000" b="0" i="0" u="none" strike="noStrike" baseline="0" dirty="0" smtClean="0">
                <a:solidFill>
                  <a:srgbClr val="000000"/>
                </a:solidFill>
                <a:latin typeface="Book Antiqua" panose="02040602050305030304" pitchFamily="18" charset="0"/>
              </a:rPr>
              <a:t>The amount of new state funding appropriated by the Legislature and Governor for performance funding will be matched by an equal amount reallocated from the university system base budget. These “base” funds are the cumulative recurring state appropriations the Legislature has appropriated to each institution. Any new funding appropriated would be allocated as follows: </a:t>
            </a:r>
          </a:p>
          <a:p>
            <a:r>
              <a:rPr lang="en-US" sz="2000" b="0" i="0" u="none" strike="noStrike" baseline="0" dirty="0" smtClean="0">
                <a:solidFill>
                  <a:srgbClr val="000000"/>
                </a:solidFill>
                <a:latin typeface="Book Antiqua" panose="02040602050305030304" pitchFamily="18" charset="0"/>
              </a:rPr>
              <a:t>State New Funding Allocation </a:t>
            </a:r>
          </a:p>
          <a:p>
            <a:endParaRPr lang="en-US" sz="2000" b="0" i="0" u="none" strike="noStrike" baseline="0" dirty="0" smtClean="0">
              <a:solidFill>
                <a:srgbClr val="000000"/>
              </a:solidFill>
              <a:latin typeface="Book Antiqua" panose="02040602050305030304" pitchFamily="18" charset="0"/>
            </a:endParaRP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Each university metric is evaluated based on Excellence or Improvement and has five benchmarks ranging from low to high. The lowest benchmark receives one point, while the highest receives five points. The highest points for Excellence or Improvement are counted in the university’s total score.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New funding will be allocated based on points earned, with a maximum of 50 points possible.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must earn more than 25 points in order to be eligible to receive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scoring 25 points or less or the three lowest scoring universities would not receive any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A university earning more than 25 points would receive new funds proportional to their existing base funds with the highest scoring universities eligible for additional new funds. </a:t>
            </a:r>
          </a:p>
          <a:p>
            <a:pPr marL="457200" indent="-457200">
              <a:buFont typeface="+mj-lt"/>
              <a:buAutoNum type="arabicPeriod"/>
            </a:pPr>
            <a:r>
              <a:rPr lang="en-US" sz="2000" b="0" i="0" u="none" strike="noStrike" baseline="0" dirty="0" smtClean="0">
                <a:solidFill>
                  <a:srgbClr val="000000"/>
                </a:solidFill>
                <a:latin typeface="Book Antiqua" panose="02040602050305030304" pitchFamily="18" charset="0"/>
              </a:rPr>
              <a:t>The Board’s practice is to address all ties to the benefit, not the detriment, of the institutions in question. No matter where the tie takes place in the score rankings, the practice is the same. </a:t>
            </a:r>
          </a:p>
        </p:txBody>
      </p:sp>
    </p:spTree>
    <p:extLst>
      <p:ext uri="{BB962C8B-B14F-4D97-AF65-F5344CB8AC3E}">
        <p14:creationId xmlns:p14="http://schemas.microsoft.com/office/powerpoint/2010/main" val="374307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850232" y="192506"/>
            <a:ext cx="11020926" cy="6186309"/>
          </a:xfrm>
          <a:prstGeom prst="rect">
            <a:avLst/>
          </a:prstGeom>
        </p:spPr>
        <p:txBody>
          <a:bodyPr wrap="square">
            <a:spAutoFit/>
          </a:bodyPr>
          <a:lstStyle/>
          <a:p>
            <a:r>
              <a:rPr lang="en-US" sz="3600" b="0" i="0" u="none" strike="noStrike" baseline="0" dirty="0" smtClean="0">
                <a:solidFill>
                  <a:srgbClr val="000000"/>
                </a:solidFill>
                <a:latin typeface="Book Antiqua" panose="02040602050305030304" pitchFamily="18" charset="0"/>
              </a:rPr>
              <a:t>Institutional Base Funding Allocation </a:t>
            </a:r>
          </a:p>
          <a:p>
            <a:endParaRPr lang="en-US" sz="3600" b="0" i="0" u="none" strike="noStrike" baseline="0" dirty="0" smtClean="0">
              <a:solidFill>
                <a:srgbClr val="000000"/>
              </a:solidFill>
              <a:latin typeface="Book Antiqua" panose="02040602050305030304" pitchFamily="18" charset="0"/>
            </a:endParaRP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prorated amount would be deducted from each university’s base recurring state appropriation. </a:t>
            </a: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university earning more than </a:t>
            </a:r>
            <a:r>
              <a:rPr lang="en-US" sz="3600" dirty="0" smtClean="0">
                <a:solidFill>
                  <a:srgbClr val="000000"/>
                </a:solidFill>
                <a:latin typeface="Book Antiqua" panose="02040602050305030304" pitchFamily="18" charset="0"/>
              </a:rPr>
              <a:t>50</a:t>
            </a:r>
            <a:r>
              <a:rPr lang="en-US" sz="3600" b="0" i="0" u="none" strike="noStrike" baseline="0" dirty="0" smtClean="0">
                <a:solidFill>
                  <a:srgbClr val="000000"/>
                </a:solidFill>
                <a:latin typeface="Book Antiqua" panose="02040602050305030304" pitchFamily="18" charset="0"/>
              </a:rPr>
              <a:t> points will have their base funding restored. </a:t>
            </a:r>
          </a:p>
          <a:p>
            <a:pPr marL="742950" indent="-742950">
              <a:buFont typeface="+mj-lt"/>
              <a:buAutoNum type="arabicPeriod"/>
            </a:pPr>
            <a:r>
              <a:rPr lang="en-US" sz="3600" b="0" i="0" u="none" strike="noStrike" baseline="0" dirty="0" smtClean="0">
                <a:solidFill>
                  <a:srgbClr val="000000"/>
                </a:solidFill>
                <a:latin typeface="Book Antiqua" panose="02040602050305030304" pitchFamily="18" charset="0"/>
              </a:rPr>
              <a:t>A university scoring </a:t>
            </a:r>
            <a:r>
              <a:rPr lang="en-US" sz="3600" dirty="0" smtClean="0">
                <a:solidFill>
                  <a:srgbClr val="000000"/>
                </a:solidFill>
                <a:latin typeface="Book Antiqua" panose="02040602050305030304" pitchFamily="18" charset="0"/>
              </a:rPr>
              <a:t>50</a:t>
            </a:r>
            <a:r>
              <a:rPr lang="en-US" sz="3600" b="0" i="0" u="none" strike="noStrike" baseline="0" dirty="0" smtClean="0">
                <a:solidFill>
                  <a:srgbClr val="000000"/>
                </a:solidFill>
                <a:latin typeface="Book Antiqua" panose="02040602050305030304" pitchFamily="18" charset="0"/>
              </a:rPr>
              <a:t> points or less will have to submit an improvement plan to the Board of Governors and show improvement according to that approved plan in order to have their base funding restored. </a:t>
            </a:r>
          </a:p>
        </p:txBody>
      </p:sp>
    </p:spTree>
    <p:extLst>
      <p:ext uri="{BB962C8B-B14F-4D97-AF65-F5344CB8AC3E}">
        <p14:creationId xmlns:p14="http://schemas.microsoft.com/office/powerpoint/2010/main" val="782511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925" y="0"/>
            <a:ext cx="11868150" cy="1045029"/>
          </a:xfrm>
          <a:prstGeom prst="rect">
            <a:avLst/>
          </a:prstGeom>
        </p:spPr>
      </p:pic>
      <p:pic>
        <p:nvPicPr>
          <p:cNvPr id="4" name="Picture 3"/>
          <p:cNvPicPr>
            <a:picLocks noChangeAspect="1"/>
          </p:cNvPicPr>
          <p:nvPr/>
        </p:nvPicPr>
        <p:blipFill>
          <a:blip r:embed="rId3"/>
          <a:stretch>
            <a:fillRect/>
          </a:stretch>
        </p:blipFill>
        <p:spPr>
          <a:xfrm>
            <a:off x="333375" y="1045029"/>
            <a:ext cx="11525250" cy="5812971"/>
          </a:xfrm>
          <a:prstGeom prst="rect">
            <a:avLst/>
          </a:prstGeom>
        </p:spPr>
      </p:pic>
    </p:spTree>
    <p:extLst>
      <p:ext uri="{BB962C8B-B14F-4D97-AF65-F5344CB8AC3E}">
        <p14:creationId xmlns:p14="http://schemas.microsoft.com/office/powerpoint/2010/main" val="2626122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32547" y="348911"/>
            <a:ext cx="7748337" cy="369332"/>
          </a:xfrm>
          <a:prstGeom prst="rect">
            <a:avLst/>
          </a:prstGeom>
        </p:spPr>
        <p:txBody>
          <a:bodyPr wrap="square">
            <a:spAutoFit/>
          </a:bodyPr>
          <a:lstStyle/>
          <a:p>
            <a:r>
              <a:rPr lang="en-US" b="0" i="0" u="none" strike="noStrike" baseline="0" dirty="0" smtClean="0">
                <a:solidFill>
                  <a:srgbClr val="000000"/>
                </a:solidFill>
                <a:latin typeface="Book Antiqua" panose="02040602050305030304" pitchFamily="18" charset="0"/>
              </a:rPr>
              <a:t>	</a:t>
            </a:r>
          </a:p>
        </p:txBody>
      </p:sp>
      <p:pic>
        <p:nvPicPr>
          <p:cNvPr id="3" name="Picture 2"/>
          <p:cNvPicPr>
            <a:picLocks noChangeAspect="1"/>
          </p:cNvPicPr>
          <p:nvPr/>
        </p:nvPicPr>
        <p:blipFill>
          <a:blip r:embed="rId3"/>
          <a:stretch>
            <a:fillRect/>
          </a:stretch>
        </p:blipFill>
        <p:spPr>
          <a:xfrm>
            <a:off x="242887" y="1166812"/>
            <a:ext cx="11706225" cy="4524375"/>
          </a:xfrm>
          <a:prstGeom prst="rect">
            <a:avLst/>
          </a:prstGeom>
        </p:spPr>
      </p:pic>
    </p:spTree>
    <p:extLst>
      <p:ext uri="{BB962C8B-B14F-4D97-AF65-F5344CB8AC3E}">
        <p14:creationId xmlns:p14="http://schemas.microsoft.com/office/powerpoint/2010/main" val="1842316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8675" y="3219450"/>
            <a:ext cx="10534650" cy="1504949"/>
          </a:xfrm>
          <a:prstGeom prst="rect">
            <a:avLst/>
          </a:prstGeom>
        </p:spPr>
      </p:pic>
    </p:spTree>
    <p:extLst>
      <p:ext uri="{BB962C8B-B14F-4D97-AF65-F5344CB8AC3E}">
        <p14:creationId xmlns:p14="http://schemas.microsoft.com/office/powerpoint/2010/main" val="3758926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9637" y="0"/>
            <a:ext cx="10372725" cy="6858000"/>
          </a:xfrm>
          <a:prstGeom prst="rect">
            <a:avLst/>
          </a:prstGeom>
        </p:spPr>
      </p:pic>
    </p:spTree>
    <p:extLst>
      <p:ext uri="{BB962C8B-B14F-4D97-AF65-F5344CB8AC3E}">
        <p14:creationId xmlns:p14="http://schemas.microsoft.com/office/powerpoint/2010/main" val="2186160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40660" y="43918"/>
            <a:ext cx="10014153" cy="6814082"/>
          </a:xfrm>
          <a:prstGeom prst="rect">
            <a:avLst/>
          </a:prstGeom>
        </p:spPr>
      </p:pic>
    </p:spTree>
    <p:extLst>
      <p:ext uri="{BB962C8B-B14F-4D97-AF65-F5344CB8AC3E}">
        <p14:creationId xmlns:p14="http://schemas.microsoft.com/office/powerpoint/2010/main" val="4180195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1639" y="125506"/>
            <a:ext cx="6606088" cy="6550164"/>
          </a:xfrm>
          <a:prstGeom prst="rect">
            <a:avLst/>
          </a:prstGeom>
        </p:spPr>
      </p:pic>
    </p:spTree>
    <p:extLst>
      <p:ext uri="{BB962C8B-B14F-4D97-AF65-F5344CB8AC3E}">
        <p14:creationId xmlns:p14="http://schemas.microsoft.com/office/powerpoint/2010/main" val="2235840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974" y="735494"/>
            <a:ext cx="12133026" cy="5640457"/>
          </a:xfrm>
          <a:prstGeom prst="rect">
            <a:avLst/>
          </a:prstGeom>
        </p:spPr>
      </p:pic>
    </p:spTree>
    <p:extLst>
      <p:ext uri="{BB962C8B-B14F-4D97-AF65-F5344CB8AC3E}">
        <p14:creationId xmlns:p14="http://schemas.microsoft.com/office/powerpoint/2010/main" val="295102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371600" y="487870"/>
            <a:ext cx="7772400" cy="6370975"/>
          </a:xfrm>
          <a:prstGeom prst="rect">
            <a:avLst/>
          </a:prstGeom>
        </p:spPr>
        <p:txBody>
          <a:bodyPr wrap="square">
            <a:spAutoFit/>
          </a:bodyPr>
          <a:lstStyle/>
          <a:p>
            <a:endParaRPr lang="en-US" sz="1200" b="0" i="0" u="none" strike="noStrike" baseline="0" dirty="0" smtClean="0">
              <a:solidFill>
                <a:srgbClr val="000000"/>
              </a:solidFill>
              <a:latin typeface="Book Antiqua" panose="02040602050305030304" pitchFamily="18" charset="0"/>
            </a:endParaRPr>
          </a:p>
          <a:p>
            <a:r>
              <a:rPr lang="en-US" b="0" i="0" u="none" strike="noStrike" baseline="0" dirty="0" smtClean="0">
                <a:solidFill>
                  <a:srgbClr val="000000"/>
                </a:solidFill>
                <a:latin typeface="Book Antiqua" panose="02040602050305030304" pitchFamily="18" charset="0"/>
              </a:rPr>
              <a:t> The Performance Funding Model includes 10 metrics that evaluate the institutions on a range of issues. Two of the 10 metrics are Choice metrics; one picked by the Board of Governors</a:t>
            </a:r>
            <a:r>
              <a:rPr lang="en-US" b="0" i="0" u="none" strike="noStrike" dirty="0" smtClean="0">
                <a:solidFill>
                  <a:srgbClr val="000000"/>
                </a:solidFill>
                <a:latin typeface="Book Antiqua" panose="02040602050305030304" pitchFamily="18" charset="0"/>
              </a:rPr>
              <a:t> </a:t>
            </a:r>
            <a:r>
              <a:rPr lang="en-US" b="0" i="0" u="none" strike="noStrike" baseline="0" dirty="0" smtClean="0">
                <a:solidFill>
                  <a:srgbClr val="000000"/>
                </a:solidFill>
                <a:latin typeface="Book Antiqua" panose="02040602050305030304" pitchFamily="18" charset="0"/>
              </a:rPr>
              <a:t>and one by the university boards of trustees. These metrics were chosen after reviewing over 40 metrics identified in the University Work Plans. </a:t>
            </a:r>
          </a:p>
          <a:p>
            <a:endParaRPr lang="en-US" b="0" i="0" u="none" strike="noStrike" baseline="0" dirty="0" smtClean="0">
              <a:solidFill>
                <a:srgbClr val="000000"/>
              </a:solidFill>
              <a:latin typeface="Book Antiqua" panose="02040602050305030304" pitchFamily="18" charset="0"/>
            </a:endParaRPr>
          </a:p>
          <a:p>
            <a:r>
              <a:rPr lang="en-US" b="0" i="0" u="none" strike="noStrike" baseline="0" dirty="0" smtClean="0">
                <a:solidFill>
                  <a:srgbClr val="000000"/>
                </a:solidFill>
                <a:latin typeface="Book Antiqua" panose="02040602050305030304" pitchFamily="18" charset="0"/>
              </a:rPr>
              <a:t>The model has four guiding principles: 1) use metrics that align with SUS Strategic Plan goals, 2) reward Excellence or Improvement, 3) have a few clear, simple metrics, and 4) acknowledge the unique mission of the different institutions. </a:t>
            </a:r>
          </a:p>
          <a:p>
            <a:endParaRPr lang="en-US" b="0" i="0" u="none" strike="noStrike" baseline="0" dirty="0" smtClean="0">
              <a:solidFill>
                <a:srgbClr val="000000"/>
              </a:solidFill>
              <a:latin typeface="Book Antiqua" panose="02040602050305030304" pitchFamily="18" charset="0"/>
            </a:endParaRPr>
          </a:p>
          <a:p>
            <a:r>
              <a:rPr lang="en-US" b="1" i="0" u="none" strike="noStrike" baseline="0" dirty="0" smtClean="0">
                <a:solidFill>
                  <a:srgbClr val="000000"/>
                </a:solidFill>
                <a:latin typeface="Book Antiqua" panose="02040602050305030304" pitchFamily="18" charset="0"/>
              </a:rPr>
              <a:t>Key components of the model</a:t>
            </a:r>
            <a:r>
              <a:rPr lang="en-US" b="0" i="0" u="none" strike="noStrike" baseline="0" dirty="0" smtClean="0">
                <a:solidFill>
                  <a:srgbClr val="000000"/>
                </a:solidFill>
                <a:latin typeface="Book Antiqua" panose="02040602050305030304" pitchFamily="18" charset="0"/>
              </a:rPr>
              <a:t>: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Institutions will be evaluated on either Excellence or Improvement for each metric.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Data is based on one-year data.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The benchmarks for Excellence were based on the Board of Governors 2025 System Strategic Plan goals and analysis of relevant data trends, whereas the benchmarks for Improvement were determined after reviewing data trends for each metric. </a:t>
            </a:r>
          </a:p>
          <a:p>
            <a:pPr marL="285750" indent="-285750">
              <a:buFont typeface="Arial" panose="020B0604020202020204" pitchFamily="34" charset="0"/>
              <a:buChar char="•"/>
            </a:pPr>
            <a:r>
              <a:rPr lang="en-US" b="0" i="0" u="none" strike="noStrike" baseline="0" dirty="0" smtClean="0">
                <a:solidFill>
                  <a:srgbClr val="000000"/>
                </a:solidFill>
                <a:latin typeface="Book Antiqua" panose="02040602050305030304" pitchFamily="18" charset="0"/>
              </a:rPr>
              <a:t>The Florida Legislature and Governor determine the amount of new state funding and a proportional amount of institutional funding that would come from each university’s recurring state base appropriation. </a:t>
            </a:r>
          </a:p>
        </p:txBody>
      </p:sp>
    </p:spTree>
    <p:extLst>
      <p:ext uri="{BB962C8B-B14F-4D97-AF65-F5344CB8AC3E}">
        <p14:creationId xmlns:p14="http://schemas.microsoft.com/office/powerpoint/2010/main" val="694607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652337" y="898358"/>
            <a:ext cx="8807116" cy="5755422"/>
          </a:xfrm>
          <a:prstGeom prst="rect">
            <a:avLst/>
          </a:prstGeom>
        </p:spPr>
        <p:txBody>
          <a:bodyPr wrap="square">
            <a:spAutoFit/>
          </a:bodyPr>
          <a:lstStyle/>
          <a:p>
            <a:endParaRPr lang="en-US" sz="2000" b="0" i="0" u="none" strike="noStrike" baseline="0" dirty="0" smtClean="0">
              <a:solidFill>
                <a:srgbClr val="000000"/>
              </a:solidFill>
              <a:latin typeface="Book Antiqua" panose="02040602050305030304" pitchFamily="18" charset="0"/>
            </a:endParaRPr>
          </a:p>
          <a:p>
            <a:r>
              <a:rPr lang="en-US" sz="2400" b="0" i="0" u="none" strike="noStrike" baseline="0" dirty="0" smtClean="0">
                <a:solidFill>
                  <a:srgbClr val="000000"/>
                </a:solidFill>
                <a:latin typeface="Book Antiqua" panose="02040602050305030304" pitchFamily="18" charset="0"/>
              </a:rPr>
              <a:t> </a:t>
            </a:r>
            <a:r>
              <a:rPr lang="en-US" sz="3600" b="1" i="0" u="none" strike="noStrike" baseline="0" dirty="0" smtClean="0">
                <a:solidFill>
                  <a:srgbClr val="000000"/>
                </a:solidFill>
                <a:latin typeface="Book Antiqua" panose="02040602050305030304" pitchFamily="18" charset="0"/>
              </a:rPr>
              <a:t>Metrics Common to all Institutions: </a:t>
            </a:r>
          </a:p>
          <a:p>
            <a:endParaRPr lang="en-US" sz="2400" b="0" i="0" u="none" strike="noStrike" baseline="0" dirty="0" smtClean="0">
              <a:solidFill>
                <a:srgbClr val="000000"/>
              </a:solidFill>
              <a:latin typeface="Book Antiqua" panose="02040602050305030304" pitchFamily="18" charset="0"/>
            </a:endParaRPr>
          </a:p>
          <a:p>
            <a:r>
              <a:rPr lang="en-US" sz="3600" b="0" i="0" u="none" strike="noStrike" baseline="0" dirty="0" smtClean="0">
                <a:solidFill>
                  <a:srgbClr val="000000"/>
                </a:solidFill>
                <a:latin typeface="Book Antiqua" panose="02040602050305030304" pitchFamily="18" charset="0"/>
              </a:rPr>
              <a:t>Seven metrics apply to all eleven institutions. The eighth metric, graduate degrees awarded in areas of strategic emphasis (8a), applies to all institutions except New College. The alternative metric for New College (8b) is “freshman in the top 10% of graduating high school class.” </a:t>
            </a:r>
            <a:endParaRPr lang="en-US" sz="3600" dirty="0"/>
          </a:p>
        </p:txBody>
      </p:sp>
    </p:spTree>
    <p:extLst>
      <p:ext uri="{BB962C8B-B14F-4D97-AF65-F5344CB8AC3E}">
        <p14:creationId xmlns:p14="http://schemas.microsoft.com/office/powerpoint/2010/main" val="78690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rgbClr val="FFFF00"/>
          </a:fgClr>
          <a:bgClr>
            <a:srgbClr val="FFFF00"/>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514" y="144379"/>
            <a:ext cx="11726425" cy="6240379"/>
          </a:xfrm>
          <a:prstGeom prst="rect">
            <a:avLst/>
          </a:prstGeom>
        </p:spPr>
      </p:pic>
    </p:spTree>
    <p:extLst>
      <p:ext uri="{BB962C8B-B14F-4D97-AF65-F5344CB8AC3E}">
        <p14:creationId xmlns:p14="http://schemas.microsoft.com/office/powerpoint/2010/main" val="108194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002" y="144379"/>
            <a:ext cx="11677324" cy="6600226"/>
          </a:xfrm>
          <a:prstGeom prst="rect">
            <a:avLst/>
          </a:prstGeom>
        </p:spPr>
      </p:pic>
    </p:spTree>
    <p:extLst>
      <p:ext uri="{BB962C8B-B14F-4D97-AF65-F5344CB8AC3E}">
        <p14:creationId xmlns:p14="http://schemas.microsoft.com/office/powerpoint/2010/main" val="2864601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2084" y="0"/>
            <a:ext cx="9407701" cy="6858000"/>
          </a:xfrm>
          <a:prstGeom prst="rect">
            <a:avLst/>
          </a:prstGeom>
        </p:spPr>
      </p:pic>
    </p:spTree>
    <p:extLst>
      <p:ext uri="{BB962C8B-B14F-4D97-AF65-F5344CB8AC3E}">
        <p14:creationId xmlns:p14="http://schemas.microsoft.com/office/powerpoint/2010/main" val="147747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62175" y="-95794"/>
            <a:ext cx="7867650" cy="7050776"/>
          </a:xfrm>
          <a:prstGeom prst="rect">
            <a:avLst/>
          </a:prstGeom>
        </p:spPr>
      </p:pic>
    </p:spTree>
    <p:extLst>
      <p:ext uri="{BB962C8B-B14F-4D97-AF65-F5344CB8AC3E}">
        <p14:creationId xmlns:p14="http://schemas.microsoft.com/office/powerpoint/2010/main" val="361711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566" y="3119437"/>
            <a:ext cx="9016909" cy="2114414"/>
          </a:xfrm>
          <a:prstGeom prst="rect">
            <a:avLst/>
          </a:prstGeom>
        </p:spPr>
      </p:pic>
    </p:spTree>
    <p:extLst>
      <p:ext uri="{BB962C8B-B14F-4D97-AF65-F5344CB8AC3E}">
        <p14:creationId xmlns:p14="http://schemas.microsoft.com/office/powerpoint/2010/main" val="3857836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618</TotalTime>
  <Words>640</Words>
  <Application>Microsoft Office PowerPoint</Application>
  <PresentationFormat>Widescreen</PresentationFormat>
  <Paragraphs>40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 Antiqua</vt:lpstr>
      <vt:lpstr>Calibri</vt:lpstr>
      <vt:lpstr>Trebuchet MS</vt:lpstr>
      <vt:lpstr>Wingdings 3</vt:lpstr>
      <vt:lpstr>Facet</vt:lpstr>
      <vt:lpstr>SUS Performance Funding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 Performance Funding</dc:title>
  <dc:creator>Glover,Joseph</dc:creator>
  <cp:lastModifiedBy>Blankenship, Anne</cp:lastModifiedBy>
  <cp:revision>28</cp:revision>
  <dcterms:created xsi:type="dcterms:W3CDTF">2015-10-03T16:20:47Z</dcterms:created>
  <dcterms:modified xsi:type="dcterms:W3CDTF">2016-10-17T12:57:03Z</dcterms:modified>
</cp:coreProperties>
</file>