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15" r:id="rId3"/>
    <p:sldId id="316" r:id="rId4"/>
    <p:sldId id="317" r:id="rId5"/>
    <p:sldId id="336" r:id="rId6"/>
    <p:sldId id="318" r:id="rId7"/>
    <p:sldId id="297" r:id="rId8"/>
    <p:sldId id="326" r:id="rId9"/>
    <p:sldId id="320" r:id="rId10"/>
    <p:sldId id="321" r:id="rId11"/>
    <p:sldId id="322" r:id="rId12"/>
    <p:sldId id="324" r:id="rId13"/>
    <p:sldId id="323" r:id="rId14"/>
    <p:sldId id="327" r:id="rId15"/>
    <p:sldId id="330" r:id="rId16"/>
    <p:sldId id="296" r:id="rId17"/>
    <p:sldId id="288" r:id="rId18"/>
    <p:sldId id="289" r:id="rId19"/>
    <p:sldId id="307" r:id="rId20"/>
    <p:sldId id="300" r:id="rId21"/>
    <p:sldId id="304" r:id="rId22"/>
    <p:sldId id="305" r:id="rId23"/>
    <p:sldId id="306" r:id="rId24"/>
    <p:sldId id="293" r:id="rId25"/>
    <p:sldId id="294" r:id="rId26"/>
    <p:sldId id="295" r:id="rId27"/>
    <p:sldId id="269" r:id="rId28"/>
    <p:sldId id="257" r:id="rId29"/>
    <p:sldId id="333" r:id="rId30"/>
    <p:sldId id="332" r:id="rId31"/>
    <p:sldId id="334" r:id="rId32"/>
    <p:sldId id="331" r:id="rId33"/>
    <p:sldId id="328" r:id="rId3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976"/>
    <a:srgbClr val="153E59"/>
    <a:srgbClr val="194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3" autoAdjust="0"/>
    <p:restoredTop sz="94660"/>
  </p:normalViewPr>
  <p:slideViewPr>
    <p:cSldViewPr snapToGrid="0">
      <p:cViewPr>
        <p:scale>
          <a:sx n="125" d="100"/>
          <a:sy n="125" d="100"/>
        </p:scale>
        <p:origin x="49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BB077-1964-4393-BC6E-C7E2AEB86126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DA2E0-4621-494C-B98A-41B4C892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9231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54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30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758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8861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37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1190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16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4488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37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218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BB602-FF57-4A9D-8FBD-DAF1F62098D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5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elstrom-research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projectreporter.nih.gov/project_info_description.cfm?aid=7210005&amp;icde=19139556&amp;ddparam=&amp;ddvalue=&amp;ddsub=&amp;cr=5&amp;csb=default&amp;cs=ASC" TargetMode="External"/><Relationship Id="rId3" Type="http://schemas.openxmlformats.org/officeDocument/2006/relationships/hyperlink" Target="http://projectreporter.nih.gov/project_info_description.cfm?aid=8414933&amp;icde=18870651&amp;ddparam=&amp;ddvalue=&amp;ddsub=&amp;cr=3&amp;csb=default&amp;cs=ASC" TargetMode="External"/><Relationship Id="rId7" Type="http://schemas.openxmlformats.org/officeDocument/2006/relationships/hyperlink" Target="http://www.ialsa.org/users/ku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alsa.org/users/kaye" TargetMode="External"/><Relationship Id="rId5" Type="http://schemas.openxmlformats.org/officeDocument/2006/relationships/hyperlink" Target="http://www.ialsa.org/users/piccinin" TargetMode="External"/><Relationship Id="rId4" Type="http://schemas.openxmlformats.org/officeDocument/2006/relationships/hyperlink" Target="http://www.ialsa.org/users/hofer" TargetMode="External"/><Relationship Id="rId9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mailto:marcus.praetorius@psy.gu.se" TargetMode="External"/><Relationship Id="rId3" Type="http://schemas.openxmlformats.org/officeDocument/2006/relationships/hyperlink" Target="mailto:annie.g.robitaille@gmail.com" TargetMode="External"/><Relationship Id="rId7" Type="http://schemas.openxmlformats.org/officeDocument/2006/relationships/hyperlink" Target="mailto:valerie.jarry@umontreal.ca" TargetMode="External"/><Relationship Id="rId2" Type="http://schemas.openxmlformats.org/officeDocument/2006/relationships/hyperlink" Target="mailto:Andrea.Zammit@einstein.yu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ewina@bu.edu" TargetMode="External"/><Relationship Id="rId5" Type="http://schemas.openxmlformats.org/officeDocument/2006/relationships/hyperlink" Target="mailto:philipp.handschuh@uni-ulm.de" TargetMode="External"/><Relationship Id="rId10" Type="http://schemas.openxmlformats.org/officeDocument/2006/relationships/hyperlink" Target="mailto:dfinkel@ius.edu" TargetMode="External"/><Relationship Id="rId4" Type="http://schemas.openxmlformats.org/officeDocument/2006/relationships/hyperlink" Target="mailto:chenkai.wu2010@gmail.com" TargetMode="External"/><Relationship Id="rId9" Type="http://schemas.openxmlformats.org/officeDocument/2006/relationships/hyperlink" Target="mailto:clb@uvic.c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LSA/IALSA-2015-Portlan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marcus.praetorius@psy.gu.se" TargetMode="External"/><Relationship Id="rId3" Type="http://schemas.openxmlformats.org/officeDocument/2006/relationships/hyperlink" Target="mailto:annie.g.robitaille@gmail.com" TargetMode="External"/><Relationship Id="rId7" Type="http://schemas.openxmlformats.org/officeDocument/2006/relationships/hyperlink" Target="mailto:valerie.jarry@umontreal.ca" TargetMode="External"/><Relationship Id="rId2" Type="http://schemas.openxmlformats.org/officeDocument/2006/relationships/hyperlink" Target="mailto:Andrea.Zammit@einstein.yu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ewina@bu.edu" TargetMode="External"/><Relationship Id="rId11" Type="http://schemas.openxmlformats.org/officeDocument/2006/relationships/hyperlink" Target="https://github.com/IALSA/IALSA-2015-Portland" TargetMode="External"/><Relationship Id="rId5" Type="http://schemas.openxmlformats.org/officeDocument/2006/relationships/hyperlink" Target="mailto:philipp.handschuh@uni-ulm.de" TargetMode="External"/><Relationship Id="rId10" Type="http://schemas.openxmlformats.org/officeDocument/2006/relationships/hyperlink" Target="mailto:dfinkel@ius.edu" TargetMode="External"/><Relationship Id="rId4" Type="http://schemas.openxmlformats.org/officeDocument/2006/relationships/hyperlink" Target="mailto:chenkai.wu2010@gmail.com" TargetMode="External"/><Relationship Id="rId9" Type="http://schemas.openxmlformats.org/officeDocument/2006/relationships/hyperlink" Target="mailto:clb@uvic.c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104" y="1322087"/>
            <a:ext cx="82097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ill Sans MT" panose="020B0502020104020203" pitchFamily="34" charset="0"/>
                <a:ea typeface="MS Mincho"/>
              </a:rPr>
              <a:t>Big Data, Big Analysis: </a:t>
            </a:r>
            <a:endParaRPr lang="en-US" sz="4000" dirty="0" smtClean="0">
              <a:latin typeface="Gill Sans MT" panose="020B0502020104020203" pitchFamily="34" charset="0"/>
              <a:ea typeface="MS Mincho"/>
            </a:endParaRPr>
          </a:p>
          <a:p>
            <a:r>
              <a:rPr lang="en-US" sz="2400" dirty="0" smtClean="0">
                <a:latin typeface="Gill Sans MT" panose="020B0502020104020203" pitchFamily="34" charset="0"/>
                <a:ea typeface="MS Mincho"/>
              </a:rPr>
              <a:t>A </a:t>
            </a:r>
            <a:r>
              <a:rPr lang="en-US" sz="2400" dirty="0">
                <a:latin typeface="Gill Sans MT" panose="020B0502020104020203" pitchFamily="34" charset="0"/>
                <a:ea typeface="MS Mincho"/>
              </a:rPr>
              <a:t>Collaborative Modeling Framework for Multi-study Replication</a:t>
            </a:r>
            <a:endParaRPr lang="en-US" sz="1800" dirty="0">
              <a:effectLst/>
              <a:latin typeface="Gill Sans MT" panose="020B0502020104020203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440961" y="2978859"/>
            <a:ext cx="5843947" cy="1241357"/>
            <a:chOff x="1394579" y="2733693"/>
            <a:chExt cx="5843947" cy="1241357"/>
          </a:xfrm>
        </p:grpSpPr>
        <p:sp>
          <p:nvSpPr>
            <p:cNvPr id="6" name="TextBox 5"/>
            <p:cNvSpPr txBox="1"/>
            <p:nvPr/>
          </p:nvSpPr>
          <p:spPr>
            <a:xfrm>
              <a:off x="2312505" y="2733693"/>
              <a:ext cx="16563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Andriy V. Koval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66907" y="2733693"/>
              <a:ext cx="180690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William H. Beasley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Oklahoma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94579" y="3467219"/>
              <a:ext cx="162365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Andrea Piccinin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70300" y="3467219"/>
              <a:ext cx="185980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Graciela Muniz-</a:t>
              </a:r>
              <a:r>
                <a:rPr lang="en-US" b="1" dirty="0" err="1" smtClean="0"/>
                <a:t>Terrera</a:t>
              </a:r>
              <a:endParaRPr lang="en-US" b="1" dirty="0" smtClean="0"/>
            </a:p>
            <a:p>
              <a:pPr algn="ctr"/>
              <a:r>
                <a:rPr lang="en-US" i="1" dirty="0" smtClean="0">
                  <a:latin typeface="+mj-lt"/>
                </a:rPr>
                <a:t>University </a:t>
              </a:r>
              <a:r>
                <a:rPr lang="en-US" i="1" dirty="0">
                  <a:latin typeface="+mj-lt"/>
                </a:rPr>
                <a:t>of </a:t>
              </a:r>
              <a:r>
                <a:rPr lang="en-US" i="1" dirty="0" smtClean="0">
                  <a:latin typeface="+mj-lt"/>
                </a:rPr>
                <a:t>Edinburgh</a:t>
              </a:r>
              <a:endParaRPr lang="en-US" i="1" dirty="0"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82175" y="3467219"/>
              <a:ext cx="16563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Scott Hofer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460485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Convention of Canadian Psychological Association | Victoria, BC | June 10, 2016 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6138" y="0"/>
            <a:ext cx="8997159" cy="1040296"/>
            <a:chOff x="86138" y="0"/>
            <a:chExt cx="8997159" cy="10402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8" y="0"/>
              <a:ext cx="8997159" cy="104029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669127" y="679646"/>
              <a:ext cx="141417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C5976"/>
                  </a:solidFill>
                  <a:latin typeface="Consolas" panose="020B0609020204030204" pitchFamily="49" charset="0"/>
                </a:rPr>
                <a:t>www.ialsa.org</a:t>
              </a:r>
              <a:endParaRPr lang="en-US" dirty="0">
                <a:solidFill>
                  <a:srgbClr val="1C5976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730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75660" y="1303020"/>
            <a:ext cx="7543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41900" y="1303020"/>
            <a:ext cx="7543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8893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These are</a:t>
            </a:r>
          </a:p>
          <a:p>
            <a:pPr algn="ctr"/>
            <a:r>
              <a:rPr lang="en-US" sz="1600" dirty="0" smtClean="0">
                <a:latin typeface="+mj-lt"/>
              </a:rPr>
              <a:t>input and </a:t>
            </a:r>
            <a:r>
              <a:rPr lang="en-US" sz="1600" dirty="0" smtClean="0">
                <a:latin typeface="+mj-lt"/>
              </a:rPr>
              <a:t>output </a:t>
            </a:r>
            <a:r>
              <a:rPr lang="en-US" sz="1600" dirty="0" smtClean="0">
                <a:latin typeface="+mj-lt"/>
              </a:rPr>
              <a:t>files</a:t>
            </a:r>
            <a:endParaRPr lang="en-US" sz="1600" cap="all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consumed </a:t>
            </a:r>
            <a:r>
              <a:rPr lang="en-US" sz="1600" dirty="0" smtClean="0">
                <a:latin typeface="+mj-lt"/>
              </a:rPr>
              <a:t>and </a:t>
            </a:r>
            <a:r>
              <a:rPr lang="en-US" sz="1600" dirty="0">
                <a:latin typeface="+mj-lt"/>
              </a:rPr>
              <a:t>produced by </a:t>
            </a:r>
            <a:r>
              <a:rPr lang="en-US" sz="1600" dirty="0" err="1" smtClean="0">
                <a:latin typeface="+mj-lt"/>
              </a:rPr>
              <a:t>M</a:t>
            </a:r>
            <a:r>
              <a:rPr lang="en-US" sz="1600" i="1" dirty="0" err="1" smtClean="0">
                <a:latin typeface="+mj-lt"/>
              </a:rPr>
              <a:t>plus</a:t>
            </a:r>
            <a:r>
              <a:rPr lang="en-US" sz="1600" dirty="0" smtClean="0">
                <a:latin typeface="+mj-lt"/>
              </a:rPr>
              <a:t>.</a:t>
            </a:r>
            <a:endParaRPr lang="en-US" sz="16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11181" y="2236280"/>
            <a:ext cx="2932219" cy="2598420"/>
            <a:chOff x="0" y="0"/>
            <a:chExt cx="5804247" cy="51435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23625" cy="51435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0"/>
              <a:ext cx="2534225" cy="302002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2979685"/>
              <a:ext cx="2947735" cy="215036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755658" y="2103121"/>
            <a:ext cx="2385306" cy="2710503"/>
            <a:chOff x="-91938" y="29352"/>
            <a:chExt cx="7102806" cy="696615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938" y="29352"/>
              <a:ext cx="3814280" cy="51435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900" y="1852002"/>
              <a:ext cx="4819968" cy="514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9818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03020" y="226060"/>
            <a:ext cx="7289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36800" y="226060"/>
            <a:ext cx="117856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01340" y="693420"/>
            <a:ext cx="11861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07180" y="1303020"/>
            <a:ext cx="93472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958080" y="693420"/>
            <a:ext cx="10464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806440" y="226060"/>
            <a:ext cx="73660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43040" y="693420"/>
            <a:ext cx="108712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18893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These are </a:t>
            </a:r>
            <a:r>
              <a:rPr lang="en-US" sz="1600" b="1" dirty="0" smtClean="0">
                <a:latin typeface="Calibri Light" panose="020F0302020204030204" pitchFamily="34" charset="0"/>
              </a:rPr>
              <a:t>R</a:t>
            </a:r>
            <a:r>
              <a:rPr lang="en-US" sz="1600" dirty="0" smtClean="0">
                <a:latin typeface="Calibri Light" panose="020F0302020204030204" pitchFamily="34" charset="0"/>
              </a:rPr>
              <a:t> SCRIPTS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Run in </a:t>
            </a:r>
            <a:r>
              <a:rPr lang="en-US" sz="1600" b="1" dirty="0" smtClean="0">
                <a:latin typeface="Calibri Light" panose="020F0302020204030204" pitchFamily="34" charset="0"/>
              </a:rPr>
              <a:t>RStudio</a:t>
            </a:r>
            <a:r>
              <a:rPr lang="en-US" sz="1600" dirty="0" smtClean="0">
                <a:latin typeface="Calibri Light" panose="020F0302020204030204" pitchFamily="34" charset="0"/>
              </a:rPr>
              <a:t> and coordinated in </a:t>
            </a:r>
            <a:r>
              <a:rPr lang="en-US" sz="1600" b="1" dirty="0" smtClean="0">
                <a:latin typeface="Calibri Light" panose="020F0302020204030204" pitchFamily="34" charset="0"/>
              </a:rPr>
              <a:t>GitHub</a:t>
            </a:r>
          </a:p>
          <a:p>
            <a:pPr algn="ctr"/>
            <a:endParaRPr lang="en-US" sz="1600" dirty="0">
              <a:latin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0" y="2611283"/>
            <a:ext cx="3931920" cy="23103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" y="2720320"/>
            <a:ext cx="3555846" cy="22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42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44700" y="49237"/>
            <a:ext cx="5097780" cy="580682"/>
          </a:xfrm>
          <a:prstGeom prst="roundRect">
            <a:avLst/>
          </a:prstGeom>
          <a:solidFill>
            <a:srgbClr val="FF0000">
              <a:alpha val="2000"/>
            </a:srgbClr>
          </a:solidFill>
          <a:ln w="1905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889323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This is a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DATASET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 </a:t>
            </a:r>
            <a:r>
              <a:rPr lang="en-US" sz="1600" dirty="0">
                <a:latin typeface="Calibri Light" panose="020F0302020204030204" pitchFamily="34" charset="0"/>
              </a:rPr>
              <a:t>each row </a:t>
            </a:r>
            <a:r>
              <a:rPr lang="en-US" sz="1600" dirty="0" smtClean="0">
                <a:latin typeface="Calibri Light" panose="020F0302020204030204" pitchFamily="34" charset="0"/>
              </a:rPr>
              <a:t>= one model per </a:t>
            </a:r>
            <a:r>
              <a:rPr lang="en-US" sz="1600" dirty="0" smtClean="0">
                <a:latin typeface="Calibri Light" panose="020F0302020204030204" pitchFamily="34" charset="0"/>
              </a:rPr>
              <a:t>study</a:t>
            </a:r>
            <a:endParaRPr lang="en-US" sz="1600" dirty="0" smtClean="0">
              <a:latin typeface="Calibri Light" panose="020F0302020204030204" pitchFamily="34" charset="0"/>
            </a:endParaRP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It is stored on a REDCap </a:t>
            </a:r>
            <a:r>
              <a:rPr lang="en-US" sz="1600" dirty="0" smtClean="0">
                <a:latin typeface="Calibri Light" panose="020F0302020204030204" pitchFamily="34" charset="0"/>
              </a:rPr>
              <a:t>server.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pic>
        <p:nvPicPr>
          <p:cNvPr id="5" name="Picture 2" descr="https://wiki.ctri.mcw.edu/download/thumbnails/4492026/redcaplogo.jpg?version=1&amp;modificationDate=1372881889000&amp;api=v2&amp;effects=border-simple,shadow-k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r="1971" b="6709"/>
          <a:stretch/>
        </p:blipFill>
        <p:spPr bwMode="auto">
          <a:xfrm>
            <a:off x="3096000" y="3022170"/>
            <a:ext cx="3060000" cy="14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4426170"/>
            <a:ext cx="9144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PA,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Taylor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R, </a:t>
            </a:r>
            <a:r>
              <a:rPr lang="en-US" sz="11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Thielke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R,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Payne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R,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Gonzalez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N, Conde, JG (2009). Research electronic data capture (REDCap) - A metadata-driven methodology and workflow process for providing translational research informatics support, </a:t>
            </a:r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 Biomed Inform, 42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(2), 377-81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CA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16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0220" y="215900"/>
            <a:ext cx="7543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8893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Drivers enter </a:t>
            </a:r>
            <a:r>
              <a:rPr lang="en-US" sz="1600" dirty="0">
                <a:latin typeface="+mj-lt"/>
              </a:rPr>
              <a:t>their </a:t>
            </a:r>
            <a:r>
              <a:rPr lang="en-US" sz="1600" dirty="0" smtClean="0">
                <a:latin typeface="+mj-lt"/>
              </a:rPr>
              <a:t>study’s</a:t>
            </a:r>
          </a:p>
          <a:p>
            <a:pPr algn="ctr"/>
            <a:r>
              <a:rPr lang="en-US" sz="1600" dirty="0" smtClean="0">
                <a:latin typeface="+mj-lt"/>
              </a:rPr>
              <a:t> METADATA</a:t>
            </a:r>
          </a:p>
          <a:p>
            <a:pPr algn="ctr"/>
            <a:r>
              <a:rPr lang="en-US" sz="1600" dirty="0" smtClean="0">
                <a:latin typeface="+mj-lt"/>
              </a:rPr>
              <a:t>into </a:t>
            </a:r>
            <a:r>
              <a:rPr lang="en-US" sz="1600" dirty="0">
                <a:latin typeface="+mj-lt"/>
              </a:rPr>
              <a:t>this REDCap </a:t>
            </a:r>
            <a:r>
              <a:rPr lang="en-US" sz="1600" dirty="0" smtClean="0">
                <a:latin typeface="+mj-lt"/>
              </a:rPr>
              <a:t>survey.</a:t>
            </a:r>
            <a:endParaRPr lang="en-US" sz="1600" dirty="0" smtClean="0">
              <a:latin typeface="+mj-lt"/>
            </a:endParaRPr>
          </a:p>
        </p:txBody>
      </p:sp>
      <p:pic>
        <p:nvPicPr>
          <p:cNvPr id="8" name="Picture 2" descr="https://wiki.ctri.mcw.edu/download/thumbnails/4492026/redcaplogo.jpg?version=1&amp;modificationDate=1372881889000&amp;api=v2&amp;effects=border-simple,shadow-k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r="1971" b="6709"/>
          <a:stretch/>
        </p:blipFill>
        <p:spPr bwMode="auto">
          <a:xfrm>
            <a:off x="3096000" y="3022170"/>
            <a:ext cx="3060000" cy="14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740" y="1901411"/>
            <a:ext cx="2676129" cy="24427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426170"/>
            <a:ext cx="9144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PA,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Taylor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R, </a:t>
            </a:r>
            <a:r>
              <a:rPr lang="en-US" sz="11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Thielke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R,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Payne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R,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Gonzalez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N, Conde, JG (2009). Research electronic data capture (REDCap) - A metadata-driven methodology and workflow process for providing translational research informatics support, </a:t>
            </a:r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 Biomed Inform, 42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(2), 377-81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CA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22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143000"/>
            <a:ext cx="7688580" cy="67818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889323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This is PRIVATE </a:t>
            </a:r>
            <a:r>
              <a:rPr lang="en-US" sz="1600" dirty="0" smtClean="0">
                <a:latin typeface="+mj-lt"/>
              </a:rPr>
              <a:t>space on </a:t>
            </a:r>
            <a:r>
              <a:rPr lang="en-US" sz="1600" dirty="0" smtClean="0">
                <a:latin typeface="+mj-lt"/>
              </a:rPr>
              <a:t>local </a:t>
            </a:r>
            <a:r>
              <a:rPr lang="en-US" sz="1600" dirty="0" smtClean="0">
                <a:latin typeface="+mj-lt"/>
              </a:rPr>
              <a:t>machines.</a:t>
            </a:r>
          </a:p>
          <a:p>
            <a:pPr algn="ctr"/>
            <a:r>
              <a:rPr lang="en-US" sz="1600" dirty="0" smtClean="0">
                <a:latin typeface="+mj-lt"/>
              </a:rPr>
              <a:t>Sensitive information ALWAYS under control of the driver.</a:t>
            </a:r>
          </a:p>
          <a:p>
            <a:pPr algn="ctr"/>
            <a:r>
              <a:rPr lang="en-US" sz="1600" dirty="0" smtClean="0">
                <a:latin typeface="+mj-lt"/>
              </a:rPr>
              <a:t>Raw data is not shared with anyone at any point.</a:t>
            </a:r>
          </a:p>
          <a:p>
            <a:pPr algn="ctr"/>
            <a:endParaRPr lang="en-US" sz="1600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= greater security</a:t>
            </a:r>
          </a:p>
          <a:p>
            <a:pPr algn="ctr"/>
            <a:endParaRPr lang="en-US" sz="1600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= less IRB paperwork</a:t>
            </a:r>
          </a:p>
        </p:txBody>
      </p:sp>
    </p:spTree>
    <p:extLst>
      <p:ext uri="{BB962C8B-B14F-4D97-AF65-F5344CB8AC3E}">
        <p14:creationId xmlns:p14="http://schemas.microsoft.com/office/powerpoint/2010/main" val="2454683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8893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Now we will walk you through</a:t>
            </a:r>
          </a:p>
          <a:p>
            <a:pPr algn="ctr"/>
            <a:r>
              <a:rPr lang="en-US" sz="1600" dirty="0" smtClean="0">
                <a:latin typeface="+mj-lt"/>
              </a:rPr>
              <a:t>Coordinated Analysis with Replication</a:t>
            </a:r>
          </a:p>
          <a:p>
            <a:pPr algn="ctr"/>
            <a:r>
              <a:rPr lang="en-US" sz="1600" dirty="0" smtClean="0">
                <a:latin typeface="+mj-lt"/>
              </a:rPr>
              <a:t>from raw data files to tables and graphs in </a:t>
            </a:r>
            <a:r>
              <a:rPr lang="en-US" sz="1600" dirty="0" smtClean="0">
                <a:latin typeface="+mj-lt"/>
              </a:rPr>
              <a:t>manuscripts.</a:t>
            </a:r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058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1303020"/>
            <a:ext cx="7543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6921"/>
            <a:ext cx="9144000" cy="20837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3810"/>
            <a:ext cx="9144000" cy="5293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2437" y="3376839"/>
            <a:ext cx="5212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5569" y="2583225"/>
            <a:ext cx="5950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Wide 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460985" y="1920339"/>
            <a:ext cx="424205" cy="346099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 smtClean="0"/>
              <a:t>EAS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759783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DRIVERS</a:t>
            </a:r>
          </a:p>
          <a:p>
            <a:pPr algn="ctr"/>
            <a:r>
              <a:rPr lang="en-US" sz="1600" dirty="0" smtClean="0">
                <a:latin typeface="+mj-lt"/>
              </a:rPr>
              <a:t>provide expertise on their longitudinal studies,</a:t>
            </a:r>
            <a:endParaRPr lang="en-US" sz="1600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bring groomed dataset to CAR, and</a:t>
            </a:r>
          </a:p>
          <a:p>
            <a:pPr algn="ctr"/>
            <a:r>
              <a:rPr lang="en-US" sz="1600" dirty="0" smtClean="0">
                <a:latin typeface="+mj-lt"/>
              </a:rPr>
              <a:t>need only basic knowledge of R</a:t>
            </a:r>
            <a:endParaRPr lang="en-US" sz="1600" dirty="0" smtClean="0">
              <a:latin typeface="+mj-lt"/>
            </a:endParaRP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56881" y="3018692"/>
            <a:ext cx="2131842" cy="140916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879773" y="3815862"/>
            <a:ext cx="244427" cy="791307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99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236220"/>
            <a:ext cx="754380" cy="14630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85190" y="2627144"/>
            <a:ext cx="2316493" cy="1716974"/>
            <a:chOff x="1021080" y="1905000"/>
            <a:chExt cx="3653791" cy="31720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1080" y="1905000"/>
              <a:ext cx="3653791" cy="297942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112520" y="4861560"/>
              <a:ext cx="35493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Image credit: https://support.novell.com/techcenter/articles/ana19920502.html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" name="Can 6"/>
          <p:cNvSpPr/>
          <p:nvPr/>
        </p:nvSpPr>
        <p:spPr>
          <a:xfrm>
            <a:off x="460985" y="1920339"/>
            <a:ext cx="424205" cy="346099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 smtClean="0"/>
              <a:t>EAS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740" y="1901411"/>
            <a:ext cx="2676129" cy="2442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327660" y="172983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REDCap </a:t>
            </a:r>
            <a:r>
              <a:rPr lang="en-US" sz="1600" dirty="0" smtClean="0">
                <a:latin typeface="+mj-lt"/>
              </a:rPr>
              <a:t>interacts </a:t>
            </a:r>
            <a:r>
              <a:rPr lang="en-US" sz="1600" dirty="0">
                <a:latin typeface="+mj-lt"/>
              </a:rPr>
              <a:t>with the </a:t>
            </a:r>
            <a:r>
              <a:rPr lang="en-US" sz="1600" dirty="0" smtClean="0">
                <a:latin typeface="+mj-lt"/>
              </a:rPr>
              <a:t>DRIVER</a:t>
            </a:r>
          </a:p>
          <a:p>
            <a:pPr algn="ctr"/>
            <a:r>
              <a:rPr lang="en-US" sz="1600" dirty="0" smtClean="0">
                <a:latin typeface="+mj-lt"/>
              </a:rPr>
              <a:t>to </a:t>
            </a:r>
            <a:r>
              <a:rPr lang="en-US" sz="1600" dirty="0">
                <a:latin typeface="+mj-lt"/>
              </a:rPr>
              <a:t>obtain relevant description </a:t>
            </a:r>
            <a:endParaRPr lang="en-US" sz="1600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of </a:t>
            </a:r>
            <a:r>
              <a:rPr lang="en-US" sz="1600" dirty="0">
                <a:latin typeface="+mj-lt"/>
              </a:rPr>
              <a:t>the study 's </a:t>
            </a:r>
            <a:r>
              <a:rPr lang="en-US" sz="1600" dirty="0" smtClean="0">
                <a:latin typeface="+mj-lt"/>
              </a:rPr>
              <a:t>DATASET and </a:t>
            </a:r>
            <a:r>
              <a:rPr lang="en-US" sz="1600" dirty="0">
                <a:latin typeface="+mj-lt"/>
              </a:rPr>
              <a:t>characteristics.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140"/>
            <a:ext cx="9144000" cy="5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78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160020"/>
            <a:ext cx="688340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0985" y="1920339"/>
            <a:ext cx="424205" cy="2994609"/>
            <a:chOff x="346957" y="1716357"/>
            <a:chExt cx="424205" cy="2994609"/>
          </a:xfrm>
        </p:grpSpPr>
        <p:sp>
          <p:nvSpPr>
            <p:cNvPr id="7" name="Can 6"/>
            <p:cNvSpPr/>
            <p:nvPr/>
          </p:nvSpPr>
          <p:spPr>
            <a:xfrm>
              <a:off x="346957" y="4364867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700" dirty="0" smtClean="0"/>
                <a:t>SATSA</a:t>
              </a:r>
              <a:endParaRPr lang="en-US" sz="7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346957" y="4033805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 smtClean="0"/>
                <a:t>OCTO</a:t>
              </a:r>
              <a:endParaRPr lang="en-US" sz="800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346957" y="3702741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700" dirty="0" smtClean="0"/>
                <a:t>NuAge</a:t>
              </a:r>
              <a:endParaRPr lang="en-US" sz="700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346957" y="3371677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346957" y="3040613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 smtClean="0"/>
                <a:t>LASA</a:t>
              </a:r>
              <a:endParaRPr lang="en-US" sz="900" dirty="0"/>
            </a:p>
          </p:txBody>
        </p:sp>
        <p:sp>
          <p:nvSpPr>
            <p:cNvPr id="12" name="Can 11"/>
            <p:cNvSpPr/>
            <p:nvPr/>
          </p:nvSpPr>
          <p:spPr>
            <a:xfrm>
              <a:off x="346957" y="2709549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smtClean="0"/>
                <a:t>ILSE</a:t>
              </a:r>
              <a:endParaRPr lang="en-US" sz="1000" dirty="0"/>
            </a:p>
          </p:txBody>
        </p:sp>
        <p:sp>
          <p:nvSpPr>
            <p:cNvPr id="13" name="Can 12"/>
            <p:cNvSpPr/>
            <p:nvPr/>
          </p:nvSpPr>
          <p:spPr>
            <a:xfrm>
              <a:off x="346957" y="2378485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smtClean="0"/>
                <a:t>HRS</a:t>
              </a:r>
              <a:endParaRPr lang="en-US" sz="1000" dirty="0"/>
            </a:p>
          </p:txBody>
        </p:sp>
        <p:sp>
          <p:nvSpPr>
            <p:cNvPr id="15" name="Can 14"/>
            <p:cNvSpPr/>
            <p:nvPr/>
          </p:nvSpPr>
          <p:spPr>
            <a:xfrm>
              <a:off x="346957" y="2047421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 smtClean="0"/>
                <a:t>ELSA</a:t>
              </a:r>
              <a:endParaRPr lang="en-US" sz="9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346957" y="1716357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smtClean="0"/>
                <a:t>EAS</a:t>
              </a:r>
              <a:endParaRPr lang="en-US" sz="1000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496" y="2781300"/>
            <a:ext cx="3560504" cy="237367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327660" y="172983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When all drivers </a:t>
            </a:r>
            <a:r>
              <a:rPr lang="en-US" sz="1600" dirty="0" smtClean="0">
                <a:latin typeface="+mj-lt"/>
              </a:rPr>
              <a:t>fill </a:t>
            </a:r>
            <a:r>
              <a:rPr lang="en-US" sz="1600" dirty="0" smtClean="0">
                <a:latin typeface="+mj-lt"/>
              </a:rPr>
              <a:t>in the </a:t>
            </a:r>
            <a:r>
              <a:rPr lang="en-US" sz="1600" dirty="0" smtClean="0">
                <a:latin typeface="+mj-lt"/>
              </a:rPr>
              <a:t>Pre-Conference </a:t>
            </a:r>
            <a:r>
              <a:rPr lang="en-US" sz="1600" dirty="0" smtClean="0">
                <a:latin typeface="+mj-lt"/>
              </a:rPr>
              <a:t>Survey</a:t>
            </a:r>
          </a:p>
          <a:p>
            <a:pPr algn="ctr"/>
            <a:r>
              <a:rPr lang="en-US" sz="1600" dirty="0" smtClean="0">
                <a:latin typeface="+mj-lt"/>
              </a:rPr>
              <a:t>we </a:t>
            </a:r>
            <a:r>
              <a:rPr lang="en-US" sz="1600" dirty="0" smtClean="0">
                <a:latin typeface="+mj-lt"/>
              </a:rPr>
              <a:t>can see </a:t>
            </a:r>
            <a:r>
              <a:rPr lang="en-US" sz="1600" dirty="0" smtClean="0">
                <a:latin typeface="+mj-lt"/>
              </a:rPr>
              <a:t>which studies </a:t>
            </a:r>
            <a:r>
              <a:rPr lang="en-US" sz="1600" dirty="0" smtClean="0">
                <a:latin typeface="+mj-lt"/>
              </a:rPr>
              <a:t>have similar </a:t>
            </a:r>
          </a:p>
          <a:p>
            <a:pPr algn="ctr"/>
            <a:r>
              <a:rPr lang="en-US" sz="1600" cap="all" dirty="0" smtClean="0">
                <a:latin typeface="+mj-lt"/>
              </a:rPr>
              <a:t>cognitive measures</a:t>
            </a:r>
          </a:p>
        </p:txBody>
      </p:sp>
      <p:cxnSp>
        <p:nvCxnSpPr>
          <p:cNvPr id="3" name="Curved Connector 2"/>
          <p:cNvCxnSpPr>
            <a:stCxn id="18" idx="2"/>
            <a:endCxn id="17" idx="1"/>
          </p:cNvCxnSpPr>
          <p:nvPr/>
        </p:nvCxnSpPr>
        <p:spPr>
          <a:xfrm rot="16200000" flipH="1">
            <a:off x="4210269" y="2594907"/>
            <a:ext cx="1407299" cy="1339156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5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160020"/>
            <a:ext cx="688340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60985" y="1920339"/>
            <a:ext cx="424205" cy="2994609"/>
            <a:chOff x="346957" y="1716357"/>
            <a:chExt cx="424205" cy="2994609"/>
          </a:xfrm>
        </p:grpSpPr>
        <p:sp>
          <p:nvSpPr>
            <p:cNvPr id="13" name="Can 12"/>
            <p:cNvSpPr/>
            <p:nvPr/>
          </p:nvSpPr>
          <p:spPr>
            <a:xfrm>
              <a:off x="346957" y="4364867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700" dirty="0" smtClean="0"/>
                <a:t>SATSA</a:t>
              </a:r>
              <a:endParaRPr lang="en-US" sz="700" dirty="0"/>
            </a:p>
          </p:txBody>
        </p:sp>
        <p:sp>
          <p:nvSpPr>
            <p:cNvPr id="12" name="Can 11"/>
            <p:cNvSpPr/>
            <p:nvPr/>
          </p:nvSpPr>
          <p:spPr>
            <a:xfrm>
              <a:off x="346957" y="4033805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 smtClean="0"/>
                <a:t>OCTO</a:t>
              </a:r>
              <a:endParaRPr lang="en-US" sz="800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346957" y="3702741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700" dirty="0" smtClean="0"/>
                <a:t>NuAge</a:t>
              </a:r>
              <a:endParaRPr lang="en-US" sz="700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346957" y="3371677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346957" y="3040613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 smtClean="0"/>
                <a:t>LASA</a:t>
              </a:r>
              <a:endParaRPr lang="en-US" sz="9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346957" y="2709549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smtClean="0"/>
                <a:t>ILSE</a:t>
              </a:r>
              <a:endParaRPr lang="en-US" sz="1000" dirty="0"/>
            </a:p>
          </p:txBody>
        </p:sp>
        <p:sp>
          <p:nvSpPr>
            <p:cNvPr id="7" name="Can 6"/>
            <p:cNvSpPr/>
            <p:nvPr/>
          </p:nvSpPr>
          <p:spPr>
            <a:xfrm>
              <a:off x="346957" y="2378485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smtClean="0"/>
                <a:t>HRS</a:t>
              </a:r>
              <a:endParaRPr lang="en-US" sz="10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346957" y="2047421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 smtClean="0"/>
                <a:t>ELSA</a:t>
              </a:r>
              <a:endParaRPr lang="en-US" sz="900" dirty="0"/>
            </a:p>
          </p:txBody>
        </p:sp>
        <p:sp>
          <p:nvSpPr>
            <p:cNvPr id="4" name="Can 3"/>
            <p:cNvSpPr/>
            <p:nvPr/>
          </p:nvSpPr>
          <p:spPr>
            <a:xfrm>
              <a:off x="346957" y="1716357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smtClean="0"/>
                <a:t>EAS</a:t>
              </a:r>
              <a:endParaRPr lang="en-US" sz="1000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3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9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89660"/>
            <a:ext cx="6842759" cy="3154680"/>
          </a:xfrm>
        </p:spPr>
        <p:txBody>
          <a:bodyPr>
            <a:noAutofit/>
          </a:bodyPr>
          <a:lstStyle/>
          <a:p>
            <a:r>
              <a:rPr lang="en-US" sz="1800" dirty="0"/>
              <a:t>The IALSA network (</a:t>
            </a:r>
            <a:r>
              <a:rPr lang="en-US" sz="1800" dirty="0">
                <a:solidFill>
                  <a:schemeClr val="accent1"/>
                </a:solidFill>
              </a:rPr>
              <a:t>NIH/NIA 1P01AG043362</a:t>
            </a:r>
            <a:r>
              <a:rPr lang="en-US" sz="1800" dirty="0"/>
              <a:t>) is comprised of over </a:t>
            </a:r>
            <a:r>
              <a:rPr lang="en-US" sz="1800" dirty="0">
                <a:solidFill>
                  <a:srgbClr val="FF0000"/>
                </a:solidFill>
              </a:rPr>
              <a:t>100 longitudinal studies</a:t>
            </a:r>
            <a:r>
              <a:rPr lang="en-US" sz="1800" dirty="0"/>
              <a:t> on aging, health and dementia. </a:t>
            </a:r>
          </a:p>
          <a:p>
            <a:pPr lvl="1"/>
            <a:r>
              <a:rPr lang="en-US" sz="1600" dirty="0"/>
              <a:t>Mix of samples aged from</a:t>
            </a:r>
            <a:r>
              <a:rPr lang="en-US" sz="1600" dirty="0">
                <a:solidFill>
                  <a:srgbClr val="FF0000"/>
                </a:solidFill>
              </a:rPr>
              <a:t> birth to 100 </a:t>
            </a:r>
            <a:r>
              <a:rPr lang="en-US" sz="1600" dirty="0" smtClean="0">
                <a:solidFill>
                  <a:srgbClr val="FF0000"/>
                </a:solidFill>
              </a:rPr>
              <a:t>years</a:t>
            </a:r>
            <a:endParaRPr lang="en-US" sz="1600" dirty="0"/>
          </a:p>
          <a:p>
            <a:pPr lvl="1"/>
            <a:r>
              <a:rPr lang="en-US" sz="1600" dirty="0"/>
              <a:t>Assessed from </a:t>
            </a:r>
            <a:r>
              <a:rPr lang="en-US" sz="1600" dirty="0">
                <a:solidFill>
                  <a:srgbClr val="FF0000"/>
                </a:solidFill>
              </a:rPr>
              <a:t>1921 to the present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smtClean="0"/>
              <a:t>Monitoring each individual for </a:t>
            </a:r>
            <a:r>
              <a:rPr lang="en-US" sz="1600" dirty="0">
                <a:solidFill>
                  <a:srgbClr val="FF0000"/>
                </a:solidFill>
              </a:rPr>
              <a:t>4 to 48 years </a:t>
            </a:r>
            <a:endParaRPr lang="en-US" sz="1600" dirty="0" smtClean="0"/>
          </a:p>
          <a:p>
            <a:pPr lvl="1"/>
            <a:r>
              <a:rPr lang="en-US" sz="1600" dirty="0"/>
              <a:t>Time between assessments </a:t>
            </a:r>
            <a:r>
              <a:rPr lang="en-US" sz="1600" dirty="0" smtClean="0">
                <a:solidFill>
                  <a:srgbClr val="FF0000"/>
                </a:solidFill>
              </a:rPr>
              <a:t>6 </a:t>
            </a:r>
            <a:r>
              <a:rPr lang="en-US" sz="1600" dirty="0">
                <a:solidFill>
                  <a:srgbClr val="FF0000"/>
                </a:solidFill>
              </a:rPr>
              <a:t>months to 17 </a:t>
            </a:r>
            <a:r>
              <a:rPr lang="en-US" sz="1600" dirty="0" smtClean="0">
                <a:solidFill>
                  <a:srgbClr val="FF0000"/>
                </a:solidFill>
              </a:rPr>
              <a:t>years</a:t>
            </a:r>
          </a:p>
          <a:p>
            <a:pPr marL="342900" lvl="1" indent="0">
              <a:buNone/>
            </a:pPr>
            <a:endParaRPr lang="en-US" sz="1600" dirty="0"/>
          </a:p>
          <a:p>
            <a:r>
              <a:rPr lang="en-CA" sz="1800" dirty="0" smtClean="0"/>
              <a:t>Focus on the </a:t>
            </a:r>
            <a:r>
              <a:rPr lang="en-CA" sz="1800" dirty="0" smtClean="0">
                <a:solidFill>
                  <a:srgbClr val="FF0000"/>
                </a:solidFill>
              </a:rPr>
              <a:t>reproducibility </a:t>
            </a:r>
            <a:r>
              <a:rPr lang="en-CA" sz="1800" dirty="0">
                <a:solidFill>
                  <a:srgbClr val="FF0000"/>
                </a:solidFill>
              </a:rPr>
              <a:t>of results </a:t>
            </a:r>
            <a:r>
              <a:rPr lang="en-CA" sz="1800" dirty="0"/>
              <a:t>(i.e., direction and pattern of effects) across 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populations</a:t>
            </a:r>
            <a:r>
              <a:rPr lang="en-CA" sz="1800" dirty="0"/>
              <a:t>, historical 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periods</a:t>
            </a:r>
            <a:r>
              <a:rPr lang="en-CA" sz="1800" dirty="0"/>
              <a:t>, 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measurements</a:t>
            </a:r>
            <a:r>
              <a:rPr lang="en-CA" sz="1800" dirty="0"/>
              <a:t>, 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design</a:t>
            </a:r>
            <a:r>
              <a:rPr lang="en-CA" sz="1800" i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CA" sz="1800" dirty="0"/>
              <a:t>, and statistical 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models</a:t>
            </a:r>
            <a:r>
              <a:rPr lang="en-CA" sz="1800" dirty="0" smtClean="0"/>
              <a:t>.</a:t>
            </a:r>
          </a:p>
          <a:p>
            <a:endParaRPr lang="en-CA" sz="1800" dirty="0" smtClean="0"/>
          </a:p>
          <a:p>
            <a:pPr marL="171450" lvl="1">
              <a:spcBef>
                <a:spcPts val="750"/>
              </a:spcBef>
            </a:pPr>
            <a:r>
              <a:rPr lang="en-CA" sz="2000" dirty="0">
                <a:solidFill>
                  <a:srgbClr val="FF0000"/>
                </a:solidFill>
              </a:rPr>
              <a:t>Research aim</a:t>
            </a:r>
            <a:r>
              <a:rPr lang="en-CA" sz="2000" dirty="0"/>
              <a:t>: </a:t>
            </a:r>
            <a:r>
              <a:rPr lang="en-CA" sz="2000" i="1" dirty="0"/>
              <a:t>To maintain and enhance cognitive and physical health and well-being throughout the lifespan</a:t>
            </a:r>
          </a:p>
          <a:p>
            <a:endParaRPr lang="en-CA" sz="1800" dirty="0"/>
          </a:p>
          <a:p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86138" y="0"/>
            <a:ext cx="8997159" cy="1040296"/>
            <a:chOff x="86138" y="0"/>
            <a:chExt cx="8997159" cy="10402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8" y="0"/>
              <a:ext cx="8997159" cy="104029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669127" y="679646"/>
              <a:ext cx="141417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C5976"/>
                  </a:solidFill>
                  <a:latin typeface="Consolas" panose="020B0609020204030204" pitchFamily="49" charset="0"/>
                </a:rPr>
                <a:t>www.ialsa.org</a:t>
              </a:r>
              <a:endParaRPr lang="en-US" dirty="0">
                <a:solidFill>
                  <a:srgbClr val="1C5976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515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9693" y="193151"/>
            <a:ext cx="1835942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69164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Script run on server</a:t>
            </a:r>
            <a:r>
              <a:rPr lang="en-US" sz="1600" dirty="0" smtClean="0">
                <a:latin typeface="+mj-lt"/>
              </a:rPr>
              <a:t>.</a:t>
            </a:r>
          </a:p>
          <a:p>
            <a:pPr algn="ctr"/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After </a:t>
            </a:r>
            <a:r>
              <a:rPr lang="en-US" sz="1600" dirty="0" smtClean="0">
                <a:latin typeface="+mj-lt"/>
              </a:rPr>
              <a:t>drivers enter responses into PCS,</a:t>
            </a:r>
          </a:p>
          <a:p>
            <a:pPr algn="ctr"/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the </a:t>
            </a:r>
            <a:r>
              <a:rPr lang="en-US" sz="1600" dirty="0" smtClean="0">
                <a:latin typeface="+mj-lt"/>
              </a:rPr>
              <a:t>CREATOR populates/writes</a:t>
            </a:r>
          </a:p>
          <a:p>
            <a:pPr algn="ctr"/>
            <a:r>
              <a:rPr lang="en-US" sz="1600" dirty="0" smtClean="0">
                <a:latin typeface="+mj-lt"/>
              </a:rPr>
              <a:t>PART I </a:t>
            </a:r>
            <a:r>
              <a:rPr lang="en-US" sz="1600" dirty="0">
                <a:latin typeface="+mj-lt"/>
              </a:rPr>
              <a:t>of the Catalog.</a:t>
            </a:r>
            <a:endParaRPr lang="en-US" sz="1600" cap="all" dirty="0" smtClean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24004"/>
          <a:stretch/>
        </p:blipFill>
        <p:spPr>
          <a:xfrm>
            <a:off x="146176" y="2895600"/>
            <a:ext cx="2071075" cy="217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26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cspri.org.au/sites/acspri.org.au/files/m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175" y="2494446"/>
            <a:ext cx="554308" cy="23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6772659" y="1952479"/>
            <a:ext cx="2240280" cy="2595576"/>
            <a:chOff x="6734559" y="2251633"/>
            <a:chExt cx="2240280" cy="2595576"/>
          </a:xfrm>
        </p:grpSpPr>
        <p:sp>
          <p:nvSpPr>
            <p:cNvPr id="35" name="Cloud 34"/>
            <p:cNvSpPr/>
            <p:nvPr/>
          </p:nvSpPr>
          <p:spPr>
            <a:xfrm>
              <a:off x="6734559" y="2251633"/>
              <a:ext cx="2240280" cy="2595576"/>
            </a:xfrm>
            <a:prstGeom prst="cloud">
              <a:avLst/>
            </a:prstGeom>
            <a:solidFill>
              <a:srgbClr val="FF0000">
                <a:alpha val="2000"/>
              </a:srgbClr>
            </a:solidFill>
            <a:ln w="12700"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153659" y="2845974"/>
              <a:ext cx="1205481" cy="1369828"/>
              <a:chOff x="-91938" y="29352"/>
              <a:chExt cx="7102806" cy="696615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1938" y="29352"/>
                <a:ext cx="3814280" cy="51435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0900" y="1852002"/>
                <a:ext cx="4819968" cy="5143500"/>
              </a:xfrm>
              <a:prstGeom prst="rect">
                <a:avLst/>
              </a:prstGeom>
            </p:spPr>
          </p:pic>
        </p:grpSp>
      </p:grpSp>
      <p:sp>
        <p:nvSpPr>
          <p:cNvPr id="9" name="TextBox 8"/>
          <p:cNvSpPr txBox="1"/>
          <p:nvPr/>
        </p:nvSpPr>
        <p:spPr>
          <a:xfrm>
            <a:off x="0" y="1688227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Script run on server</a:t>
            </a:r>
            <a:r>
              <a:rPr lang="en-US" sz="1600" dirty="0" smtClean="0">
                <a:latin typeface="+mj-lt"/>
              </a:rPr>
              <a:t>.</a:t>
            </a:r>
          </a:p>
          <a:p>
            <a:pPr algn="ctr"/>
            <a:r>
              <a:rPr lang="en-US" sz="1600" dirty="0" smtClean="0">
                <a:latin typeface="+mj-lt"/>
              </a:rPr>
              <a:t> Using dataset descriptions, the</a:t>
            </a:r>
          </a:p>
          <a:p>
            <a:pPr algn="ctr"/>
            <a:r>
              <a:rPr lang="en-US" sz="1600" dirty="0" smtClean="0">
                <a:latin typeface="+mj-lt"/>
              </a:rPr>
              <a:t> TRANSLATOR encodes </a:t>
            </a:r>
            <a:r>
              <a:rPr lang="en-US" sz="1600" cap="all" dirty="0" smtClean="0">
                <a:latin typeface="+mj-lt"/>
              </a:rPr>
              <a:t>statistical models</a:t>
            </a:r>
          </a:p>
          <a:p>
            <a:pPr algn="ctr"/>
            <a:r>
              <a:rPr lang="en-US" sz="1600" dirty="0" smtClean="0">
                <a:latin typeface="+mj-lt"/>
              </a:rPr>
              <a:t>Into M</a:t>
            </a:r>
            <a:r>
              <a:rPr lang="en-US" sz="1600" i="1" dirty="0" smtClean="0">
                <a:latin typeface="+mj-lt"/>
              </a:rPr>
              <a:t>plus</a:t>
            </a:r>
            <a:r>
              <a:rPr lang="en-US" sz="1600" dirty="0" smtClean="0">
                <a:latin typeface="+mj-lt"/>
              </a:rPr>
              <a:t> estimation language</a:t>
            </a:r>
          </a:p>
          <a:p>
            <a:pPr algn="ctr"/>
            <a:endParaRPr lang="en-US" sz="1600" dirty="0" smtClean="0">
              <a:latin typeface="+mj-lt"/>
            </a:endParaRPr>
          </a:p>
          <a:p>
            <a:pPr algn="ctr"/>
            <a:endParaRPr lang="en-US" sz="1600" cap="all" dirty="0" smtClean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42160" y="160020"/>
            <a:ext cx="1920240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561227" y="2845974"/>
            <a:ext cx="3711554" cy="2271421"/>
            <a:chOff x="4815226" y="2496820"/>
            <a:chExt cx="4039280" cy="24719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9915" y="2496820"/>
              <a:ext cx="3764591" cy="153112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5226" y="4222852"/>
              <a:ext cx="4039280" cy="745953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b="24004"/>
          <a:stretch/>
        </p:blipFill>
        <p:spPr>
          <a:xfrm>
            <a:off x="146176" y="2895600"/>
            <a:ext cx="2071075" cy="2172170"/>
          </a:xfrm>
          <a:prstGeom prst="rect">
            <a:avLst/>
          </a:prstGeom>
        </p:spPr>
      </p:pic>
      <p:cxnSp>
        <p:nvCxnSpPr>
          <p:cNvPr id="16" name="Curved Connector 15"/>
          <p:cNvCxnSpPr/>
          <p:nvPr/>
        </p:nvCxnSpPr>
        <p:spPr>
          <a:xfrm flipV="1">
            <a:off x="1996725" y="3559991"/>
            <a:ext cx="785029" cy="22400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flipV="1">
            <a:off x="5984199" y="3292126"/>
            <a:ext cx="729021" cy="26169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97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467100" y="190499"/>
            <a:ext cx="561561" cy="1522007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623561" y="1879111"/>
            <a:ext cx="2872740" cy="3264390"/>
            <a:chOff x="-91938" y="29352"/>
            <a:chExt cx="7102806" cy="696615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938" y="29352"/>
              <a:ext cx="3814280" cy="51435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900" y="1852002"/>
              <a:ext cx="4819968" cy="51435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-1012064" y="2845974"/>
            <a:ext cx="6567044" cy="2271421"/>
            <a:chOff x="-1012064" y="2845974"/>
            <a:chExt cx="6567044" cy="2271421"/>
          </a:xfrm>
        </p:grpSpPr>
        <p:grpSp>
          <p:nvGrpSpPr>
            <p:cNvPr id="21" name="Group 20"/>
            <p:cNvGrpSpPr/>
            <p:nvPr/>
          </p:nvGrpSpPr>
          <p:grpSpPr>
            <a:xfrm>
              <a:off x="1402987" y="2845974"/>
              <a:ext cx="3711554" cy="2271421"/>
              <a:chOff x="4815226" y="2496820"/>
              <a:chExt cx="4039280" cy="2471985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9915" y="2496820"/>
                <a:ext cx="3764591" cy="1531121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5226" y="4222852"/>
                <a:ext cx="4039280" cy="745953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6"/>
            <a:srcRect b="24004"/>
            <a:stretch/>
          </p:blipFill>
          <p:spPr>
            <a:xfrm>
              <a:off x="-1012064" y="2895600"/>
              <a:ext cx="2071075" cy="2172170"/>
            </a:xfrm>
            <a:prstGeom prst="rect">
              <a:avLst/>
            </a:prstGeom>
          </p:spPr>
        </p:pic>
        <p:cxnSp>
          <p:nvCxnSpPr>
            <p:cNvPr id="28" name="Curved Connector 27"/>
            <p:cNvCxnSpPr/>
            <p:nvPr/>
          </p:nvCxnSpPr>
          <p:spPr>
            <a:xfrm flipV="1">
              <a:off x="838485" y="3559991"/>
              <a:ext cx="785029" cy="22400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 flipV="1">
              <a:off x="4825959" y="3292126"/>
              <a:ext cx="729021" cy="26169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-152400" y="1835880"/>
            <a:ext cx="544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Script </a:t>
            </a:r>
            <a:r>
              <a:rPr lang="en-US" sz="1600" dirty="0" smtClean="0">
                <a:latin typeface="+mj-lt"/>
              </a:rPr>
              <a:t>run on driver's </a:t>
            </a:r>
            <a:r>
              <a:rPr lang="en-US" sz="1600" dirty="0">
                <a:latin typeface="+mj-lt"/>
              </a:rPr>
              <a:t>local machine. </a:t>
            </a:r>
            <a:endParaRPr lang="en-US" sz="1600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TRANSCRIBER takes model syntax </a:t>
            </a:r>
            <a:r>
              <a:rPr lang="en-US" sz="1600" dirty="0">
                <a:latin typeface="+mj-lt"/>
              </a:rPr>
              <a:t>from Part </a:t>
            </a:r>
            <a:r>
              <a:rPr lang="en-US" sz="1600" dirty="0" smtClean="0">
                <a:latin typeface="+mj-lt"/>
              </a:rPr>
              <a:t>II,</a:t>
            </a:r>
          </a:p>
          <a:p>
            <a:pPr algn="ctr"/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and saves it as an </a:t>
            </a:r>
            <a:r>
              <a:rPr lang="en-US" sz="1600" dirty="0">
                <a:latin typeface="Consolas" panose="020B0609020204030204" pitchFamily="49" charset="0"/>
              </a:rPr>
              <a:t>.inp </a:t>
            </a:r>
            <a:r>
              <a:rPr lang="en-US" sz="1600" dirty="0">
                <a:latin typeface="+mj-lt"/>
              </a:rPr>
              <a:t>file </a:t>
            </a:r>
            <a:r>
              <a:rPr lang="en-US" sz="1600" dirty="0" smtClean="0">
                <a:latin typeface="+mj-lt"/>
              </a:rPr>
              <a:t>on </a:t>
            </a:r>
            <a:r>
              <a:rPr lang="en-US" sz="1600" dirty="0">
                <a:latin typeface="+mj-lt"/>
              </a:rPr>
              <a:t>the driver's local </a:t>
            </a:r>
            <a:r>
              <a:rPr lang="en-US" sz="1600" dirty="0" smtClean="0">
                <a:latin typeface="+mj-lt"/>
              </a:rPr>
              <a:t>machine</a:t>
            </a:r>
            <a:endParaRPr lang="en-US" sz="1600" cap="all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3788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417761" y="1798320"/>
            <a:ext cx="3689452" cy="3269450"/>
            <a:chOff x="0" y="0"/>
            <a:chExt cx="5804247" cy="51435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23625" cy="51435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0"/>
              <a:ext cx="2534225" cy="302002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2979685"/>
              <a:ext cx="2947735" cy="2150367"/>
            </a:xfrm>
            <a:prstGeom prst="rect">
              <a:avLst/>
            </a:prstGeom>
          </p:spPr>
        </p:pic>
      </p:grpSp>
      <p:sp>
        <p:nvSpPr>
          <p:cNvPr id="13" name="Rounded Rectangle 12"/>
          <p:cNvSpPr/>
          <p:nvPr/>
        </p:nvSpPr>
        <p:spPr>
          <a:xfrm>
            <a:off x="3467099" y="1285650"/>
            <a:ext cx="2271091" cy="426856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945237" y="3071447"/>
            <a:ext cx="6031330" cy="2072053"/>
            <a:chOff x="-4194910" y="1879111"/>
            <a:chExt cx="9501984" cy="326439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/>
            <a:srcRect b="24004"/>
            <a:stretch/>
          </p:blipFill>
          <p:spPr>
            <a:xfrm>
              <a:off x="-4194910" y="2895600"/>
              <a:ext cx="2071075" cy="2172170"/>
            </a:xfrm>
            <a:prstGeom prst="rect">
              <a:avLst/>
            </a:prstGeom>
          </p:spPr>
        </p:pic>
        <p:cxnSp>
          <p:nvCxnSpPr>
            <p:cNvPr id="28" name="Curved Connector 27"/>
            <p:cNvCxnSpPr/>
            <p:nvPr/>
          </p:nvCxnSpPr>
          <p:spPr>
            <a:xfrm flipV="1">
              <a:off x="-2344361" y="3559991"/>
              <a:ext cx="785029" cy="22400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-1786240" y="1879111"/>
              <a:ext cx="7093314" cy="3264390"/>
              <a:chOff x="-1786240" y="1879111"/>
              <a:chExt cx="7093314" cy="326439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-1786240" y="2845974"/>
                <a:ext cx="3711554" cy="2271421"/>
                <a:chOff x="4815226" y="2496820"/>
                <a:chExt cx="4039280" cy="2471985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89915" y="2496820"/>
                  <a:ext cx="3764591" cy="1531121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5226" y="4222852"/>
                  <a:ext cx="4039280" cy="745953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/>
              <p:cNvGrpSpPr/>
              <p:nvPr/>
            </p:nvGrpSpPr>
            <p:grpSpPr>
              <a:xfrm>
                <a:off x="2434334" y="1879111"/>
                <a:ext cx="2872740" cy="3264390"/>
                <a:chOff x="-91938" y="29352"/>
                <a:chExt cx="7102806" cy="6966150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91938" y="29352"/>
                  <a:ext cx="3814280" cy="5143500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0900" y="1852002"/>
                  <a:ext cx="4819968" cy="5143500"/>
                </a:xfrm>
                <a:prstGeom prst="rect">
                  <a:avLst/>
                </a:prstGeom>
              </p:spPr>
            </p:pic>
          </p:grpSp>
          <p:cxnSp>
            <p:nvCxnSpPr>
              <p:cNvPr id="29" name="Curved Connector 28"/>
              <p:cNvCxnSpPr/>
              <p:nvPr/>
            </p:nvCxnSpPr>
            <p:spPr>
              <a:xfrm flipV="1">
                <a:off x="1636732" y="3292126"/>
                <a:ext cx="729021" cy="261696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" name="Curved Connector 29"/>
          <p:cNvCxnSpPr/>
          <p:nvPr/>
        </p:nvCxnSpPr>
        <p:spPr>
          <a:xfrm flipV="1">
            <a:off x="4358906" y="2506979"/>
            <a:ext cx="941800" cy="92606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354587" y="1835880"/>
            <a:ext cx="544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Script </a:t>
            </a:r>
            <a:r>
              <a:rPr lang="en-US" sz="1600" dirty="0">
                <a:latin typeface="+mj-lt"/>
              </a:rPr>
              <a:t>run on driver's local machine. </a:t>
            </a:r>
          </a:p>
          <a:p>
            <a:pPr algn="ctr"/>
            <a:r>
              <a:rPr lang="en-US" sz="1600" dirty="0" smtClean="0">
                <a:latin typeface="+mj-lt"/>
              </a:rPr>
              <a:t>Calls </a:t>
            </a:r>
            <a:r>
              <a:rPr lang="en-US" sz="1600" dirty="0">
                <a:latin typeface="+mj-lt"/>
              </a:rPr>
              <a:t>a local installation of M</a:t>
            </a:r>
            <a:r>
              <a:rPr lang="en-US" sz="1600" i="1" dirty="0">
                <a:latin typeface="+mj-lt"/>
              </a:rPr>
              <a:t>plus</a:t>
            </a:r>
            <a:r>
              <a:rPr lang="en-US" sz="1600" dirty="0" smtClean="0">
                <a:latin typeface="+mj-lt"/>
              </a:rPr>
              <a:t>,</a:t>
            </a:r>
          </a:p>
          <a:p>
            <a:pPr algn="ctr"/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which uses the local </a:t>
            </a:r>
            <a:r>
              <a:rPr lang="en-US" sz="1600" dirty="0">
                <a:latin typeface="Consolas" panose="020B0609020204030204" pitchFamily="49" charset="0"/>
              </a:rPr>
              <a:t>.dat </a:t>
            </a:r>
            <a:r>
              <a:rPr lang="en-US" sz="1600" dirty="0">
                <a:latin typeface="+mj-lt"/>
              </a:rPr>
              <a:t>and </a:t>
            </a:r>
            <a:r>
              <a:rPr lang="en-US" sz="1600" dirty="0">
                <a:latin typeface="Consolas" panose="020B0609020204030204" pitchFamily="49" charset="0"/>
              </a:rPr>
              <a:t>.inp </a:t>
            </a:r>
            <a:r>
              <a:rPr lang="en-US" sz="1600" dirty="0">
                <a:latin typeface="+mj-lt"/>
              </a:rPr>
              <a:t>files. </a:t>
            </a:r>
            <a:endParaRPr lang="en-US" sz="1600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Returns </a:t>
            </a:r>
            <a:r>
              <a:rPr lang="en-US" sz="1600" dirty="0">
                <a:latin typeface="+mj-lt"/>
              </a:rPr>
              <a:t>an </a:t>
            </a:r>
            <a:r>
              <a:rPr lang="en-US" sz="1600" dirty="0">
                <a:latin typeface="Consolas" panose="020B0609020204030204" pitchFamily="49" charset="0"/>
              </a:rPr>
              <a:t>.out </a:t>
            </a:r>
            <a:r>
              <a:rPr lang="en-US" sz="1600" dirty="0">
                <a:latin typeface="+mj-lt"/>
              </a:rPr>
              <a:t>file containing the </a:t>
            </a:r>
            <a:r>
              <a:rPr lang="en-US" sz="1600" dirty="0" smtClean="0">
                <a:latin typeface="+mj-lt"/>
              </a:rPr>
              <a:t>MODEL SOLUTION</a:t>
            </a:r>
            <a:endParaRPr lang="en-US" sz="1600" cap="all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2270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52060" y="182880"/>
            <a:ext cx="701040" cy="15011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99653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Script </a:t>
            </a:r>
            <a:r>
              <a:rPr lang="en-US" sz="1600" dirty="0">
                <a:latin typeface="+mj-lt"/>
              </a:rPr>
              <a:t>run on driver's local machine. </a:t>
            </a:r>
          </a:p>
          <a:p>
            <a:pPr algn="ctr"/>
            <a:r>
              <a:rPr lang="en-US" sz="1600" dirty="0" smtClean="0">
                <a:latin typeface="+mj-lt"/>
              </a:rPr>
              <a:t>Uploads </a:t>
            </a:r>
            <a:r>
              <a:rPr lang="en-US" sz="1600" dirty="0">
                <a:latin typeface="+mj-lt"/>
              </a:rPr>
              <a:t>the contents of the </a:t>
            </a:r>
            <a:r>
              <a:rPr lang="en-US" sz="1600" dirty="0">
                <a:latin typeface="Consolas" panose="020B0609020204030204" pitchFamily="49" charset="0"/>
              </a:rPr>
              <a:t>.out </a:t>
            </a:r>
            <a:r>
              <a:rPr lang="en-US" sz="1600" dirty="0">
                <a:latin typeface="+mj-lt"/>
              </a:rPr>
              <a:t>files </a:t>
            </a:r>
            <a:endParaRPr lang="en-US" sz="1600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to </a:t>
            </a:r>
            <a:r>
              <a:rPr lang="en-US" sz="1600" dirty="0">
                <a:latin typeface="+mj-lt"/>
              </a:rPr>
              <a:t>Part </a:t>
            </a:r>
            <a:r>
              <a:rPr lang="en-US" sz="1600" dirty="0" smtClean="0">
                <a:latin typeface="+mj-lt"/>
              </a:rPr>
              <a:t>III of the Catalog.</a:t>
            </a:r>
            <a:endParaRPr lang="en-US" sz="1600" cap="all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4666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113020" y="182880"/>
            <a:ext cx="2026920" cy="44196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902336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Script run on server.</a:t>
            </a:r>
          </a:p>
          <a:p>
            <a:pPr algn="ctr"/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PARSER extracts </a:t>
            </a:r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elements of model 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solution from the M</a:t>
            </a:r>
            <a:r>
              <a:rPr lang="en-US" sz="1600" i="1" dirty="0">
                <a:solidFill>
                  <a:srgbClr val="333333"/>
                </a:solidFill>
                <a:latin typeface="+mj-lt"/>
              </a:rPr>
              <a:t>plus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 output </a:t>
            </a:r>
            <a:endParaRPr lang="en-US" sz="1600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(e.g. 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parameter estimates, fit indices, and the convergence status). </a:t>
            </a:r>
            <a:endParaRPr lang="en-US" sz="1600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For 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each model, </a:t>
            </a:r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these values 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are saved as separate columns in a single row of Part IV.</a:t>
            </a:r>
            <a:endParaRPr lang="en-US" sz="16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23" y="3164749"/>
            <a:ext cx="7879845" cy="18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12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682740" y="205740"/>
            <a:ext cx="609600" cy="148590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8288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Script </a:t>
            </a:r>
            <a:r>
              <a:rPr lang="en-US" sz="1600" dirty="0">
                <a:latin typeface="+mj-lt"/>
              </a:rPr>
              <a:t>run on driver's local machine. </a:t>
            </a:r>
          </a:p>
          <a:p>
            <a:pPr algn="ctr"/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Copies 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the entire catalog as a </a:t>
            </a:r>
            <a:r>
              <a:rPr 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.csv</a:t>
            </a:r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 on 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the driver's local machine. </a:t>
            </a:r>
            <a:endParaRPr lang="en-US" sz="1600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This </a:t>
            </a:r>
            <a:r>
              <a:rPr lang="en-US" sz="1600" dirty="0">
                <a:latin typeface="+mj-lt"/>
              </a:rPr>
              <a:t>disconnected CSV allows the drivers to pursue their own analyses after the </a:t>
            </a:r>
            <a:r>
              <a:rPr lang="en-US" sz="1600" dirty="0" smtClean="0">
                <a:latin typeface="+mj-lt"/>
              </a:rPr>
              <a:t>workshop.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8802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696200" y="121920"/>
            <a:ext cx="1348740" cy="163068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78333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The </a:t>
            </a:r>
            <a:r>
              <a:rPr lang="en-US" sz="1600" dirty="0" smtClean="0">
                <a:latin typeface="+mj-lt"/>
              </a:rPr>
              <a:t>catalog </a:t>
            </a:r>
            <a:r>
              <a:rPr lang="en-US" sz="1600" dirty="0" smtClean="0">
                <a:latin typeface="+mj-lt"/>
              </a:rPr>
              <a:t>forms the dataset for META-ANALYSIS,</a:t>
            </a:r>
          </a:p>
          <a:p>
            <a:pPr algn="ctr"/>
            <a:r>
              <a:rPr lang="en-US" sz="1600" dirty="0">
                <a:latin typeface="+mj-lt"/>
              </a:rPr>
              <a:t>i</a:t>
            </a:r>
            <a:r>
              <a:rPr lang="en-US" sz="1600" dirty="0" smtClean="0">
                <a:latin typeface="+mj-lt"/>
              </a:rPr>
              <a:t>n </a:t>
            </a:r>
            <a:r>
              <a:rPr lang="en-US" sz="1600" dirty="0" smtClean="0">
                <a:latin typeface="+mj-lt"/>
              </a:rPr>
              <a:t>which models are the new units.</a:t>
            </a:r>
          </a:p>
          <a:p>
            <a:pPr algn="ctr"/>
            <a:r>
              <a:rPr lang="en-US" sz="1600" dirty="0" smtClean="0">
                <a:latin typeface="+mj-lt"/>
              </a:rPr>
              <a:t>MANUSCRIPTS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reports and interprets the results of meta-analysis.</a:t>
            </a:r>
          </a:p>
          <a:p>
            <a:pPr algn="ctr"/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324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870785" y="937548"/>
            <a:ext cx="960700" cy="335667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22" y="2833103"/>
            <a:ext cx="3830320" cy="2252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8288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DYNAMIC tables store all </a:t>
            </a:r>
            <a:r>
              <a:rPr lang="en-US" sz="1600" dirty="0" smtClean="0">
                <a:latin typeface="+mj-lt"/>
              </a:rPr>
              <a:t>extracted model estimates.</a:t>
            </a:r>
            <a:endParaRPr lang="en-US" sz="1600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These are useful </a:t>
            </a:r>
            <a:r>
              <a:rPr lang="en-US" sz="1600" dirty="0" smtClean="0">
                <a:latin typeface="+mj-lt"/>
              </a:rPr>
              <a:t>for </a:t>
            </a:r>
            <a:r>
              <a:rPr lang="en-US" sz="1600" dirty="0" smtClean="0">
                <a:latin typeface="+mj-lt"/>
              </a:rPr>
              <a:t>EXPLORATION.</a:t>
            </a:r>
          </a:p>
          <a:p>
            <a:pPr algn="ctr"/>
            <a:r>
              <a:rPr lang="en-US" sz="1600" dirty="0" smtClean="0">
                <a:latin typeface="+mj-lt"/>
              </a:rPr>
              <a:t>You can filter and sort to guide your search for patterns.</a:t>
            </a:r>
          </a:p>
          <a:p>
            <a:pPr algn="ctr"/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4045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870785" y="937548"/>
            <a:ext cx="960700" cy="335667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22" y="2833103"/>
            <a:ext cx="3830320" cy="2252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1568"/>
          <a:stretch/>
        </p:blipFill>
        <p:spPr>
          <a:xfrm>
            <a:off x="4996342" y="2833103"/>
            <a:ext cx="2626103" cy="2194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8288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STATIC tables print targeted results.</a:t>
            </a:r>
          </a:p>
          <a:p>
            <a:pPr algn="ctr"/>
            <a:r>
              <a:rPr lang="en-US" sz="1600" dirty="0" smtClean="0">
                <a:latin typeface="+mj-lt"/>
              </a:rPr>
              <a:t>These are useful to have for </a:t>
            </a:r>
            <a:endParaRPr lang="en-US" sz="1600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DEMONSTRATION and MANUSCRIPT CONSTRUCTION.</a:t>
            </a:r>
            <a:endParaRPr lang="en-US" sz="1600" dirty="0" smtClean="0">
              <a:latin typeface="+mj-lt"/>
            </a:endParaRPr>
          </a:p>
          <a:p>
            <a:pPr algn="ctr"/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9320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138" y="0"/>
            <a:ext cx="8997159" cy="1040296"/>
            <a:chOff x="86138" y="0"/>
            <a:chExt cx="8997159" cy="10402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8" y="0"/>
              <a:ext cx="8997159" cy="104029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669127" y="679646"/>
              <a:ext cx="141417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C5976"/>
                  </a:solidFill>
                  <a:latin typeface="Consolas" panose="020B0609020204030204" pitchFamily="49" charset="0"/>
                </a:rPr>
                <a:t>www.ialsa.org</a:t>
              </a:r>
              <a:endParaRPr lang="en-US" dirty="0">
                <a:solidFill>
                  <a:srgbClr val="1C5976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097280"/>
            <a:ext cx="7498528" cy="37109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IALSA Approach: </a:t>
            </a:r>
            <a:r>
              <a:rPr lang="en-US" sz="1800" dirty="0" smtClean="0">
                <a:solidFill>
                  <a:srgbClr val="FF0000"/>
                </a:solidFill>
              </a:rPr>
              <a:t>Coordinated Analysis with Replication </a:t>
            </a:r>
            <a:r>
              <a:rPr lang="en-US" sz="1800" dirty="0" smtClean="0"/>
              <a:t>(CAR)</a:t>
            </a:r>
          </a:p>
          <a:p>
            <a:endParaRPr lang="en-CA" sz="1800" dirty="0" smtClean="0"/>
          </a:p>
          <a:p>
            <a:r>
              <a:rPr lang="en-CA" sz="1800" dirty="0" smtClean="0"/>
              <a:t>Finds common measures among </a:t>
            </a:r>
            <a:r>
              <a:rPr lang="en-CA" sz="1800" dirty="0"/>
              <a:t>studies </a:t>
            </a:r>
            <a:r>
              <a:rPr lang="en-CA" sz="1800" dirty="0" smtClean="0"/>
              <a:t>(</a:t>
            </a:r>
            <a:r>
              <a:rPr lang="en-CA" sz="1800" dirty="0" smtClean="0">
                <a:hlinkClick r:id="rId3"/>
              </a:rPr>
              <a:t>maelstrom-research.org</a:t>
            </a:r>
            <a:r>
              <a:rPr lang="en-CA" sz="1800" dirty="0" smtClean="0"/>
              <a:t>)</a:t>
            </a:r>
            <a:endParaRPr lang="en-US" sz="1800" dirty="0" smtClean="0"/>
          </a:p>
          <a:p>
            <a:r>
              <a:rPr lang="en-US" sz="1800" dirty="0" smtClean="0"/>
              <a:t>Fits same models to many longitudinal studies</a:t>
            </a:r>
          </a:p>
          <a:p>
            <a:r>
              <a:rPr lang="en-CA" sz="1800" dirty="0" smtClean="0"/>
              <a:t>Meta-analyzes model solutions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Aim</a:t>
            </a:r>
            <a:r>
              <a:rPr lang="en-US" sz="1800" dirty="0" smtClean="0"/>
              <a:t>: </a:t>
            </a:r>
            <a:r>
              <a:rPr lang="en-US" sz="1800" i="1" dirty="0" smtClean="0"/>
              <a:t>Maximize value from each study while providing comparable results</a:t>
            </a:r>
          </a:p>
          <a:p>
            <a:r>
              <a:rPr lang="en-CA" sz="1800" dirty="0" smtClean="0"/>
              <a:t>Expect similar conclusions regardless of the exact variables used.</a:t>
            </a:r>
          </a:p>
          <a:p>
            <a:r>
              <a:rPr lang="en-CA" sz="1800" dirty="0" smtClean="0"/>
              <a:t>Evaluation of sensitivity to statistical model</a:t>
            </a:r>
          </a:p>
          <a:p>
            <a:r>
              <a:rPr lang="en-CA" sz="1800" dirty="0" smtClean="0"/>
              <a:t>Meta-Analysis / Meta-Regression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23547" y="4444276"/>
            <a:ext cx="65455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Arial" panose="020B0604020202020204" pitchFamily="34" charset="0"/>
                <a:ea typeface="MS Mincho"/>
              </a:rPr>
              <a:t>Hofer</a:t>
            </a:r>
            <a:r>
              <a:rPr lang="en-US" sz="1100" dirty="0">
                <a:latin typeface="Arial" panose="020B0604020202020204" pitchFamily="34" charset="0"/>
                <a:ea typeface="MS Mincho"/>
              </a:rPr>
              <a:t>, S. M., &amp; </a:t>
            </a:r>
            <a:r>
              <a:rPr lang="en-US" sz="1100" b="1" dirty="0">
                <a:latin typeface="Arial" panose="020B0604020202020204" pitchFamily="34" charset="0"/>
                <a:ea typeface="MS Mincho"/>
              </a:rPr>
              <a:t>Piccinin</a:t>
            </a:r>
            <a:r>
              <a:rPr lang="en-US" sz="1100" dirty="0">
                <a:latin typeface="Arial" panose="020B0604020202020204" pitchFamily="34" charset="0"/>
                <a:ea typeface="MS Mincho"/>
              </a:rPr>
              <a:t>, A. M. (2009). Integrative data analysis through coordination of measurement and analysis protocol across independent longitudinal studies. </a:t>
            </a:r>
            <a:r>
              <a:rPr lang="en-US" sz="1100" i="1" dirty="0">
                <a:latin typeface="Arial" panose="020B0604020202020204" pitchFamily="34" charset="0"/>
                <a:ea typeface="MS Mincho"/>
              </a:rPr>
              <a:t>Psychological </a:t>
            </a:r>
            <a:r>
              <a:rPr lang="en-US" sz="1100" i="1" dirty="0" smtClean="0">
                <a:latin typeface="Arial" panose="020B0604020202020204" pitchFamily="34" charset="0"/>
                <a:ea typeface="MS Mincho"/>
              </a:rPr>
              <a:t>Methods</a:t>
            </a:r>
            <a:r>
              <a:rPr lang="en-US" sz="1100" i="1" dirty="0">
                <a:latin typeface="Arial" panose="020B0604020202020204" pitchFamily="34" charset="0"/>
                <a:ea typeface="MS Mincho"/>
              </a:rPr>
              <a:t>, 14(2), 150</a:t>
            </a:r>
            <a:r>
              <a:rPr lang="en-US" sz="1100" dirty="0">
                <a:latin typeface="Arial" panose="020B0604020202020204" pitchFamily="34" charset="0"/>
                <a:ea typeface="MS Mincho"/>
              </a:rPr>
              <a:t>.</a:t>
            </a:r>
            <a:endParaRPr lang="en-US" sz="1000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89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720" y="1826855"/>
            <a:ext cx="3316645" cy="331664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880945" y="1272828"/>
            <a:ext cx="960700" cy="335667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828800"/>
            <a:ext cx="504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FOREST plots display the values from the tables</a:t>
            </a:r>
          </a:p>
          <a:p>
            <a:pPr algn="ctr"/>
            <a:r>
              <a:rPr lang="en-US" sz="1600" dirty="0" smtClean="0">
                <a:latin typeface="+mj-lt"/>
              </a:rPr>
              <a:t>To optimize for useful comparisons.</a:t>
            </a:r>
          </a:p>
          <a:p>
            <a:pPr algn="ctr"/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362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104" y="2002807"/>
            <a:ext cx="82097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ill Sans MT" panose="020B0502020104020203" pitchFamily="34" charset="0"/>
                <a:ea typeface="MS Mincho"/>
              </a:rPr>
              <a:t>Big Data, Big Analysis: </a:t>
            </a:r>
            <a:endParaRPr lang="en-US" sz="4000" dirty="0" smtClean="0">
              <a:latin typeface="Gill Sans MT" panose="020B0502020104020203" pitchFamily="34" charset="0"/>
              <a:ea typeface="MS Mincho"/>
            </a:endParaRPr>
          </a:p>
          <a:p>
            <a:r>
              <a:rPr lang="en-US" sz="2400" dirty="0" smtClean="0">
                <a:latin typeface="Gill Sans MT" panose="020B0502020104020203" pitchFamily="34" charset="0"/>
                <a:ea typeface="MS Mincho"/>
              </a:rPr>
              <a:t>A </a:t>
            </a:r>
            <a:r>
              <a:rPr lang="en-US" sz="2400" dirty="0">
                <a:latin typeface="Gill Sans MT" panose="020B0502020104020203" pitchFamily="34" charset="0"/>
                <a:ea typeface="MS Mincho"/>
              </a:rPr>
              <a:t>Collaborative Modeling Framework for Multi-study Replication</a:t>
            </a:r>
            <a:endParaRPr lang="en-US" sz="1800" dirty="0">
              <a:effectLst/>
              <a:latin typeface="Gill Sans MT" panose="020B0502020104020203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40961" y="3659579"/>
            <a:ext cx="5843947" cy="1241357"/>
            <a:chOff x="1394579" y="2733693"/>
            <a:chExt cx="5843947" cy="1241357"/>
          </a:xfrm>
        </p:grpSpPr>
        <p:sp>
          <p:nvSpPr>
            <p:cNvPr id="7" name="TextBox 6"/>
            <p:cNvSpPr txBox="1"/>
            <p:nvPr/>
          </p:nvSpPr>
          <p:spPr>
            <a:xfrm>
              <a:off x="2312505" y="2733693"/>
              <a:ext cx="16563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Andriy V. Koval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6907" y="2733693"/>
              <a:ext cx="180690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William H. Beasley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Oklahoma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94579" y="3467219"/>
              <a:ext cx="162365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Andrea Piccinin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70300" y="3467219"/>
              <a:ext cx="185980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Graciela Muniz-</a:t>
              </a:r>
              <a:r>
                <a:rPr lang="en-US" b="1" dirty="0" err="1" smtClean="0"/>
                <a:t>Terrera</a:t>
              </a:r>
              <a:endParaRPr lang="en-US" b="1" dirty="0" smtClean="0"/>
            </a:p>
            <a:p>
              <a:pPr algn="ctr"/>
              <a:r>
                <a:rPr lang="en-US" i="1" dirty="0" smtClean="0">
                  <a:latin typeface="+mj-lt"/>
                </a:rPr>
                <a:t>University </a:t>
              </a:r>
              <a:r>
                <a:rPr lang="en-US" i="1" dirty="0">
                  <a:latin typeface="+mj-lt"/>
                </a:rPr>
                <a:t>of </a:t>
              </a:r>
              <a:r>
                <a:rPr lang="en-US" i="1" dirty="0" smtClean="0">
                  <a:latin typeface="+mj-lt"/>
                </a:rPr>
                <a:t>Edinburgh</a:t>
              </a:r>
              <a:endParaRPr lang="en-US" i="1" dirty="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2175" y="3467219"/>
              <a:ext cx="16563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Scott Hofer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844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3420" y="30572"/>
            <a:ext cx="8997159" cy="1040296"/>
            <a:chOff x="86138" y="0"/>
            <a:chExt cx="8997159" cy="104029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8" y="0"/>
              <a:ext cx="8997159" cy="104029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669127" y="679646"/>
              <a:ext cx="141417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C5976"/>
                  </a:solidFill>
                  <a:latin typeface="Consolas" panose="020B0609020204030204" pitchFamily="49" charset="0"/>
                </a:rPr>
                <a:t>www.ialsa.org</a:t>
              </a:r>
              <a:endParaRPr lang="en-US" dirty="0">
                <a:solidFill>
                  <a:srgbClr val="1C5976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62146" y="1594495"/>
            <a:ext cx="74087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IALSA is funded </a:t>
            </a:r>
            <a:r>
              <a:rPr lang="en-US" sz="1800" dirty="0" smtClean="0">
                <a:latin typeface="+mj-lt"/>
              </a:rPr>
              <a:t>through</a:t>
            </a:r>
          </a:p>
          <a:p>
            <a:pPr algn="ctr"/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an </a:t>
            </a:r>
            <a:r>
              <a:rPr lang="en-US" sz="1800" dirty="0" smtClean="0">
                <a:latin typeface="+mj-lt"/>
              </a:rPr>
              <a:t>NIH/NIA </a:t>
            </a:r>
            <a:r>
              <a:rPr lang="en-US" sz="1800" dirty="0">
                <a:latin typeface="+mj-lt"/>
              </a:rPr>
              <a:t>Program Project </a:t>
            </a:r>
            <a:r>
              <a:rPr lang="en-US" sz="1800" dirty="0" smtClean="0">
                <a:latin typeface="+mj-lt"/>
              </a:rPr>
              <a:t>Grant (</a:t>
            </a:r>
            <a:r>
              <a:rPr lang="en-US" sz="1800" dirty="0" smtClean="0">
                <a:latin typeface="+mj-lt"/>
                <a:hlinkClick r:id="rId3"/>
              </a:rPr>
              <a:t>P01AG043362</a:t>
            </a:r>
            <a:r>
              <a:rPr lang="en-US" sz="1800" dirty="0" smtClean="0">
                <a:latin typeface="+mj-lt"/>
              </a:rPr>
              <a:t>; 2013-2018) </a:t>
            </a:r>
          </a:p>
          <a:p>
            <a:pPr algn="ctr"/>
            <a:r>
              <a:rPr lang="en-US" sz="1800" dirty="0" smtClean="0">
                <a:latin typeface="+mj-lt"/>
              </a:rPr>
              <a:t>to Oregon </a:t>
            </a:r>
            <a:r>
              <a:rPr lang="en-US" sz="1800" dirty="0">
                <a:latin typeface="+mj-lt"/>
              </a:rPr>
              <a:t>Health &amp; Science University </a:t>
            </a:r>
            <a:endParaRPr lang="en-US" sz="1800" dirty="0" smtClean="0">
              <a:latin typeface="+mj-lt"/>
            </a:endParaRPr>
          </a:p>
          <a:p>
            <a:pPr algn="ctr"/>
            <a:r>
              <a:rPr lang="en-US" sz="1800" dirty="0" smtClean="0">
                <a:latin typeface="+mj-lt"/>
              </a:rPr>
              <a:t>(</a:t>
            </a:r>
            <a:r>
              <a:rPr lang="en-US" sz="1800" dirty="0">
                <a:latin typeface="+mj-lt"/>
              </a:rPr>
              <a:t>Program Directors: </a:t>
            </a:r>
            <a:r>
              <a:rPr lang="en-US" sz="1800" dirty="0">
                <a:latin typeface="+mj-lt"/>
                <a:hlinkClick r:id="rId4"/>
              </a:rPr>
              <a:t>Scott Hofer</a:t>
            </a:r>
            <a:r>
              <a:rPr lang="en-US" sz="1800" dirty="0">
                <a:latin typeface="+mj-lt"/>
              </a:rPr>
              <a:t>, </a:t>
            </a:r>
            <a:r>
              <a:rPr lang="en-US" sz="1800" dirty="0">
                <a:latin typeface="+mj-lt"/>
                <a:hlinkClick r:id="rId5"/>
              </a:rPr>
              <a:t>Andrea Piccinin</a:t>
            </a:r>
            <a:r>
              <a:rPr lang="en-US" sz="1800" dirty="0">
                <a:latin typeface="+mj-lt"/>
              </a:rPr>
              <a:t>, </a:t>
            </a:r>
            <a:r>
              <a:rPr lang="en-US" sz="1800" dirty="0">
                <a:latin typeface="+mj-lt"/>
                <a:hlinkClick r:id="rId6"/>
              </a:rPr>
              <a:t>Jeffrey Kaye</a:t>
            </a:r>
            <a:r>
              <a:rPr lang="en-US" sz="1800" dirty="0">
                <a:latin typeface="+mj-lt"/>
              </a:rPr>
              <a:t>, and </a:t>
            </a:r>
            <a:r>
              <a:rPr lang="en-US" sz="1800" dirty="0">
                <a:latin typeface="+mj-lt"/>
                <a:hlinkClick r:id="rId7"/>
              </a:rPr>
              <a:t>Diana </a:t>
            </a:r>
            <a:r>
              <a:rPr lang="en-US" sz="1800" dirty="0" err="1">
                <a:latin typeface="+mj-lt"/>
                <a:hlinkClick r:id="rId7"/>
              </a:rPr>
              <a:t>Kuh</a:t>
            </a:r>
            <a:r>
              <a:rPr lang="en-US" sz="1800" dirty="0" smtClean="0">
                <a:latin typeface="+mj-lt"/>
              </a:rPr>
              <a:t>)</a:t>
            </a:r>
          </a:p>
          <a:p>
            <a:pPr algn="ctr"/>
            <a:r>
              <a:rPr lang="en-US" sz="1800" dirty="0" smtClean="0">
                <a:latin typeface="+mj-lt"/>
              </a:rPr>
              <a:t>and previously </a:t>
            </a:r>
            <a:r>
              <a:rPr lang="en-US" sz="1800" dirty="0">
                <a:latin typeface="+mj-lt"/>
              </a:rPr>
              <a:t>funded by </a:t>
            </a:r>
            <a:endParaRPr lang="en-US" sz="1800" dirty="0" smtClean="0">
              <a:latin typeface="+mj-lt"/>
            </a:endParaRPr>
          </a:p>
          <a:p>
            <a:pPr algn="ctr"/>
            <a:r>
              <a:rPr lang="en-US" sz="1800" dirty="0" smtClean="0">
                <a:latin typeface="+mj-lt"/>
              </a:rPr>
              <a:t>NIH/NIA </a:t>
            </a:r>
            <a:r>
              <a:rPr lang="en-US" sz="1800" dirty="0">
                <a:latin typeface="+mj-lt"/>
              </a:rPr>
              <a:t>(</a:t>
            </a:r>
            <a:r>
              <a:rPr lang="en-US" sz="1800" dirty="0">
                <a:latin typeface="+mj-lt"/>
                <a:hlinkClick r:id="rId8"/>
              </a:rPr>
              <a:t>R01AG026453</a:t>
            </a:r>
            <a:r>
              <a:rPr lang="en-US" sz="1800" dirty="0">
                <a:latin typeface="+mj-lt"/>
              </a:rPr>
              <a:t>; 2007-2013) </a:t>
            </a:r>
            <a:r>
              <a:rPr lang="en-US" sz="1800" dirty="0" smtClean="0">
                <a:latin typeface="+mj-lt"/>
              </a:rPr>
              <a:t>and </a:t>
            </a:r>
            <a:r>
              <a:rPr lang="en-US" sz="1800" dirty="0">
                <a:latin typeface="+mj-lt"/>
              </a:rPr>
              <a:t>CIHR (103284; 2010-2013).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65" y="4224664"/>
            <a:ext cx="157886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70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67601" y="413802"/>
            <a:ext cx="1912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i="1" dirty="0" smtClean="0">
                <a:solidFill>
                  <a:schemeClr val="bg1"/>
                </a:solidFill>
              </a:rPr>
              <a:t>Portland, OR</a:t>
            </a:r>
          </a:p>
          <a:p>
            <a:r>
              <a:rPr lang="en-CA" sz="1800" i="1" dirty="0" smtClean="0">
                <a:solidFill>
                  <a:schemeClr val="bg1"/>
                </a:solidFill>
              </a:rPr>
              <a:t>Feb </a:t>
            </a:r>
            <a:r>
              <a:rPr lang="en-CA" sz="1800" i="1" dirty="0">
                <a:solidFill>
                  <a:schemeClr val="bg1"/>
                </a:solidFill>
              </a:rPr>
              <a:t>23-25, 2015 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626325"/>
              </p:ext>
            </p:extLst>
          </p:nvPr>
        </p:nvGraphicFramePr>
        <p:xfrm>
          <a:off x="-289560" y="1068706"/>
          <a:ext cx="7252855" cy="3352800"/>
        </p:xfrm>
        <a:graphic>
          <a:graphicData uri="http://schemas.openxmlformats.org/drawingml/2006/table">
            <a:tbl>
              <a:tblPr/>
              <a:tblGrid>
                <a:gridCol w="4308762"/>
                <a:gridCol w="921327"/>
                <a:gridCol w="2022766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600" b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Study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CA" sz="1600" b="1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b="1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Driver</a:t>
                      </a:r>
                      <a:endParaRPr lang="en-CA" sz="1600" b="1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smtClean="0">
                          <a:solidFill>
                            <a:schemeClr val="tx1"/>
                          </a:solidFill>
                          <a:latin typeface="+mj-lt"/>
                        </a:rPr>
                        <a:t>Einstein Aging Study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EAS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2"/>
                        </a:rPr>
                        <a:t>Andrea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2"/>
                        </a:rPr>
                        <a:t>Zammit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English Longitudinal Study of Aging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ELSA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3"/>
                        </a:rPr>
                        <a:t>Annie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3"/>
                        </a:rPr>
                        <a:t>Robitaille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Health and Retirement</a:t>
                      </a:r>
                      <a:r>
                        <a:rPr lang="en-CA" sz="14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Study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HRS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4"/>
                        </a:rPr>
                        <a:t>Chenkai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4"/>
                        </a:rPr>
                        <a:t> Wu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smtClean="0">
                          <a:solidFill>
                            <a:schemeClr val="tx1"/>
                          </a:solidFill>
                          <a:latin typeface="+mj-lt"/>
                        </a:rPr>
                        <a:t>Interdisciplinary Longitudinal Study of Aging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ILSE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5"/>
                        </a:rPr>
                        <a:t>Philipp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5"/>
                        </a:rPr>
                        <a:t>Handschuh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smtClean="0">
                          <a:solidFill>
                            <a:schemeClr val="tx1"/>
                          </a:solidFill>
                          <a:latin typeface="+mj-lt"/>
                        </a:rPr>
                        <a:t>Normative Aging Study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NAS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6"/>
                        </a:rPr>
                        <a:t>Lewina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6"/>
                        </a:rPr>
                        <a:t> Lee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Quebec Longitudinal Study on Nutrition and Aging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NuAge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7"/>
                        </a:rPr>
                        <a:t>Valerie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7"/>
                        </a:rPr>
                        <a:t>Jarry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7"/>
                        </a:rPr>
                        <a:t> 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Octogenarian Twins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OCTO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8"/>
                        </a:rPr>
                        <a:t>Marcus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8"/>
                        </a:rPr>
                        <a:t>Praetorius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Rush Memory and Aging Project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MAP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9"/>
                        </a:rPr>
                        <a:t>Cassandra Brown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Swedish Adoption Twin Study of Aging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SATSA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10"/>
                        </a:rPr>
                        <a:t>Deborah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10"/>
                        </a:rPr>
                        <a:t>Finkel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0636"/>
            <a:ext cx="8229600" cy="646331"/>
          </a:xfrm>
        </p:spPr>
        <p:txBody>
          <a:bodyPr>
            <a:normAutofit/>
          </a:bodyPr>
          <a:lstStyle/>
          <a:p>
            <a:pPr algn="ctr"/>
            <a:r>
              <a:rPr lang="en-CA" sz="2000" dirty="0" smtClean="0">
                <a:latin typeface="Gill Sans MT" panose="020B0502020104020203" pitchFamily="34" charset="0"/>
              </a:rPr>
              <a:t>Special thanks to the drivers of the Portland 2015 workshop</a:t>
            </a:r>
            <a:endParaRPr lang="en-CA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83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138" y="0"/>
            <a:ext cx="8997159" cy="1040296"/>
            <a:chOff x="86138" y="0"/>
            <a:chExt cx="8997159" cy="10402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8" y="0"/>
              <a:ext cx="8997159" cy="104029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669127" y="679646"/>
              <a:ext cx="141417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C5976"/>
                  </a:solidFill>
                  <a:latin typeface="Consolas" panose="020B0609020204030204" pitchFamily="49" charset="0"/>
                </a:rPr>
                <a:t>www.ialsa.org</a:t>
              </a:r>
              <a:endParaRPr lang="en-US" dirty="0">
                <a:solidFill>
                  <a:srgbClr val="1C5976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226820"/>
            <a:ext cx="6766560" cy="37109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dirty="0"/>
              <a:t>IALSA </a:t>
            </a:r>
            <a:r>
              <a:rPr lang="en-CA" sz="1800" dirty="0">
                <a:solidFill>
                  <a:srgbClr val="FF0000"/>
                </a:solidFill>
              </a:rPr>
              <a:t>Portland</a:t>
            </a:r>
            <a:r>
              <a:rPr lang="en-CA" sz="1800" dirty="0"/>
              <a:t> Workshop </a:t>
            </a:r>
            <a:r>
              <a:rPr lang="en-CA" sz="1800" i="1" dirty="0"/>
              <a:t>Feb 23-25, 2015 </a:t>
            </a:r>
            <a:r>
              <a:rPr lang="en-CA" sz="1200" i="1" dirty="0" smtClean="0"/>
              <a:t>(</a:t>
            </a:r>
            <a:r>
              <a:rPr lang="en-CA" sz="1200" i="1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github.com/IALSA/IALSA-2015-Portland</a:t>
            </a:r>
            <a:r>
              <a:rPr lang="en-CA" sz="1200" i="1" dirty="0" smtClean="0"/>
              <a:t>)</a:t>
            </a:r>
            <a:endParaRPr lang="en-CA" sz="1800" i="1" dirty="0" smtClean="0"/>
          </a:p>
          <a:p>
            <a:r>
              <a:rPr lang="en-CA" sz="1600" dirty="0" smtClean="0">
                <a:solidFill>
                  <a:srgbClr val="FF0000"/>
                </a:solidFill>
              </a:rPr>
              <a:t>Primary </a:t>
            </a:r>
            <a:r>
              <a:rPr lang="en-CA" sz="1600" dirty="0">
                <a:solidFill>
                  <a:srgbClr val="FF0000"/>
                </a:solidFill>
              </a:rPr>
              <a:t>aim</a:t>
            </a:r>
            <a:r>
              <a:rPr lang="en-CA" sz="1600" dirty="0"/>
              <a:t>: To examine </a:t>
            </a:r>
            <a:r>
              <a:rPr lang="en-CA" sz="1600" dirty="0" smtClean="0"/>
              <a:t>the associations </a:t>
            </a:r>
            <a:r>
              <a:rPr lang="en-CA" sz="1600" dirty="0"/>
              <a:t>between changes in </a:t>
            </a:r>
            <a:endParaRPr lang="en-CA" sz="1600" dirty="0" smtClean="0"/>
          </a:p>
          <a:p>
            <a:pPr lvl="1"/>
            <a:r>
              <a:rPr lang="en-CA" sz="1600" b="1" dirty="0" smtClean="0"/>
              <a:t>physical </a:t>
            </a:r>
            <a:r>
              <a:rPr lang="en-CA" sz="1600" b="1" dirty="0"/>
              <a:t>functioning </a:t>
            </a:r>
            <a:r>
              <a:rPr lang="en-CA" sz="1600" dirty="0" smtClean="0"/>
              <a:t>(e.g., </a:t>
            </a:r>
            <a:r>
              <a:rPr lang="en-CA" sz="1600" dirty="0"/>
              <a:t>grip strength, pulmonary </a:t>
            </a:r>
            <a:r>
              <a:rPr lang="en-CA" sz="1600" dirty="0" smtClean="0"/>
              <a:t>function) </a:t>
            </a:r>
            <a:r>
              <a:rPr lang="en-CA" sz="1600" dirty="0"/>
              <a:t>and </a:t>
            </a:r>
            <a:endParaRPr lang="en-CA" sz="1600" dirty="0" smtClean="0"/>
          </a:p>
          <a:p>
            <a:pPr lvl="1"/>
            <a:r>
              <a:rPr lang="en-CA" sz="1600" b="1" dirty="0" smtClean="0"/>
              <a:t>cognitive </a:t>
            </a:r>
            <a:r>
              <a:rPr lang="en-CA" sz="1600" b="1" dirty="0"/>
              <a:t>functioning </a:t>
            </a:r>
            <a:r>
              <a:rPr lang="en-CA" sz="1600" dirty="0" smtClean="0"/>
              <a:t>(e.g., </a:t>
            </a:r>
            <a:r>
              <a:rPr lang="en-CA" sz="1600" dirty="0" smtClean="0"/>
              <a:t>memory</a:t>
            </a:r>
            <a:r>
              <a:rPr lang="en-CA" sz="1600" dirty="0"/>
              <a:t>, </a:t>
            </a:r>
            <a:r>
              <a:rPr lang="en-CA" sz="1600" dirty="0" smtClean="0"/>
              <a:t>reasoning) </a:t>
            </a:r>
          </a:p>
          <a:p>
            <a:pPr lvl="1"/>
            <a:r>
              <a:rPr lang="en-CA" sz="1600" dirty="0" smtClean="0"/>
              <a:t>in </a:t>
            </a:r>
            <a:r>
              <a:rPr lang="en-CA" sz="1600" dirty="0"/>
              <a:t>multiple-study comparative framework. </a:t>
            </a:r>
            <a:endParaRPr lang="en-CA" sz="1600" dirty="0" smtClean="0"/>
          </a:p>
          <a:p>
            <a:r>
              <a:rPr lang="en-CA" sz="1600" dirty="0" smtClean="0">
                <a:solidFill>
                  <a:srgbClr val="FF0000"/>
                </a:solidFill>
              </a:rPr>
              <a:t>Research foci</a:t>
            </a:r>
            <a:r>
              <a:rPr lang="en-CA" sz="1600" dirty="0" smtClean="0"/>
              <a:t>: To examine concurrent decline between</a:t>
            </a:r>
          </a:p>
          <a:p>
            <a:pPr lvl="1"/>
            <a:r>
              <a:rPr lang="en-CA" sz="1600" dirty="0" smtClean="0"/>
              <a:t>Pulmonary </a:t>
            </a:r>
            <a:r>
              <a:rPr lang="en-CA" sz="1600" dirty="0"/>
              <a:t>function – Cognition</a:t>
            </a:r>
          </a:p>
          <a:p>
            <a:pPr lvl="1"/>
            <a:r>
              <a:rPr lang="en-CA" sz="1600" dirty="0"/>
              <a:t>Grip Strength – Cognition</a:t>
            </a:r>
          </a:p>
          <a:p>
            <a:pPr lvl="1"/>
            <a:r>
              <a:rPr lang="en-CA" sz="1600" dirty="0"/>
              <a:t>Gait – Cognition</a:t>
            </a:r>
          </a:p>
          <a:p>
            <a:pPr lvl="1"/>
            <a:r>
              <a:rPr lang="en-CA" sz="1600" dirty="0"/>
              <a:t>Cognition: Within and across cognitive domains</a:t>
            </a:r>
          </a:p>
          <a:p>
            <a:pPr lvl="1"/>
            <a:r>
              <a:rPr lang="en-CA" sz="1600" dirty="0"/>
              <a:t>Physical functioning: Across pulmonary, grip, gait</a:t>
            </a:r>
          </a:p>
          <a:p>
            <a:r>
              <a:rPr lang="en-CA" sz="1600" dirty="0">
                <a:solidFill>
                  <a:srgbClr val="FF0000"/>
                </a:solidFill>
              </a:rPr>
              <a:t>Bivariate linear growth curve </a:t>
            </a:r>
            <a:r>
              <a:rPr lang="en-CA" sz="1600" dirty="0"/>
              <a:t>models</a:t>
            </a:r>
          </a:p>
          <a:p>
            <a:r>
              <a:rPr lang="en-CA" sz="1600" dirty="0" smtClean="0"/>
              <a:t>Adjustment for age, sex, education, height, health behaviors and outcomes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714302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934890"/>
              </p:ext>
            </p:extLst>
          </p:nvPr>
        </p:nvGraphicFramePr>
        <p:xfrm>
          <a:off x="-289560" y="1068706"/>
          <a:ext cx="7252855" cy="3352800"/>
        </p:xfrm>
        <a:graphic>
          <a:graphicData uri="http://schemas.openxmlformats.org/drawingml/2006/table">
            <a:tbl>
              <a:tblPr/>
              <a:tblGrid>
                <a:gridCol w="4308762"/>
                <a:gridCol w="921327"/>
                <a:gridCol w="2022766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600" b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Study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CA" sz="1600" b="1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b="1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Driver</a:t>
                      </a:r>
                      <a:endParaRPr lang="en-CA" sz="1600" b="1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smtClean="0">
                          <a:solidFill>
                            <a:schemeClr val="tx1"/>
                          </a:solidFill>
                          <a:latin typeface="+mj-lt"/>
                        </a:rPr>
                        <a:t>Einstein Aging Study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EAS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2"/>
                        </a:rPr>
                        <a:t>Andrea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2"/>
                        </a:rPr>
                        <a:t>Zammit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English Longitudinal Study of Aging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ELSA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3"/>
                        </a:rPr>
                        <a:t>Annie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3"/>
                        </a:rPr>
                        <a:t>Robitaille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Health and Retirement</a:t>
                      </a:r>
                      <a:r>
                        <a:rPr lang="en-CA" sz="14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Study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HRS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4"/>
                        </a:rPr>
                        <a:t>Chenkai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4"/>
                        </a:rPr>
                        <a:t> Wu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smtClean="0">
                          <a:solidFill>
                            <a:schemeClr val="tx1"/>
                          </a:solidFill>
                          <a:latin typeface="+mj-lt"/>
                        </a:rPr>
                        <a:t>Interdisciplinary Longitudinal Study of Aging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ILSE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5"/>
                        </a:rPr>
                        <a:t>Philipp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5"/>
                        </a:rPr>
                        <a:t>Handschuh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smtClean="0">
                          <a:solidFill>
                            <a:schemeClr val="tx1"/>
                          </a:solidFill>
                          <a:latin typeface="+mj-lt"/>
                        </a:rPr>
                        <a:t>Normative Aging Study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NAS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6"/>
                        </a:rPr>
                        <a:t>Lewina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6"/>
                        </a:rPr>
                        <a:t> Lee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Quebec Longitudinal Study on Nutrition and Aging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NuAge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7"/>
                        </a:rPr>
                        <a:t>Valerie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7"/>
                        </a:rPr>
                        <a:t>Jarry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7"/>
                        </a:rPr>
                        <a:t> 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Octogenarian Twins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OCTO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8"/>
                        </a:rPr>
                        <a:t>Marcus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8"/>
                        </a:rPr>
                        <a:t>Praetorius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Rush Memory and Aging Project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MAP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9"/>
                        </a:rPr>
                        <a:t>Cassandra Brown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Swedish Adoption Twin Study of Aging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SATSA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10"/>
                        </a:rPr>
                        <a:t>Deborah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10"/>
                        </a:rPr>
                        <a:t>Finkel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17320" y="378367"/>
            <a:ext cx="6865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dirty="0"/>
              <a:t>IALSA </a:t>
            </a:r>
            <a:r>
              <a:rPr lang="en-CA" sz="1800" dirty="0">
                <a:solidFill>
                  <a:srgbClr val="FF0000"/>
                </a:solidFill>
              </a:rPr>
              <a:t>Portland</a:t>
            </a:r>
            <a:r>
              <a:rPr lang="en-CA" sz="1800" dirty="0"/>
              <a:t> Workshop </a:t>
            </a:r>
            <a:r>
              <a:rPr lang="en-CA" sz="1800" i="1" dirty="0"/>
              <a:t>Feb 23-25, 2015 </a:t>
            </a:r>
            <a:r>
              <a:rPr lang="en-CA" sz="1200" i="1" dirty="0"/>
              <a:t>(</a:t>
            </a:r>
            <a:r>
              <a:rPr lang="en-CA" sz="1200" i="1" dirty="0">
                <a:solidFill>
                  <a:schemeClr val="accent1">
                    <a:lumMod val="75000"/>
                  </a:schemeClr>
                </a:solidFill>
                <a:hlinkClick r:id="rId11"/>
              </a:rPr>
              <a:t>github.com/IALSA/IALSA-2015-Portland</a:t>
            </a:r>
            <a:r>
              <a:rPr lang="en-CA" sz="1200" i="1" dirty="0"/>
              <a:t>)</a:t>
            </a:r>
            <a:endParaRPr lang="en-CA" sz="1800" i="1" dirty="0"/>
          </a:p>
        </p:txBody>
      </p:sp>
    </p:spTree>
    <p:extLst>
      <p:ext uri="{BB962C8B-B14F-4D97-AF65-F5344CB8AC3E}">
        <p14:creationId xmlns:p14="http://schemas.microsoft.com/office/powerpoint/2010/main" val="42150069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75" b="449"/>
          <a:stretch/>
        </p:blipFill>
        <p:spPr>
          <a:xfrm>
            <a:off x="0" y="1"/>
            <a:ext cx="9172100" cy="52060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67601" y="413802"/>
            <a:ext cx="1912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i="1" dirty="0" smtClean="0">
                <a:solidFill>
                  <a:schemeClr val="bg1"/>
                </a:solidFill>
              </a:rPr>
              <a:t>Portland, OR</a:t>
            </a:r>
          </a:p>
          <a:p>
            <a:r>
              <a:rPr lang="en-CA" sz="1800" i="1" dirty="0" smtClean="0">
                <a:solidFill>
                  <a:schemeClr val="bg1"/>
                </a:solidFill>
              </a:rPr>
              <a:t>Feb </a:t>
            </a:r>
            <a:r>
              <a:rPr lang="en-CA" sz="1800" i="1" dirty="0">
                <a:solidFill>
                  <a:schemeClr val="bg1"/>
                </a:solidFill>
              </a:rPr>
              <a:t>23-25, 2015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06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93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This is the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WORKFLOW MAP 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of the coordinated </a:t>
            </a:r>
            <a:r>
              <a:rPr lang="en-US" sz="1600" dirty="0" smtClean="0">
                <a:latin typeface="Calibri Light" panose="020F0302020204030204" pitchFamily="34" charset="0"/>
              </a:rPr>
              <a:t>analysis.</a:t>
            </a:r>
            <a:endParaRPr lang="en-US" sz="16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79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9323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N</a:t>
            </a:r>
            <a:r>
              <a:rPr lang="en-US" sz="1600" dirty="0" smtClean="0">
                <a:latin typeface="Calibri Light" panose="020F0302020204030204" pitchFamily="34" charset="0"/>
              </a:rPr>
              <a:t>ext, </a:t>
            </a:r>
            <a:endParaRPr lang="en-US" sz="1600" dirty="0" smtClean="0">
              <a:latin typeface="Calibri Light" panose="020F0302020204030204" pitchFamily="34" charset="0"/>
            </a:endParaRP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we </a:t>
            </a:r>
            <a:r>
              <a:rPr lang="en-US" sz="1600" dirty="0" smtClean="0">
                <a:latin typeface="Calibri Light" panose="020F0302020204030204" pitchFamily="34" charset="0"/>
              </a:rPr>
              <a:t>will show you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what </a:t>
            </a:r>
            <a:r>
              <a:rPr lang="en-US" sz="1600" dirty="0" smtClean="0">
                <a:latin typeface="Calibri Light" panose="020F0302020204030204" pitchFamily="34" charset="0"/>
              </a:rPr>
              <a:t>each element and process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IS and </a:t>
            </a:r>
            <a:r>
              <a:rPr lang="en-US" sz="1600" dirty="0" smtClean="0">
                <a:latin typeface="Calibri Light" panose="020F0302020204030204" pitchFamily="34" charset="0"/>
              </a:rPr>
              <a:t>DOES.</a:t>
            </a:r>
            <a:endParaRPr lang="en-US" sz="16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24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41020" y="1303020"/>
            <a:ext cx="7543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26860" y="1303020"/>
            <a:ext cx="7543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889323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These are 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language-agnostic,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tabulated </a:t>
            </a:r>
            <a:endParaRPr lang="en-US" sz="1600" dirty="0" smtClean="0">
              <a:latin typeface="Calibri Light" panose="020F0302020204030204" pitchFamily="34" charset="0"/>
            </a:endParaRP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DATA </a:t>
            </a:r>
            <a:r>
              <a:rPr lang="en-US" sz="1600" dirty="0" smtClean="0">
                <a:latin typeface="Calibri Light" panose="020F0302020204030204" pitchFamily="34" charset="0"/>
              </a:rPr>
              <a:t>FILES.</a:t>
            </a:r>
            <a:endParaRPr lang="en-US" sz="1600" dirty="0" smtClean="0">
              <a:latin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20" y="2921693"/>
            <a:ext cx="3495040" cy="12432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140"/>
            <a:ext cx="9144000" cy="5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50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>
            <a:alpha val="2000"/>
          </a:srgbClr>
        </a:solidFill>
        <a:ln w="12700">
          <a:prstDash val="dash"/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</TotalTime>
  <Words>1192</Words>
  <Application>Microsoft Office PowerPoint</Application>
  <PresentationFormat>On-screen Show (16:9)</PresentationFormat>
  <Paragraphs>236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MS Mincho</vt:lpstr>
      <vt:lpstr>Arial</vt:lpstr>
      <vt:lpstr>Calibri</vt:lpstr>
      <vt:lpstr>Calibri Light</vt:lpstr>
      <vt:lpstr>Consolas</vt:lpstr>
      <vt:lpstr>Courier New</vt:lpstr>
      <vt:lpstr>Gill Sans MT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thanks to the drivers of the Portland 2015 workshop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70</cp:revision>
  <dcterms:created xsi:type="dcterms:W3CDTF">2016-06-03T19:05:30Z</dcterms:created>
  <dcterms:modified xsi:type="dcterms:W3CDTF">2016-06-10T16:32:51Z</dcterms:modified>
</cp:coreProperties>
</file>