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5" r:id="rId5"/>
    <p:sldId id="266" r:id="rId6"/>
    <p:sldId id="268" r:id="rId7"/>
    <p:sldId id="271" r:id="rId8"/>
    <p:sldId id="261" r:id="rId9"/>
    <p:sldId id="263" r:id="rId10"/>
    <p:sldId id="264" r:id="rId11"/>
    <p:sldId id="269" r:id="rId12"/>
    <p:sldId id="273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75" d="100"/>
          <a:sy n="75" d="100"/>
        </p:scale>
        <p:origin x="102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0B9D-F60B-45BE-B470-F1E4DC600C7E}" type="datetimeFigureOut">
              <a:rPr lang="en-CA" smtClean="0"/>
              <a:t>2016-08-30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FBE8-1F9D-404F-9249-DAC00F82C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20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0B9D-F60B-45BE-B470-F1E4DC600C7E}" type="datetimeFigureOut">
              <a:rPr lang="en-CA" smtClean="0"/>
              <a:t>2016-08-30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FBE8-1F9D-404F-9249-DAC00F82C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941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0B9D-F60B-45BE-B470-F1E4DC600C7E}" type="datetimeFigureOut">
              <a:rPr lang="en-CA" smtClean="0"/>
              <a:t>2016-08-30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FBE8-1F9D-404F-9249-DAC00F82C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755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0B9D-F60B-45BE-B470-F1E4DC600C7E}" type="datetimeFigureOut">
              <a:rPr lang="en-CA" smtClean="0"/>
              <a:t>2016-08-30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FBE8-1F9D-404F-9249-DAC00F82C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30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0B9D-F60B-45BE-B470-F1E4DC600C7E}" type="datetimeFigureOut">
              <a:rPr lang="en-CA" smtClean="0"/>
              <a:t>2016-08-30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FBE8-1F9D-404F-9249-DAC00F82C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45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0B9D-F60B-45BE-B470-F1E4DC600C7E}" type="datetimeFigureOut">
              <a:rPr lang="en-CA" smtClean="0"/>
              <a:t>2016-08-30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FBE8-1F9D-404F-9249-DAC00F82C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91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0B9D-F60B-45BE-B470-F1E4DC600C7E}" type="datetimeFigureOut">
              <a:rPr lang="en-CA" smtClean="0"/>
              <a:t>2016-08-30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FBE8-1F9D-404F-9249-DAC00F82C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94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0B9D-F60B-45BE-B470-F1E4DC600C7E}" type="datetimeFigureOut">
              <a:rPr lang="en-CA" smtClean="0"/>
              <a:t>2016-08-30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FBE8-1F9D-404F-9249-DAC00F82C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4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0B9D-F60B-45BE-B470-F1E4DC600C7E}" type="datetimeFigureOut">
              <a:rPr lang="en-CA" smtClean="0"/>
              <a:t>2016-08-30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FBE8-1F9D-404F-9249-DAC00F82C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98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0B9D-F60B-45BE-B470-F1E4DC600C7E}" type="datetimeFigureOut">
              <a:rPr lang="en-CA" smtClean="0"/>
              <a:t>2016-08-30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FBE8-1F9D-404F-9249-DAC00F82C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465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0B9D-F60B-45BE-B470-F1E4DC600C7E}" type="datetimeFigureOut">
              <a:rPr lang="en-CA" smtClean="0"/>
              <a:t>2016-08-30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FBE8-1F9D-404F-9249-DAC00F82C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15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90B9D-F60B-45BE-B470-F1E4DC600C7E}" type="datetimeFigureOut">
              <a:rPr lang="en-CA" smtClean="0"/>
              <a:t>2016-08-30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3FBE8-1F9D-404F-9249-DAC00F82C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46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rawgit.com/IALSA/IALSA-2015-Portland/master/reports/correlation-1/correlation-1.html#ea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wgit.com/IALSA/IALSA-2015-Portland/master/reports/growth-curve-1/growth-curve-1.html" TargetMode="External"/><Relationship Id="rId5" Type="http://schemas.openxmlformats.org/officeDocument/2006/relationships/hyperlink" Target="https://github.com/IALSA/IALSA-2015-Portland#results" TargetMode="External"/><Relationship Id="rId4" Type="http://schemas.openxmlformats.org/officeDocument/2006/relationships/hyperlink" Target="https://raw.githubusercontent.com/IALSA/IALSA-2015-Portland/master/reports/outcome-space/figures_rmd/outcome-space-map-1.pn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ALSA/IALSA-2015-Portland#results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raw.githubusercontent.com/IALSA/IALSA-2015-Portland/master/reports/outcome-space/figures_rmd/outcome-space-map-1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hyperlink" Target="https://rawgit.com/IALSA/IALSA-2015-Portland/master/reports/correlation-1/correlation-1.html#eas" TargetMode="External"/><Relationship Id="rId4" Type="http://schemas.openxmlformats.org/officeDocument/2006/relationships/image" Target="../media/image11.png"/><Relationship Id="rId9" Type="http://schemas.openxmlformats.org/officeDocument/2006/relationships/hyperlink" Target="https://rawgit.com/IALSA/IALSA-2015-Portland/master/reports/growth-curve-1/growth-curve-1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rawgit.com/IALSA/IALSA-2015-Portland/master/reports/correlation-1/correlation-1.html#eas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rawgit.com/IALSA/IALSA-2015-Portland/master/reports/growth-curve-1/growth-curve-1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w.githubusercontent.com/IALSA/IALSA-2015-Portland/master/reports/outcome-space/figures_rmd/outcome-space-map-1.png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Portland : Analytic Strategy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Brainstorming session</a:t>
            </a:r>
          </a:p>
          <a:p>
            <a:r>
              <a:rPr lang="en-CA" dirty="0" smtClean="0"/>
              <a:t>2016-08-30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027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550"/>
            <a:ext cx="5863850" cy="65244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579" y="139203"/>
            <a:ext cx="5787879" cy="67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9050" y="2686050"/>
            <a:ext cx="1476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pulmonary</a:t>
            </a:r>
          </a:p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g</a:t>
            </a:r>
            <a:r>
              <a:rPr lang="en-US" dirty="0" smtClean="0">
                <a:latin typeface="Consolas" panose="020B0609020204030204" pitchFamily="49" charset="0"/>
              </a:rPr>
              <a:t>ait</a:t>
            </a:r>
          </a:p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</a:p>
          <a:p>
            <a:pPr algn="ctr"/>
            <a:r>
              <a:rPr lang="en-US" dirty="0" smtClean="0">
                <a:latin typeface="Consolas" panose="020B0609020204030204" pitchFamily="49" charset="0"/>
              </a:rPr>
              <a:t>grip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9" name="Straight Connector 8"/>
          <p:cNvCxnSpPr>
            <a:stCxn id="7" idx="3"/>
          </p:cNvCxnSpPr>
          <p:nvPr/>
        </p:nvCxnSpPr>
        <p:spPr>
          <a:xfrm flipV="1">
            <a:off x="1457325" y="161925"/>
            <a:ext cx="6400800" cy="3262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</p:cNvCxnSpPr>
          <p:nvPr/>
        </p:nvCxnSpPr>
        <p:spPr>
          <a:xfrm flipV="1">
            <a:off x="1457325" y="352425"/>
            <a:ext cx="6400800" cy="3072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3"/>
          </p:cNvCxnSpPr>
          <p:nvPr/>
        </p:nvCxnSpPr>
        <p:spPr>
          <a:xfrm flipV="1">
            <a:off x="1457325" y="504825"/>
            <a:ext cx="6400800" cy="2919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3"/>
          </p:cNvCxnSpPr>
          <p:nvPr/>
        </p:nvCxnSpPr>
        <p:spPr>
          <a:xfrm flipV="1">
            <a:off x="1457325" y="704850"/>
            <a:ext cx="6400800" cy="2719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3"/>
          </p:cNvCxnSpPr>
          <p:nvPr/>
        </p:nvCxnSpPr>
        <p:spPr>
          <a:xfrm flipV="1">
            <a:off x="1457325" y="866775"/>
            <a:ext cx="6400800" cy="2557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</p:cNvCxnSpPr>
          <p:nvPr/>
        </p:nvCxnSpPr>
        <p:spPr>
          <a:xfrm flipV="1">
            <a:off x="1457325" y="1028700"/>
            <a:ext cx="6400800" cy="2396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3"/>
          </p:cNvCxnSpPr>
          <p:nvPr/>
        </p:nvCxnSpPr>
        <p:spPr>
          <a:xfrm flipV="1">
            <a:off x="1457325" y="1219200"/>
            <a:ext cx="6400800" cy="2205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</p:cNvCxnSpPr>
          <p:nvPr/>
        </p:nvCxnSpPr>
        <p:spPr>
          <a:xfrm flipV="1">
            <a:off x="1457325" y="1400175"/>
            <a:ext cx="6400800" cy="2024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3"/>
          </p:cNvCxnSpPr>
          <p:nvPr/>
        </p:nvCxnSpPr>
        <p:spPr>
          <a:xfrm flipV="1">
            <a:off x="1457325" y="1562100"/>
            <a:ext cx="6400800" cy="1862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3"/>
          </p:cNvCxnSpPr>
          <p:nvPr/>
        </p:nvCxnSpPr>
        <p:spPr>
          <a:xfrm flipV="1">
            <a:off x="1457325" y="1724025"/>
            <a:ext cx="6400800" cy="1700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</p:cNvCxnSpPr>
          <p:nvPr/>
        </p:nvCxnSpPr>
        <p:spPr>
          <a:xfrm flipV="1">
            <a:off x="1457325" y="1888569"/>
            <a:ext cx="6400800" cy="1536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3"/>
          </p:cNvCxnSpPr>
          <p:nvPr/>
        </p:nvCxnSpPr>
        <p:spPr>
          <a:xfrm flipV="1">
            <a:off x="1457325" y="2064782"/>
            <a:ext cx="6400800" cy="1359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3"/>
          </p:cNvCxnSpPr>
          <p:nvPr/>
        </p:nvCxnSpPr>
        <p:spPr>
          <a:xfrm flipV="1">
            <a:off x="1457325" y="2226707"/>
            <a:ext cx="6400800" cy="1198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7" idx="3"/>
          </p:cNvCxnSpPr>
          <p:nvPr/>
        </p:nvCxnSpPr>
        <p:spPr>
          <a:xfrm flipV="1">
            <a:off x="1457325" y="2412444"/>
            <a:ext cx="6400800" cy="101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3"/>
          </p:cNvCxnSpPr>
          <p:nvPr/>
        </p:nvCxnSpPr>
        <p:spPr>
          <a:xfrm flipV="1">
            <a:off x="1457325" y="2574369"/>
            <a:ext cx="6400800" cy="850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3"/>
          </p:cNvCxnSpPr>
          <p:nvPr/>
        </p:nvCxnSpPr>
        <p:spPr>
          <a:xfrm flipV="1">
            <a:off x="1457325" y="2744748"/>
            <a:ext cx="6400800" cy="679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3"/>
          </p:cNvCxnSpPr>
          <p:nvPr/>
        </p:nvCxnSpPr>
        <p:spPr>
          <a:xfrm flipV="1">
            <a:off x="1457325" y="2924175"/>
            <a:ext cx="6400800" cy="500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3"/>
          </p:cNvCxnSpPr>
          <p:nvPr/>
        </p:nvCxnSpPr>
        <p:spPr>
          <a:xfrm flipV="1">
            <a:off x="1457325" y="3084731"/>
            <a:ext cx="6400800" cy="339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7" idx="3"/>
          </p:cNvCxnSpPr>
          <p:nvPr/>
        </p:nvCxnSpPr>
        <p:spPr>
          <a:xfrm flipV="1">
            <a:off x="1457325" y="3295650"/>
            <a:ext cx="640080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7" idx="3"/>
          </p:cNvCxnSpPr>
          <p:nvPr/>
        </p:nvCxnSpPr>
        <p:spPr>
          <a:xfrm>
            <a:off x="1457325" y="3424714"/>
            <a:ext cx="6400800" cy="70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7" idx="3"/>
          </p:cNvCxnSpPr>
          <p:nvPr/>
        </p:nvCxnSpPr>
        <p:spPr>
          <a:xfrm>
            <a:off x="1457325" y="3424714"/>
            <a:ext cx="6400800" cy="21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" idx="3"/>
          </p:cNvCxnSpPr>
          <p:nvPr/>
        </p:nvCxnSpPr>
        <p:spPr>
          <a:xfrm>
            <a:off x="1457325" y="3424714"/>
            <a:ext cx="6400800" cy="344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" idx="3"/>
          </p:cNvCxnSpPr>
          <p:nvPr/>
        </p:nvCxnSpPr>
        <p:spPr>
          <a:xfrm>
            <a:off x="1457325" y="3424714"/>
            <a:ext cx="6400800" cy="571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3"/>
          </p:cNvCxnSpPr>
          <p:nvPr/>
        </p:nvCxnSpPr>
        <p:spPr>
          <a:xfrm>
            <a:off x="1457325" y="3424714"/>
            <a:ext cx="6400800" cy="738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" idx="3"/>
          </p:cNvCxnSpPr>
          <p:nvPr/>
        </p:nvCxnSpPr>
        <p:spPr>
          <a:xfrm>
            <a:off x="1457325" y="3424714"/>
            <a:ext cx="6400800" cy="912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" idx="3"/>
          </p:cNvCxnSpPr>
          <p:nvPr/>
        </p:nvCxnSpPr>
        <p:spPr>
          <a:xfrm>
            <a:off x="1457325" y="3424714"/>
            <a:ext cx="6400800" cy="1082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" idx="3"/>
          </p:cNvCxnSpPr>
          <p:nvPr/>
        </p:nvCxnSpPr>
        <p:spPr>
          <a:xfrm>
            <a:off x="1457325" y="3424714"/>
            <a:ext cx="6400800" cy="128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" idx="3"/>
          </p:cNvCxnSpPr>
          <p:nvPr/>
        </p:nvCxnSpPr>
        <p:spPr>
          <a:xfrm>
            <a:off x="1457325" y="3424714"/>
            <a:ext cx="6400800" cy="1430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7" idx="3"/>
          </p:cNvCxnSpPr>
          <p:nvPr/>
        </p:nvCxnSpPr>
        <p:spPr>
          <a:xfrm>
            <a:off x="1457325" y="3424714"/>
            <a:ext cx="6400800" cy="1592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7" idx="3"/>
          </p:cNvCxnSpPr>
          <p:nvPr/>
        </p:nvCxnSpPr>
        <p:spPr>
          <a:xfrm>
            <a:off x="1457325" y="3424714"/>
            <a:ext cx="6400800" cy="1819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" idx="3"/>
          </p:cNvCxnSpPr>
          <p:nvPr/>
        </p:nvCxnSpPr>
        <p:spPr>
          <a:xfrm>
            <a:off x="1457325" y="3424714"/>
            <a:ext cx="6400800" cy="198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" idx="3"/>
          </p:cNvCxnSpPr>
          <p:nvPr/>
        </p:nvCxnSpPr>
        <p:spPr>
          <a:xfrm>
            <a:off x="1457325" y="3424714"/>
            <a:ext cx="6400800" cy="2095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" idx="3"/>
          </p:cNvCxnSpPr>
          <p:nvPr/>
        </p:nvCxnSpPr>
        <p:spPr>
          <a:xfrm>
            <a:off x="1457325" y="3424714"/>
            <a:ext cx="6400800" cy="2257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" idx="3"/>
          </p:cNvCxnSpPr>
          <p:nvPr/>
        </p:nvCxnSpPr>
        <p:spPr>
          <a:xfrm>
            <a:off x="1457325" y="3424714"/>
            <a:ext cx="6400800" cy="2476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" idx="3"/>
          </p:cNvCxnSpPr>
          <p:nvPr/>
        </p:nvCxnSpPr>
        <p:spPr>
          <a:xfrm>
            <a:off x="1457325" y="3424714"/>
            <a:ext cx="6400800" cy="2651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" idx="3"/>
          </p:cNvCxnSpPr>
          <p:nvPr/>
        </p:nvCxnSpPr>
        <p:spPr>
          <a:xfrm>
            <a:off x="1457325" y="3424714"/>
            <a:ext cx="6400800" cy="2823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" idx="3"/>
          </p:cNvCxnSpPr>
          <p:nvPr/>
        </p:nvCxnSpPr>
        <p:spPr>
          <a:xfrm>
            <a:off x="1457325" y="3424714"/>
            <a:ext cx="6400800" cy="3012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" idx="3"/>
          </p:cNvCxnSpPr>
          <p:nvPr/>
        </p:nvCxnSpPr>
        <p:spPr>
          <a:xfrm>
            <a:off x="1457325" y="3424714"/>
            <a:ext cx="6400800" cy="3165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" idx="3"/>
          </p:cNvCxnSpPr>
          <p:nvPr/>
        </p:nvCxnSpPr>
        <p:spPr>
          <a:xfrm>
            <a:off x="1457325" y="3424714"/>
            <a:ext cx="6400800" cy="3356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47675" y="1844993"/>
            <a:ext cx="287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 x 3 = 105 unique models</a:t>
            </a:r>
            <a:endParaRPr lang="en-US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814"/>
            <a:ext cx="4962525" cy="1489594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775" y="109657"/>
            <a:ext cx="4295181" cy="6732742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85724" y="5453690"/>
            <a:ext cx="5857875" cy="1310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b="1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Story of </a:t>
            </a:r>
            <a:r>
              <a:rPr lang="en-US" b="1" dirty="0" smtClean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A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 </a:t>
            </a:r>
            <a:endParaRPr lang="en-US" dirty="0" smtClean="0">
              <a:solidFill>
                <a:srgbClr val="333333"/>
              </a:solidFill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dirty="0" smtClean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physical outcome (e.g. grip) </a:t>
            </a:r>
            <a:endParaRPr lang="en-US" dirty="0" smtClean="0">
              <a:solidFill>
                <a:srgbClr val="333333"/>
              </a:solidFill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dirty="0" smtClean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related to </a:t>
            </a:r>
            <a:endParaRPr lang="en-US" dirty="0" smtClean="0">
              <a:solidFill>
                <a:srgbClr val="333333"/>
              </a:solidFill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dirty="0" smtClean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cognitive domain (e.g. short-term memory) </a:t>
            </a:r>
            <a:r>
              <a:rPr lang="en-US" dirty="0" smtClean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R="0" lvl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or 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specific test 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(e.g. prose recall)</a:t>
            </a:r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5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9050" y="2686050"/>
            <a:ext cx="1476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pulmonary</a:t>
            </a:r>
          </a:p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g</a:t>
            </a:r>
            <a:r>
              <a:rPr lang="en-US" dirty="0" smtClean="0">
                <a:latin typeface="Consolas" panose="020B0609020204030204" pitchFamily="49" charset="0"/>
              </a:rPr>
              <a:t>ait</a:t>
            </a:r>
          </a:p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</a:p>
          <a:p>
            <a:pPr algn="ctr"/>
            <a:r>
              <a:rPr lang="en-US" dirty="0" smtClean="0">
                <a:latin typeface="Consolas" panose="020B0609020204030204" pitchFamily="49" charset="0"/>
              </a:rPr>
              <a:t>grip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9" name="Straight Connector 8"/>
          <p:cNvCxnSpPr>
            <a:stCxn id="7" idx="3"/>
          </p:cNvCxnSpPr>
          <p:nvPr/>
        </p:nvCxnSpPr>
        <p:spPr>
          <a:xfrm flipV="1">
            <a:off x="1457325" y="304800"/>
            <a:ext cx="6267450" cy="31199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3"/>
          </p:cNvCxnSpPr>
          <p:nvPr/>
        </p:nvCxnSpPr>
        <p:spPr>
          <a:xfrm flipV="1">
            <a:off x="1457325" y="942975"/>
            <a:ext cx="6267450" cy="2481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</p:cNvCxnSpPr>
          <p:nvPr/>
        </p:nvCxnSpPr>
        <p:spPr>
          <a:xfrm flipV="1">
            <a:off x="1457325" y="1400175"/>
            <a:ext cx="6400800" cy="20245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3"/>
          </p:cNvCxnSpPr>
          <p:nvPr/>
        </p:nvCxnSpPr>
        <p:spPr>
          <a:xfrm flipV="1">
            <a:off x="1457325" y="1724025"/>
            <a:ext cx="6400800" cy="17006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7" idx="3"/>
          </p:cNvCxnSpPr>
          <p:nvPr/>
        </p:nvCxnSpPr>
        <p:spPr>
          <a:xfrm flipV="1">
            <a:off x="1457325" y="2412444"/>
            <a:ext cx="6400800" cy="1012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3"/>
          </p:cNvCxnSpPr>
          <p:nvPr/>
        </p:nvCxnSpPr>
        <p:spPr>
          <a:xfrm flipV="1">
            <a:off x="1457325" y="3209925"/>
            <a:ext cx="6400800" cy="2147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" idx="3"/>
          </p:cNvCxnSpPr>
          <p:nvPr/>
        </p:nvCxnSpPr>
        <p:spPr>
          <a:xfrm>
            <a:off x="1457325" y="3424714"/>
            <a:ext cx="6400800" cy="3442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" idx="3"/>
          </p:cNvCxnSpPr>
          <p:nvPr/>
        </p:nvCxnSpPr>
        <p:spPr>
          <a:xfrm>
            <a:off x="1457325" y="3424714"/>
            <a:ext cx="6267450" cy="12103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" idx="3"/>
          </p:cNvCxnSpPr>
          <p:nvPr/>
        </p:nvCxnSpPr>
        <p:spPr>
          <a:xfrm>
            <a:off x="1457325" y="3424714"/>
            <a:ext cx="6267450" cy="19739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" idx="3"/>
          </p:cNvCxnSpPr>
          <p:nvPr/>
        </p:nvCxnSpPr>
        <p:spPr>
          <a:xfrm>
            <a:off x="1457325" y="3424714"/>
            <a:ext cx="6400800" cy="26511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" idx="3"/>
          </p:cNvCxnSpPr>
          <p:nvPr/>
        </p:nvCxnSpPr>
        <p:spPr>
          <a:xfrm>
            <a:off x="1457325" y="3424714"/>
            <a:ext cx="6267450" cy="28829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" idx="3"/>
          </p:cNvCxnSpPr>
          <p:nvPr/>
        </p:nvCxnSpPr>
        <p:spPr>
          <a:xfrm>
            <a:off x="1457325" y="3424714"/>
            <a:ext cx="6400800" cy="32945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47675" y="1844993"/>
            <a:ext cx="287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 x 3 = 105 unique models</a:t>
            </a:r>
            <a:endParaRPr lang="en-US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814"/>
            <a:ext cx="4962525" cy="1489594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775" y="109657"/>
            <a:ext cx="4295181" cy="6732742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85724" y="5453690"/>
            <a:ext cx="5857875" cy="1310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b="1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Story of </a:t>
            </a:r>
            <a:r>
              <a:rPr lang="en-US" b="1" dirty="0" smtClean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A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 </a:t>
            </a:r>
            <a:endParaRPr lang="en-US" dirty="0" smtClean="0"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physical outcome (e.g. grip) </a:t>
            </a:r>
            <a:endParaRPr lang="en-US" dirty="0" smtClean="0"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related to </a:t>
            </a:r>
            <a:endParaRPr lang="en-US" dirty="0" smtClean="0"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cognitive domain 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(e.g. short-term memory) 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R="0" lvl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or 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specific test (e.g. prose recall)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762578" y="1329571"/>
            <a:ext cx="4219575" cy="1783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734003" y="2029658"/>
            <a:ext cx="4219575" cy="10006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734003" y="3381614"/>
            <a:ext cx="4219575" cy="6725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734003" y="5105342"/>
            <a:ext cx="4219575" cy="8477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734003" y="122941"/>
            <a:ext cx="4219575" cy="3404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724775" y="6129712"/>
            <a:ext cx="4219575" cy="3558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97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5325" y="2686050"/>
            <a:ext cx="147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m</a:t>
            </a:r>
            <a:r>
              <a:rPr lang="en-US" dirty="0" err="1" smtClean="0">
                <a:latin typeface="Consolas" panose="020B0609020204030204" pitchFamily="49" charset="0"/>
              </a:rPr>
              <a:t>mse</a:t>
            </a:r>
            <a:endParaRPr lang="en-US" dirty="0" smtClean="0">
              <a:latin typeface="Consolas" panose="020B0609020204030204" pitchFamily="49" charset="0"/>
            </a:endParaRPr>
          </a:p>
          <a:p>
            <a:pPr algn="ctr"/>
            <a:r>
              <a:rPr lang="en-US" dirty="0" smtClean="0">
                <a:latin typeface="Consolas" panose="020B0609020204030204" pitchFamily="49" charset="0"/>
              </a:rPr>
              <a:t>tics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025" y="1992628"/>
            <a:ext cx="4962525" cy="1489594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85724" y="5453690"/>
            <a:ext cx="58578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Story of </a:t>
            </a:r>
            <a:r>
              <a:rPr lang="en-US" b="1" dirty="0" smtClean="0"/>
              <a:t>class B</a:t>
            </a:r>
            <a:r>
              <a:rPr lang="en-US" dirty="0"/>
              <a:t> : </a:t>
            </a:r>
            <a:endParaRPr lang="en-US" dirty="0" smtClean="0"/>
          </a:p>
          <a:p>
            <a:pPr lvl="0"/>
            <a:r>
              <a:rPr lang="en-US" dirty="0" smtClean="0"/>
              <a:t>performance </a:t>
            </a:r>
            <a:r>
              <a:rPr lang="en-US" dirty="0"/>
              <a:t>in a cognitive domain (e.g. fluid reasoning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 </a:t>
            </a:r>
            <a:r>
              <a:rPr lang="en-US" dirty="0"/>
              <a:t>is sensitive to </a:t>
            </a:r>
            <a:endParaRPr lang="en-US" dirty="0" smtClean="0"/>
          </a:p>
          <a:p>
            <a:pPr lvl="0"/>
            <a:r>
              <a:rPr lang="en-US" dirty="0" smtClean="0"/>
              <a:t>changes </a:t>
            </a:r>
            <a:r>
              <a:rPr lang="en-US" dirty="0"/>
              <a:t>in a physical function (e.g. gait)</a:t>
            </a:r>
          </a:p>
        </p:txBody>
      </p:sp>
      <p:cxnSp>
        <p:nvCxnSpPr>
          <p:cNvPr id="3" name="Straight Connector 2"/>
          <p:cNvCxnSpPr>
            <a:stCxn id="7" idx="3"/>
          </p:cNvCxnSpPr>
          <p:nvPr/>
        </p:nvCxnSpPr>
        <p:spPr>
          <a:xfrm flipV="1">
            <a:off x="2171700" y="2524126"/>
            <a:ext cx="4886325" cy="485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7" idx="3"/>
            <a:endCxn id="91" idx="1"/>
          </p:cNvCxnSpPr>
          <p:nvPr/>
        </p:nvCxnSpPr>
        <p:spPr>
          <a:xfrm flipV="1">
            <a:off x="2171700" y="2737425"/>
            <a:ext cx="4886325" cy="27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7" idx="3"/>
          </p:cNvCxnSpPr>
          <p:nvPr/>
        </p:nvCxnSpPr>
        <p:spPr>
          <a:xfrm flipV="1">
            <a:off x="2171700" y="2870716"/>
            <a:ext cx="4886325" cy="138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</p:cNvCxnSpPr>
          <p:nvPr/>
        </p:nvCxnSpPr>
        <p:spPr>
          <a:xfrm>
            <a:off x="2171700" y="3009216"/>
            <a:ext cx="4886325" cy="46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3"/>
          </p:cNvCxnSpPr>
          <p:nvPr/>
        </p:nvCxnSpPr>
        <p:spPr>
          <a:xfrm>
            <a:off x="2171700" y="3009216"/>
            <a:ext cx="4886325" cy="191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</p:cNvCxnSpPr>
          <p:nvPr/>
        </p:nvCxnSpPr>
        <p:spPr>
          <a:xfrm>
            <a:off x="2171700" y="3009216"/>
            <a:ext cx="4886325" cy="381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490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Check points for individual 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70" y="1255937"/>
            <a:ext cx="4156529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Significant pc TAU 11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Significant pc R 11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Sufficient pp TAU 11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Sample size &lt; threshold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050" name="Picture 2" descr="general_model_spec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671" y="2496163"/>
            <a:ext cx="6070211" cy="246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eneral_model_specif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711" y="5210630"/>
            <a:ext cx="8675289" cy="16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047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Check points for domain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7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425" y="2518458"/>
            <a:ext cx="1933575" cy="2247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50" r="14250"/>
          <a:stretch/>
        </p:blipFill>
        <p:spPr>
          <a:xfrm>
            <a:off x="-1234634" y="789718"/>
            <a:ext cx="10623583" cy="2520481"/>
          </a:xfrm>
          <a:prstGeom prst="rect">
            <a:avLst/>
          </a:prstGeom>
        </p:spPr>
      </p:pic>
      <p:sp>
        <p:nvSpPr>
          <p:cNvPr id="6" name="Can 5"/>
          <p:cNvSpPr/>
          <p:nvPr/>
        </p:nvSpPr>
        <p:spPr>
          <a:xfrm>
            <a:off x="269949" y="4493701"/>
            <a:ext cx="611027" cy="545313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ELSA</a:t>
            </a:r>
            <a:endParaRPr lang="en-US" sz="1600" dirty="0"/>
          </a:p>
        </p:txBody>
      </p:sp>
      <p:sp>
        <p:nvSpPr>
          <p:cNvPr id="7" name="Can 6"/>
          <p:cNvSpPr/>
          <p:nvPr/>
        </p:nvSpPr>
        <p:spPr>
          <a:xfrm>
            <a:off x="269949" y="5713158"/>
            <a:ext cx="611027" cy="545313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MAP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078" y="5117600"/>
            <a:ext cx="2294950" cy="4443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an 8"/>
          <p:cNvSpPr/>
          <p:nvPr/>
        </p:nvSpPr>
        <p:spPr>
          <a:xfrm>
            <a:off x="269949" y="5067107"/>
            <a:ext cx="611027" cy="545313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…</a:t>
            </a:r>
            <a:endParaRPr lang="en-US" sz="1600" dirty="0"/>
          </a:p>
        </p:txBody>
      </p:sp>
      <p:cxnSp>
        <p:nvCxnSpPr>
          <p:cNvPr id="10" name="Curved Connector 9"/>
          <p:cNvCxnSpPr>
            <a:stCxn id="6" idx="4"/>
            <a:endCxn id="8" idx="1"/>
          </p:cNvCxnSpPr>
          <p:nvPr/>
        </p:nvCxnSpPr>
        <p:spPr>
          <a:xfrm>
            <a:off x="880976" y="4766358"/>
            <a:ext cx="969102" cy="5734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9" idx="4"/>
            <a:endCxn id="8" idx="1"/>
          </p:cNvCxnSpPr>
          <p:nvPr/>
        </p:nvCxnSpPr>
        <p:spPr>
          <a:xfrm>
            <a:off x="880976" y="5339764"/>
            <a:ext cx="969102" cy="948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4"/>
            <a:endCxn id="8" idx="1"/>
          </p:cNvCxnSpPr>
          <p:nvPr/>
        </p:nvCxnSpPr>
        <p:spPr>
          <a:xfrm flipV="1">
            <a:off x="880976" y="5339764"/>
            <a:ext cx="969102" cy="64605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602226" y="4062455"/>
            <a:ext cx="1725822" cy="2573579"/>
            <a:chOff x="5970560" y="3180193"/>
            <a:chExt cx="2311729" cy="344729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83623" y="3206114"/>
              <a:ext cx="600561" cy="97645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93389" y="3754713"/>
              <a:ext cx="600561" cy="97645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03155" y="4216407"/>
              <a:ext cx="600561" cy="97645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2921" y="4716566"/>
              <a:ext cx="600561" cy="97645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2687" y="5204791"/>
              <a:ext cx="600561" cy="97645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36314" y="3180193"/>
              <a:ext cx="600561" cy="97645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83622" y="4377875"/>
              <a:ext cx="600561" cy="97645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55566" y="4160871"/>
              <a:ext cx="600561" cy="97645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1881" y="5296976"/>
              <a:ext cx="600561" cy="97645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70560" y="5489263"/>
              <a:ext cx="600561" cy="97645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1088" y="3578069"/>
              <a:ext cx="600561" cy="97645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1728" y="4424784"/>
              <a:ext cx="600561" cy="97645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76010" y="5651037"/>
              <a:ext cx="600561" cy="976451"/>
            </a:xfrm>
            <a:prstGeom prst="rect">
              <a:avLst/>
            </a:prstGeom>
          </p:spPr>
        </p:pic>
      </p:grpSp>
      <p:cxnSp>
        <p:nvCxnSpPr>
          <p:cNvPr id="27" name="Straight Arrow Connector 26"/>
          <p:cNvCxnSpPr/>
          <p:nvPr/>
        </p:nvCxnSpPr>
        <p:spPr>
          <a:xfrm>
            <a:off x="4212032" y="5323754"/>
            <a:ext cx="6143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75692" y="5339763"/>
            <a:ext cx="5155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998425" y="4633817"/>
            <a:ext cx="796075" cy="980814"/>
            <a:chOff x="6995912" y="4712607"/>
            <a:chExt cx="747832" cy="921376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2"/>
            <a:srcRect l="4175" t="33113" r="5975" b="14005"/>
            <a:stretch/>
          </p:blipFill>
          <p:spPr>
            <a:xfrm>
              <a:off x="7033307" y="5159096"/>
              <a:ext cx="694066" cy="474887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6995912" y="4712607"/>
              <a:ext cx="74783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raw</a:t>
              </a:r>
              <a:endPara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530197" y="4595624"/>
            <a:ext cx="974947" cy="1067165"/>
            <a:chOff x="8881226" y="4538764"/>
            <a:chExt cx="974947" cy="1067165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l="4175" t="33113" r="5975" b="14005"/>
            <a:stretch/>
          </p:blipFill>
          <p:spPr>
            <a:xfrm>
              <a:off x="8912290" y="4996785"/>
              <a:ext cx="890288" cy="609144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8881226" y="4538764"/>
              <a:ext cx="97494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clean</a:t>
              </a:r>
              <a:endPara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7915734" y="5339763"/>
            <a:ext cx="5155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9536208" y="4133850"/>
            <a:ext cx="735697" cy="1203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24869" y="-10673"/>
            <a:ext cx="286713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Phase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388949" y="2672220"/>
            <a:ext cx="869476" cy="1092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19586002">
            <a:off x="10327120" y="3447480"/>
            <a:ext cx="17172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catalog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432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8458"/>
            <a:ext cx="1933575" cy="2247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0" y="2151745"/>
            <a:ext cx="2476500" cy="2981325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0" y="0"/>
            <a:ext cx="3353803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Secondary Phase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 rot="19586002">
            <a:off x="65512" y="3447480"/>
            <a:ext cx="17172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catalog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2876550" y="2933700"/>
            <a:ext cx="5800725" cy="19240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6" y="144865"/>
            <a:ext cx="5863850" cy="652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00" y="1891493"/>
            <a:ext cx="3872152" cy="4899832"/>
          </a:xfrm>
          <a:prstGeom prst="rect">
            <a:avLst/>
          </a:prstGeom>
        </p:spPr>
      </p:pic>
      <p:sp>
        <p:nvSpPr>
          <p:cNvPr id="8" name="Cube 7"/>
          <p:cNvSpPr>
            <a:spLocks noChangeAspect="1"/>
          </p:cNvSpPr>
          <p:nvPr/>
        </p:nvSpPr>
        <p:spPr>
          <a:xfrm>
            <a:off x="4662488" y="3134142"/>
            <a:ext cx="1147762" cy="3411133"/>
          </a:xfrm>
          <a:prstGeom prst="cube">
            <a:avLst>
              <a:gd name="adj" fmla="val 3126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75903" y="4699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3051" y="6545275"/>
            <a:ext cx="102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9 studies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78125" y="304324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6(3)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8408"/>
            <a:ext cx="5648325" cy="1695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8141" y="2085323"/>
            <a:ext cx="761459" cy="91248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5593523" y="2447925"/>
            <a:ext cx="331027" cy="314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6200000">
            <a:off x="4957168" y="1714545"/>
            <a:ext cx="331027" cy="314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4267846" y="2447924"/>
            <a:ext cx="331027" cy="314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8458"/>
            <a:ext cx="1933575" cy="2247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0" y="2151745"/>
            <a:ext cx="2476500" cy="2981325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0" y="0"/>
            <a:ext cx="3353803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Secondary Phase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 rot="19586002">
            <a:off x="65512" y="3447480"/>
            <a:ext cx="17172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catalog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39553" y="2151745"/>
            <a:ext cx="4124014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Domain Map</a:t>
            </a:r>
            <a:endParaRPr lang="en-US" sz="4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Single Model</a:t>
            </a:r>
            <a:endParaRPr lang="en-US" sz="4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/>
              </a:rPr>
              <a:t>Growth Curve</a:t>
            </a:r>
            <a:endParaRPr lang="en-US" sz="4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7"/>
              </a:rPr>
              <a:t>Correlation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29150" y="1219200"/>
            <a:ext cx="2785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Currently available Tools for</a:t>
            </a:r>
          </a:p>
          <a:p>
            <a:r>
              <a:rPr lang="en-US" dirty="0" smtClean="0"/>
              <a:t>Examining the Results</a:t>
            </a:r>
          </a:p>
        </p:txBody>
      </p:sp>
    </p:spTree>
    <p:extLst>
      <p:ext uri="{BB962C8B-B14F-4D97-AF65-F5344CB8AC3E}">
        <p14:creationId xmlns:p14="http://schemas.microsoft.com/office/powerpoint/2010/main" val="3369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2" y="3300412"/>
            <a:ext cx="5105400" cy="3457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" y="0"/>
            <a:ext cx="2379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outcome = gait</a:t>
            </a:r>
          </a:p>
          <a:p>
            <a:r>
              <a:rPr lang="en-US" dirty="0" smtClean="0"/>
              <a:t>Model type =  </a:t>
            </a:r>
            <a:r>
              <a:rPr lang="en-US" dirty="0" err="1" smtClean="0"/>
              <a:t>aehplus</a:t>
            </a: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6019800" y="1998881"/>
            <a:ext cx="5753100" cy="1047750"/>
            <a:chOff x="6300787" y="646331"/>
            <a:chExt cx="5753100" cy="10477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0312" y="646331"/>
              <a:ext cx="5743575" cy="8858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0787" y="1513106"/>
              <a:ext cx="5705475" cy="180975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1513"/>
            <a:ext cx="5490788" cy="61864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36730"/>
            <a:ext cx="3405187" cy="22701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772949" y="92333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7"/>
              </a:rPr>
              <a:t>Domain Map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75644" y="276999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8"/>
              </a:rPr>
              <a:t>Single Model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61835" y="3258841"/>
            <a:ext cx="14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9"/>
              </a:rPr>
              <a:t>Growth Curve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11461" y="1955721"/>
            <a:ext cx="1237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0"/>
              </a:rPr>
              <a:t>Correlation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69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2" y="3300412"/>
            <a:ext cx="5105400" cy="3457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" y="0"/>
            <a:ext cx="2379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outcome = gait</a:t>
            </a:r>
          </a:p>
          <a:p>
            <a:r>
              <a:rPr lang="en-US" dirty="0" smtClean="0"/>
              <a:t>Model type =  </a:t>
            </a:r>
            <a:r>
              <a:rPr lang="en-US" dirty="0" err="1" smtClean="0"/>
              <a:t>aehplus</a:t>
            </a: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6019800" y="1998881"/>
            <a:ext cx="5753100" cy="1047750"/>
            <a:chOff x="6300787" y="646331"/>
            <a:chExt cx="5753100" cy="10477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0312" y="646331"/>
              <a:ext cx="5743575" cy="8858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0787" y="1513106"/>
              <a:ext cx="5705475" cy="180975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36730"/>
            <a:ext cx="3405187" cy="22701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772949" y="92333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/>
              </a:rPr>
              <a:t>Domain Map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61835" y="3258841"/>
            <a:ext cx="14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7"/>
              </a:rPr>
              <a:t>Growth Curve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11461" y="1955721"/>
            <a:ext cx="1237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8"/>
              </a:rPr>
              <a:t>Correlation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https://cloud.githubusercontent.com/assets/2608073/17229907/91ca5a8e-54ce-11e6-8f68-61890b321a2c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18" y="712207"/>
            <a:ext cx="4571382" cy="614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876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87" y="345924"/>
            <a:ext cx="9768114" cy="65120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142" y="130630"/>
            <a:ext cx="4400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Modifications to the Domain Map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18173" y="758835"/>
            <a:ext cx="4211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Replace cell values by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Values of target index (R(slopes)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Dense of target index</a:t>
            </a:r>
          </a:p>
          <a:p>
            <a:r>
              <a:rPr lang="en-US" dirty="0"/>
              <a:t>2) Alternate among physical outcomes</a:t>
            </a:r>
          </a:p>
          <a:p>
            <a:endParaRPr lang="en-US" dirty="0"/>
          </a:p>
          <a:p>
            <a:r>
              <a:rPr lang="en-US" dirty="0"/>
              <a:t>3) Highlight specific </a:t>
            </a:r>
            <a:r>
              <a:rPr lang="en-US" dirty="0" smtClean="0"/>
              <a:t>domains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550"/>
            <a:ext cx="5863850" cy="652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61" y="139204"/>
            <a:ext cx="5862639" cy="671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176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Helvetica</vt:lpstr>
      <vt:lpstr>Times New Roman</vt:lpstr>
      <vt:lpstr>Wingdings</vt:lpstr>
      <vt:lpstr>Office Theme</vt:lpstr>
      <vt:lpstr>Portland : Analytic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 points for individual model evaluation</vt:lpstr>
      <vt:lpstr>Check points for domain evaluation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20</cp:revision>
  <dcterms:created xsi:type="dcterms:W3CDTF">2016-08-29T22:34:16Z</dcterms:created>
  <dcterms:modified xsi:type="dcterms:W3CDTF">2016-08-30T14:41:56Z</dcterms:modified>
</cp:coreProperties>
</file>