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5" r:id="rId3"/>
    <p:sldId id="316" r:id="rId4"/>
    <p:sldId id="317" r:id="rId5"/>
    <p:sldId id="318" r:id="rId6"/>
    <p:sldId id="297" r:id="rId7"/>
    <p:sldId id="326" r:id="rId8"/>
    <p:sldId id="320" r:id="rId9"/>
    <p:sldId id="321" r:id="rId10"/>
    <p:sldId id="322" r:id="rId11"/>
    <p:sldId id="324" r:id="rId12"/>
    <p:sldId id="323" r:id="rId13"/>
    <p:sldId id="327" r:id="rId14"/>
    <p:sldId id="330" r:id="rId15"/>
    <p:sldId id="296" r:id="rId16"/>
    <p:sldId id="288" r:id="rId17"/>
    <p:sldId id="289" r:id="rId18"/>
    <p:sldId id="307" r:id="rId19"/>
    <p:sldId id="300" r:id="rId20"/>
    <p:sldId id="304" r:id="rId21"/>
    <p:sldId id="305" r:id="rId22"/>
    <p:sldId id="306" r:id="rId23"/>
    <p:sldId id="293" r:id="rId24"/>
    <p:sldId id="294" r:id="rId25"/>
    <p:sldId id="295" r:id="rId26"/>
    <p:sldId id="269" r:id="rId27"/>
    <p:sldId id="257" r:id="rId28"/>
    <p:sldId id="333" r:id="rId29"/>
    <p:sldId id="332" r:id="rId30"/>
    <p:sldId id="334" r:id="rId31"/>
    <p:sldId id="331" r:id="rId32"/>
    <p:sldId id="328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976"/>
    <a:srgbClr val="153E59"/>
    <a:srgbClr val="194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BB077-1964-4393-BC6E-C7E2AEB86126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DA2E0-4621-494C-B98A-41B4C89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23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54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86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9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6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3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8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B602-FF57-4A9D-8FBD-DAF1F62098D9}" type="datetimeFigureOut">
              <a:rPr lang="en-US" smtClean="0"/>
              <a:t>2016-06-10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elstrom-research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projectreporter.nih.gov/project_info_description.cfm?aid=7210005&amp;icde=19139556&amp;ddparam=&amp;ddvalue=&amp;ddsub=&amp;cr=5&amp;csb=default&amp;cs=ASC" TargetMode="External"/><Relationship Id="rId3" Type="http://schemas.openxmlformats.org/officeDocument/2006/relationships/hyperlink" Target="http://projectreporter.nih.gov/project_info_description.cfm?aid=8414933&amp;icde=18870651&amp;ddparam=&amp;ddvalue=&amp;ddsub=&amp;cr=3&amp;csb=default&amp;cs=ASC" TargetMode="External"/><Relationship Id="rId7" Type="http://schemas.openxmlformats.org/officeDocument/2006/relationships/hyperlink" Target="http://www.ialsa.org/users/ku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alsa.org/users/kaye" TargetMode="External"/><Relationship Id="rId5" Type="http://schemas.openxmlformats.org/officeDocument/2006/relationships/hyperlink" Target="http://www.ialsa.org/users/piccinin" TargetMode="External"/><Relationship Id="rId4" Type="http://schemas.openxmlformats.org/officeDocument/2006/relationships/hyperlink" Target="http://www.ialsa.org/users/hofer" TargetMode="External"/><Relationship Id="rId9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mailto:marcus.praetorius@psy.gu.se" TargetMode="External"/><Relationship Id="rId3" Type="http://schemas.openxmlformats.org/officeDocument/2006/relationships/hyperlink" Target="mailto:annie.g.robitaille@gmail.com" TargetMode="External"/><Relationship Id="rId7" Type="http://schemas.openxmlformats.org/officeDocument/2006/relationships/hyperlink" Target="mailto:valerie.jarry@umontreal.ca" TargetMode="External"/><Relationship Id="rId2" Type="http://schemas.openxmlformats.org/officeDocument/2006/relationships/hyperlink" Target="mailto:Andrea.Zammit@einstein.y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wina@bu.edu" TargetMode="External"/><Relationship Id="rId5" Type="http://schemas.openxmlformats.org/officeDocument/2006/relationships/hyperlink" Target="mailto:philipp.handschuh@uni-ulm.de" TargetMode="External"/><Relationship Id="rId10" Type="http://schemas.openxmlformats.org/officeDocument/2006/relationships/hyperlink" Target="mailto:dfinkel@ius.edu" TargetMode="External"/><Relationship Id="rId4" Type="http://schemas.openxmlformats.org/officeDocument/2006/relationships/hyperlink" Target="mailto:chenkai.wu2010@gmail.com" TargetMode="External"/><Relationship Id="rId9" Type="http://schemas.openxmlformats.org/officeDocument/2006/relationships/hyperlink" Target="mailto:clb@uvic.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LSA/IALSA-2015-Portl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104" y="132208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0961" y="2978859"/>
            <a:ext cx="5843947" cy="1241357"/>
            <a:chOff x="1394579" y="2733693"/>
            <a:chExt cx="5843947" cy="1241357"/>
          </a:xfrm>
        </p:grpSpPr>
        <p:sp>
          <p:nvSpPr>
            <p:cNvPr id="6" name="TextBox 5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60485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Convention of Canadian Psychological Association | Victoria, BC | June 10, 2016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730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3020" y="226060"/>
            <a:ext cx="7289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36800" y="226060"/>
            <a:ext cx="117856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01340" y="693420"/>
            <a:ext cx="11861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07180" y="1303020"/>
            <a:ext cx="93472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58080" y="693420"/>
            <a:ext cx="10464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06440" y="226060"/>
            <a:ext cx="73660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43040" y="693420"/>
            <a:ext cx="108712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These are R SCRIPTS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Run in RStudio and coordinated in GitHub</a:t>
            </a:r>
          </a:p>
          <a:p>
            <a:pPr algn="ctr"/>
            <a:endParaRPr lang="en-US" sz="16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2611283"/>
            <a:ext cx="3931920" cy="2310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" y="2720320"/>
            <a:ext cx="3555846" cy="22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44700" y="49237"/>
            <a:ext cx="5097780" cy="580682"/>
          </a:xfrm>
          <a:prstGeom prst="roundRect">
            <a:avLst/>
          </a:prstGeom>
          <a:solidFill>
            <a:srgbClr val="FF0000">
              <a:alpha val="2000"/>
            </a:srgbClr>
          </a:solidFill>
          <a:ln w="1905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This is a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DATASET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</a:rPr>
              <a:t>each row </a:t>
            </a:r>
            <a:r>
              <a:rPr lang="en-US" sz="1600" dirty="0" smtClean="0">
                <a:latin typeface="Calibri Light" panose="020F0302020204030204" pitchFamily="34" charset="0"/>
              </a:rPr>
              <a:t>= one model per study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It is stored on a REDCap server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iki.ctri.mcw.edu/download/thumbnails/4492026/redcaplogo.jpg?version=1&amp;modificationDate=1372881889000&amp;api=v2&amp;effects=border-simple,shadow-k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65" y="3276917"/>
            <a:ext cx="3143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1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0220" y="21590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This is a</a:t>
            </a:r>
          </a:p>
          <a:p>
            <a:pPr algn="ctr"/>
            <a:r>
              <a:rPr lang="en-US" sz="1600" dirty="0" smtClean="0">
                <a:latin typeface="+mj-lt"/>
              </a:rPr>
              <a:t>REDCap </a:t>
            </a:r>
            <a:r>
              <a:rPr lang="en-US" sz="1600" dirty="0">
                <a:latin typeface="+mj-lt"/>
              </a:rPr>
              <a:t>survey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Through which participants </a:t>
            </a:r>
          </a:p>
          <a:p>
            <a:pPr algn="ctr"/>
            <a:r>
              <a:rPr lang="en-US" sz="1600" dirty="0" smtClean="0">
                <a:latin typeface="+mj-lt"/>
              </a:rPr>
              <a:t>Enter information about their studies</a:t>
            </a:r>
          </a:p>
        </p:txBody>
      </p:sp>
      <p:pic>
        <p:nvPicPr>
          <p:cNvPr id="8" name="Picture 2" descr="https://wiki.ctri.mcw.edu/download/thumbnails/4492026/redcaplogo.jpg?version=1&amp;modificationDate=1372881889000&amp;api=v2&amp;effects=border-simple,shadow-k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65" y="3276917"/>
            <a:ext cx="3143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901411"/>
            <a:ext cx="2676129" cy="24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22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143000"/>
            <a:ext cx="7688580" cy="6781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This is PRIVATE space</a:t>
            </a:r>
          </a:p>
          <a:p>
            <a:pPr algn="ctr"/>
            <a:r>
              <a:rPr lang="en-US" sz="1600" dirty="0" smtClean="0">
                <a:latin typeface="+mj-lt"/>
              </a:rPr>
              <a:t>On local machines of drivers</a:t>
            </a:r>
          </a:p>
          <a:p>
            <a:pPr algn="ctr"/>
            <a:r>
              <a:rPr lang="en-US" sz="1600" dirty="0" smtClean="0">
                <a:latin typeface="+mj-lt"/>
              </a:rPr>
              <a:t>Raw d</a:t>
            </a:r>
            <a:r>
              <a:rPr lang="en-US" sz="1600" dirty="0" smtClean="0">
                <a:latin typeface="+mj-lt"/>
              </a:rPr>
              <a:t>ata </a:t>
            </a:r>
            <a:r>
              <a:rPr lang="en-US" sz="1600" dirty="0" smtClean="0">
                <a:latin typeface="+mj-lt"/>
              </a:rPr>
              <a:t>never leaves this </a:t>
            </a:r>
            <a:r>
              <a:rPr lang="en-US" sz="1600" dirty="0" smtClean="0">
                <a:latin typeface="+mj-lt"/>
              </a:rPr>
              <a:t>space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4683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Now we will walk you through</a:t>
            </a:r>
          </a:p>
          <a:p>
            <a:pPr algn="ctr"/>
            <a:r>
              <a:rPr lang="en-US" sz="1600" dirty="0" smtClean="0">
                <a:latin typeface="+mj-lt"/>
              </a:rPr>
              <a:t>Coordinated Analysis with Replication</a:t>
            </a:r>
          </a:p>
          <a:p>
            <a:pPr algn="ctr"/>
            <a:r>
              <a:rPr lang="en-US" sz="1600" dirty="0" smtClean="0">
                <a:latin typeface="+mj-lt"/>
              </a:rPr>
              <a:t>from raw data files to tables and graphs in manuscripts</a:t>
            </a:r>
          </a:p>
        </p:txBody>
      </p:sp>
    </p:spTree>
    <p:extLst>
      <p:ext uri="{BB962C8B-B14F-4D97-AF65-F5344CB8AC3E}">
        <p14:creationId xmlns:p14="http://schemas.microsoft.com/office/powerpoint/2010/main" val="424058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921"/>
            <a:ext cx="9144000" cy="2083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810"/>
            <a:ext cx="9144000" cy="529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2437" y="3376839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69" y="2583225"/>
            <a:ext cx="59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5978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DRIVER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Someone with some expert knowledge</a:t>
            </a:r>
          </a:p>
          <a:p>
            <a:pPr algn="ctr"/>
            <a:r>
              <a:rPr lang="en-US" sz="1600" dirty="0" smtClean="0">
                <a:latin typeface="+mj-lt"/>
              </a:rPr>
              <a:t>Of a particular longitudinal study</a:t>
            </a:r>
          </a:p>
          <a:p>
            <a:pPr algn="ctr"/>
            <a:r>
              <a:rPr lang="en-US" sz="1600" dirty="0" smtClean="0">
                <a:latin typeface="+mj-lt"/>
              </a:rPr>
              <a:t>Who brings groomed data to CAR</a:t>
            </a:r>
          </a:p>
          <a:p>
            <a:pPr algn="ctr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599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236220"/>
            <a:ext cx="754380" cy="14630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85190" y="2627144"/>
            <a:ext cx="2316493" cy="1716974"/>
            <a:chOff x="1021080" y="1905000"/>
            <a:chExt cx="3653791" cy="3172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1080" y="1905000"/>
              <a:ext cx="3653791" cy="29794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2520" y="4861560"/>
              <a:ext cx="3549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Image credit: https://support.novell.com/techcenter/articles/ana19920502.html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" name="Can 6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901411"/>
            <a:ext cx="2676129" cy="2442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27660" y="17298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REDCap </a:t>
            </a:r>
            <a:r>
              <a:rPr lang="en-US" sz="1600" dirty="0" smtClean="0">
                <a:latin typeface="+mj-lt"/>
              </a:rPr>
              <a:t>interacts </a:t>
            </a:r>
            <a:r>
              <a:rPr lang="en-US" sz="1600" dirty="0">
                <a:latin typeface="+mj-lt"/>
              </a:rPr>
              <a:t>with the </a:t>
            </a:r>
            <a:r>
              <a:rPr lang="en-US" sz="1600" dirty="0" smtClean="0">
                <a:latin typeface="+mj-lt"/>
              </a:rPr>
              <a:t>DRIVER</a:t>
            </a:r>
          </a:p>
          <a:p>
            <a:pPr algn="ctr"/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obtain relevant description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of </a:t>
            </a:r>
            <a:r>
              <a:rPr lang="en-US" sz="1600" dirty="0">
                <a:latin typeface="+mj-lt"/>
              </a:rPr>
              <a:t>the study 's </a:t>
            </a:r>
            <a:r>
              <a:rPr lang="en-US" sz="1600" dirty="0" smtClean="0">
                <a:latin typeface="+mj-lt"/>
              </a:rPr>
              <a:t>DATASET and </a:t>
            </a:r>
            <a:r>
              <a:rPr lang="en-US" sz="1600" dirty="0">
                <a:latin typeface="+mj-lt"/>
              </a:rPr>
              <a:t>characteristics.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8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7" name="Can 6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96" y="2781300"/>
            <a:ext cx="3560504" cy="23736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327660" y="17298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When all drivers Fill in the Pre-Conference Survey</a:t>
            </a:r>
          </a:p>
          <a:p>
            <a:pPr algn="ctr"/>
            <a:r>
              <a:rPr lang="en-US" sz="1600" dirty="0" smtClean="0">
                <a:latin typeface="+mj-lt"/>
              </a:rPr>
              <a:t>We can see which have similar </a:t>
            </a:r>
          </a:p>
          <a:p>
            <a:pPr algn="ctr"/>
            <a:r>
              <a:rPr lang="en-US" sz="1600" cap="all" dirty="0" smtClean="0">
                <a:latin typeface="+mj-lt"/>
              </a:rPr>
              <a:t>cognitive measures</a:t>
            </a:r>
          </a:p>
        </p:txBody>
      </p:sp>
      <p:cxnSp>
        <p:nvCxnSpPr>
          <p:cNvPr id="3" name="Curved Connector 2"/>
          <p:cNvCxnSpPr>
            <a:stCxn id="18" idx="2"/>
            <a:endCxn id="17" idx="1"/>
          </p:cNvCxnSpPr>
          <p:nvPr/>
        </p:nvCxnSpPr>
        <p:spPr>
          <a:xfrm rot="16200000" flipH="1">
            <a:off x="4210269" y="2594907"/>
            <a:ext cx="1407299" cy="1339156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5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13" name="Can 12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4" name="Can 3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9693" y="193151"/>
            <a:ext cx="1835942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9164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</a:t>
            </a:r>
            <a:r>
              <a:rPr lang="en-US" sz="1600" dirty="0" smtClean="0">
                <a:latin typeface="+mj-lt"/>
              </a:rPr>
              <a:t>.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After </a:t>
            </a:r>
            <a:r>
              <a:rPr lang="en-US" sz="1600" dirty="0" smtClean="0">
                <a:latin typeface="+mj-lt"/>
              </a:rPr>
              <a:t>drivers enter responses into PCS,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</a:t>
            </a:r>
            <a:r>
              <a:rPr lang="en-US" sz="1600" dirty="0" smtClean="0">
                <a:latin typeface="+mj-lt"/>
              </a:rPr>
              <a:t>CREATOR populates/writes</a:t>
            </a:r>
          </a:p>
          <a:p>
            <a:pPr algn="ctr"/>
            <a:r>
              <a:rPr lang="en-US" sz="1600" dirty="0" smtClean="0">
                <a:latin typeface="+mj-lt"/>
              </a:rPr>
              <a:t>PART I </a:t>
            </a:r>
            <a:r>
              <a:rPr lang="en-US" sz="1600" dirty="0">
                <a:latin typeface="+mj-lt"/>
              </a:rPr>
              <a:t>of the Catalog.</a:t>
            </a:r>
            <a:endParaRPr lang="en-US" sz="1600" cap="all" dirty="0" smtClean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4004"/>
          <a:stretch/>
        </p:blipFill>
        <p:spPr>
          <a:xfrm>
            <a:off x="146176" y="2895600"/>
            <a:ext cx="2071075" cy="21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6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9660"/>
            <a:ext cx="6842759" cy="3154680"/>
          </a:xfrm>
        </p:spPr>
        <p:txBody>
          <a:bodyPr>
            <a:noAutofit/>
          </a:bodyPr>
          <a:lstStyle/>
          <a:p>
            <a:r>
              <a:rPr lang="en-US" sz="1800" dirty="0"/>
              <a:t>The IALSA network (</a:t>
            </a:r>
            <a:r>
              <a:rPr lang="en-US" sz="1800" dirty="0">
                <a:solidFill>
                  <a:schemeClr val="accent1"/>
                </a:solidFill>
              </a:rPr>
              <a:t>NIH/NIA 1P01AG043362</a:t>
            </a:r>
            <a:r>
              <a:rPr lang="en-US" sz="1800" dirty="0"/>
              <a:t>) is comprised of over </a:t>
            </a:r>
            <a:r>
              <a:rPr lang="en-US" sz="1800" dirty="0">
                <a:solidFill>
                  <a:srgbClr val="FF0000"/>
                </a:solidFill>
              </a:rPr>
              <a:t>100 longitudinal studies</a:t>
            </a:r>
            <a:r>
              <a:rPr lang="en-US" sz="1800" dirty="0"/>
              <a:t> on aging, health and dementia. </a:t>
            </a:r>
          </a:p>
          <a:p>
            <a:pPr lvl="1"/>
            <a:r>
              <a:rPr lang="en-US" sz="1600" dirty="0"/>
              <a:t>Mix of samples aged from</a:t>
            </a:r>
            <a:r>
              <a:rPr lang="en-US" sz="1600" dirty="0">
                <a:solidFill>
                  <a:srgbClr val="FF0000"/>
                </a:solidFill>
              </a:rPr>
              <a:t> birth to 100 </a:t>
            </a:r>
            <a:r>
              <a:rPr lang="en-US" sz="1600" dirty="0" smtClean="0">
                <a:solidFill>
                  <a:srgbClr val="FF0000"/>
                </a:solidFill>
              </a:rPr>
              <a:t>years</a:t>
            </a:r>
            <a:endParaRPr lang="en-US" sz="1600" dirty="0"/>
          </a:p>
          <a:p>
            <a:pPr lvl="1"/>
            <a:r>
              <a:rPr lang="en-US" sz="1600" dirty="0"/>
              <a:t>Assessed from </a:t>
            </a:r>
            <a:r>
              <a:rPr lang="en-US" sz="1600" dirty="0">
                <a:solidFill>
                  <a:srgbClr val="FF0000"/>
                </a:solidFill>
              </a:rPr>
              <a:t>1921 to the present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smtClean="0"/>
              <a:t>Monitoring each individual for </a:t>
            </a:r>
            <a:r>
              <a:rPr lang="en-US" sz="1600" dirty="0">
                <a:solidFill>
                  <a:srgbClr val="FF0000"/>
                </a:solidFill>
              </a:rPr>
              <a:t>4 to 48 years </a:t>
            </a:r>
            <a:endParaRPr lang="en-US" sz="1600" dirty="0" smtClean="0"/>
          </a:p>
          <a:p>
            <a:pPr lvl="1"/>
            <a:r>
              <a:rPr lang="en-US" sz="1600" dirty="0"/>
              <a:t>Time between assessments </a:t>
            </a:r>
            <a:r>
              <a:rPr lang="en-US" sz="1600" dirty="0" smtClean="0">
                <a:solidFill>
                  <a:srgbClr val="FF0000"/>
                </a:solidFill>
              </a:rPr>
              <a:t>6 </a:t>
            </a:r>
            <a:r>
              <a:rPr lang="en-US" sz="1600" dirty="0">
                <a:solidFill>
                  <a:srgbClr val="FF0000"/>
                </a:solidFill>
              </a:rPr>
              <a:t>months to 17 </a:t>
            </a:r>
            <a:r>
              <a:rPr lang="en-US" sz="1600" dirty="0" smtClean="0">
                <a:solidFill>
                  <a:srgbClr val="FF0000"/>
                </a:solidFill>
              </a:rPr>
              <a:t>years</a:t>
            </a:r>
          </a:p>
          <a:p>
            <a:pPr marL="342900" lvl="1" indent="0">
              <a:buNone/>
            </a:pPr>
            <a:endParaRPr lang="en-US" sz="1600" dirty="0"/>
          </a:p>
          <a:p>
            <a:r>
              <a:rPr lang="en-CA" sz="1800" dirty="0" smtClean="0"/>
              <a:t>Focus on the </a:t>
            </a:r>
            <a:r>
              <a:rPr lang="en-CA" sz="1800" dirty="0" smtClean="0">
                <a:solidFill>
                  <a:srgbClr val="FF0000"/>
                </a:solidFill>
              </a:rPr>
              <a:t>reproducibility </a:t>
            </a:r>
            <a:r>
              <a:rPr lang="en-CA" sz="1800" dirty="0">
                <a:solidFill>
                  <a:srgbClr val="FF0000"/>
                </a:solidFill>
              </a:rPr>
              <a:t>of results </a:t>
            </a:r>
            <a:r>
              <a:rPr lang="en-CA" sz="1800" dirty="0"/>
              <a:t>(i.e., direction and pattern of effects) across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populations</a:t>
            </a:r>
            <a:r>
              <a:rPr lang="en-CA" sz="1800" dirty="0"/>
              <a:t>, historical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measurements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design</a:t>
            </a:r>
            <a:r>
              <a:rPr lang="en-CA" sz="18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CA" sz="1800" dirty="0"/>
              <a:t>, and statistical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en-CA" sz="1800" dirty="0" smtClean="0"/>
              <a:t>.</a:t>
            </a:r>
          </a:p>
          <a:p>
            <a:endParaRPr lang="en-CA" sz="1800" dirty="0" smtClean="0"/>
          </a:p>
          <a:p>
            <a:pPr marL="171450" lvl="1">
              <a:spcBef>
                <a:spcPts val="750"/>
              </a:spcBef>
            </a:pPr>
            <a:r>
              <a:rPr lang="en-CA" sz="2000" dirty="0">
                <a:solidFill>
                  <a:srgbClr val="FF0000"/>
                </a:solidFill>
              </a:rPr>
              <a:t>Research aim</a:t>
            </a:r>
            <a:r>
              <a:rPr lang="en-CA" sz="2000" dirty="0"/>
              <a:t>: </a:t>
            </a:r>
            <a:r>
              <a:rPr lang="en-CA" sz="2000" i="1" dirty="0"/>
              <a:t>To maintain and enhance cognitive and physical health and well-being throughout the lifespan</a:t>
            </a:r>
          </a:p>
          <a:p>
            <a:endParaRPr lang="en-CA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515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772659" y="1952479"/>
            <a:ext cx="2240280" cy="2595576"/>
            <a:chOff x="6734559" y="2251633"/>
            <a:chExt cx="2240280" cy="2595576"/>
          </a:xfrm>
        </p:grpSpPr>
        <p:sp>
          <p:nvSpPr>
            <p:cNvPr id="35" name="Cloud 34"/>
            <p:cNvSpPr/>
            <p:nvPr/>
          </p:nvSpPr>
          <p:spPr>
            <a:xfrm>
              <a:off x="6734559" y="2251633"/>
              <a:ext cx="2240280" cy="2595576"/>
            </a:xfrm>
            <a:prstGeom prst="cloud">
              <a:avLst/>
            </a:prstGeom>
            <a:solidFill>
              <a:srgbClr val="FF0000">
                <a:alpha val="2000"/>
              </a:srgbClr>
            </a:solidFill>
            <a:ln w="12700"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153659" y="2845974"/>
              <a:ext cx="1205481" cy="1369828"/>
              <a:chOff x="-91938" y="29352"/>
              <a:chExt cx="7102806" cy="69661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1938" y="29352"/>
                <a:ext cx="3814280" cy="51435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900" y="1852002"/>
                <a:ext cx="4819968" cy="5143500"/>
              </a:xfrm>
              <a:prstGeom prst="rect">
                <a:avLst/>
              </a:prstGeom>
            </p:spPr>
          </p:pic>
        </p:grpSp>
      </p:grpSp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61227" y="2845974"/>
            <a:ext cx="3711554" cy="2271421"/>
            <a:chOff x="4815226" y="2496820"/>
            <a:chExt cx="4039280" cy="2471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915" y="2496820"/>
              <a:ext cx="3764591" cy="15311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226" y="4222852"/>
              <a:ext cx="4039280" cy="74595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b="24004"/>
          <a:stretch/>
        </p:blipFill>
        <p:spPr>
          <a:xfrm>
            <a:off x="146176" y="2895600"/>
            <a:ext cx="2071075" cy="21721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68822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</a:t>
            </a:r>
            <a:r>
              <a:rPr lang="en-US" sz="1600" dirty="0" smtClean="0">
                <a:latin typeface="+mj-lt"/>
              </a:rPr>
              <a:t>.</a:t>
            </a:r>
          </a:p>
          <a:p>
            <a:pPr algn="ctr"/>
            <a:r>
              <a:rPr lang="en-US" sz="1600" dirty="0" smtClean="0">
                <a:latin typeface="+mj-lt"/>
              </a:rPr>
              <a:t> Using dataset descriptions, the</a:t>
            </a:r>
          </a:p>
          <a:p>
            <a:pPr algn="ctr"/>
            <a:r>
              <a:rPr lang="en-US" sz="1600" dirty="0" smtClean="0">
                <a:latin typeface="+mj-lt"/>
              </a:rPr>
              <a:t> TRANSLATOR encodes </a:t>
            </a:r>
            <a:r>
              <a:rPr lang="en-US" sz="1600" cap="all" dirty="0" smtClean="0">
                <a:latin typeface="+mj-lt"/>
              </a:rPr>
              <a:t>statistical models</a:t>
            </a:r>
          </a:p>
          <a:p>
            <a:pPr algn="ctr"/>
            <a:r>
              <a:rPr lang="en-US" sz="1600" dirty="0" smtClean="0">
                <a:latin typeface="+mj-lt"/>
              </a:rPr>
              <a:t>Into M</a:t>
            </a:r>
            <a:r>
              <a:rPr lang="en-US" sz="1600" i="1" dirty="0" smtClean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 estimation language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endParaRPr lang="en-US" sz="1600" cap="all" dirty="0" smtClean="0">
              <a:latin typeface="+mj-lt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1996725" y="3559991"/>
            <a:ext cx="785029" cy="2240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5984199" y="3292126"/>
            <a:ext cx="729021" cy="26169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97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7100" y="190499"/>
            <a:ext cx="561561" cy="15220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23561" y="1879111"/>
            <a:ext cx="2872740" cy="3264390"/>
            <a:chOff x="-91938" y="29352"/>
            <a:chExt cx="7102806" cy="696615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1012064" y="2845974"/>
            <a:ext cx="6567044" cy="2271421"/>
            <a:chOff x="-1012064" y="2845974"/>
            <a:chExt cx="6567044" cy="2271421"/>
          </a:xfrm>
        </p:grpSpPr>
        <p:grpSp>
          <p:nvGrpSpPr>
            <p:cNvPr id="21" name="Group 20"/>
            <p:cNvGrpSpPr/>
            <p:nvPr/>
          </p:nvGrpSpPr>
          <p:grpSpPr>
            <a:xfrm>
              <a:off x="1402987" y="2845974"/>
              <a:ext cx="3711554" cy="2271421"/>
              <a:chOff x="4815226" y="2496820"/>
              <a:chExt cx="4039280" cy="2471985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9915" y="2496820"/>
                <a:ext cx="3764591" cy="153112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226" y="4222852"/>
                <a:ext cx="4039280" cy="74595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/>
            <a:srcRect b="24004"/>
            <a:stretch/>
          </p:blipFill>
          <p:spPr>
            <a:xfrm>
              <a:off x="-1012064" y="2895600"/>
              <a:ext cx="2071075" cy="2172170"/>
            </a:xfrm>
            <a:prstGeom prst="rect">
              <a:avLst/>
            </a:prstGeom>
          </p:spPr>
        </p:pic>
        <p:cxnSp>
          <p:nvCxnSpPr>
            <p:cNvPr id="28" name="Curved Connector 27"/>
            <p:cNvCxnSpPr/>
            <p:nvPr/>
          </p:nvCxnSpPr>
          <p:spPr>
            <a:xfrm flipV="1">
              <a:off x="838485" y="3559991"/>
              <a:ext cx="785029" cy="2240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4825959" y="3292126"/>
              <a:ext cx="729021" cy="26169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-137160" y="1691640"/>
            <a:ext cx="54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Script, run on driver's </a:t>
            </a:r>
            <a:r>
              <a:rPr lang="en-US" sz="1600" dirty="0">
                <a:latin typeface="+mj-lt"/>
              </a:rPr>
              <a:t>local machine.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TRANSCRIBER takes model syntax </a:t>
            </a:r>
            <a:r>
              <a:rPr lang="en-US" sz="1600" dirty="0">
                <a:latin typeface="+mj-lt"/>
              </a:rPr>
              <a:t>from Part </a:t>
            </a:r>
            <a:r>
              <a:rPr lang="en-US" sz="1600" dirty="0" smtClean="0">
                <a:latin typeface="+mj-lt"/>
              </a:rPr>
              <a:t>II,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saves it as an </a:t>
            </a:r>
            <a:r>
              <a:rPr lang="en-US" sz="1600" dirty="0">
                <a:latin typeface="Consolas" panose="020B0609020204030204" pitchFamily="49" charset="0"/>
              </a:rPr>
              <a:t>.inp </a:t>
            </a:r>
            <a:r>
              <a:rPr lang="en-US" sz="1600" dirty="0">
                <a:latin typeface="+mj-lt"/>
              </a:rPr>
              <a:t>file </a:t>
            </a:r>
            <a:r>
              <a:rPr lang="en-US" sz="1600" dirty="0" smtClean="0">
                <a:latin typeface="+mj-lt"/>
              </a:rPr>
              <a:t>on </a:t>
            </a:r>
            <a:r>
              <a:rPr lang="en-US" sz="1600" dirty="0">
                <a:latin typeface="+mj-lt"/>
              </a:rPr>
              <a:t>the driver's local </a:t>
            </a:r>
            <a:r>
              <a:rPr lang="en-US" sz="1600" dirty="0" smtClean="0">
                <a:latin typeface="+mj-lt"/>
              </a:rPr>
              <a:t>machine</a:t>
            </a:r>
            <a:endParaRPr lang="en-US" sz="1600" cap="al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78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417761" y="1798320"/>
            <a:ext cx="3689452" cy="3269450"/>
            <a:chOff x="0" y="0"/>
            <a:chExt cx="5804247" cy="514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099" y="1285650"/>
            <a:ext cx="2271091" cy="42685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945237" y="3071447"/>
            <a:ext cx="6031330" cy="2072053"/>
            <a:chOff x="-4194910" y="1879111"/>
            <a:chExt cx="9501984" cy="32643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b="24004"/>
            <a:stretch/>
          </p:blipFill>
          <p:spPr>
            <a:xfrm>
              <a:off x="-4194910" y="2895600"/>
              <a:ext cx="2071075" cy="2172170"/>
            </a:xfrm>
            <a:prstGeom prst="rect">
              <a:avLst/>
            </a:prstGeom>
          </p:spPr>
        </p:pic>
        <p:cxnSp>
          <p:nvCxnSpPr>
            <p:cNvPr id="28" name="Curved Connector 27"/>
            <p:cNvCxnSpPr/>
            <p:nvPr/>
          </p:nvCxnSpPr>
          <p:spPr>
            <a:xfrm flipV="1">
              <a:off x="-2344361" y="3559991"/>
              <a:ext cx="785029" cy="2240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-1786240" y="1879111"/>
              <a:ext cx="7093314" cy="3264390"/>
              <a:chOff x="-1786240" y="1879111"/>
              <a:chExt cx="7093314" cy="32643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1786240" y="2845974"/>
                <a:ext cx="3711554" cy="2271421"/>
                <a:chOff x="4815226" y="2496820"/>
                <a:chExt cx="4039280" cy="247198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9915" y="2496820"/>
                  <a:ext cx="3764591" cy="1531121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226" y="4222852"/>
                  <a:ext cx="4039280" cy="745953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/>
              <p:cNvGrpSpPr/>
              <p:nvPr/>
            </p:nvGrpSpPr>
            <p:grpSpPr>
              <a:xfrm>
                <a:off x="2434334" y="1879111"/>
                <a:ext cx="2872740" cy="3264390"/>
                <a:chOff x="-91938" y="29352"/>
                <a:chExt cx="7102806" cy="6966150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91938" y="29352"/>
                  <a:ext cx="3814280" cy="5143500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0900" y="1852002"/>
                  <a:ext cx="4819968" cy="5143500"/>
                </a:xfrm>
                <a:prstGeom prst="rect">
                  <a:avLst/>
                </a:prstGeom>
              </p:spPr>
            </p:pic>
          </p:grpSp>
          <p:cxnSp>
            <p:nvCxnSpPr>
              <p:cNvPr id="29" name="Curved Connector 28"/>
              <p:cNvCxnSpPr/>
              <p:nvPr/>
            </p:nvCxnSpPr>
            <p:spPr>
              <a:xfrm flipV="1">
                <a:off x="1636732" y="3292126"/>
                <a:ext cx="729021" cy="26169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Curved Connector 29"/>
          <p:cNvCxnSpPr/>
          <p:nvPr/>
        </p:nvCxnSpPr>
        <p:spPr>
          <a:xfrm flipV="1">
            <a:off x="4358906" y="2506979"/>
            <a:ext cx="941800" cy="9260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54587" y="1835880"/>
            <a:ext cx="54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Script, run on driver's local machine. </a:t>
            </a:r>
          </a:p>
          <a:p>
            <a:pPr algn="ctr"/>
            <a:r>
              <a:rPr lang="en-US" sz="1600" dirty="0" smtClean="0">
                <a:latin typeface="+mj-lt"/>
              </a:rPr>
              <a:t>Calls </a:t>
            </a:r>
            <a:r>
              <a:rPr lang="en-US" sz="1600" dirty="0">
                <a:latin typeface="+mj-lt"/>
              </a:rPr>
              <a:t>a local installation of M</a:t>
            </a:r>
            <a:r>
              <a:rPr lang="en-US" sz="1600" i="1" dirty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which uses the local </a:t>
            </a:r>
            <a:r>
              <a:rPr lang="en-US" sz="1600" dirty="0">
                <a:latin typeface="Consolas" panose="020B0609020204030204" pitchFamily="49" charset="0"/>
              </a:rPr>
              <a:t>.dat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>
                <a:latin typeface="Consolas" panose="020B0609020204030204" pitchFamily="49" charset="0"/>
              </a:rPr>
              <a:t>.inp </a:t>
            </a:r>
            <a:r>
              <a:rPr lang="en-US" sz="1600" dirty="0">
                <a:latin typeface="+mj-lt"/>
              </a:rPr>
              <a:t>files.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Returns </a:t>
            </a:r>
            <a:r>
              <a:rPr lang="en-US" sz="1600" dirty="0">
                <a:latin typeface="+mj-lt"/>
              </a:rPr>
              <a:t>an </a:t>
            </a:r>
            <a:r>
              <a:rPr lang="en-US" sz="1600" dirty="0">
                <a:latin typeface="Consolas" panose="020B0609020204030204" pitchFamily="49" charset="0"/>
              </a:rPr>
              <a:t>.out </a:t>
            </a:r>
            <a:r>
              <a:rPr lang="en-US" sz="1600" dirty="0">
                <a:latin typeface="+mj-lt"/>
              </a:rPr>
              <a:t>file containing the </a:t>
            </a:r>
            <a:r>
              <a:rPr lang="en-US" sz="1600" dirty="0" smtClean="0">
                <a:latin typeface="+mj-lt"/>
              </a:rPr>
              <a:t>MODEL SOLUTION</a:t>
            </a:r>
            <a:endParaRPr lang="en-US" sz="1600" cap="al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27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2060" y="182880"/>
            <a:ext cx="701040" cy="15011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65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Script, run on driver's local machine. </a:t>
            </a:r>
          </a:p>
          <a:p>
            <a:pPr algn="ctr"/>
            <a:r>
              <a:rPr lang="en-US" sz="1600" dirty="0" smtClean="0">
                <a:latin typeface="+mj-lt"/>
              </a:rPr>
              <a:t>Uploads </a:t>
            </a:r>
            <a:r>
              <a:rPr lang="en-US" sz="1600" dirty="0">
                <a:latin typeface="+mj-lt"/>
              </a:rPr>
              <a:t>the contents of the </a:t>
            </a:r>
            <a:r>
              <a:rPr lang="en-US" sz="1600" dirty="0">
                <a:latin typeface="Consolas" panose="020B0609020204030204" pitchFamily="49" charset="0"/>
              </a:rPr>
              <a:t>.out </a:t>
            </a:r>
            <a:r>
              <a:rPr lang="en-US" sz="1600" dirty="0">
                <a:latin typeface="+mj-lt"/>
              </a:rPr>
              <a:t>files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Part </a:t>
            </a:r>
            <a:r>
              <a:rPr lang="en-US" sz="1600" dirty="0" smtClean="0">
                <a:latin typeface="+mj-lt"/>
              </a:rPr>
              <a:t>III of the Catalog.</a:t>
            </a:r>
            <a:endParaRPr lang="en-US" sz="1600" cap="al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666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13020" y="182880"/>
            <a:ext cx="2026920" cy="4419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90233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server.</a:t>
            </a: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PARSER extracts model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solution from the M</a:t>
            </a:r>
            <a:r>
              <a:rPr lang="en-US" sz="1600" i="1" dirty="0">
                <a:solidFill>
                  <a:srgbClr val="333333"/>
                </a:solidFill>
                <a:latin typeface="+mj-lt"/>
              </a:rPr>
              <a:t>plus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output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(e.g.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parameter estimates, fit indices, and the convergence status).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For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each model,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these values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are saved as separate columns in a single row of Part IV.</a:t>
            </a:r>
            <a:endParaRPr lang="en-US" sz="1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3" y="3164749"/>
            <a:ext cx="7879845" cy="18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2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82740" y="205740"/>
            <a:ext cx="609600" cy="148590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828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+mj-lt"/>
              </a:rPr>
              <a:t>Script run on server.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Copies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the entire catalog as a CSV on the driver's local machine.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This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disconnected CSV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are drivers’ to keep for further analysis.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80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96200" y="121920"/>
            <a:ext cx="1348740" cy="16306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8333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The Catalog forms the dataset for META-ANALYSIS,</a:t>
            </a:r>
          </a:p>
          <a:p>
            <a:pPr algn="ctr"/>
            <a:r>
              <a:rPr lang="en-US" sz="1600" dirty="0" smtClean="0">
                <a:latin typeface="+mj-lt"/>
              </a:rPr>
              <a:t>In which models are the new units.</a:t>
            </a:r>
          </a:p>
          <a:p>
            <a:pPr algn="ctr"/>
            <a:r>
              <a:rPr lang="en-US" sz="1600" dirty="0" smtClean="0">
                <a:latin typeface="+mj-lt"/>
              </a:rPr>
              <a:t>MANUSCRIPTS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reports and interprets the results of meta-analysis.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324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70785" y="93754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833103"/>
            <a:ext cx="3830320" cy="2252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DYNAMIC tables store all possible values.</a:t>
            </a:r>
          </a:p>
          <a:p>
            <a:pPr algn="ctr"/>
            <a:r>
              <a:rPr lang="en-US" sz="1600" dirty="0" smtClean="0">
                <a:latin typeface="+mj-lt"/>
              </a:rPr>
              <a:t>These are useful to have for EXPLORATION.</a:t>
            </a:r>
          </a:p>
          <a:p>
            <a:pPr algn="ctr"/>
            <a:r>
              <a:rPr lang="en-US" sz="1600" dirty="0" smtClean="0">
                <a:latin typeface="+mj-lt"/>
              </a:rPr>
              <a:t>You can filter and sort to guide your search for patterns.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045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70785" y="93754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833103"/>
            <a:ext cx="3830320" cy="2252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568"/>
          <a:stretch/>
        </p:blipFill>
        <p:spPr>
          <a:xfrm>
            <a:off x="4996342" y="2833103"/>
            <a:ext cx="2626103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STATIC tables print targeted results.</a:t>
            </a:r>
          </a:p>
          <a:p>
            <a:pPr algn="ctr"/>
            <a:r>
              <a:rPr lang="en-US" sz="1600" dirty="0" smtClean="0">
                <a:latin typeface="+mj-lt"/>
              </a:rPr>
              <a:t>These are useful to have for DEMONSTRATION.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320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1826855"/>
            <a:ext cx="3316645" cy="33166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880945" y="127282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828800"/>
            <a:ext cx="504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FOREST plots display the values from the tables</a:t>
            </a:r>
          </a:p>
          <a:p>
            <a:pPr algn="ctr"/>
            <a:r>
              <a:rPr lang="en-US" sz="1600" dirty="0" smtClean="0">
                <a:latin typeface="+mj-lt"/>
              </a:rPr>
              <a:t>To optimize for useful comparisons.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62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097280"/>
            <a:ext cx="7498528" cy="371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IALSA Approach: </a:t>
            </a:r>
            <a:r>
              <a:rPr lang="en-US" sz="1800" dirty="0" smtClean="0">
                <a:solidFill>
                  <a:srgbClr val="FF0000"/>
                </a:solidFill>
              </a:rPr>
              <a:t>Coordinated Analysis with Replication </a:t>
            </a:r>
            <a:r>
              <a:rPr lang="en-US" sz="1800" dirty="0" smtClean="0"/>
              <a:t>(CAR)</a:t>
            </a:r>
          </a:p>
          <a:p>
            <a:endParaRPr lang="en-CA" sz="1800" dirty="0" smtClean="0"/>
          </a:p>
          <a:p>
            <a:r>
              <a:rPr lang="en-CA" sz="1800" dirty="0" smtClean="0"/>
              <a:t>Finds common measures among </a:t>
            </a:r>
            <a:r>
              <a:rPr lang="en-CA" sz="1800" dirty="0"/>
              <a:t>studies </a:t>
            </a:r>
            <a:r>
              <a:rPr lang="en-CA" sz="1800" dirty="0" smtClean="0"/>
              <a:t>(</a:t>
            </a:r>
            <a:r>
              <a:rPr lang="en-CA" sz="1800" dirty="0" smtClean="0">
                <a:hlinkClick r:id="rId3"/>
              </a:rPr>
              <a:t>maelstrom-research.org</a:t>
            </a:r>
            <a:r>
              <a:rPr lang="en-CA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Fits same models to many longitudinal studies</a:t>
            </a:r>
          </a:p>
          <a:p>
            <a:r>
              <a:rPr lang="en-CA" sz="1800" dirty="0" smtClean="0"/>
              <a:t>Meta-analyzes model solutions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Aim</a:t>
            </a:r>
            <a:r>
              <a:rPr lang="en-US" sz="1800" dirty="0" smtClean="0"/>
              <a:t>: </a:t>
            </a:r>
            <a:r>
              <a:rPr lang="en-US" sz="1800" i="1" dirty="0" smtClean="0"/>
              <a:t>Maximize value from each study while providing comparable results</a:t>
            </a:r>
          </a:p>
          <a:p>
            <a:r>
              <a:rPr lang="en-CA" sz="1800" dirty="0" smtClean="0"/>
              <a:t>Expect similar conclusions regardless of the exact variables used.</a:t>
            </a:r>
          </a:p>
          <a:p>
            <a:r>
              <a:rPr lang="en-CA" sz="1800" dirty="0" smtClean="0"/>
              <a:t>Evaluation of sensitivity to statistical model</a:t>
            </a:r>
          </a:p>
          <a:p>
            <a:r>
              <a:rPr lang="en-CA" sz="1800" dirty="0" smtClean="0"/>
              <a:t>Meta-Analysis / Meta-Regression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3547" y="4444276"/>
            <a:ext cx="6545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Arial" panose="020B0604020202020204" pitchFamily="34" charset="0"/>
                <a:ea typeface="MS Mincho"/>
              </a:rPr>
              <a:t>Hofer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, S. M., &amp; </a:t>
            </a:r>
            <a:r>
              <a:rPr lang="en-US" sz="1100" b="1" dirty="0">
                <a:latin typeface="Arial" panose="020B0604020202020204" pitchFamily="34" charset="0"/>
                <a:ea typeface="MS Mincho"/>
              </a:rPr>
              <a:t>Piccinin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, A. M. (2009). Integrative data analysis through coordination of measurement and analysis protocol across independent longitudinal studies. </a:t>
            </a:r>
            <a:r>
              <a:rPr lang="en-US" sz="1100" i="1" dirty="0">
                <a:latin typeface="Arial" panose="020B0604020202020204" pitchFamily="34" charset="0"/>
                <a:ea typeface="MS Mincho"/>
              </a:rPr>
              <a:t>Psychological methods, 14(2), 150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.</a:t>
            </a:r>
            <a:endParaRPr lang="en-US" sz="10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8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104" y="200280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0961" y="3659579"/>
            <a:ext cx="5843947" cy="1241357"/>
            <a:chOff x="1394579" y="2733693"/>
            <a:chExt cx="5843947" cy="1241357"/>
          </a:xfrm>
        </p:grpSpPr>
        <p:sp>
          <p:nvSpPr>
            <p:cNvPr id="7" name="TextBox 6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44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3420" y="30572"/>
            <a:ext cx="8997159" cy="1040296"/>
            <a:chOff x="86138" y="0"/>
            <a:chExt cx="8997159" cy="1040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62146" y="1594495"/>
            <a:ext cx="7408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IALSA is funded </a:t>
            </a:r>
            <a:r>
              <a:rPr lang="en-US" sz="1800" dirty="0" smtClean="0">
                <a:latin typeface="+mj-lt"/>
              </a:rPr>
              <a:t>through</a:t>
            </a:r>
          </a:p>
          <a:p>
            <a:pPr algn="ctr"/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 </a:t>
            </a:r>
            <a:r>
              <a:rPr lang="en-US" sz="1800" dirty="0" smtClean="0">
                <a:latin typeface="+mj-lt"/>
              </a:rPr>
              <a:t>NIH/NIA </a:t>
            </a:r>
            <a:r>
              <a:rPr lang="en-US" sz="1800" dirty="0">
                <a:latin typeface="+mj-lt"/>
              </a:rPr>
              <a:t>Program Project </a:t>
            </a:r>
            <a:r>
              <a:rPr lang="en-US" sz="1800" dirty="0" smtClean="0">
                <a:latin typeface="+mj-lt"/>
              </a:rPr>
              <a:t>Grant (</a:t>
            </a:r>
            <a:r>
              <a:rPr lang="en-US" sz="1800" dirty="0" smtClean="0">
                <a:latin typeface="+mj-lt"/>
                <a:hlinkClick r:id="rId3"/>
              </a:rPr>
              <a:t>P01AG043362</a:t>
            </a:r>
            <a:r>
              <a:rPr lang="en-US" sz="1800" dirty="0" smtClean="0">
                <a:latin typeface="+mj-lt"/>
              </a:rPr>
              <a:t>; 2013-2018) </a:t>
            </a:r>
          </a:p>
          <a:p>
            <a:pPr algn="ctr"/>
            <a:r>
              <a:rPr lang="en-US" sz="1800" dirty="0" smtClean="0">
                <a:latin typeface="+mj-lt"/>
              </a:rPr>
              <a:t>to Oregon </a:t>
            </a:r>
            <a:r>
              <a:rPr lang="en-US" sz="1800" dirty="0">
                <a:latin typeface="+mj-lt"/>
              </a:rPr>
              <a:t>Health &amp; Science University 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latin typeface="+mj-lt"/>
              </a:rPr>
              <a:t>(</a:t>
            </a:r>
            <a:r>
              <a:rPr lang="en-US" sz="1800" dirty="0">
                <a:latin typeface="+mj-lt"/>
              </a:rPr>
              <a:t>Program Directors: </a:t>
            </a:r>
            <a:r>
              <a:rPr lang="en-US" sz="1800" dirty="0">
                <a:latin typeface="+mj-lt"/>
                <a:hlinkClick r:id="rId4"/>
              </a:rPr>
              <a:t>Scott Hofer</a:t>
            </a:r>
            <a:r>
              <a:rPr lang="en-US" sz="1800" dirty="0">
                <a:latin typeface="+mj-lt"/>
              </a:rPr>
              <a:t>, </a:t>
            </a:r>
            <a:r>
              <a:rPr lang="en-US" sz="1800" dirty="0">
                <a:latin typeface="+mj-lt"/>
                <a:hlinkClick r:id="rId5"/>
              </a:rPr>
              <a:t>Andrea Piccinin</a:t>
            </a:r>
            <a:r>
              <a:rPr lang="en-US" sz="1800" dirty="0">
                <a:latin typeface="+mj-lt"/>
              </a:rPr>
              <a:t>, </a:t>
            </a:r>
            <a:r>
              <a:rPr lang="en-US" sz="1800" dirty="0">
                <a:latin typeface="+mj-lt"/>
                <a:hlinkClick r:id="rId6"/>
              </a:rPr>
              <a:t>Jeffrey Kaye</a:t>
            </a:r>
            <a:r>
              <a:rPr lang="en-US" sz="1800" dirty="0">
                <a:latin typeface="+mj-lt"/>
              </a:rPr>
              <a:t>, and </a:t>
            </a:r>
            <a:r>
              <a:rPr lang="en-US" sz="1800" dirty="0">
                <a:latin typeface="+mj-lt"/>
                <a:hlinkClick r:id="rId7"/>
              </a:rPr>
              <a:t>Diana </a:t>
            </a:r>
            <a:r>
              <a:rPr lang="en-US" sz="1800" dirty="0" err="1">
                <a:latin typeface="+mj-lt"/>
                <a:hlinkClick r:id="rId7"/>
              </a:rPr>
              <a:t>Kuh</a:t>
            </a:r>
            <a:r>
              <a:rPr lang="en-US" sz="1800" dirty="0" smtClean="0">
                <a:latin typeface="+mj-lt"/>
              </a:rPr>
              <a:t>)</a:t>
            </a:r>
          </a:p>
          <a:p>
            <a:pPr algn="ctr"/>
            <a:r>
              <a:rPr lang="en-US" sz="1800" dirty="0" smtClean="0">
                <a:latin typeface="+mj-lt"/>
              </a:rPr>
              <a:t>and previously </a:t>
            </a:r>
            <a:r>
              <a:rPr lang="en-US" sz="1800" dirty="0">
                <a:latin typeface="+mj-lt"/>
              </a:rPr>
              <a:t>funded by 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latin typeface="+mj-lt"/>
              </a:rPr>
              <a:t>NIH/NIA 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>
                <a:latin typeface="+mj-lt"/>
                <a:hlinkClick r:id="rId8"/>
              </a:rPr>
              <a:t>R01AG026453</a:t>
            </a:r>
            <a:r>
              <a:rPr lang="en-US" sz="1800" dirty="0">
                <a:latin typeface="+mj-lt"/>
              </a:rPr>
              <a:t>; 2007-2013) </a:t>
            </a:r>
            <a:r>
              <a:rPr lang="en-US" sz="1800" dirty="0" smtClean="0">
                <a:latin typeface="+mj-lt"/>
              </a:rPr>
              <a:t>and </a:t>
            </a:r>
            <a:r>
              <a:rPr lang="en-US" sz="1800" dirty="0">
                <a:latin typeface="+mj-lt"/>
              </a:rPr>
              <a:t>CIHR (103284; 2010-2013).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65" y="4224664"/>
            <a:ext cx="157886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0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7601" y="413802"/>
            <a:ext cx="191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i="1" dirty="0" smtClean="0">
                <a:solidFill>
                  <a:schemeClr val="bg1"/>
                </a:solidFill>
              </a:rPr>
              <a:t>Portland, OR</a:t>
            </a:r>
          </a:p>
          <a:p>
            <a:r>
              <a:rPr lang="en-CA" sz="1800" i="1" dirty="0" smtClean="0">
                <a:solidFill>
                  <a:schemeClr val="bg1"/>
                </a:solidFill>
              </a:rPr>
              <a:t>Feb </a:t>
            </a:r>
            <a:r>
              <a:rPr lang="en-CA" sz="1800" i="1" dirty="0">
                <a:solidFill>
                  <a:schemeClr val="bg1"/>
                </a:solidFill>
              </a:rPr>
              <a:t>23-25, 2015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04402"/>
              </p:ext>
            </p:extLst>
          </p:nvPr>
        </p:nvGraphicFramePr>
        <p:xfrm>
          <a:off x="1191260" y="1060133"/>
          <a:ext cx="6761480" cy="3352800"/>
        </p:xfrm>
        <a:graphic>
          <a:graphicData uri="http://schemas.openxmlformats.org/drawingml/2006/table">
            <a:tbl>
              <a:tblPr/>
              <a:tblGrid>
                <a:gridCol w="3380740"/>
                <a:gridCol w="338074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Driver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Einstein Aging Study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Andrea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Zammit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English Longitudinal Study of Aging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Annie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Robitaille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Chenkai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 Wu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Interdisciplinary Longitudinal Study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Philipp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Handschuh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Normative Aging Study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Lewina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 Lee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Valerie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Jarry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 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OCTO-Twin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Marcus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Praetorius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Rush Memory and Aging Project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9"/>
                        </a:rPr>
                        <a:t>Cassandra Brown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Deborah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Finkel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0636"/>
            <a:ext cx="8229600" cy="646331"/>
          </a:xfrm>
        </p:spPr>
        <p:txBody>
          <a:bodyPr>
            <a:normAutofit/>
          </a:bodyPr>
          <a:lstStyle/>
          <a:p>
            <a:pPr algn="ctr"/>
            <a:r>
              <a:rPr lang="en-CA" sz="2000" dirty="0" smtClean="0">
                <a:latin typeface="Gill Sans MT" panose="020B0502020104020203" pitchFamily="34" charset="0"/>
              </a:rPr>
              <a:t>Special thanks to the drivers of the Portland 2015 workshop</a:t>
            </a:r>
            <a:endParaRPr lang="en-CA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8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226820"/>
            <a:ext cx="6766560" cy="371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IALSA </a:t>
            </a:r>
            <a:r>
              <a:rPr lang="en-CA" sz="1800" dirty="0">
                <a:solidFill>
                  <a:srgbClr val="FF0000"/>
                </a:solidFill>
              </a:rPr>
              <a:t>Portland</a:t>
            </a:r>
            <a:r>
              <a:rPr lang="en-CA" sz="1800" dirty="0"/>
              <a:t> Workshop </a:t>
            </a:r>
            <a:r>
              <a:rPr lang="en-CA" sz="1800" i="1" dirty="0"/>
              <a:t>Feb 23-25, 2015 </a:t>
            </a:r>
            <a:r>
              <a:rPr lang="en-CA" sz="1200" i="1" dirty="0" smtClean="0"/>
              <a:t>(</a:t>
            </a:r>
            <a:r>
              <a:rPr lang="en-CA" sz="1200" i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github.com/IALSA/IALSA-2015-Portland</a:t>
            </a:r>
            <a:r>
              <a:rPr lang="en-CA" sz="1200" i="1" dirty="0" smtClean="0"/>
              <a:t>)</a:t>
            </a:r>
            <a:endParaRPr lang="en-CA" sz="1800" i="1" dirty="0" smtClean="0"/>
          </a:p>
          <a:p>
            <a:r>
              <a:rPr lang="en-CA" sz="1600" dirty="0" smtClean="0">
                <a:solidFill>
                  <a:srgbClr val="FF0000"/>
                </a:solidFill>
              </a:rPr>
              <a:t>Primary </a:t>
            </a:r>
            <a:r>
              <a:rPr lang="en-CA" sz="1600" dirty="0">
                <a:solidFill>
                  <a:srgbClr val="FF0000"/>
                </a:solidFill>
              </a:rPr>
              <a:t>aim</a:t>
            </a:r>
            <a:r>
              <a:rPr lang="en-CA" sz="1600" dirty="0"/>
              <a:t>: To examine </a:t>
            </a:r>
            <a:r>
              <a:rPr lang="en-CA" sz="1600" dirty="0" smtClean="0"/>
              <a:t>the associations </a:t>
            </a:r>
            <a:r>
              <a:rPr lang="en-CA" sz="1600" dirty="0"/>
              <a:t>between changes in </a:t>
            </a:r>
            <a:endParaRPr lang="en-CA" sz="1600" dirty="0" smtClean="0"/>
          </a:p>
          <a:p>
            <a:pPr lvl="1"/>
            <a:r>
              <a:rPr lang="en-CA" sz="1600" b="1" dirty="0" smtClean="0"/>
              <a:t>physical </a:t>
            </a:r>
            <a:r>
              <a:rPr lang="en-CA" sz="1600" b="1" dirty="0"/>
              <a:t>functioning </a:t>
            </a:r>
            <a:r>
              <a:rPr lang="en-CA" sz="1600" dirty="0"/>
              <a:t>(i.e., grip strength, pulmonary </a:t>
            </a:r>
            <a:r>
              <a:rPr lang="en-CA" sz="1600" dirty="0" smtClean="0"/>
              <a:t>function) </a:t>
            </a:r>
            <a:r>
              <a:rPr lang="en-CA" sz="1600" dirty="0"/>
              <a:t>and </a:t>
            </a:r>
            <a:endParaRPr lang="en-CA" sz="1600" dirty="0" smtClean="0"/>
          </a:p>
          <a:p>
            <a:pPr lvl="1"/>
            <a:r>
              <a:rPr lang="en-CA" sz="1600" b="1" dirty="0" smtClean="0"/>
              <a:t>cognitive </a:t>
            </a:r>
            <a:r>
              <a:rPr lang="en-CA" sz="1600" b="1" dirty="0"/>
              <a:t>functioning </a:t>
            </a:r>
            <a:r>
              <a:rPr lang="en-CA" sz="1600" dirty="0"/>
              <a:t>(i.e., </a:t>
            </a:r>
            <a:r>
              <a:rPr lang="en-CA" sz="1600" dirty="0" smtClean="0"/>
              <a:t>memory</a:t>
            </a:r>
            <a:r>
              <a:rPr lang="en-CA" sz="1600" dirty="0"/>
              <a:t>, </a:t>
            </a:r>
            <a:r>
              <a:rPr lang="en-CA" sz="1600" dirty="0" smtClean="0"/>
              <a:t>reasoning) </a:t>
            </a:r>
          </a:p>
          <a:p>
            <a:pPr lvl="1"/>
            <a:r>
              <a:rPr lang="en-CA" sz="1600" dirty="0" smtClean="0"/>
              <a:t>in </a:t>
            </a:r>
            <a:r>
              <a:rPr lang="en-CA" sz="1600" dirty="0"/>
              <a:t>multiple-study comparative framework. </a:t>
            </a:r>
            <a:endParaRPr lang="en-CA" sz="1600" dirty="0" smtClean="0"/>
          </a:p>
          <a:p>
            <a:r>
              <a:rPr lang="en-CA" sz="1600" dirty="0" smtClean="0">
                <a:solidFill>
                  <a:srgbClr val="FF0000"/>
                </a:solidFill>
              </a:rPr>
              <a:t>Research foci</a:t>
            </a:r>
            <a:r>
              <a:rPr lang="en-CA" sz="1600" dirty="0" smtClean="0"/>
              <a:t>: To examine concurrent decline between</a:t>
            </a:r>
          </a:p>
          <a:p>
            <a:pPr lvl="1"/>
            <a:r>
              <a:rPr lang="en-CA" sz="1600" dirty="0" smtClean="0"/>
              <a:t>Pulmonary </a:t>
            </a:r>
            <a:r>
              <a:rPr lang="en-CA" sz="1600" dirty="0"/>
              <a:t>function – Cognition</a:t>
            </a:r>
          </a:p>
          <a:p>
            <a:pPr lvl="1"/>
            <a:r>
              <a:rPr lang="en-CA" sz="1600" dirty="0"/>
              <a:t>Grip Strength – Cognition</a:t>
            </a:r>
          </a:p>
          <a:p>
            <a:pPr lvl="1"/>
            <a:r>
              <a:rPr lang="en-CA" sz="1600" dirty="0"/>
              <a:t>Gait – Cognition</a:t>
            </a:r>
          </a:p>
          <a:p>
            <a:pPr lvl="1"/>
            <a:r>
              <a:rPr lang="en-CA" sz="1600" dirty="0"/>
              <a:t>Cognition: Within and across cognitive domains</a:t>
            </a:r>
          </a:p>
          <a:p>
            <a:pPr lvl="1"/>
            <a:r>
              <a:rPr lang="en-CA" sz="1600" dirty="0"/>
              <a:t>Physical functioning: Across pulmonary, grip, gait</a:t>
            </a:r>
          </a:p>
          <a:p>
            <a:r>
              <a:rPr lang="en-CA" sz="1600" dirty="0">
                <a:solidFill>
                  <a:srgbClr val="FF0000"/>
                </a:solidFill>
              </a:rPr>
              <a:t>Bivariate linear growth curve </a:t>
            </a:r>
            <a:r>
              <a:rPr lang="en-CA" sz="1600" dirty="0"/>
              <a:t>models</a:t>
            </a:r>
          </a:p>
          <a:p>
            <a:r>
              <a:rPr lang="en-CA" sz="1600" dirty="0" smtClean="0"/>
              <a:t>Adjustment for age, sex, education, height, health behaviors and outcomes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714302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5" b="449"/>
          <a:stretch/>
        </p:blipFill>
        <p:spPr>
          <a:xfrm>
            <a:off x="0" y="1"/>
            <a:ext cx="9172100" cy="5206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1" y="413802"/>
            <a:ext cx="191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i="1" dirty="0" smtClean="0">
                <a:solidFill>
                  <a:schemeClr val="bg1"/>
                </a:solidFill>
              </a:rPr>
              <a:t>Portland, OR</a:t>
            </a:r>
          </a:p>
          <a:p>
            <a:r>
              <a:rPr lang="en-CA" sz="1800" i="1" dirty="0" smtClean="0">
                <a:solidFill>
                  <a:schemeClr val="bg1"/>
                </a:solidFill>
              </a:rPr>
              <a:t>Feb </a:t>
            </a:r>
            <a:r>
              <a:rPr lang="en-CA" sz="1800" i="1" dirty="0">
                <a:solidFill>
                  <a:schemeClr val="bg1"/>
                </a:solidFill>
              </a:rPr>
              <a:t>23-25, 2015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0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This is the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WORKFLOW MAP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of the coordinated analysis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79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Next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We will show you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What each element and process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IS and DOES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2686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These are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Language-agnostic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Tabulated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DATA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20" y="2921693"/>
            <a:ext cx="3495040" cy="1243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566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190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These are</a:t>
            </a:r>
          </a:p>
          <a:p>
            <a:pPr algn="ctr"/>
            <a:r>
              <a:rPr lang="en-US" sz="1600" dirty="0" smtClean="0">
                <a:latin typeface="+mj-lt"/>
              </a:rPr>
              <a:t>Free-form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cap="all" dirty="0" smtClean="0">
                <a:latin typeface="+mj-lt"/>
              </a:rPr>
              <a:t>Text files/strings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used and produced by Mplus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1181" y="2236280"/>
            <a:ext cx="2932219" cy="2598420"/>
            <a:chOff x="0" y="0"/>
            <a:chExt cx="5804247" cy="51435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55658" y="2103121"/>
            <a:ext cx="2385306" cy="2710503"/>
            <a:chOff x="-91938" y="29352"/>
            <a:chExt cx="7102806" cy="69661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9818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2000"/>
          </a:srgbClr>
        </a:solidFill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</TotalTime>
  <Words>939</Words>
  <Application>Microsoft Office PowerPoint</Application>
  <PresentationFormat>On-screen Show (16:9)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Gill Sans MT</vt:lpstr>
      <vt:lpstr>MS Mincho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thanks to the drivers of the Portland 2015 workshop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60</cp:revision>
  <dcterms:created xsi:type="dcterms:W3CDTF">2016-06-03T19:05:30Z</dcterms:created>
  <dcterms:modified xsi:type="dcterms:W3CDTF">2016-06-10T10:56:05Z</dcterms:modified>
</cp:coreProperties>
</file>