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1" r:id="rId6"/>
    <p:sldId id="281" r:id="rId7"/>
    <p:sldId id="276" r:id="rId8"/>
    <p:sldId id="264" r:id="rId9"/>
    <p:sldId id="277" r:id="rId10"/>
    <p:sldId id="278" r:id="rId11"/>
    <p:sldId id="279" r:id="rId12"/>
    <p:sldId id="272" r:id="rId13"/>
    <p:sldId id="263" r:id="rId14"/>
    <p:sldId id="266" r:id="rId15"/>
    <p:sldId id="268" r:id="rId16"/>
    <p:sldId id="271" r:id="rId17"/>
    <p:sldId id="267" r:id="rId18"/>
    <p:sldId id="269" r:id="rId19"/>
    <p:sldId id="262" r:id="rId20"/>
    <p:sldId id="280" r:id="rId21"/>
    <p:sldId id="275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3FC330-E03F-4340-84AC-03E0EB855319}">
          <p14:sldIdLst>
            <p14:sldId id="256"/>
            <p14:sldId id="273"/>
          </p14:sldIdLst>
        </p14:section>
        <p14:section name="PreAmble" id="{26B58F69-A094-4816-AD04-20CFBF22986A}">
          <p14:sldIdLst>
            <p14:sldId id="257"/>
            <p14:sldId id="259"/>
            <p14:sldId id="261"/>
            <p14:sldId id="281"/>
            <p14:sldId id="276"/>
            <p14:sldId id="264"/>
            <p14:sldId id="277"/>
            <p14:sldId id="278"/>
            <p14:sldId id="279"/>
            <p14:sldId id="272"/>
            <p14:sldId id="263"/>
          </p14:sldIdLst>
        </p14:section>
        <p14:section name="Next Steps" id="{D8B1386F-3E01-448C-88BD-2847CCE9A5C8}">
          <p14:sldIdLst>
            <p14:sldId id="266"/>
            <p14:sldId id="268"/>
            <p14:sldId id="271"/>
            <p14:sldId id="267"/>
            <p14:sldId id="269"/>
            <p14:sldId id="262"/>
            <p14:sldId id="280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LSA/ialsa-study-curator/blob/master/README.m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Portland CAR: next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2016-08-05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0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generation of software 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94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0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2966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02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80238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3874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510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146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4782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Oct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417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2053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689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9325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eb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961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16597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70233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23869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77505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4776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1141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3473757" y="-583252"/>
            <a:ext cx="266331" cy="5899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806055" y="1031742"/>
            <a:ext cx="266331" cy="2669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02384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91819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6947" y="1605017"/>
            <a:ext cx="5899950" cy="17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04241" y="1605016"/>
            <a:ext cx="5460512" cy="171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925127" y="3179906"/>
            <a:ext cx="6628198" cy="472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Creates Threats to Statistical Conclusion Validity (Analysis </a:t>
            </a:r>
            <a:r>
              <a:rPr lang="en-US" sz="1800" dirty="0" smtClean="0">
                <a:solidFill>
                  <a:srgbClr val="FFC000"/>
                </a:solidFill>
              </a:rPr>
              <a:t>Phase</a:t>
            </a:r>
            <a:r>
              <a:rPr lang="en-US" sz="1800" dirty="0" smtClean="0"/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Many models have not estimated correlations </a:t>
            </a:r>
          </a:p>
          <a:p>
            <a:pPr lvl="1"/>
            <a:r>
              <a:rPr lang="en-US" sz="1800" dirty="0"/>
              <a:t>(instead, computed post hoc)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We cannot rely ONLY on the value of BISR correlations. Here’s why: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/>
              <a:t>Variance of slope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/>
              <a:t>Sample size due to subgroup split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1800" dirty="0"/>
              <a:t>What if we drop models with insufficient sample size? (e.g. N &lt; 100 )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/>
              <a:t>Number of included waves</a:t>
            </a:r>
          </a:p>
          <a:p>
            <a:pPr marL="457200" lvl="1" indent="0">
              <a:buNone/>
            </a:pPr>
            <a:r>
              <a:rPr lang="en-US" sz="1800" dirty="0"/>
              <a:t>D. 	Untraced human errors during estimation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978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generation of software 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94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0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2966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02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80238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3874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510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146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4782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Oct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417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2053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689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9325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eb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961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16597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70233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23869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77505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4776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1141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4814654" y="-1924150"/>
            <a:ext cx="266331" cy="8581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740374" y="1400112"/>
            <a:ext cx="266331" cy="2669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53383" y="2926564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43930" y="2970295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6947" y="1605017"/>
            <a:ext cx="5899950" cy="17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04241" y="1605016"/>
            <a:ext cx="5460512" cy="171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604241" y="3370406"/>
            <a:ext cx="5131294" cy="24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Must improve</a:t>
            </a:r>
          </a:p>
          <a:p>
            <a:r>
              <a:rPr lang="en-US" sz="1800" dirty="0" smtClean="0"/>
              <a:t>Easy to re-run models</a:t>
            </a:r>
            <a:endParaRPr lang="en-US" sz="1800" dirty="0"/>
          </a:p>
          <a:p>
            <a:r>
              <a:rPr lang="en-US" sz="1800" dirty="0" smtClean="0"/>
              <a:t>Automatic generation of syntax files for each study</a:t>
            </a:r>
            <a:endParaRPr lang="en-US" sz="1800" dirty="0"/>
          </a:p>
          <a:p>
            <a:r>
              <a:rPr lang="en-US" sz="1800" dirty="0" smtClean="0"/>
              <a:t>Ensure </a:t>
            </a:r>
            <a:r>
              <a:rPr lang="en-US" sz="1800" dirty="0"/>
              <a:t>the data described is the data modeled</a:t>
            </a:r>
          </a:p>
          <a:p>
            <a:r>
              <a:rPr lang="en-US" sz="1800" dirty="0" smtClean="0"/>
              <a:t>Greater </a:t>
            </a:r>
            <a:r>
              <a:rPr lang="en-US" sz="1800" dirty="0"/>
              <a:t>trust in replication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075302" y="3370406"/>
            <a:ext cx="5491579" cy="2560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Limitations</a:t>
            </a:r>
          </a:p>
          <a:p>
            <a:r>
              <a:rPr lang="en-US" sz="1800" dirty="0" smtClean="0"/>
              <a:t>Difficult to re-run models</a:t>
            </a:r>
          </a:p>
          <a:p>
            <a:r>
              <a:rPr lang="en-US" sz="1800" dirty="0" smtClean="0"/>
              <a:t>Humans create syntax files</a:t>
            </a:r>
          </a:p>
          <a:p>
            <a:r>
              <a:rPr lang="en-US" sz="1800" dirty="0" smtClean="0"/>
              <a:t>No certainty that data described are data modeled	</a:t>
            </a:r>
          </a:p>
          <a:p>
            <a:pPr marL="1428750" lvl="2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285898"/>
            <a:ext cx="1022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May 26, 2016 we have successfully tested aggregation phase or Gen 2 scripts using ELSA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29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9" y="327025"/>
            <a:ext cx="11029950" cy="645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59" y="0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UVic  May 26, 2016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0625" y="3895725"/>
            <a:ext cx="4295775" cy="257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52550" y="4162425"/>
            <a:ext cx="3905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We asked three people to use the same dataset (ELSA)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Testing that they would arrive at the same results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Focus on the software ergonomics more than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8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POSTER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4" y="231961"/>
            <a:ext cx="10515600" cy="833360"/>
          </a:xfrm>
        </p:spPr>
        <p:txBody>
          <a:bodyPr/>
          <a:lstStyle/>
          <a:p>
            <a:r>
              <a:rPr lang="en-US" dirty="0" smtClean="0"/>
              <a:t>(Automated) Chain of Custody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264" y="1372864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evidence must be documented, otherwise it can’t be used in courtroom</a:t>
            </a:r>
          </a:p>
          <a:p>
            <a:r>
              <a:rPr lang="en-US" dirty="0" smtClean="0"/>
              <a:t> cannot be vouched for</a:t>
            </a:r>
          </a:p>
          <a:p>
            <a:r>
              <a:rPr lang="en-US" dirty="0" smtClean="0"/>
              <a:t> can be contaminated during investigation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Gen 2 has the evidence under control the entire time from the crime scene to the courtroom</a:t>
            </a:r>
          </a:p>
          <a:p>
            <a:r>
              <a:rPr lang="en-US" dirty="0" smtClean="0"/>
              <a:t>Adds transparency and reproducibility to the process</a:t>
            </a:r>
          </a:p>
          <a:p>
            <a:r>
              <a:rPr lang="en-US" dirty="0" smtClean="0"/>
              <a:t>Videotaping the entirety of the investigation</a:t>
            </a:r>
          </a:p>
          <a:p>
            <a:r>
              <a:rPr lang="en-US" dirty="0" smtClean="0"/>
              <a:t>No assurance that the knife found on the crime scene is the murder weapon.</a:t>
            </a:r>
          </a:p>
          <a:p>
            <a:r>
              <a:rPr lang="en-US" dirty="0" smtClean="0"/>
              <a:t>But solid confidence that the knife presented in the courtroom is the knife found at the crime scene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4" y="231961"/>
            <a:ext cx="10515600" cy="833360"/>
          </a:xfrm>
        </p:spPr>
        <p:txBody>
          <a:bodyPr/>
          <a:lstStyle/>
          <a:p>
            <a:r>
              <a:rPr lang="en-US" dirty="0" smtClean="0"/>
              <a:t>(Automated) Chain of Custody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264" y="137286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Start:</a:t>
            </a:r>
          </a:p>
          <a:p>
            <a:r>
              <a:rPr lang="en-US" dirty="0" smtClean="0"/>
              <a:t>Pre-Conference Survey + data  </a:t>
            </a:r>
          </a:p>
          <a:p>
            <a:r>
              <a:rPr lang="en-US" dirty="0" smtClean="0"/>
              <a:t>No human intervention after that:</a:t>
            </a:r>
          </a:p>
          <a:p>
            <a:pPr lvl="1"/>
            <a:r>
              <a:rPr lang="en-US" dirty="0" smtClean="0"/>
              <a:t>no subjective decision</a:t>
            </a:r>
          </a:p>
          <a:p>
            <a:pPr lvl="1"/>
            <a:r>
              <a:rPr lang="en-US" dirty="0" smtClean="0"/>
              <a:t>only click-and-run</a:t>
            </a:r>
          </a:p>
          <a:p>
            <a:pPr lvl="1"/>
            <a:r>
              <a:rPr lang="en-US" dirty="0" smtClean="0"/>
              <a:t>oversight of script execution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ACC we cannot be certain about:</a:t>
            </a:r>
          </a:p>
          <a:p>
            <a:r>
              <a:rPr lang="en-US" dirty="0" smtClean="0"/>
              <a:t>Right subjects? (e.g. apply subgroup filter)</a:t>
            </a:r>
          </a:p>
          <a:p>
            <a:r>
              <a:rPr lang="en-US" dirty="0" smtClean="0"/>
              <a:t>Misspecified models? (relied on filename for model shape)</a:t>
            </a:r>
          </a:p>
          <a:p>
            <a:r>
              <a:rPr lang="en-US" dirty="0" smtClean="0"/>
              <a:t>Violated convention that were suggested to the drivers?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9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67" y="1690688"/>
            <a:ext cx="4550546" cy="4459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 generation</a:t>
            </a:r>
          </a:p>
          <a:p>
            <a:r>
              <a:rPr lang="en-US" sz="2400" dirty="0" smtClean="0"/>
              <a:t> generating  and aggregating the output ( ~12 months)</a:t>
            </a:r>
          </a:p>
          <a:p>
            <a:r>
              <a:rPr lang="en-US" sz="2400" dirty="0" smtClean="0"/>
              <a:t> comprehending the aggregated output ( ~ 5 months into it)</a:t>
            </a:r>
          </a:p>
          <a:p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3062" y="1580225"/>
            <a:ext cx="4550546" cy="469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2 generation</a:t>
            </a:r>
          </a:p>
          <a:p>
            <a:r>
              <a:rPr lang="en-US" sz="2400" strike="sngStrike" dirty="0" smtClean="0"/>
              <a:t> generating  and aggregating the output (~ 1 day)</a:t>
            </a:r>
          </a:p>
          <a:p>
            <a:r>
              <a:rPr lang="en-US" sz="2400" dirty="0" smtClean="0"/>
              <a:t> comprehending the aggregated output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Bottlenecks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Gen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cost of collaboration during coordinated analysis</a:t>
            </a:r>
          </a:p>
          <a:p>
            <a:r>
              <a:rPr lang="en-US" dirty="0" smtClean="0"/>
              <a:t>Alleviates the disheartening difficulty/length of result extraction</a:t>
            </a:r>
          </a:p>
          <a:p>
            <a:r>
              <a:rPr lang="en-US" dirty="0" smtClean="0"/>
              <a:t>If each workshop takes too long to process then you will be tempted to swing for the fences (become more aggressive to </a:t>
            </a:r>
            <a:r>
              <a:rPr lang="en-US" dirty="0" err="1" smtClean="0"/>
              <a:t>achive</a:t>
            </a:r>
            <a:r>
              <a:rPr lang="en-US" dirty="0" smtClean="0"/>
              <a:t> results here and now, b/c you don’t want to wait for another 18 months.</a:t>
            </a:r>
          </a:p>
          <a:p>
            <a:r>
              <a:rPr lang="en-US" dirty="0" smtClean="0"/>
              <a:t>greater focus on achievable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7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Focus changes</a:t>
            </a:r>
          </a:p>
          <a:p>
            <a:r>
              <a:rPr lang="en-US" dirty="0" smtClean="0"/>
              <a:t>From :How many models can we bring together?</a:t>
            </a:r>
          </a:p>
          <a:p>
            <a:r>
              <a:rPr lang="en-US" dirty="0" smtClean="0"/>
              <a:t>To:  How can we organize the results? </a:t>
            </a:r>
          </a:p>
          <a:p>
            <a:r>
              <a:rPr lang="en-US" dirty="0" smtClean="0"/>
              <a:t>To : How many results can we make sense of? </a:t>
            </a:r>
          </a:p>
          <a:p>
            <a:endParaRPr lang="en-US" dirty="0"/>
          </a:p>
          <a:p>
            <a:r>
              <a:rPr lang="en-US" dirty="0" smtClean="0"/>
              <a:t> Will take less time</a:t>
            </a:r>
          </a:p>
          <a:p>
            <a:r>
              <a:rPr lang="en-US" dirty="0" smtClean="0"/>
              <a:t>Can do remotely</a:t>
            </a:r>
          </a:p>
          <a:p>
            <a:r>
              <a:rPr lang="en-US" dirty="0" smtClean="0"/>
              <a:t>More frequent</a:t>
            </a:r>
          </a:p>
          <a:p>
            <a:r>
              <a:rPr lang="en-US" dirty="0" smtClean="0"/>
              <a:t>More focused workshop</a:t>
            </a:r>
          </a:p>
          <a:p>
            <a:r>
              <a:rPr lang="en-US" dirty="0" smtClean="0"/>
              <a:t>Greater emphasis on Phase 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3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iLifeSpan</a:t>
            </a:r>
            <a:r>
              <a:rPr lang="en-US" dirty="0" smtClean="0"/>
              <a:t>-based:</a:t>
            </a:r>
          </a:p>
          <a:p>
            <a:pPr lvl="1"/>
            <a:r>
              <a:rPr lang="en-US" dirty="0" smtClean="0"/>
              <a:t>Groom available studies to fit Portland needs = standard for a “general grooming”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model (BISR), new workshop with new studies or/and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variables, change studies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variables, change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statistical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Old studies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New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Preamble : context so far</a:t>
            </a:r>
          </a:p>
          <a:p>
            <a:r>
              <a:rPr lang="en-US" dirty="0" smtClean="0"/>
              <a:t>CPA poster : Gen2 scripts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7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84877"/>
              </p:ext>
            </p:extLst>
          </p:nvPr>
        </p:nvGraphicFramePr>
        <p:xfrm>
          <a:off x="-386079" y="1424941"/>
          <a:ext cx="9670473" cy="5364480"/>
        </p:xfrm>
        <a:graphic>
          <a:graphicData uri="http://schemas.openxmlformats.org/drawingml/2006/table">
            <a:tbl>
              <a:tblPr/>
              <a:tblGrid>
                <a:gridCol w="5745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84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970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21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Study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A" sz="21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smtClean="0">
                          <a:solidFill>
                            <a:schemeClr val="tx1"/>
                          </a:solidFill>
                          <a:latin typeface="+mj-lt"/>
                        </a:rPr>
                        <a:t>Einstein Aging Study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EAS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English Longitudinal Study of Aging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ELSA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Health and Retirement</a:t>
                      </a:r>
                      <a:r>
                        <a:rPr lang="en-CA" sz="1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Study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HRS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smtClean="0">
                          <a:solidFill>
                            <a:schemeClr val="tx1"/>
                          </a:solidFill>
                          <a:latin typeface="+mj-lt"/>
                        </a:rPr>
                        <a:t>Interdisciplinary Longitudinal Study of Aging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ILSE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smtClean="0">
                          <a:solidFill>
                            <a:schemeClr val="tx1"/>
                          </a:solidFill>
                          <a:latin typeface="+mj-lt"/>
                        </a:rPr>
                        <a:t>Normative Aging Study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NAS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US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Quebec Longitudinal Study on Nutrition and Aging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err="1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NuAge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Octogenarian Twins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OCTO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Rush Memory and Aging Project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MAP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Swedish Adoption Twin Study of Aging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SATSA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9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Longitudinal Aging</a:t>
                      </a:r>
                      <a:r>
                        <a:rPr lang="en-CA" sz="1900" b="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 Study Amsterdam</a:t>
                      </a:r>
                      <a:endParaRPr lang="en-CA" sz="1900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 panose="020B0502020104020203" pitchFamily="34" charset="0"/>
                        </a:rPr>
                        <a:t>LASA</a:t>
                      </a:r>
                      <a:endParaRPr lang="en-CA" sz="21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9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Whitehall II</a:t>
                      </a:r>
                      <a:endParaRPr lang="en-CA" sz="1900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 panose="020B0502020104020203" pitchFamily="34" charset="0"/>
                        </a:rPr>
                        <a:t>WH</a:t>
                      </a:r>
                      <a:endParaRPr lang="en-CA" sz="21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9332" y="2408128"/>
            <a:ext cx="4834467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19333" y="2840142"/>
            <a:ext cx="2463799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9333" y="4640155"/>
            <a:ext cx="1523999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19332" y="5101164"/>
            <a:ext cx="4834467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19331" y="5533178"/>
            <a:ext cx="550337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19330" y="5965192"/>
            <a:ext cx="2091270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IALSA-study-curator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options in Gen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Gen 1 that offered only option 1, Gen 2 offers different types of workshops:</a:t>
            </a:r>
          </a:p>
          <a:p>
            <a:endParaRPr lang="en-US" dirty="0" smtClean="0"/>
          </a:p>
          <a:p>
            <a:r>
              <a:rPr lang="en-US" dirty="0" smtClean="0"/>
              <a:t> together ( 4 days + travel costs)</a:t>
            </a:r>
          </a:p>
          <a:p>
            <a:r>
              <a:rPr lang="en-US" dirty="0" smtClean="0"/>
              <a:t> remote completely (regular, spaced out meetings online)</a:t>
            </a:r>
          </a:p>
          <a:p>
            <a:r>
              <a:rPr lang="en-US" dirty="0" smtClean="0"/>
              <a:t> hybrid (muscle happens quickly, more time dedicated to the interpretation and writing), happens at the conference workshop ( ~6 hours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3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Aggregation Phase: Coordinate statistical analysis of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primary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Analysis Phase: Facilitate the analysis of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secondary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95428" y="3694340"/>
            <a:ext cx="818468" cy="730444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ELSA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95428" y="5327795"/>
            <a:ext cx="818468" cy="730444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03" y="4530049"/>
            <a:ext cx="3074074" cy="5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n 9"/>
          <p:cNvSpPr/>
          <p:nvPr/>
        </p:nvSpPr>
        <p:spPr>
          <a:xfrm>
            <a:off x="495428" y="4462414"/>
            <a:ext cx="818468" cy="730444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Curved Connector 11"/>
          <p:cNvCxnSpPr>
            <a:stCxn id="4" idx="4"/>
            <a:endCxn id="8" idx="1"/>
          </p:cNvCxnSpPr>
          <p:nvPr/>
        </p:nvCxnSpPr>
        <p:spPr>
          <a:xfrm>
            <a:off x="1313896" y="4059562"/>
            <a:ext cx="1298107" cy="7680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8" idx="1"/>
          </p:cNvCxnSpPr>
          <p:nvPr/>
        </p:nvCxnSpPr>
        <p:spPr>
          <a:xfrm>
            <a:off x="1313896" y="4827636"/>
            <a:ext cx="1298107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4"/>
            <a:endCxn id="8" idx="1"/>
          </p:cNvCxnSpPr>
          <p:nvPr/>
        </p:nvCxnSpPr>
        <p:spPr>
          <a:xfrm flipV="1">
            <a:off x="1313896" y="4827636"/>
            <a:ext cx="1298107" cy="86538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70" y="3543709"/>
            <a:ext cx="1933575" cy="22479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531319" y="3116688"/>
            <a:ext cx="2311729" cy="3447295"/>
            <a:chOff x="5970560" y="3180193"/>
            <a:chExt cx="2311729" cy="344729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23" y="3206114"/>
              <a:ext cx="600561" cy="97645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3389" y="3754713"/>
              <a:ext cx="600561" cy="97645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3155" y="4216407"/>
              <a:ext cx="600561" cy="976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2921" y="4716566"/>
              <a:ext cx="600561" cy="97645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2687" y="5204791"/>
              <a:ext cx="600561" cy="97645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6314" y="3180193"/>
              <a:ext cx="600561" cy="9764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22" y="4377875"/>
              <a:ext cx="600561" cy="97645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5566" y="4160871"/>
              <a:ext cx="600561" cy="97645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1881" y="5296976"/>
              <a:ext cx="600561" cy="976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0560" y="5489263"/>
              <a:ext cx="600561" cy="9764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1088" y="3578069"/>
              <a:ext cx="600561" cy="97645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1728" y="4424784"/>
              <a:ext cx="600561" cy="97645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6010" y="5651037"/>
              <a:ext cx="600561" cy="976451"/>
            </a:xfrm>
            <a:prstGeom prst="rect">
              <a:avLst/>
            </a:prstGeom>
          </p:spPr>
        </p:pic>
      </p:grpSp>
      <p:cxnSp>
        <p:nvCxnSpPr>
          <p:cNvPr id="52" name="Straight Arrow Connector 51"/>
          <p:cNvCxnSpPr>
            <a:stCxn id="8" idx="3"/>
          </p:cNvCxnSpPr>
          <p:nvPr/>
        </p:nvCxnSpPr>
        <p:spPr>
          <a:xfrm>
            <a:off x="5686077" y="4827636"/>
            <a:ext cx="1034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913180" y="4827412"/>
            <a:ext cx="1163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317739" y="6209922"/>
            <a:ext cx="1762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secondary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6330" y="6166826"/>
            <a:ext cx="1396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6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Coordinate statistical analysis of the primary data	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Standardize input data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Standardize syntax for fitting models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Remove human error during extracting indices from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Facilitate the analysis of the secondary data</a:t>
            </a:r>
          </a:p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52" y="4161092"/>
            <a:ext cx="8419013" cy="25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Coordinate statistical analysis of the primary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Facilitate the analysis of the secondary data</a:t>
            </a:r>
          </a:p>
          <a:p>
            <a:pPr lvl="1"/>
            <a:r>
              <a:rPr lang="en-US" dirty="0" smtClean="0"/>
              <a:t>Originally we thought a simple BISR correlation will be all we need</a:t>
            </a:r>
          </a:p>
          <a:p>
            <a:pPr lvl="1"/>
            <a:r>
              <a:rPr lang="en-US" dirty="0" smtClean="0"/>
              <a:t>But there were many unexpected specifics that threatened the validity of conclusions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69" y="4391910"/>
            <a:ext cx="6805983" cy="2097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3897390"/>
            <a:ext cx="1819275" cy="21526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7280752" y="5193437"/>
            <a:ext cx="2458052" cy="247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7280752" y="5440743"/>
            <a:ext cx="2484685" cy="24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134469" y="3630967"/>
            <a:ext cx="5504155" cy="30716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5281" y="3736768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Phase 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5281"/>
            <a:ext cx="10515600" cy="1325563"/>
          </a:xfrm>
        </p:spPr>
        <p:txBody>
          <a:bodyPr/>
          <a:lstStyle/>
          <a:p>
            <a:r>
              <a:rPr lang="en-US" dirty="0" smtClean="0"/>
              <a:t>Current progress in </a:t>
            </a:r>
            <a:br>
              <a:rPr lang="en-US" dirty="0" smtClean="0"/>
            </a:br>
            <a:r>
              <a:rPr lang="en-US" dirty="0" smtClean="0"/>
              <a:t>the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/>
          <a:lstStyle/>
          <a:p>
            <a:r>
              <a:rPr lang="en-US" dirty="0" smtClean="0"/>
              <a:t>Table of BISR correlation</a:t>
            </a:r>
          </a:p>
          <a:p>
            <a:r>
              <a:rPr lang="en-US" dirty="0" smtClean="0"/>
              <a:t>Table of Growth processes</a:t>
            </a:r>
          </a:p>
          <a:p>
            <a:r>
              <a:rPr lang="en-US" dirty="0" smtClean="0"/>
              <a:t>Study-specific tables for manuscript seeds</a:t>
            </a:r>
            <a:endParaRPr lang="en-US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5" y="190500"/>
            <a:ext cx="4856709" cy="652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7" idx="4"/>
          </p:cNvCxnSpPr>
          <p:nvPr/>
        </p:nvCxnSpPr>
        <p:spPr>
          <a:xfrm rot="16200000" flipH="1">
            <a:off x="3775075" y="2149475"/>
            <a:ext cx="1676400" cy="395605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92200" y="2781300"/>
            <a:ext cx="3086100" cy="50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1" y="1575319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This presentation is about phase of </a:t>
            </a:r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mechanical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aggregation.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1022" y="43959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The subjective analysis phase is for another meeting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generation of software 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94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0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2966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02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80238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3874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510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146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4782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Oct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417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2053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689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9325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eb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961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16597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70233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23869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77505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4776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1141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3473757" y="-583252"/>
            <a:ext cx="266331" cy="5899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806055" y="1031742"/>
            <a:ext cx="266331" cy="2669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02384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91819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6947" y="1605017"/>
            <a:ext cx="5899950" cy="17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04241" y="1605016"/>
            <a:ext cx="5460512" cy="171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925127" y="3179906"/>
            <a:ext cx="5491579" cy="472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Limitations</a:t>
            </a:r>
          </a:p>
          <a:p>
            <a:r>
              <a:rPr lang="en-US" sz="1800" dirty="0"/>
              <a:t>Difficult to re-run models</a:t>
            </a:r>
          </a:p>
          <a:p>
            <a:r>
              <a:rPr lang="en-US" sz="1800" dirty="0"/>
              <a:t>Humans create syntax files</a:t>
            </a:r>
          </a:p>
          <a:p>
            <a:r>
              <a:rPr lang="en-US" sz="1800" dirty="0"/>
              <a:t>No certainty that data described are data modeled	</a:t>
            </a:r>
          </a:p>
          <a:p>
            <a:pPr marL="1428750" lvl="2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18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generation of software 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94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0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2966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02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80238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3874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510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146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4782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Oct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417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2053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689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9325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eb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961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16597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70233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23869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77505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4776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1141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3473757" y="-583252"/>
            <a:ext cx="266331" cy="5899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806055" y="1031742"/>
            <a:ext cx="266331" cy="2669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02384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91819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6947" y="1605017"/>
            <a:ext cx="5899950" cy="17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04241" y="1605016"/>
            <a:ext cx="5460512" cy="171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925127" y="3179906"/>
            <a:ext cx="6168129" cy="472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Uncertainty about:</a:t>
            </a:r>
            <a:endParaRPr lang="en-US" sz="1800" dirty="0"/>
          </a:p>
          <a:p>
            <a:r>
              <a:rPr lang="en-US" sz="1800" dirty="0"/>
              <a:t>Right subjects? (e.g. </a:t>
            </a:r>
            <a:r>
              <a:rPr lang="en-US" sz="1800" dirty="0" smtClean="0"/>
              <a:t>wrong </a:t>
            </a:r>
            <a:r>
              <a:rPr lang="en-US" sz="1800" dirty="0"/>
              <a:t>subgroup filter)</a:t>
            </a:r>
          </a:p>
          <a:p>
            <a:r>
              <a:rPr lang="en-US" sz="1800" dirty="0"/>
              <a:t>Misspecified models? </a:t>
            </a:r>
            <a:r>
              <a:rPr lang="en-US" sz="1800" dirty="0" smtClean="0"/>
              <a:t>( e.g. relied </a:t>
            </a:r>
            <a:r>
              <a:rPr lang="en-US" sz="1800" dirty="0"/>
              <a:t>on filename for model shape)</a:t>
            </a:r>
          </a:p>
          <a:p>
            <a:r>
              <a:rPr lang="en-US" sz="1800" dirty="0"/>
              <a:t>Violated convention that were suggested to the drivers</a:t>
            </a:r>
            <a:r>
              <a:rPr lang="en-US" sz="1800" dirty="0" smtClean="0"/>
              <a:t>?</a:t>
            </a: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00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971</Words>
  <Application>Microsoft Office PowerPoint</Application>
  <PresentationFormat>Widescreen</PresentationFormat>
  <Paragraphs>254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Gill Sans MT</vt:lpstr>
      <vt:lpstr>Office Theme</vt:lpstr>
      <vt:lpstr>Portland CAR: next steps</vt:lpstr>
      <vt:lpstr>Contents</vt:lpstr>
      <vt:lpstr>Original vision</vt:lpstr>
      <vt:lpstr>Original vision</vt:lpstr>
      <vt:lpstr>Original vision</vt:lpstr>
      <vt:lpstr>Current progress in  the Analysis Phase</vt:lpstr>
      <vt:lpstr>PowerPoint Presentation</vt:lpstr>
      <vt:lpstr>Two generation of software scripts</vt:lpstr>
      <vt:lpstr>Two generation of software scripts</vt:lpstr>
      <vt:lpstr>Two generation of software scripts</vt:lpstr>
      <vt:lpstr>Two generation of software scripts</vt:lpstr>
      <vt:lpstr>PowerPoint Presentation</vt:lpstr>
      <vt:lpstr>POSTER PRESENTATION</vt:lpstr>
      <vt:lpstr>(Automated) Chain of Custody</vt:lpstr>
      <vt:lpstr>(Automated) Chain of Custody</vt:lpstr>
      <vt:lpstr>Bottlenecks</vt:lpstr>
      <vt:lpstr>Advantages of Gen 2</vt:lpstr>
      <vt:lpstr>Advantages of Gen 2</vt:lpstr>
      <vt:lpstr>Future directions</vt:lpstr>
      <vt:lpstr>PowerPoint Presentation</vt:lpstr>
      <vt:lpstr>IALSA-study-curator project</vt:lpstr>
      <vt:lpstr>New options in Gen 2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37</cp:revision>
  <dcterms:created xsi:type="dcterms:W3CDTF">2016-08-04T20:44:46Z</dcterms:created>
  <dcterms:modified xsi:type="dcterms:W3CDTF">2016-08-05T19:32:28Z</dcterms:modified>
</cp:coreProperties>
</file>