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7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6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0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7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8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1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6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1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5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6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8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7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2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3AEC4-2EDB-40EB-AFB2-2248CB6E3774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8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2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8854" y="3199256"/>
            <a:ext cx="12464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2400" b="1" dirty="0" smtClean="0"/>
              <a:t>_sex_covariateSet_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physicalConstruct</a:t>
            </a:r>
            <a:r>
              <a:rPr lang="en-US" sz="2400" b="1" dirty="0" smtClean="0"/>
              <a:t>_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cognitiveConstruct</a:t>
            </a:r>
            <a:r>
              <a:rPr lang="en-US" sz="2400" b="1" dirty="0" smtClean="0"/>
              <a:t>_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physicalMeasure</a:t>
            </a:r>
            <a:r>
              <a:rPr lang="en-US" sz="2400" b="1" dirty="0" smtClean="0"/>
              <a:t>_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cognitiveMeasure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7866" y="3558588"/>
            <a:ext cx="18905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noCog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global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knowledge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reasoning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executive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speed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memory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luency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walking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2841" y="3641606"/>
            <a:ext cx="12233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empty</a:t>
            </a:r>
          </a:p>
          <a:p>
            <a:r>
              <a:rPr lang="en-US" sz="1600" dirty="0" smtClean="0"/>
              <a:t>a</a:t>
            </a:r>
          </a:p>
          <a:p>
            <a:r>
              <a:rPr lang="en-US" sz="1600" dirty="0" smtClean="0"/>
              <a:t>ae</a:t>
            </a:r>
          </a:p>
          <a:p>
            <a:r>
              <a:rPr lang="en-US" sz="1600" dirty="0" err="1" smtClean="0"/>
              <a:t>aeh</a:t>
            </a:r>
            <a:endParaRPr lang="en-US" sz="1600" dirty="0" smtClean="0"/>
          </a:p>
          <a:p>
            <a:r>
              <a:rPr lang="en-US" sz="1600" dirty="0" err="1" smtClean="0"/>
              <a:t>aehplus</a:t>
            </a:r>
            <a:endParaRPr lang="en-US" sz="1600" dirty="0" smtClean="0"/>
          </a:p>
          <a:p>
            <a:r>
              <a:rPr lang="en-US" sz="1600" dirty="0" smtClean="0"/>
              <a:t>full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-98854" y="3697087"/>
            <a:ext cx="128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 smtClean="0"/>
              <a:t>nivariate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ivariate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41716" y="5211266"/>
            <a:ext cx="43001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Random terms</a:t>
            </a:r>
          </a:p>
          <a:p>
            <a:endParaRPr lang="en-US" sz="1400" dirty="0"/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 smtClean="0"/>
              <a:t> -  intercept</a:t>
            </a:r>
            <a:br>
              <a:rPr lang="en-US" sz="1400" dirty="0" smtClean="0"/>
            </a:b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 smtClean="0"/>
              <a:t> – intercept + linear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 smtClean="0"/>
              <a:t>– intercept + linear + quadratic</a:t>
            </a:r>
          </a:p>
          <a:p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4213" y="3668411"/>
            <a:ext cx="18905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noPhysSpec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noPhysM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none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grip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pek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gait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hand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fvc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38382" y="3641606"/>
            <a:ext cx="1890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noCogSpec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noCogM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none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Animals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mmse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clock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digitsymbol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proserecall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4123" y="3641606"/>
            <a:ext cx="1556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noPhys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pulmonary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walking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muscle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chair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flamingo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tug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summary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89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406" y="321275"/>
            <a:ext cx="11710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</a:t>
            </a:r>
            <a:r>
              <a:rPr lang="en-US" sz="2800" dirty="0" smtClean="0">
                <a:solidFill>
                  <a:schemeClr val="accent1"/>
                </a:solidFill>
              </a:rPr>
              <a:t>1</a:t>
            </a:r>
            <a:r>
              <a:rPr lang="en-US" sz="2800" dirty="0" smtClean="0"/>
              <a:t>_sex_covariateset_physical_cognitive_physicalSpecific_cognitiveSpecific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003589" y="1085445"/>
            <a:ext cx="1556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</a:t>
            </a:r>
          </a:p>
          <a:p>
            <a:endParaRPr lang="en-US" dirty="0" smtClean="0"/>
          </a:p>
          <a:p>
            <a:r>
              <a:rPr lang="en-US" dirty="0" smtClean="0"/>
              <a:t>_</a:t>
            </a:r>
            <a:r>
              <a:rPr lang="en-US" dirty="0" err="1" smtClean="0"/>
              <a:t>noPhys</a:t>
            </a:r>
            <a:endParaRPr lang="en-US" dirty="0"/>
          </a:p>
          <a:p>
            <a:r>
              <a:rPr lang="en-US" dirty="0" smtClean="0"/>
              <a:t>_pulmonary</a:t>
            </a:r>
          </a:p>
          <a:p>
            <a:r>
              <a:rPr lang="en-US" dirty="0" smtClean="0"/>
              <a:t>_walking</a:t>
            </a:r>
          </a:p>
          <a:p>
            <a:r>
              <a:rPr lang="en-US" dirty="0" smtClean="0"/>
              <a:t>_muscle</a:t>
            </a:r>
          </a:p>
          <a:p>
            <a:r>
              <a:rPr lang="en-US" dirty="0" smtClean="0"/>
              <a:t>_chair</a:t>
            </a:r>
          </a:p>
          <a:p>
            <a:r>
              <a:rPr lang="en-US" dirty="0" smtClean="0"/>
              <a:t>_flamingo</a:t>
            </a:r>
          </a:p>
          <a:p>
            <a:r>
              <a:rPr lang="en-US" dirty="0" smtClean="0"/>
              <a:t>_tug</a:t>
            </a:r>
          </a:p>
          <a:p>
            <a:r>
              <a:rPr lang="en-US" dirty="0" smtClean="0"/>
              <a:t>_summary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5189" y="1085445"/>
            <a:ext cx="18905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Cognitive</a:t>
            </a:r>
          </a:p>
          <a:p>
            <a:endParaRPr lang="en-US" dirty="0"/>
          </a:p>
          <a:p>
            <a:r>
              <a:rPr lang="en-US" dirty="0" smtClean="0"/>
              <a:t>_</a:t>
            </a:r>
            <a:r>
              <a:rPr lang="en-US" dirty="0" err="1" smtClean="0"/>
              <a:t>noCog</a:t>
            </a:r>
            <a:endParaRPr lang="en-US" dirty="0" smtClean="0"/>
          </a:p>
          <a:p>
            <a:r>
              <a:rPr lang="en-US" dirty="0" smtClean="0"/>
              <a:t>_global</a:t>
            </a:r>
          </a:p>
          <a:p>
            <a:r>
              <a:rPr lang="en-US" dirty="0" smtClean="0"/>
              <a:t>_knowledge</a:t>
            </a:r>
          </a:p>
          <a:p>
            <a:r>
              <a:rPr lang="en-US" dirty="0" smtClean="0"/>
              <a:t>_reasoning</a:t>
            </a:r>
          </a:p>
          <a:p>
            <a:r>
              <a:rPr lang="en-US" dirty="0" smtClean="0"/>
              <a:t>_executive</a:t>
            </a:r>
          </a:p>
          <a:p>
            <a:r>
              <a:rPr lang="en-US" dirty="0" smtClean="0"/>
              <a:t>_speed</a:t>
            </a:r>
          </a:p>
          <a:p>
            <a:r>
              <a:rPr lang="en-US" dirty="0" smtClean="0"/>
              <a:t>_memory</a:t>
            </a:r>
          </a:p>
          <a:p>
            <a:r>
              <a:rPr lang="en-US" dirty="0" smtClean="0"/>
              <a:t>_fluency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98357" y="1085445"/>
            <a:ext cx="12233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Covariate</a:t>
            </a:r>
          </a:p>
          <a:p>
            <a:endParaRPr lang="en-US" dirty="0"/>
          </a:p>
          <a:p>
            <a:r>
              <a:rPr lang="en-US" dirty="0" smtClean="0"/>
              <a:t>_empty</a:t>
            </a:r>
          </a:p>
          <a:p>
            <a:r>
              <a:rPr lang="en-US" dirty="0" smtClean="0"/>
              <a:t>_age</a:t>
            </a:r>
          </a:p>
          <a:p>
            <a:r>
              <a:rPr lang="en-US" dirty="0" smtClean="0"/>
              <a:t>_ae</a:t>
            </a:r>
          </a:p>
          <a:p>
            <a:r>
              <a:rPr lang="en-US" dirty="0" smtClean="0"/>
              <a:t>_</a:t>
            </a:r>
            <a:r>
              <a:rPr lang="en-US" dirty="0" err="1" smtClean="0"/>
              <a:t>aeh</a:t>
            </a:r>
            <a:endParaRPr lang="en-US" dirty="0" smtClean="0"/>
          </a:p>
          <a:p>
            <a:r>
              <a:rPr lang="en-US" dirty="0" smtClean="0"/>
              <a:t>_</a:t>
            </a:r>
            <a:r>
              <a:rPr lang="en-US" dirty="0" err="1" smtClean="0"/>
              <a:t>aehplus</a:t>
            </a:r>
            <a:endParaRPr lang="en-US" dirty="0" smtClean="0"/>
          </a:p>
          <a:p>
            <a:r>
              <a:rPr lang="en-US" dirty="0" smtClean="0"/>
              <a:t>_full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0863" y="1916441"/>
            <a:ext cx="128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 smtClean="0"/>
              <a:t>nivariate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ivariate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7454" y="2757556"/>
            <a:ext cx="43001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Random terms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0</a:t>
            </a:r>
            <a:r>
              <a:rPr lang="en-US" dirty="0" smtClean="0"/>
              <a:t> -  intercept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1</a:t>
            </a:r>
            <a:r>
              <a:rPr lang="en-US" dirty="0" smtClean="0"/>
              <a:t> – intercept + linear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2 </a:t>
            </a:r>
            <a:r>
              <a:rPr lang="en-US" dirty="0" smtClean="0"/>
              <a:t>– intercept + linear + quadratic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32141" y="1085445"/>
            <a:ext cx="1890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Specific</a:t>
            </a:r>
          </a:p>
          <a:p>
            <a:endParaRPr lang="en-US" dirty="0"/>
          </a:p>
          <a:p>
            <a:r>
              <a:rPr lang="en-US" dirty="0" smtClean="0"/>
              <a:t>_</a:t>
            </a:r>
            <a:r>
              <a:rPr lang="en-US" dirty="0" err="1" smtClean="0"/>
              <a:t>noPhysSpec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9236676" y="1085445"/>
            <a:ext cx="1890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Cognitive Specific</a:t>
            </a:r>
          </a:p>
          <a:p>
            <a:endParaRPr lang="en-US" dirty="0"/>
          </a:p>
          <a:p>
            <a:r>
              <a:rPr lang="en-US" dirty="0" smtClean="0"/>
              <a:t>_</a:t>
            </a:r>
            <a:r>
              <a:rPr lang="en-US" dirty="0" err="1" smtClean="0"/>
              <a:t>noCogSpec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270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785480" y="293688"/>
            <a:ext cx="7655383" cy="3371850"/>
            <a:chOff x="292686" y="315259"/>
            <a:chExt cx="7655383" cy="3371850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1362208"/>
                </p:ext>
              </p:extLst>
            </p:nvPr>
          </p:nvGraphicFramePr>
          <p:xfrm>
            <a:off x="292686" y="1758449"/>
            <a:ext cx="4064000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" name="Equation" r:id="rId3" imgW="1904760" imgH="228600" progId="Equation.DSMT4">
                    <p:embed/>
                  </p:oleObj>
                </mc:Choice>
                <mc:Fallback>
                  <p:oleObj name="Equation" r:id="rId3" imgW="19047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2686" y="1758449"/>
                          <a:ext cx="4064000" cy="4873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6895567"/>
                </p:ext>
              </p:extLst>
            </p:nvPr>
          </p:nvGraphicFramePr>
          <p:xfrm>
            <a:off x="380456" y="315259"/>
            <a:ext cx="679767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" name="Equation" r:id="rId5" imgW="3187440" imgH="241200" progId="Equation.DSMT4">
                    <p:embed/>
                  </p:oleObj>
                </mc:Choice>
                <mc:Fallback>
                  <p:oleObj name="Equation" r:id="rId5" imgW="31874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0456" y="315259"/>
                          <a:ext cx="6797675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2217143"/>
                </p:ext>
              </p:extLst>
            </p:nvPr>
          </p:nvGraphicFramePr>
          <p:xfrm>
            <a:off x="1286919" y="1035984"/>
            <a:ext cx="6661150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" name="Equation" r:id="rId7" imgW="3124080" imgH="241200" progId="Equation.DSMT4">
                    <p:embed/>
                  </p:oleObj>
                </mc:Choice>
                <mc:Fallback>
                  <p:oleObj name="Equation" r:id="rId7" imgW="31240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86919" y="1035984"/>
                          <a:ext cx="6661150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4153974"/>
                </p:ext>
              </p:extLst>
            </p:nvPr>
          </p:nvGraphicFramePr>
          <p:xfrm>
            <a:off x="486819" y="3172759"/>
            <a:ext cx="668972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0" name="Equation" r:id="rId9" imgW="3136680" imgH="241200" progId="Equation.DSMT4">
                    <p:embed/>
                  </p:oleObj>
                </mc:Choice>
                <mc:Fallback>
                  <p:oleObj name="Equation" r:id="rId9" imgW="3136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86819" y="3172759"/>
                          <a:ext cx="6689725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4376199"/>
                </p:ext>
              </p:extLst>
            </p:nvPr>
          </p:nvGraphicFramePr>
          <p:xfrm>
            <a:off x="1286919" y="2452034"/>
            <a:ext cx="6551612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" name="Equation" r:id="rId11" imgW="3073320" imgH="241200" progId="Equation.DSMT4">
                    <p:embed/>
                  </p:oleObj>
                </mc:Choice>
                <mc:Fallback>
                  <p:oleObj name="Equation" r:id="rId11" imgW="307332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286919" y="2452034"/>
                          <a:ext cx="6551612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18"/>
          <p:cNvGrpSpPr/>
          <p:nvPr/>
        </p:nvGrpSpPr>
        <p:grpSpPr>
          <a:xfrm>
            <a:off x="1568032" y="4466390"/>
            <a:ext cx="8442285" cy="1460500"/>
            <a:chOff x="1054684" y="4690980"/>
            <a:chExt cx="8442285" cy="1460500"/>
          </a:xfrm>
        </p:grpSpPr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9808419"/>
                </p:ext>
              </p:extLst>
            </p:nvPr>
          </p:nvGraphicFramePr>
          <p:xfrm>
            <a:off x="6993481" y="4690980"/>
            <a:ext cx="2503488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" name="Equation" r:id="rId13" imgW="1650960" imgH="965160" progId="Equation.DSMT4">
                    <p:embed/>
                  </p:oleObj>
                </mc:Choice>
                <mc:Fallback>
                  <p:oleObj name="Equation" r:id="rId13" imgW="1650960" imgH="965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993481" y="4690980"/>
                          <a:ext cx="2503488" cy="146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9850147"/>
                </p:ext>
              </p:extLst>
            </p:nvPr>
          </p:nvGraphicFramePr>
          <p:xfrm>
            <a:off x="3138903" y="4752245"/>
            <a:ext cx="3731293" cy="1399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3" name="Equation" r:id="rId15" imgW="2438280" imgH="914400" progId="Equation.DSMT4">
                    <p:embed/>
                  </p:oleObj>
                </mc:Choice>
                <mc:Fallback>
                  <p:oleObj name="Equation" r:id="rId15" imgW="243828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138903" y="4752245"/>
                          <a:ext cx="3731293" cy="13992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1190619" y="4769529"/>
              <a:ext cx="1832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Intercept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7826" y="5107069"/>
              <a:ext cx="14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Slope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54684" y="5782148"/>
              <a:ext cx="19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Cognitive Intercept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91891" y="5444609"/>
              <a:ext cx="1631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Cognitive Slope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924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161297"/>
              </p:ext>
            </p:extLst>
          </p:nvPr>
        </p:nvGraphicFramePr>
        <p:xfrm>
          <a:off x="7065670" y="2541338"/>
          <a:ext cx="2503488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3" imgW="1650960" imgH="965160" progId="Equation.DSMT4">
                  <p:embed/>
                </p:oleObj>
              </mc:Choice>
              <mc:Fallback>
                <p:oleObj name="Equation" r:id="rId3" imgW="165096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65670" y="2541338"/>
                        <a:ext cx="2503488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155519"/>
              </p:ext>
            </p:extLst>
          </p:nvPr>
        </p:nvGraphicFramePr>
        <p:xfrm>
          <a:off x="3211092" y="2602603"/>
          <a:ext cx="3731293" cy="139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Equation" r:id="rId5" imgW="2438280" imgH="914400" progId="Equation.DSMT4">
                  <p:embed/>
                </p:oleObj>
              </mc:Choice>
              <mc:Fallback>
                <p:oleObj name="Equation" r:id="rId5" imgW="243828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1092" y="2602603"/>
                        <a:ext cx="3731293" cy="139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62808" y="2619887"/>
            <a:ext cx="1832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Intercept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00015" y="2957427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Slope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26873" y="3632506"/>
            <a:ext cx="1968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Cognitive Intercept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64080" y="3294967"/>
            <a:ext cx="1631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Cognitive Slope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78738" y="2140248"/>
            <a:ext cx="162833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Random Effects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40705" y="2140248"/>
            <a:ext cx="135056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Fixed Effects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99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26873" y="2541338"/>
            <a:ext cx="8442285" cy="1460750"/>
            <a:chOff x="1126873" y="2541338"/>
            <a:chExt cx="8442285" cy="1460750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3760974"/>
                </p:ext>
              </p:extLst>
            </p:nvPr>
          </p:nvGraphicFramePr>
          <p:xfrm>
            <a:off x="7065670" y="2541338"/>
            <a:ext cx="2503488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Equation" r:id="rId3" imgW="1650960" imgH="965160" progId="Equation.DSMT4">
                    <p:embed/>
                  </p:oleObj>
                </mc:Choice>
                <mc:Fallback>
                  <p:oleObj name="Equation" r:id="rId3" imgW="1650960" imgH="965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65670" y="2541338"/>
                          <a:ext cx="2503488" cy="146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1897349"/>
                </p:ext>
              </p:extLst>
            </p:nvPr>
          </p:nvGraphicFramePr>
          <p:xfrm>
            <a:off x="3803650" y="2601913"/>
            <a:ext cx="2546350" cy="1400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Equation" r:id="rId5" imgW="1663560" imgH="914400" progId="Equation.DSMT4">
                    <p:embed/>
                  </p:oleObj>
                </mc:Choice>
                <mc:Fallback>
                  <p:oleObj name="Equation" r:id="rId5" imgW="166356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03650" y="2601913"/>
                          <a:ext cx="2546350" cy="1400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Box 22"/>
            <p:cNvSpPr txBox="1"/>
            <p:nvPr/>
          </p:nvSpPr>
          <p:spPr>
            <a:xfrm>
              <a:off x="1262808" y="2619887"/>
              <a:ext cx="1832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Intercept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00015" y="2957427"/>
              <a:ext cx="14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Slope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26873" y="3632506"/>
              <a:ext cx="19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Cognitive Intercept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64080" y="3294967"/>
              <a:ext cx="1631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Cognitive Slope</a:t>
              </a:r>
              <a:endParaRPr lang="en-US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4278738" y="2140248"/>
            <a:ext cx="162833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Random Effects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40705" y="2140248"/>
            <a:ext cx="135056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Fixed Effects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35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57363" y="484188"/>
            <a:ext cx="6067425" cy="3181350"/>
            <a:chOff x="1757363" y="484188"/>
            <a:chExt cx="6067425" cy="3181350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8549130"/>
                </p:ext>
              </p:extLst>
            </p:nvPr>
          </p:nvGraphicFramePr>
          <p:xfrm>
            <a:off x="1839913" y="1831975"/>
            <a:ext cx="3956050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7" name="Equation" r:id="rId3" imgW="1854000" imgH="228600" progId="Equation.DSMT4">
                    <p:embed/>
                  </p:oleObj>
                </mc:Choice>
                <mc:Fallback>
                  <p:oleObj name="Equation" r:id="rId3" imgW="1854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39913" y="1831975"/>
                          <a:ext cx="3956050" cy="4873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7812011"/>
                </p:ext>
              </p:extLst>
            </p:nvPr>
          </p:nvGraphicFramePr>
          <p:xfrm>
            <a:off x="1958975" y="484188"/>
            <a:ext cx="517207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8" name="Equation" r:id="rId5" imgW="2425680" imgH="241200" progId="Equation.DSMT4">
                    <p:embed/>
                  </p:oleObj>
                </mc:Choice>
                <mc:Fallback>
                  <p:oleObj name="Equation" r:id="rId5" imgW="2425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58975" y="484188"/>
                          <a:ext cx="5172075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2665258"/>
                </p:ext>
              </p:extLst>
            </p:nvPr>
          </p:nvGraphicFramePr>
          <p:xfrm>
            <a:off x="2760663" y="1157288"/>
            <a:ext cx="506412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9" name="Equation" r:id="rId7" imgW="2374560" imgH="241200" progId="Equation.DSMT4">
                    <p:embed/>
                  </p:oleObj>
                </mc:Choice>
                <mc:Fallback>
                  <p:oleObj name="Equation" r:id="rId7" imgW="23745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760663" y="1157288"/>
                          <a:ext cx="5064125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1912589"/>
                </p:ext>
              </p:extLst>
            </p:nvPr>
          </p:nvGraphicFramePr>
          <p:xfrm>
            <a:off x="1757363" y="3151188"/>
            <a:ext cx="517207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0" name="Equation" r:id="rId9" imgW="2425680" imgH="241200" progId="Equation.DSMT4">
                    <p:embed/>
                  </p:oleObj>
                </mc:Choice>
                <mc:Fallback>
                  <p:oleObj name="Equation" r:id="rId9" imgW="2425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757363" y="3151188"/>
                          <a:ext cx="5172075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1938168"/>
                </p:ext>
              </p:extLst>
            </p:nvPr>
          </p:nvGraphicFramePr>
          <p:xfrm>
            <a:off x="2674938" y="2478088"/>
            <a:ext cx="5037137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1" name="Equation" r:id="rId11" imgW="2361960" imgH="241200" progId="Equation.DSMT4">
                    <p:embed/>
                  </p:oleObj>
                </mc:Choice>
                <mc:Fallback>
                  <p:oleObj name="Equation" r:id="rId11" imgW="23619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674938" y="2478088"/>
                          <a:ext cx="5037137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18"/>
          <p:cNvGrpSpPr/>
          <p:nvPr/>
        </p:nvGrpSpPr>
        <p:grpSpPr>
          <a:xfrm>
            <a:off x="1568032" y="4466390"/>
            <a:ext cx="8442285" cy="1460500"/>
            <a:chOff x="1054684" y="4690980"/>
            <a:chExt cx="8442285" cy="1460500"/>
          </a:xfrm>
        </p:grpSpPr>
        <p:graphicFrame>
          <p:nvGraphicFramePr>
            <p:cNvPr id="12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6993481" y="4690980"/>
            <a:ext cx="2503488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2" name="Equation" r:id="rId13" imgW="1650960" imgH="965160" progId="Equation.DSMT4">
                    <p:embed/>
                  </p:oleObj>
                </mc:Choice>
                <mc:Fallback>
                  <p:oleObj name="Equation" r:id="rId13" imgW="1650960" imgH="965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993481" y="4690980"/>
                          <a:ext cx="2503488" cy="146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138903" y="4752245"/>
            <a:ext cx="3731293" cy="1399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3" name="Equation" r:id="rId15" imgW="2438280" imgH="914400" progId="Equation.DSMT4">
                    <p:embed/>
                  </p:oleObj>
                </mc:Choice>
                <mc:Fallback>
                  <p:oleObj name="Equation" r:id="rId15" imgW="243828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138903" y="4752245"/>
                          <a:ext cx="3731293" cy="13992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1190619" y="4769529"/>
              <a:ext cx="1832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Intercept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7826" y="5107069"/>
              <a:ext cx="14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Slope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54684" y="5782148"/>
              <a:ext cx="19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Cognitive Intercept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91891" y="5444609"/>
              <a:ext cx="1631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Cognitive Slope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625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998496"/>
              </p:ext>
            </p:extLst>
          </p:nvPr>
        </p:nvGraphicFramePr>
        <p:xfrm>
          <a:off x="1839913" y="1839723"/>
          <a:ext cx="39560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3" imgW="1854000" imgH="228600" progId="Equation.DSMT4">
                  <p:embed/>
                </p:oleObj>
              </mc:Choice>
              <mc:Fallback>
                <p:oleObj name="Equation" r:id="rId3" imgW="1854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9913" y="1839723"/>
                        <a:ext cx="3956050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965476"/>
              </p:ext>
            </p:extLst>
          </p:nvPr>
        </p:nvGraphicFramePr>
        <p:xfrm>
          <a:off x="2065809" y="1081033"/>
          <a:ext cx="3960938" cy="39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5" imgW="2425680" imgH="241200" progId="Equation.DSMT4">
                  <p:embed/>
                </p:oleObj>
              </mc:Choice>
              <mc:Fallback>
                <p:oleObj name="Equation" r:id="rId5" imgW="2425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5809" y="1081033"/>
                        <a:ext cx="3960938" cy="393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492603"/>
              </p:ext>
            </p:extLst>
          </p:nvPr>
        </p:nvGraphicFramePr>
        <p:xfrm>
          <a:off x="2993139" y="1475876"/>
          <a:ext cx="3878266" cy="39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7" imgW="2374560" imgH="241200" progId="Equation.DSMT4">
                  <p:embed/>
                </p:oleObj>
              </mc:Choice>
              <mc:Fallback>
                <p:oleObj name="Equation" r:id="rId7" imgW="2374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93139" y="1475876"/>
                        <a:ext cx="3878266" cy="393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509477"/>
              </p:ext>
            </p:extLst>
          </p:nvPr>
        </p:nvGraphicFramePr>
        <p:xfrm>
          <a:off x="2073558" y="2691873"/>
          <a:ext cx="3960938" cy="39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9" imgW="2425680" imgH="241200" progId="Equation.DSMT4">
                  <p:embed/>
                </p:oleObj>
              </mc:Choice>
              <mc:Fallback>
                <p:oleObj name="Equation" r:id="rId9" imgW="2425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73558" y="2691873"/>
                        <a:ext cx="3960938" cy="393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220661"/>
              </p:ext>
            </p:extLst>
          </p:nvPr>
        </p:nvGraphicFramePr>
        <p:xfrm>
          <a:off x="2899224" y="2297029"/>
          <a:ext cx="3857598" cy="39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11" imgW="2361960" imgH="241200" progId="Equation.DSMT4">
                  <p:embed/>
                </p:oleObj>
              </mc:Choice>
              <mc:Fallback>
                <p:oleObj name="Equation" r:id="rId11" imgW="2361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99224" y="2297029"/>
                        <a:ext cx="3857598" cy="393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447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856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3338</TotalTime>
  <Words>150</Words>
  <Application>Microsoft Office PowerPoint</Application>
  <PresentationFormat>Widescreen</PresentationFormat>
  <Paragraphs>107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Gill Sans MT</vt:lpstr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Victoria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Koval</dc:creator>
  <cp:lastModifiedBy>Andrey Koval</cp:lastModifiedBy>
  <cp:revision>27</cp:revision>
  <dcterms:created xsi:type="dcterms:W3CDTF">2015-02-25T18:38:51Z</dcterms:created>
  <dcterms:modified xsi:type="dcterms:W3CDTF">2015-06-22T21:18:17Z</dcterms:modified>
</cp:coreProperties>
</file>