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9" r:id="rId5"/>
    <p:sldId id="261" r:id="rId6"/>
    <p:sldId id="281" r:id="rId7"/>
    <p:sldId id="276" r:id="rId8"/>
    <p:sldId id="264" r:id="rId9"/>
    <p:sldId id="277" r:id="rId10"/>
    <p:sldId id="278" r:id="rId11"/>
    <p:sldId id="279" r:id="rId12"/>
    <p:sldId id="272" r:id="rId13"/>
    <p:sldId id="263" r:id="rId14"/>
    <p:sldId id="266" r:id="rId15"/>
    <p:sldId id="268" r:id="rId16"/>
    <p:sldId id="271" r:id="rId17"/>
    <p:sldId id="267" r:id="rId18"/>
    <p:sldId id="269" r:id="rId19"/>
    <p:sldId id="262" r:id="rId20"/>
    <p:sldId id="280" r:id="rId21"/>
    <p:sldId id="275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3FC330-E03F-4340-84AC-03E0EB855319}">
          <p14:sldIdLst>
            <p14:sldId id="256"/>
            <p14:sldId id="273"/>
          </p14:sldIdLst>
        </p14:section>
        <p14:section name="PreAmble" id="{26B58F69-A094-4816-AD04-20CFBF22986A}">
          <p14:sldIdLst>
            <p14:sldId id="257"/>
            <p14:sldId id="259"/>
            <p14:sldId id="261"/>
            <p14:sldId id="281"/>
            <p14:sldId id="276"/>
            <p14:sldId id="264"/>
            <p14:sldId id="277"/>
            <p14:sldId id="278"/>
            <p14:sldId id="279"/>
            <p14:sldId id="272"/>
            <p14:sldId id="263"/>
          </p14:sldIdLst>
        </p14:section>
        <p14:section name="Next Steps" id="{D8B1386F-3E01-448C-88BD-2847CCE9A5C8}">
          <p14:sldIdLst>
            <p14:sldId id="266"/>
            <p14:sldId id="268"/>
            <p14:sldId id="271"/>
            <p14:sldId id="267"/>
            <p14:sldId id="269"/>
            <p14:sldId id="262"/>
            <p14:sldId id="280"/>
            <p14:sldId id="275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293C-46EF-492E-B123-52C21741131D}" type="datetimeFigureOut">
              <a:rPr lang="en-US" smtClean="0"/>
              <a:t>2016-08-05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5938-4BAE-4EC6-93FA-AA7C6F2A8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1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293C-46EF-492E-B123-52C21741131D}" type="datetimeFigureOut">
              <a:rPr lang="en-US" smtClean="0"/>
              <a:t>2016-08-05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5938-4BAE-4EC6-93FA-AA7C6F2A8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97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293C-46EF-492E-B123-52C21741131D}" type="datetimeFigureOut">
              <a:rPr lang="en-US" smtClean="0"/>
              <a:t>2016-08-05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5938-4BAE-4EC6-93FA-AA7C6F2A8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1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293C-46EF-492E-B123-52C21741131D}" type="datetimeFigureOut">
              <a:rPr lang="en-US" smtClean="0"/>
              <a:t>2016-08-05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5938-4BAE-4EC6-93FA-AA7C6F2A8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9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293C-46EF-492E-B123-52C21741131D}" type="datetimeFigureOut">
              <a:rPr lang="en-US" smtClean="0"/>
              <a:t>2016-08-05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5938-4BAE-4EC6-93FA-AA7C6F2A8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293C-46EF-492E-B123-52C21741131D}" type="datetimeFigureOut">
              <a:rPr lang="en-US" smtClean="0"/>
              <a:t>2016-08-05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5938-4BAE-4EC6-93FA-AA7C6F2A8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6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293C-46EF-492E-B123-52C21741131D}" type="datetimeFigureOut">
              <a:rPr lang="en-US" smtClean="0"/>
              <a:t>2016-08-05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5938-4BAE-4EC6-93FA-AA7C6F2A8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75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293C-46EF-492E-B123-52C21741131D}" type="datetimeFigureOut">
              <a:rPr lang="en-US" smtClean="0"/>
              <a:t>2016-08-05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5938-4BAE-4EC6-93FA-AA7C6F2A8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9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293C-46EF-492E-B123-52C21741131D}" type="datetimeFigureOut">
              <a:rPr lang="en-US" smtClean="0"/>
              <a:t>2016-08-05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5938-4BAE-4EC6-93FA-AA7C6F2A8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6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293C-46EF-492E-B123-52C21741131D}" type="datetimeFigureOut">
              <a:rPr lang="en-US" smtClean="0"/>
              <a:t>2016-08-05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5938-4BAE-4EC6-93FA-AA7C6F2A8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6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293C-46EF-492E-B123-52C21741131D}" type="datetimeFigureOut">
              <a:rPr lang="en-US" smtClean="0"/>
              <a:t>2016-08-05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5938-4BAE-4EC6-93FA-AA7C6F2A8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3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D293C-46EF-492E-B123-52C21741131D}" type="datetimeFigureOut">
              <a:rPr lang="en-US" smtClean="0"/>
              <a:t>2016-08-05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55938-4BAE-4EC6-93FA-AA7C6F2A8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4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ALSA/ialsa-study-curator/blob/master/README.m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Portland CAR: next steps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2016-08-05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03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generation of software scripts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6948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Feb</a:t>
            </a:r>
          </a:p>
        </p:txBody>
      </p:sp>
      <p:sp>
        <p:nvSpPr>
          <p:cNvPr id="9" name="Rectangle 8"/>
          <p:cNvSpPr/>
          <p:nvPr/>
        </p:nvSpPr>
        <p:spPr>
          <a:xfrm>
            <a:off x="1193307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Mar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729666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Apr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2266025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May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802384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Jun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3338743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Jul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875102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Aug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4411461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Sep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4947820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Oct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5484179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Nov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6020538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Dec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6556897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Jan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7093256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</a:t>
            </a:r>
            <a:r>
              <a:rPr lang="en-US" sz="1400" dirty="0" smtClean="0"/>
              <a:t>eb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7629615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Mar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8165974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Apr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8702333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May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9238692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Jun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9775051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Jul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10847769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Sep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10311410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Aug</a:t>
            </a:r>
            <a:endParaRPr lang="en-US" sz="1400" dirty="0"/>
          </a:p>
        </p:txBody>
      </p:sp>
      <p:sp>
        <p:nvSpPr>
          <p:cNvPr id="28" name="Left Brace 27"/>
          <p:cNvSpPr/>
          <p:nvPr/>
        </p:nvSpPr>
        <p:spPr>
          <a:xfrm rot="16200000">
            <a:off x="3473757" y="-583252"/>
            <a:ext cx="266331" cy="58999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/>
          <p:cNvSpPr/>
          <p:nvPr/>
        </p:nvSpPr>
        <p:spPr>
          <a:xfrm rot="16200000">
            <a:off x="7806055" y="1031742"/>
            <a:ext cx="266331" cy="26699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802384" y="2655231"/>
            <a:ext cx="141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Generation 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91819" y="2655231"/>
            <a:ext cx="141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Generation 2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56947" y="1605017"/>
            <a:ext cx="5899950" cy="1713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604241" y="1605016"/>
            <a:ext cx="5460512" cy="1713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925127" y="3179906"/>
            <a:ext cx="6628198" cy="4726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Creates Threats to Statistical Conclusion Validity (Analysis </a:t>
            </a:r>
            <a:r>
              <a:rPr lang="en-US" sz="1800" dirty="0" smtClean="0">
                <a:solidFill>
                  <a:srgbClr val="FFC000"/>
                </a:solidFill>
              </a:rPr>
              <a:t>Phase</a:t>
            </a:r>
            <a:r>
              <a:rPr lang="en-US" sz="1800" dirty="0" smtClean="0"/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Many models have not estimated correlations </a:t>
            </a:r>
          </a:p>
          <a:p>
            <a:pPr lvl="1"/>
            <a:r>
              <a:rPr lang="en-US" sz="1800" dirty="0"/>
              <a:t>(instead, computed post hoc)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We cannot rely ONLY on the value of BISR correlations. Here’s why: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1800" dirty="0"/>
              <a:t>Variance of slope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1800" dirty="0"/>
              <a:t>Sample size due to subgroup split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US" sz="1800" dirty="0"/>
              <a:t>What if we drop models with insufficient sample size? (e.g. N &lt; 100 )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1800" dirty="0"/>
              <a:t>Number of included waves</a:t>
            </a:r>
          </a:p>
          <a:p>
            <a:pPr marL="457200" lvl="1" indent="0">
              <a:buNone/>
            </a:pPr>
            <a:r>
              <a:rPr lang="en-US" sz="1800" dirty="0"/>
              <a:t>D. 	Untraced human errors during estimation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9788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generation of software scripts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6948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Feb</a:t>
            </a:r>
          </a:p>
        </p:txBody>
      </p:sp>
      <p:sp>
        <p:nvSpPr>
          <p:cNvPr id="9" name="Rectangle 8"/>
          <p:cNvSpPr/>
          <p:nvPr/>
        </p:nvSpPr>
        <p:spPr>
          <a:xfrm>
            <a:off x="1193307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Mar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729666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Apr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2266025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May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802384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Jun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3338743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Jul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875102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Aug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4411461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Sep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4947820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Oct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5484179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Nov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6020538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Dec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6556897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Jan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7093256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</a:t>
            </a:r>
            <a:r>
              <a:rPr lang="en-US" sz="1400" dirty="0" smtClean="0"/>
              <a:t>eb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7629615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Mar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8165974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Apr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8702333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May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9238692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Jun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9775051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Jul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10847769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Sep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10311410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Aug</a:t>
            </a:r>
            <a:endParaRPr lang="en-US" sz="1400" dirty="0"/>
          </a:p>
        </p:txBody>
      </p:sp>
      <p:sp>
        <p:nvSpPr>
          <p:cNvPr id="28" name="Left Brace 27"/>
          <p:cNvSpPr/>
          <p:nvPr/>
        </p:nvSpPr>
        <p:spPr>
          <a:xfrm rot="16200000">
            <a:off x="4814654" y="-1924150"/>
            <a:ext cx="266331" cy="85817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/>
          <p:cNvSpPr/>
          <p:nvPr/>
        </p:nvSpPr>
        <p:spPr>
          <a:xfrm rot="16200000">
            <a:off x="7740374" y="1400112"/>
            <a:ext cx="266331" cy="26699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753383" y="2926564"/>
            <a:ext cx="141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Generation 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143930" y="2970295"/>
            <a:ext cx="141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Generation 2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56947" y="1605017"/>
            <a:ext cx="5899950" cy="1713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604241" y="1605016"/>
            <a:ext cx="5460512" cy="1713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6604241" y="3370406"/>
            <a:ext cx="5131294" cy="2445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Must improve</a:t>
            </a:r>
          </a:p>
          <a:p>
            <a:r>
              <a:rPr lang="en-US" sz="1800" dirty="0" smtClean="0"/>
              <a:t>Easy to re-run models</a:t>
            </a:r>
            <a:endParaRPr lang="en-US" sz="1800" dirty="0"/>
          </a:p>
          <a:p>
            <a:r>
              <a:rPr lang="en-US" sz="1800" dirty="0" smtClean="0"/>
              <a:t>Automatic generation of syntax files for each study</a:t>
            </a:r>
            <a:endParaRPr lang="en-US" sz="1800" dirty="0"/>
          </a:p>
          <a:p>
            <a:r>
              <a:rPr lang="en-US" sz="1800" dirty="0" smtClean="0"/>
              <a:t>Ensure </a:t>
            </a:r>
            <a:r>
              <a:rPr lang="en-US" sz="1800" dirty="0"/>
              <a:t>the data described is the data modeled</a:t>
            </a:r>
          </a:p>
          <a:p>
            <a:r>
              <a:rPr lang="en-US" sz="1800" dirty="0" smtClean="0"/>
              <a:t>Greater </a:t>
            </a:r>
            <a:r>
              <a:rPr lang="en-US" sz="1800" dirty="0"/>
              <a:t>trust in replication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1075302" y="3370406"/>
            <a:ext cx="5491579" cy="2560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Limitations</a:t>
            </a:r>
          </a:p>
          <a:p>
            <a:r>
              <a:rPr lang="en-US" sz="1800" dirty="0" smtClean="0"/>
              <a:t>Difficult to re-run models</a:t>
            </a:r>
          </a:p>
          <a:p>
            <a:r>
              <a:rPr lang="en-US" sz="1800" dirty="0" smtClean="0"/>
              <a:t>Humans create syntax files</a:t>
            </a:r>
          </a:p>
          <a:p>
            <a:r>
              <a:rPr lang="en-US" sz="1800" dirty="0" smtClean="0"/>
              <a:t>No certainty that data described are data modeled	</a:t>
            </a:r>
          </a:p>
          <a:p>
            <a:pPr marL="1428750" lvl="2" indent="-514350">
              <a:buFont typeface="+mj-lt"/>
              <a:buAutoNum type="arabicPeriod"/>
            </a:pPr>
            <a:endParaRPr lang="en-US" sz="1400" dirty="0" smtClean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6285898"/>
            <a:ext cx="10223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On May 26, 2016 we have successfully tested aggregation phase or Gen 2 scripts using ELSA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0295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59" y="327025"/>
            <a:ext cx="11029950" cy="6457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759" y="0"/>
            <a:ext cx="19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UVic  May 26, 2016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90625" y="3895725"/>
            <a:ext cx="4295775" cy="2571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52550" y="4162425"/>
            <a:ext cx="3905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We asked three people to use the same dataset (ELSA)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Testing that they would arrive at the same results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Focus on the software ergonomics more than the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83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POSTER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394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264" y="231961"/>
            <a:ext cx="10515600" cy="833360"/>
          </a:xfrm>
        </p:spPr>
        <p:txBody>
          <a:bodyPr/>
          <a:lstStyle/>
          <a:p>
            <a:r>
              <a:rPr lang="en-US" dirty="0" smtClean="0"/>
              <a:t>(Automated) Chain of Custody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264" y="1372864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evidence </a:t>
            </a:r>
            <a:r>
              <a:rPr lang="en-US" dirty="0" smtClean="0"/>
              <a:t>must be documented, otherwise </a:t>
            </a:r>
            <a:r>
              <a:rPr lang="en-US" dirty="0" smtClean="0"/>
              <a:t>it can’t be used in courtroom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cannot </a:t>
            </a:r>
            <a:r>
              <a:rPr lang="en-US" dirty="0" smtClean="0"/>
              <a:t>be vouched for</a:t>
            </a:r>
          </a:p>
          <a:p>
            <a:r>
              <a:rPr lang="en-US" dirty="0" smtClean="0"/>
              <a:t> </a:t>
            </a:r>
            <a:r>
              <a:rPr lang="en-US" dirty="0" smtClean="0"/>
              <a:t>can </a:t>
            </a:r>
            <a:r>
              <a:rPr lang="en-US" dirty="0" smtClean="0"/>
              <a:t>be contaminated during investigation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Gen 2 </a:t>
            </a:r>
            <a:r>
              <a:rPr lang="en-US" dirty="0" smtClean="0"/>
              <a:t>has the evidence under control the entire time from </a:t>
            </a:r>
            <a:r>
              <a:rPr lang="en-US" dirty="0" smtClean="0"/>
              <a:t>the crime </a:t>
            </a:r>
            <a:r>
              <a:rPr lang="en-US" dirty="0" smtClean="0"/>
              <a:t>scene to the courtroom</a:t>
            </a:r>
          </a:p>
          <a:p>
            <a:r>
              <a:rPr lang="en-US" dirty="0" smtClean="0"/>
              <a:t>Adds transparency and reproducibility to the process</a:t>
            </a:r>
          </a:p>
          <a:p>
            <a:r>
              <a:rPr lang="en-US" dirty="0" smtClean="0"/>
              <a:t>Videotaping the entirety of the investigation</a:t>
            </a:r>
          </a:p>
          <a:p>
            <a:r>
              <a:rPr lang="en-US" dirty="0" smtClean="0"/>
              <a:t>No assurance that the knife found on the crime scene is the murder weapon.</a:t>
            </a:r>
          </a:p>
          <a:p>
            <a:r>
              <a:rPr lang="en-US" dirty="0" smtClean="0"/>
              <a:t>But solid confidence that the knife presented in the courtroom is the knife found at the crime scene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34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264" y="231961"/>
            <a:ext cx="10515600" cy="833360"/>
          </a:xfrm>
        </p:spPr>
        <p:txBody>
          <a:bodyPr/>
          <a:lstStyle/>
          <a:p>
            <a:r>
              <a:rPr lang="en-US" dirty="0" smtClean="0"/>
              <a:t>(Automated) Chain of Custody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264" y="1372864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Start:</a:t>
            </a:r>
          </a:p>
          <a:p>
            <a:r>
              <a:rPr lang="en-US" dirty="0" smtClean="0"/>
              <a:t>Pre-Conference Survey </a:t>
            </a:r>
            <a:r>
              <a:rPr lang="en-US" dirty="0" smtClean="0"/>
              <a:t>+ data  </a:t>
            </a:r>
          </a:p>
          <a:p>
            <a:r>
              <a:rPr lang="en-US" dirty="0" smtClean="0"/>
              <a:t>No human intervention after </a:t>
            </a:r>
            <a:r>
              <a:rPr lang="en-US" dirty="0" smtClean="0"/>
              <a:t>that:</a:t>
            </a:r>
          </a:p>
          <a:p>
            <a:pPr lvl="1"/>
            <a:r>
              <a:rPr lang="en-US" dirty="0" smtClean="0"/>
              <a:t>no </a:t>
            </a:r>
            <a:r>
              <a:rPr lang="en-US" dirty="0" smtClean="0"/>
              <a:t>subjective </a:t>
            </a:r>
            <a:r>
              <a:rPr lang="en-US" dirty="0" smtClean="0"/>
              <a:t>decision</a:t>
            </a:r>
          </a:p>
          <a:p>
            <a:pPr lvl="1"/>
            <a:r>
              <a:rPr lang="en-US" dirty="0" smtClean="0"/>
              <a:t>only click-and-run</a:t>
            </a:r>
          </a:p>
          <a:p>
            <a:pPr lvl="1"/>
            <a:r>
              <a:rPr lang="en-US" dirty="0" smtClean="0"/>
              <a:t>oversight </a:t>
            </a:r>
            <a:r>
              <a:rPr lang="en-US" dirty="0" smtClean="0"/>
              <a:t>of script </a:t>
            </a:r>
            <a:r>
              <a:rPr lang="en-US" dirty="0" smtClean="0"/>
              <a:t>execution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Without ACC we cannot be certain about:</a:t>
            </a:r>
          </a:p>
          <a:p>
            <a:r>
              <a:rPr lang="en-US" dirty="0" smtClean="0"/>
              <a:t>Right subjects? (e.g. apply subgroup filter)</a:t>
            </a:r>
          </a:p>
          <a:p>
            <a:r>
              <a:rPr lang="en-US" dirty="0" smtClean="0"/>
              <a:t>Misspecified models? (relied on filename for model shape)</a:t>
            </a:r>
          </a:p>
          <a:p>
            <a:r>
              <a:rPr lang="en-US" dirty="0" smtClean="0"/>
              <a:t>Violated convention that were suggested to the drivers?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99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567" y="1690688"/>
            <a:ext cx="4550546" cy="4459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1 generation</a:t>
            </a:r>
          </a:p>
          <a:p>
            <a:r>
              <a:rPr lang="en-US" sz="2400" dirty="0" smtClean="0"/>
              <a:t> generating  and aggregating the output ( ~12 months)</a:t>
            </a:r>
          </a:p>
          <a:p>
            <a:r>
              <a:rPr lang="en-US" sz="2400" dirty="0" smtClean="0"/>
              <a:t> comprehending the aggregated output ( ~ 5 months into it)</a:t>
            </a:r>
          </a:p>
          <a:p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83062" y="1580225"/>
            <a:ext cx="4550546" cy="4694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/>
              <a:t>2 generation</a:t>
            </a:r>
          </a:p>
          <a:p>
            <a:r>
              <a:rPr lang="en-US" sz="2400" strike="sngStrike" dirty="0" smtClean="0"/>
              <a:t> generating  and aggregating the output (~ 1 day)</a:t>
            </a:r>
          </a:p>
          <a:p>
            <a:r>
              <a:rPr lang="en-US" sz="2400" dirty="0" smtClean="0"/>
              <a:t> comprehending the aggregated output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Bottlenecks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46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Gen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</a:t>
            </a:r>
            <a:r>
              <a:rPr lang="en-US" dirty="0" smtClean="0"/>
              <a:t>cost </a:t>
            </a:r>
            <a:r>
              <a:rPr lang="en-US" dirty="0" smtClean="0"/>
              <a:t>of collaboration during </a:t>
            </a:r>
            <a:r>
              <a:rPr lang="en-US" dirty="0" smtClean="0"/>
              <a:t>coordinated analysis</a:t>
            </a:r>
          </a:p>
          <a:p>
            <a:r>
              <a:rPr lang="en-US" dirty="0" smtClean="0"/>
              <a:t>Alleviates the d</a:t>
            </a:r>
            <a:r>
              <a:rPr lang="en-US" dirty="0" smtClean="0"/>
              <a:t>isheartening difficulty/</a:t>
            </a:r>
            <a:r>
              <a:rPr lang="en-US" dirty="0" smtClean="0"/>
              <a:t>length </a:t>
            </a:r>
            <a:r>
              <a:rPr lang="en-US" dirty="0" smtClean="0"/>
              <a:t>of result extraction</a:t>
            </a:r>
            <a:endParaRPr lang="en-US" dirty="0" smtClean="0"/>
          </a:p>
          <a:p>
            <a:r>
              <a:rPr lang="en-US" dirty="0" smtClean="0"/>
              <a:t>If each workshop takes too long to process then you will be tempted to swing for the fences (become more aggressive to </a:t>
            </a:r>
            <a:r>
              <a:rPr lang="en-US" dirty="0" err="1" smtClean="0"/>
              <a:t>achive</a:t>
            </a:r>
            <a:r>
              <a:rPr lang="en-US" dirty="0" smtClean="0"/>
              <a:t> results here and now, b/c you don’t want to wait for another 18 months.</a:t>
            </a:r>
          </a:p>
          <a:p>
            <a:r>
              <a:rPr lang="en-US" dirty="0" smtClean="0"/>
              <a:t>greater focus on achievable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578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Gen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Focus </a:t>
            </a:r>
            <a:r>
              <a:rPr lang="en-US" dirty="0" smtClean="0"/>
              <a:t>changes</a:t>
            </a:r>
          </a:p>
          <a:p>
            <a:r>
              <a:rPr lang="en-US" dirty="0" smtClean="0"/>
              <a:t>From :How many models can we bring together?</a:t>
            </a:r>
          </a:p>
          <a:p>
            <a:r>
              <a:rPr lang="en-US" dirty="0" smtClean="0"/>
              <a:t>To:  How can we organize the </a:t>
            </a:r>
            <a:r>
              <a:rPr lang="en-US" dirty="0" smtClean="0"/>
              <a:t>results? </a:t>
            </a:r>
            <a:endParaRPr lang="en-US" dirty="0" smtClean="0"/>
          </a:p>
          <a:p>
            <a:r>
              <a:rPr lang="en-US" dirty="0" smtClean="0"/>
              <a:t>To : How many results can we make sense of? </a:t>
            </a:r>
          </a:p>
          <a:p>
            <a:endParaRPr lang="en-US" dirty="0"/>
          </a:p>
          <a:p>
            <a:r>
              <a:rPr lang="en-US" dirty="0" smtClean="0"/>
              <a:t> Will take less time</a:t>
            </a:r>
          </a:p>
          <a:p>
            <a:r>
              <a:rPr lang="en-US" dirty="0" smtClean="0"/>
              <a:t>Can do remotely</a:t>
            </a:r>
          </a:p>
          <a:p>
            <a:r>
              <a:rPr lang="en-US" dirty="0" smtClean="0"/>
              <a:t>More frequent</a:t>
            </a:r>
          </a:p>
          <a:p>
            <a:r>
              <a:rPr lang="en-US" dirty="0" smtClean="0"/>
              <a:t>More focused workshop</a:t>
            </a:r>
          </a:p>
          <a:p>
            <a:r>
              <a:rPr lang="en-US" dirty="0" smtClean="0"/>
              <a:t>Greater emphasis on Phase 2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36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iLifeSpan</a:t>
            </a:r>
            <a:r>
              <a:rPr lang="en-US" dirty="0" smtClean="0"/>
              <a:t>-based:</a:t>
            </a:r>
          </a:p>
          <a:p>
            <a:pPr lvl="1"/>
            <a:r>
              <a:rPr lang="en-US" dirty="0" smtClean="0"/>
              <a:t>Groom available studies to fit Portland needs = standard for a “general grooming”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Same model (BISR), new workshop with new studies or/and variables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Keep variables, change studies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change variables, change studies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New statistical model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Old studies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New studies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3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Preamble : context so far</a:t>
            </a:r>
          </a:p>
          <a:p>
            <a:r>
              <a:rPr lang="en-US" dirty="0" smtClean="0"/>
              <a:t>CPA poster : Gen2 scripts</a:t>
            </a:r>
          </a:p>
          <a:p>
            <a:r>
              <a:rPr lang="en-US" dirty="0" smtClean="0"/>
              <a:t>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0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57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77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784877"/>
              </p:ext>
            </p:extLst>
          </p:nvPr>
        </p:nvGraphicFramePr>
        <p:xfrm>
          <a:off x="-386079" y="1424941"/>
          <a:ext cx="9670473" cy="5364480"/>
        </p:xfrm>
        <a:graphic>
          <a:graphicData uri="http://schemas.openxmlformats.org/drawingml/2006/table">
            <a:tbl>
              <a:tblPr/>
              <a:tblGrid>
                <a:gridCol w="57450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84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970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r"/>
                      <a:r>
                        <a:rPr lang="en-CA" sz="2100" b="1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Study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CA" sz="2100" b="1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2100" b="1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r"/>
                      <a:r>
                        <a:rPr lang="en-CA" sz="1900" b="0" smtClean="0">
                          <a:solidFill>
                            <a:schemeClr val="tx1"/>
                          </a:solidFill>
                          <a:latin typeface="+mj-lt"/>
                        </a:rPr>
                        <a:t>Einstein Aging Study</a:t>
                      </a:r>
                      <a:endParaRPr lang="en-CA" sz="1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1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EAS</a:t>
                      </a:r>
                      <a:endParaRPr lang="en-CA" sz="21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21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r"/>
                      <a:r>
                        <a:rPr lang="en-CA" sz="1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English Longitudinal Study of Aging</a:t>
                      </a:r>
                      <a:endParaRPr lang="en-CA" sz="1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1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ELSA</a:t>
                      </a:r>
                      <a:endParaRPr lang="en-CA" sz="21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21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r"/>
                      <a:r>
                        <a:rPr lang="en-CA" sz="1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Health and Retirement</a:t>
                      </a:r>
                      <a:r>
                        <a:rPr lang="en-CA" sz="19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Study</a:t>
                      </a:r>
                      <a:endParaRPr lang="en-CA" sz="1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1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HRS</a:t>
                      </a:r>
                      <a:endParaRPr lang="en-CA" sz="21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21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r"/>
                      <a:r>
                        <a:rPr lang="en-CA" sz="1900" b="0" smtClean="0">
                          <a:solidFill>
                            <a:schemeClr val="tx1"/>
                          </a:solidFill>
                          <a:latin typeface="+mj-lt"/>
                        </a:rPr>
                        <a:t>Interdisciplinary Longitudinal Study of Aging</a:t>
                      </a:r>
                      <a:endParaRPr lang="en-CA" sz="1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1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ILSE</a:t>
                      </a:r>
                      <a:endParaRPr lang="en-CA" sz="21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21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r"/>
                      <a:r>
                        <a:rPr lang="en-CA" sz="1900" b="0" smtClean="0">
                          <a:solidFill>
                            <a:schemeClr val="tx1"/>
                          </a:solidFill>
                          <a:latin typeface="+mj-lt"/>
                        </a:rPr>
                        <a:t>Normative Aging Study</a:t>
                      </a:r>
                      <a:endParaRPr lang="en-CA" sz="1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1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NAS</a:t>
                      </a:r>
                      <a:endParaRPr lang="en-CA" sz="21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21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r"/>
                      <a:r>
                        <a:rPr lang="en-US" sz="19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Quebec Longitudinal Study on Nutrition and Aging</a:t>
                      </a:r>
                      <a:endParaRPr lang="en-CA" sz="1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100" dirty="0" err="1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NuAge</a:t>
                      </a:r>
                      <a:endParaRPr lang="en-CA" sz="21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21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Octogenarian Twins</a:t>
                      </a:r>
                      <a:endParaRPr lang="en-CA" sz="1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1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OCTO</a:t>
                      </a:r>
                      <a:endParaRPr lang="en-CA" sz="21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21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r"/>
                      <a:r>
                        <a:rPr lang="en-CA" sz="1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Rush Memory and Aging Project</a:t>
                      </a:r>
                      <a:endParaRPr lang="en-CA" sz="1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1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MAP</a:t>
                      </a:r>
                      <a:endParaRPr lang="en-CA" sz="21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21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Swedish Adoption Twin Study of Aging</a:t>
                      </a:r>
                      <a:endParaRPr lang="en-CA" sz="1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1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SATSA</a:t>
                      </a:r>
                      <a:endParaRPr lang="en-CA" sz="21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21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900" b="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Longitudinal Aging</a:t>
                      </a:r>
                      <a:r>
                        <a:rPr lang="en-CA" sz="1900" b="0" baseline="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 Study Amsterdam</a:t>
                      </a:r>
                      <a:endParaRPr lang="en-CA" sz="1900" b="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1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Gill Sans MT" panose="020B0502020104020203" pitchFamily="34" charset="0"/>
                        </a:rPr>
                        <a:t>LASA</a:t>
                      </a:r>
                      <a:endParaRPr lang="en-CA" sz="21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21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900" b="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Whitehall II</a:t>
                      </a:r>
                      <a:endParaRPr lang="en-CA" sz="1900" b="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1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Gill Sans MT" panose="020B0502020104020203" pitchFamily="34" charset="0"/>
                        </a:rPr>
                        <a:t>WH</a:t>
                      </a:r>
                      <a:endParaRPr lang="en-CA" sz="21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21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19332" y="2408128"/>
            <a:ext cx="4834467" cy="29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100%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19333" y="2840142"/>
            <a:ext cx="2463799" cy="29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19333" y="4640155"/>
            <a:ext cx="1523999" cy="29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19332" y="5101164"/>
            <a:ext cx="4834467" cy="29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100%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19331" y="5533178"/>
            <a:ext cx="550337" cy="29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19330" y="5965192"/>
            <a:ext cx="2091270" cy="29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IALSA-study-curator</a:t>
            </a:r>
            <a:r>
              <a:rPr lang="en-US" dirty="0" smtClean="0"/>
              <a:t>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39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options in Gen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Unlike Gen 1 that offered only option 1, Gen 2 </a:t>
            </a:r>
            <a:r>
              <a:rPr lang="en-US" dirty="0" smtClean="0"/>
              <a:t>offers different types of workshops: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together ( 4 days + travel costs)</a:t>
            </a:r>
          </a:p>
          <a:p>
            <a:r>
              <a:rPr lang="en-US" dirty="0" smtClean="0"/>
              <a:t> </a:t>
            </a:r>
            <a:r>
              <a:rPr lang="en-US" dirty="0" smtClean="0"/>
              <a:t>remote completely </a:t>
            </a:r>
            <a:r>
              <a:rPr lang="en-US" dirty="0" smtClean="0"/>
              <a:t>(regular, spaced out meetings online)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hybrid (muscle happens quickly, more time dedicated to the interpretation and writing), happens at the conference workshop ( </a:t>
            </a:r>
            <a:r>
              <a:rPr lang="en-US" dirty="0" smtClean="0"/>
              <a:t>~6 </a:t>
            </a:r>
            <a:r>
              <a:rPr lang="en-US" dirty="0" smtClean="0"/>
              <a:t>hours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3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vision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75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Aggregation Phase: Coordinate statistical analysis of the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primary 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r>
              <a:rPr lang="en-US" dirty="0" smtClean="0"/>
              <a:t>Analysis Phase: Facilitate the analysis of the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secondary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495428" y="3694340"/>
            <a:ext cx="818468" cy="730444"/>
          </a:xfrm>
          <a:prstGeom prst="can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ELSA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495428" y="5327795"/>
            <a:ext cx="818468" cy="730444"/>
          </a:xfrm>
          <a:prstGeom prst="can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003" y="4530049"/>
            <a:ext cx="3074074" cy="5951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an 9"/>
          <p:cNvSpPr/>
          <p:nvPr/>
        </p:nvSpPr>
        <p:spPr>
          <a:xfrm>
            <a:off x="495428" y="4462414"/>
            <a:ext cx="818468" cy="730444"/>
          </a:xfrm>
          <a:prstGeom prst="can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2" name="Curved Connector 11"/>
          <p:cNvCxnSpPr>
            <a:stCxn id="4" idx="4"/>
            <a:endCxn id="8" idx="1"/>
          </p:cNvCxnSpPr>
          <p:nvPr/>
        </p:nvCxnSpPr>
        <p:spPr>
          <a:xfrm>
            <a:off x="1313896" y="4059562"/>
            <a:ext cx="1298107" cy="76807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0" idx="4"/>
            <a:endCxn id="8" idx="1"/>
          </p:cNvCxnSpPr>
          <p:nvPr/>
        </p:nvCxnSpPr>
        <p:spPr>
          <a:xfrm>
            <a:off x="1313896" y="4827636"/>
            <a:ext cx="1298107" cy="127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7" idx="4"/>
            <a:endCxn id="8" idx="1"/>
          </p:cNvCxnSpPr>
          <p:nvPr/>
        </p:nvCxnSpPr>
        <p:spPr>
          <a:xfrm flipV="1">
            <a:off x="1313896" y="4827636"/>
            <a:ext cx="1298107" cy="86538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570" y="3543709"/>
            <a:ext cx="1933575" cy="2247900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6531319" y="3116688"/>
            <a:ext cx="2311729" cy="3447295"/>
            <a:chOff x="5970560" y="3180193"/>
            <a:chExt cx="2311729" cy="3447295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3623" y="3206114"/>
              <a:ext cx="600561" cy="976451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3389" y="3754713"/>
              <a:ext cx="600561" cy="976451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3155" y="4216407"/>
              <a:ext cx="600561" cy="97645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12921" y="4716566"/>
              <a:ext cx="600561" cy="976451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22687" y="5204791"/>
              <a:ext cx="600561" cy="976451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6314" y="3180193"/>
              <a:ext cx="600561" cy="976451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3622" y="4377875"/>
              <a:ext cx="600561" cy="976451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55566" y="4160871"/>
              <a:ext cx="600561" cy="976451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41881" y="5296976"/>
              <a:ext cx="600561" cy="976451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70560" y="5489263"/>
              <a:ext cx="600561" cy="976451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81088" y="3578069"/>
              <a:ext cx="600561" cy="976451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81728" y="4424784"/>
              <a:ext cx="600561" cy="976451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76010" y="5651037"/>
              <a:ext cx="600561" cy="976451"/>
            </a:xfrm>
            <a:prstGeom prst="rect">
              <a:avLst/>
            </a:prstGeom>
          </p:spPr>
        </p:pic>
      </p:grpSp>
      <p:cxnSp>
        <p:nvCxnSpPr>
          <p:cNvPr id="52" name="Straight Arrow Connector 51"/>
          <p:cNvCxnSpPr>
            <a:stCxn id="8" idx="3"/>
          </p:cNvCxnSpPr>
          <p:nvPr/>
        </p:nvCxnSpPr>
        <p:spPr>
          <a:xfrm>
            <a:off x="5686077" y="4827636"/>
            <a:ext cx="10343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913180" y="4827412"/>
            <a:ext cx="11632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0317739" y="6209922"/>
            <a:ext cx="1762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secondary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06330" y="6166826"/>
            <a:ext cx="1396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primary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36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vision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Coordinate statistical analysis of the primary data	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Standardize input data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Standardize syntax for fitting models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Remove human error </a:t>
            </a:r>
            <a:r>
              <a:rPr lang="en-US" dirty="0" smtClean="0"/>
              <a:t>during extracting </a:t>
            </a:r>
            <a:r>
              <a:rPr lang="en-US" dirty="0" smtClean="0"/>
              <a:t>indices from outputs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Facilitate the analysis of the secondary data</a:t>
            </a:r>
          </a:p>
          <a:p>
            <a:pPr marL="971550" lvl="1" indent="-514350">
              <a:buFont typeface="+mj-lt"/>
              <a:buAutoNum type="alphaUcPeriod"/>
            </a:pPr>
            <a:endParaRPr lang="en-US" dirty="0" smtClean="0"/>
          </a:p>
          <a:p>
            <a:pPr marL="971550" lvl="1" indent="-514350">
              <a:buFont typeface="+mj-lt"/>
              <a:buAutoNum type="alphaUcPeriod"/>
            </a:pPr>
            <a:endParaRPr lang="en-US" dirty="0" smtClean="0"/>
          </a:p>
          <a:p>
            <a:pPr marL="971550" lvl="1" indent="-514350">
              <a:buFont typeface="+mj-lt"/>
              <a:buAutoNum type="alphaUcPeriod"/>
            </a:pPr>
            <a:endParaRPr lang="en-US" dirty="0" smtClean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352" y="4161092"/>
            <a:ext cx="8419013" cy="259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2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vision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Coordinate statistical analysis of the primary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Facilitate the analysis of the secondary data</a:t>
            </a:r>
          </a:p>
          <a:p>
            <a:pPr lvl="1"/>
            <a:r>
              <a:rPr lang="en-US" dirty="0" smtClean="0"/>
              <a:t>Originally we thought a simple BISR correlation will be all we need</a:t>
            </a:r>
          </a:p>
          <a:p>
            <a:pPr lvl="1"/>
            <a:r>
              <a:rPr lang="en-US" dirty="0" smtClean="0"/>
              <a:t>But there were many unexpected specifics that </a:t>
            </a:r>
            <a:r>
              <a:rPr lang="en-US" dirty="0" smtClean="0"/>
              <a:t>threatened the validity of conclusions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69" y="4391910"/>
            <a:ext cx="6805983" cy="20976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525" y="3897390"/>
            <a:ext cx="1819275" cy="215265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7280752" y="5193437"/>
            <a:ext cx="2458052" cy="2473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7280752" y="5440743"/>
            <a:ext cx="2484685" cy="249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134469" y="3630967"/>
            <a:ext cx="5504155" cy="307167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25281" y="3736768"/>
            <a:ext cx="95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Phase 2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03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5281"/>
            <a:ext cx="10515600" cy="1325563"/>
          </a:xfrm>
        </p:spPr>
        <p:txBody>
          <a:bodyPr/>
          <a:lstStyle/>
          <a:p>
            <a:r>
              <a:rPr lang="en-US" dirty="0" smtClean="0"/>
              <a:t>Current progress in </a:t>
            </a:r>
            <a:br>
              <a:rPr lang="en-US" dirty="0" smtClean="0"/>
            </a:br>
            <a:r>
              <a:rPr lang="en-US" dirty="0" smtClean="0"/>
              <a:t>the Analysis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54600" cy="4351338"/>
          </a:xfrm>
        </p:spPr>
        <p:txBody>
          <a:bodyPr/>
          <a:lstStyle/>
          <a:p>
            <a:r>
              <a:rPr lang="en-US" dirty="0" smtClean="0"/>
              <a:t>Table of BISR correlation</a:t>
            </a:r>
          </a:p>
          <a:p>
            <a:r>
              <a:rPr lang="en-US" dirty="0" smtClean="0"/>
              <a:t>Table of Growth processes</a:t>
            </a:r>
          </a:p>
          <a:p>
            <a:r>
              <a:rPr lang="en-US" dirty="0" smtClean="0"/>
              <a:t>Study-specific tables for manuscript seeds</a:t>
            </a:r>
            <a:endParaRPr lang="en-US" dirty="0"/>
          </a:p>
        </p:txBody>
      </p:sp>
      <p:pic>
        <p:nvPicPr>
          <p:cNvPr id="1028" name="Picture 4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965" y="190500"/>
            <a:ext cx="4856709" cy="652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urved Connector 4"/>
          <p:cNvCxnSpPr>
            <a:stCxn id="7" idx="4"/>
          </p:cNvCxnSpPr>
          <p:nvPr/>
        </p:nvCxnSpPr>
        <p:spPr>
          <a:xfrm rot="16200000" flipH="1">
            <a:off x="3775075" y="2149475"/>
            <a:ext cx="1676400" cy="395605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92200" y="2781300"/>
            <a:ext cx="3086100" cy="50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52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1" y="1575319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This presentation is about phase of </a:t>
            </a:r>
          </a:p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mechanical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C00000"/>
                </a:solidFill>
              </a:rPr>
              <a:t>aggregation.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71022" y="439592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The subjective analysis phase is for another meeting</a:t>
            </a:r>
            <a:endParaRPr lang="en-US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60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generation of software scripts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6948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Feb</a:t>
            </a:r>
          </a:p>
        </p:txBody>
      </p:sp>
      <p:sp>
        <p:nvSpPr>
          <p:cNvPr id="9" name="Rectangle 8"/>
          <p:cNvSpPr/>
          <p:nvPr/>
        </p:nvSpPr>
        <p:spPr>
          <a:xfrm>
            <a:off x="1193307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Mar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729666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Apr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2266025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May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802384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Jun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3338743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Jul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875102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Aug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4411461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Sep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4947820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Oct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5484179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Nov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6020538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Dec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6556897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Jan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7093256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</a:t>
            </a:r>
            <a:r>
              <a:rPr lang="en-US" sz="1400" dirty="0" smtClean="0"/>
              <a:t>eb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7629615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Mar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8165974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Apr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8702333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May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9238692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Jun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9775051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Jul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10847769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Sep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10311410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Aug</a:t>
            </a:r>
            <a:endParaRPr lang="en-US" sz="1400" dirty="0"/>
          </a:p>
        </p:txBody>
      </p:sp>
      <p:sp>
        <p:nvSpPr>
          <p:cNvPr id="28" name="Left Brace 27"/>
          <p:cNvSpPr/>
          <p:nvPr/>
        </p:nvSpPr>
        <p:spPr>
          <a:xfrm rot="16200000">
            <a:off x="3473757" y="-583252"/>
            <a:ext cx="266331" cy="58999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/>
          <p:cNvSpPr/>
          <p:nvPr/>
        </p:nvSpPr>
        <p:spPr>
          <a:xfrm rot="16200000">
            <a:off x="7806055" y="1031742"/>
            <a:ext cx="266331" cy="26699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802384" y="2655231"/>
            <a:ext cx="141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Generation 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91819" y="2655231"/>
            <a:ext cx="141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Generation 2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56947" y="1605017"/>
            <a:ext cx="5899950" cy="1713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604241" y="1605016"/>
            <a:ext cx="5460512" cy="1713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925127" y="3179906"/>
            <a:ext cx="5491579" cy="4726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Limitations</a:t>
            </a:r>
          </a:p>
          <a:p>
            <a:r>
              <a:rPr lang="en-US" sz="1800" dirty="0"/>
              <a:t>Difficult to re-run models</a:t>
            </a:r>
          </a:p>
          <a:p>
            <a:r>
              <a:rPr lang="en-US" sz="1800" dirty="0"/>
              <a:t>Humans create syntax files</a:t>
            </a:r>
          </a:p>
          <a:p>
            <a:r>
              <a:rPr lang="en-US" sz="1800" dirty="0"/>
              <a:t>No certainty that data described are data modeled	</a:t>
            </a:r>
          </a:p>
          <a:p>
            <a:pPr marL="1428750" lvl="2" indent="-514350">
              <a:buFont typeface="+mj-lt"/>
              <a:buAutoNum type="arabicPeriod"/>
            </a:pPr>
            <a:endParaRPr lang="en-US" sz="1400" dirty="0" smtClean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7189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generation of software scripts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6948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Feb</a:t>
            </a:r>
          </a:p>
        </p:txBody>
      </p:sp>
      <p:sp>
        <p:nvSpPr>
          <p:cNvPr id="9" name="Rectangle 8"/>
          <p:cNvSpPr/>
          <p:nvPr/>
        </p:nvSpPr>
        <p:spPr>
          <a:xfrm>
            <a:off x="1193307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Mar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729666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Apr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2266025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May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802384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Jun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3338743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Jul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875102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Aug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4411461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Sep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4947820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Oct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5484179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Nov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6020538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Dec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6556897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Jan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7093256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</a:t>
            </a:r>
            <a:r>
              <a:rPr lang="en-US" sz="1400" dirty="0" smtClean="0"/>
              <a:t>eb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7629615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Mar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8165974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Apr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8702333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May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9238692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Jun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9775051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Jul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10847769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Sep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10311410" y="1869578"/>
            <a:ext cx="536359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Aug</a:t>
            </a:r>
            <a:endParaRPr lang="en-US" sz="1400" dirty="0"/>
          </a:p>
        </p:txBody>
      </p:sp>
      <p:sp>
        <p:nvSpPr>
          <p:cNvPr id="28" name="Left Brace 27"/>
          <p:cNvSpPr/>
          <p:nvPr/>
        </p:nvSpPr>
        <p:spPr>
          <a:xfrm rot="16200000">
            <a:off x="3473757" y="-583252"/>
            <a:ext cx="266331" cy="58999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/>
          <p:cNvSpPr/>
          <p:nvPr/>
        </p:nvSpPr>
        <p:spPr>
          <a:xfrm rot="16200000">
            <a:off x="7806055" y="1031742"/>
            <a:ext cx="266331" cy="26699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802384" y="2655231"/>
            <a:ext cx="141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Generation 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91819" y="2655231"/>
            <a:ext cx="141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Generation 2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56947" y="1605017"/>
            <a:ext cx="5899950" cy="1713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604241" y="1605016"/>
            <a:ext cx="5460512" cy="1713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925127" y="3179906"/>
            <a:ext cx="6168129" cy="4726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Uncertainty about:</a:t>
            </a:r>
            <a:endParaRPr lang="en-US" sz="1800" dirty="0"/>
          </a:p>
          <a:p>
            <a:r>
              <a:rPr lang="en-US" sz="1800" dirty="0"/>
              <a:t>Right subjects? (e.g. </a:t>
            </a:r>
            <a:r>
              <a:rPr lang="en-US" sz="1800" dirty="0" smtClean="0"/>
              <a:t>wrong </a:t>
            </a:r>
            <a:r>
              <a:rPr lang="en-US" sz="1800" dirty="0"/>
              <a:t>subgroup filter)</a:t>
            </a:r>
          </a:p>
          <a:p>
            <a:r>
              <a:rPr lang="en-US" sz="1800" dirty="0"/>
              <a:t>Misspecified models? </a:t>
            </a:r>
            <a:r>
              <a:rPr lang="en-US" sz="1800" dirty="0" smtClean="0"/>
              <a:t>( e.g. relied </a:t>
            </a:r>
            <a:r>
              <a:rPr lang="en-US" sz="1800" dirty="0"/>
              <a:t>on filename for model shape)</a:t>
            </a:r>
          </a:p>
          <a:p>
            <a:r>
              <a:rPr lang="en-US" sz="1800" dirty="0"/>
              <a:t>Violated convention that were suggested to the drivers</a:t>
            </a:r>
            <a:r>
              <a:rPr lang="en-US" sz="1800" dirty="0" smtClean="0"/>
              <a:t>?</a:t>
            </a:r>
            <a:endParaRPr lang="en-US" sz="1400" dirty="0" smtClean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5500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971</Words>
  <Application>Microsoft Office PowerPoint</Application>
  <PresentationFormat>Widescreen</PresentationFormat>
  <Paragraphs>254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Gill Sans MT</vt:lpstr>
      <vt:lpstr>Office Theme</vt:lpstr>
      <vt:lpstr>Portland CAR: next steps</vt:lpstr>
      <vt:lpstr>Contents</vt:lpstr>
      <vt:lpstr>Original vision</vt:lpstr>
      <vt:lpstr>Original vision</vt:lpstr>
      <vt:lpstr>Original vision</vt:lpstr>
      <vt:lpstr>Current progress in  the Analysis Phase</vt:lpstr>
      <vt:lpstr>PowerPoint Presentation</vt:lpstr>
      <vt:lpstr>Two generation of software scripts</vt:lpstr>
      <vt:lpstr>Two generation of software scripts</vt:lpstr>
      <vt:lpstr>Two generation of software scripts</vt:lpstr>
      <vt:lpstr>Two generation of software scripts</vt:lpstr>
      <vt:lpstr>PowerPoint Presentation</vt:lpstr>
      <vt:lpstr>POSTER PRESENTATION</vt:lpstr>
      <vt:lpstr>(Automated) Chain of Custody</vt:lpstr>
      <vt:lpstr>(Automated) Chain of Custody</vt:lpstr>
      <vt:lpstr>Bottlenecks</vt:lpstr>
      <vt:lpstr>Advantages of Gen 2</vt:lpstr>
      <vt:lpstr>Advantages of Gen 2</vt:lpstr>
      <vt:lpstr>Future directions</vt:lpstr>
      <vt:lpstr>PowerPoint Presentation</vt:lpstr>
      <vt:lpstr>IALSA-study-curator project</vt:lpstr>
      <vt:lpstr>New options in Gen 2</vt:lpstr>
    </vt:vector>
  </TitlesOfParts>
  <Company>University of Victoria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Koval</dc:creator>
  <cp:lastModifiedBy>Andrey Koval</cp:lastModifiedBy>
  <cp:revision>37</cp:revision>
  <dcterms:created xsi:type="dcterms:W3CDTF">2016-08-04T20:44:46Z</dcterms:created>
  <dcterms:modified xsi:type="dcterms:W3CDTF">2016-08-05T17:37:52Z</dcterms:modified>
</cp:coreProperties>
</file>