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3" r:id="rId8"/>
    <p:sldId id="260" r:id="rId9"/>
    <p:sldId id="266" r:id="rId10"/>
    <p:sldId id="268" r:id="rId11"/>
    <p:sldId id="262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293C-46EF-492E-B123-52C21741131D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Portland CAR: 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2016-08-05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Start:</a:t>
            </a:r>
          </a:p>
          <a:p>
            <a:r>
              <a:rPr lang="en-US" dirty="0" smtClean="0"/>
              <a:t>PCS + data  </a:t>
            </a:r>
          </a:p>
          <a:p>
            <a:r>
              <a:rPr lang="en-US" dirty="0" smtClean="0"/>
              <a:t>No human intervention after that ( no subjective decision, only click-and-run, oversight of script execution)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ACC we cannot be certain about:</a:t>
            </a:r>
          </a:p>
          <a:p>
            <a:r>
              <a:rPr lang="en-US" dirty="0" smtClean="0"/>
              <a:t>Right subjects? (e.g. apply subgroup filter)</a:t>
            </a:r>
          </a:p>
          <a:p>
            <a:r>
              <a:rPr lang="en-US" dirty="0" err="1" smtClean="0"/>
              <a:t>Misspecified</a:t>
            </a:r>
            <a:r>
              <a:rPr lang="en-US" dirty="0" smtClean="0"/>
              <a:t> models? (relied on filename for model shape)</a:t>
            </a:r>
          </a:p>
          <a:p>
            <a:r>
              <a:rPr lang="en-US" dirty="0" smtClean="0"/>
              <a:t>Violated convention that were suggested to the drivers?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iLifeSpan</a:t>
            </a:r>
            <a:r>
              <a:rPr lang="en-US" dirty="0" smtClean="0"/>
              <a:t>-based:</a:t>
            </a:r>
          </a:p>
          <a:p>
            <a:pPr lvl="1"/>
            <a:r>
              <a:rPr lang="en-US" dirty="0" smtClean="0"/>
              <a:t>Groom available studies to fit Portland needs = standard for a “general grooming”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model (BISR), new workshop with new studies or/and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variables, change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variables, change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statistical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Old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New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low cost collaboration for coordinated analysis</a:t>
            </a:r>
          </a:p>
          <a:p>
            <a:r>
              <a:rPr lang="en-US" dirty="0" smtClean="0"/>
              <a:t>- disheartening complexity/difficulty</a:t>
            </a:r>
          </a:p>
          <a:p>
            <a:r>
              <a:rPr lang="en-US" dirty="0" smtClean="0"/>
              <a:t>If each workshop takes too long to process then you will be tempted to swing for the fences (become more aggressive to </a:t>
            </a:r>
            <a:r>
              <a:rPr lang="en-US" dirty="0" err="1" smtClean="0"/>
              <a:t>achive</a:t>
            </a:r>
            <a:r>
              <a:rPr lang="en-US" dirty="0" smtClean="0"/>
              <a:t> results here and now, b/c you don’t want to wait for another 18 months.</a:t>
            </a:r>
          </a:p>
          <a:p>
            <a:r>
              <a:rPr lang="en-US" dirty="0" smtClean="0"/>
              <a:t>greater focus on achievable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67" y="1690688"/>
            <a:ext cx="4550546" cy="445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 generation</a:t>
            </a:r>
          </a:p>
          <a:p>
            <a:r>
              <a:rPr lang="en-US" sz="2400" dirty="0" smtClean="0"/>
              <a:t> generating  and aggregating the output ( ~12 months)</a:t>
            </a:r>
          </a:p>
          <a:p>
            <a:r>
              <a:rPr lang="en-US" sz="2400" dirty="0" smtClean="0"/>
              <a:t> comprehending the aggregated output ( ~ 5 months into it)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062" y="1580225"/>
            <a:ext cx="4550546" cy="469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2 generation</a:t>
            </a:r>
          </a:p>
          <a:p>
            <a:r>
              <a:rPr lang="en-US" sz="2400" strike="sngStrike" dirty="0" smtClean="0"/>
              <a:t> generating  and aggregating the output (~ 1 day)</a:t>
            </a:r>
          </a:p>
          <a:p>
            <a:r>
              <a:rPr lang="en-US" sz="2400" dirty="0" smtClean="0"/>
              <a:t> comprehending the aggregated output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Bottlenecks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Gen 2 eliminated the bottleneck of generating and aggregating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Focus changes</a:t>
            </a:r>
          </a:p>
          <a:p>
            <a:r>
              <a:rPr lang="en-US" dirty="0" smtClean="0"/>
              <a:t>From :How many models can we bring together?</a:t>
            </a:r>
          </a:p>
          <a:p>
            <a:r>
              <a:rPr lang="en-US" dirty="0" smtClean="0"/>
              <a:t>To:  How can we organize the results </a:t>
            </a:r>
          </a:p>
          <a:p>
            <a:r>
              <a:rPr lang="en-US" dirty="0" smtClean="0"/>
              <a:t>To : How many results can we make sense of? </a:t>
            </a:r>
          </a:p>
          <a:p>
            <a:endParaRPr lang="en-US" dirty="0"/>
          </a:p>
          <a:p>
            <a:r>
              <a:rPr lang="en-US" dirty="0" smtClean="0"/>
              <a:t> Will take less time</a:t>
            </a:r>
          </a:p>
          <a:p>
            <a:r>
              <a:rPr lang="en-US" dirty="0" smtClean="0"/>
              <a:t>Can do remotely</a:t>
            </a:r>
          </a:p>
          <a:p>
            <a:r>
              <a:rPr lang="en-US" dirty="0" smtClean="0"/>
              <a:t>More frequent</a:t>
            </a:r>
          </a:p>
          <a:p>
            <a:r>
              <a:rPr lang="en-US" dirty="0" smtClean="0"/>
              <a:t>More focused workshop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3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options in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Gen 1 that offered only option 1, Gen 2 offers:</a:t>
            </a:r>
          </a:p>
          <a:p>
            <a:r>
              <a:rPr lang="en-US" dirty="0" smtClean="0"/>
              <a:t> 1 : together ( 4 days + travel costs)</a:t>
            </a:r>
          </a:p>
          <a:p>
            <a:r>
              <a:rPr lang="en-US" dirty="0" smtClean="0"/>
              <a:t> 2 : remote completely (</a:t>
            </a:r>
          </a:p>
          <a:p>
            <a:r>
              <a:rPr lang="en-US" dirty="0" smtClean="0"/>
              <a:t> 3 : hybrid (muscle happens quickly, more time dedicated to the interpretation and writing), happens at the conference workshop ( 6 hours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Coordinate statistical analysis of the primary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the analysis of the secondary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Coordinate statistical analysis of the primary data	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input data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syntax for fitting models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Remove human error from extracting indices from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the analysis of the secondary data</a:t>
            </a:r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8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Coordinate statistical analysis of the primary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the analysis of the secondary data</a:t>
            </a:r>
          </a:p>
          <a:p>
            <a:pPr lvl="1"/>
            <a:r>
              <a:rPr lang="en-US" dirty="0" smtClean="0"/>
              <a:t>Originally we thought a simple BISR correlation will be all we need</a:t>
            </a:r>
          </a:p>
          <a:p>
            <a:pPr lvl="1"/>
            <a:r>
              <a:rPr lang="en-US" dirty="0" smtClean="0"/>
              <a:t>But there were many unexpected specifics that complicated the issues</a:t>
            </a:r>
          </a:p>
        </p:txBody>
      </p:sp>
    </p:spTree>
    <p:extLst>
      <p:ext uri="{BB962C8B-B14F-4D97-AF65-F5344CB8AC3E}">
        <p14:creationId xmlns:p14="http://schemas.microsoft.com/office/powerpoint/2010/main" val="40090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93307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2587843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135013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750007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3373496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3373496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2323282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2323281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67" y="319596"/>
            <a:ext cx="4550546" cy="5830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 generation</a:t>
            </a:r>
          </a:p>
          <a:p>
            <a:r>
              <a:rPr lang="en-US" sz="2400" dirty="0" smtClean="0"/>
              <a:t>Outputs from external drivers</a:t>
            </a:r>
          </a:p>
          <a:p>
            <a:r>
              <a:rPr lang="en-US" sz="2400" dirty="0" smtClean="0"/>
              <a:t>Drivers are responsible for finalizing data preparation</a:t>
            </a:r>
          </a:p>
          <a:p>
            <a:r>
              <a:rPr lang="en-US" sz="2400" dirty="0" smtClean="0"/>
              <a:t>Humans create syntax files</a:t>
            </a:r>
          </a:p>
          <a:p>
            <a:r>
              <a:rPr lang="en-US" sz="2400" dirty="0" smtClean="0"/>
              <a:t>No verification procedure that the data described is the data modeled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062" y="319596"/>
            <a:ext cx="4550546" cy="595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2 generation</a:t>
            </a:r>
          </a:p>
          <a:p>
            <a:r>
              <a:rPr lang="en-US" sz="2400" dirty="0" smtClean="0"/>
              <a:t>Outputs from internal drivers</a:t>
            </a:r>
          </a:p>
          <a:p>
            <a:r>
              <a:rPr lang="en-US" sz="2400" dirty="0" smtClean="0"/>
              <a:t>Drivers are responsible for technical description of the data (REDCap)</a:t>
            </a:r>
          </a:p>
          <a:p>
            <a:r>
              <a:rPr lang="en-US" sz="2400" dirty="0" smtClean="0"/>
              <a:t>Automation creates syntax files</a:t>
            </a:r>
          </a:p>
          <a:p>
            <a:r>
              <a:rPr lang="en-US" sz="2400" dirty="0" smtClean="0"/>
              <a:t>Ensures the data described is the data modeled</a:t>
            </a:r>
          </a:p>
          <a:p>
            <a:r>
              <a:rPr lang="en-US" sz="2400" dirty="0" smtClean="0"/>
              <a:t>Greater trust in replication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91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POSTER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Statistical Conclusion Validity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models have not estimated correlations </a:t>
            </a:r>
          </a:p>
          <a:p>
            <a:pPr lvl="1"/>
            <a:r>
              <a:rPr lang="en-US" dirty="0" smtClean="0"/>
              <a:t>(instead, computed post hoc)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cannot rely ONLY on the value of BISR correlations. Here’s why: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Variance of slope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Sample size due to subgroup split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dirty="0" smtClean="0"/>
              <a:t>What if we drop models with </a:t>
            </a:r>
            <a:r>
              <a:rPr lang="en-US" dirty="0"/>
              <a:t>i</a:t>
            </a:r>
            <a:r>
              <a:rPr lang="en-US" dirty="0" smtClean="0"/>
              <a:t>nsufficient sample size? (e.g. N &lt; 100 )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Number of included waves</a:t>
            </a:r>
          </a:p>
          <a:p>
            <a:pPr marL="457200" lvl="1" indent="0">
              <a:buNone/>
            </a:pPr>
            <a:r>
              <a:rPr lang="en-US" dirty="0" smtClean="0"/>
              <a:t>D. 	Untraced human errors during estimation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0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- evidence must be documented, otherwise it's not good in the courtroom</a:t>
            </a:r>
          </a:p>
          <a:p>
            <a:r>
              <a:rPr lang="en-US" dirty="0" smtClean="0"/>
              <a:t> - cannot be vouched for</a:t>
            </a:r>
          </a:p>
          <a:p>
            <a:r>
              <a:rPr lang="en-US" dirty="0" smtClean="0"/>
              <a:t> - can be contaminated during investigation</a:t>
            </a:r>
          </a:p>
          <a:p>
            <a:endParaRPr lang="en-US" dirty="0"/>
          </a:p>
          <a:p>
            <a:r>
              <a:rPr lang="en-US" dirty="0" smtClean="0"/>
              <a:t>2 gen has the evidence under control the entire time from crime scene to the courtroom</a:t>
            </a:r>
          </a:p>
          <a:p>
            <a:r>
              <a:rPr lang="en-US" dirty="0" smtClean="0"/>
              <a:t>Adds transparency and reproducibility to the process</a:t>
            </a:r>
          </a:p>
          <a:p>
            <a:r>
              <a:rPr lang="en-US" dirty="0" smtClean="0"/>
              <a:t>Videotaping the entirety of the investigation</a:t>
            </a:r>
          </a:p>
          <a:p>
            <a:r>
              <a:rPr lang="en-US" dirty="0" smtClean="0"/>
              <a:t>No assurance that the knife found on the crime scene is the murder weapon.</a:t>
            </a:r>
          </a:p>
          <a:p>
            <a:r>
              <a:rPr lang="en-US" dirty="0" smtClean="0"/>
              <a:t>But solid confidence that the knife </a:t>
            </a:r>
            <a:r>
              <a:rPr lang="en-US" dirty="0" smtClean="0"/>
              <a:t>presented in the courtroom is the knife </a:t>
            </a:r>
            <a:r>
              <a:rPr lang="en-US" dirty="0" smtClean="0"/>
              <a:t>found at the crime scene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660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Portland CAR: next steps</vt:lpstr>
      <vt:lpstr>Original vision</vt:lpstr>
      <vt:lpstr>Original vision</vt:lpstr>
      <vt:lpstr>Original vision</vt:lpstr>
      <vt:lpstr>Two generation of software scripts</vt:lpstr>
      <vt:lpstr>PowerPoint Presentation</vt:lpstr>
      <vt:lpstr>POSTER PRESENTATION</vt:lpstr>
      <vt:lpstr>Threats to Statistical Conclusion Validity</vt:lpstr>
      <vt:lpstr>(Automated) Chain of Custody</vt:lpstr>
      <vt:lpstr>(Automated) Chain of Custody</vt:lpstr>
      <vt:lpstr>Future directions</vt:lpstr>
      <vt:lpstr>Advantages of Gen 2</vt:lpstr>
      <vt:lpstr>Bottlenecks</vt:lpstr>
      <vt:lpstr>Advantages of Gen 2</vt:lpstr>
      <vt:lpstr>New options in Gen 2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20</cp:revision>
  <dcterms:created xsi:type="dcterms:W3CDTF">2016-08-04T20:44:46Z</dcterms:created>
  <dcterms:modified xsi:type="dcterms:W3CDTF">2016-08-05T03:10:02Z</dcterms:modified>
</cp:coreProperties>
</file>