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61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64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C1EE-CA7B-434D-94EA-DB504A39658D}" type="datetimeFigureOut">
              <a:rPr lang="en-US" smtClean="0"/>
              <a:t>2017-11-19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63481-3875-47B1-B964-1652D077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83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C1EE-CA7B-434D-94EA-DB504A39658D}" type="datetimeFigureOut">
              <a:rPr lang="en-US" smtClean="0"/>
              <a:t>2017-11-19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63481-3875-47B1-B964-1652D077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02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C1EE-CA7B-434D-94EA-DB504A39658D}" type="datetimeFigureOut">
              <a:rPr lang="en-US" smtClean="0"/>
              <a:t>2017-11-19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63481-3875-47B1-B964-1652D077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247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C1EE-CA7B-434D-94EA-DB504A39658D}" type="datetimeFigureOut">
              <a:rPr lang="en-US" smtClean="0"/>
              <a:t>2017-11-19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63481-3875-47B1-B964-1652D077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964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C1EE-CA7B-434D-94EA-DB504A39658D}" type="datetimeFigureOut">
              <a:rPr lang="en-US" smtClean="0"/>
              <a:t>2017-11-19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63481-3875-47B1-B964-1652D077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743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C1EE-CA7B-434D-94EA-DB504A39658D}" type="datetimeFigureOut">
              <a:rPr lang="en-US" smtClean="0"/>
              <a:t>2017-11-19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63481-3875-47B1-B964-1652D077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901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C1EE-CA7B-434D-94EA-DB504A39658D}" type="datetimeFigureOut">
              <a:rPr lang="en-US" smtClean="0"/>
              <a:t>2017-11-19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63481-3875-47B1-B964-1652D077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78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C1EE-CA7B-434D-94EA-DB504A39658D}" type="datetimeFigureOut">
              <a:rPr lang="en-US" smtClean="0"/>
              <a:t>2017-11-19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63481-3875-47B1-B964-1652D077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46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C1EE-CA7B-434D-94EA-DB504A39658D}" type="datetimeFigureOut">
              <a:rPr lang="en-US" smtClean="0"/>
              <a:t>2017-11-19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63481-3875-47B1-B964-1652D077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281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C1EE-CA7B-434D-94EA-DB504A39658D}" type="datetimeFigureOut">
              <a:rPr lang="en-US" smtClean="0"/>
              <a:t>2017-11-19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63481-3875-47B1-B964-1652D077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83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C1EE-CA7B-434D-94EA-DB504A39658D}" type="datetimeFigureOut">
              <a:rPr lang="en-US" smtClean="0"/>
              <a:t>2017-11-19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63481-3875-47B1-B964-1652D077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684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1C1EE-CA7B-434D-94EA-DB504A39658D}" type="datetimeFigureOut">
              <a:rPr lang="en-US" smtClean="0"/>
              <a:t>2017-11-19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63481-3875-47B1-B964-1652D077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813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alsa/ialsa-2018-amsterda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Support Visuals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hlinkClick r:id="rId2"/>
              </a:rPr>
              <a:t>https://github.com/ialsa/</a:t>
            </a:r>
            <a:r>
              <a:rPr lang="en-US" dirty="0" smtClean="0">
                <a:solidFill>
                  <a:srgbClr val="FF0000"/>
                </a:solidFill>
                <a:hlinkClick r:id="rId2"/>
              </a:rPr>
              <a:t>ialsa-2018-amsterdam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66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611407" y="334933"/>
            <a:ext cx="7188704" cy="3645302"/>
            <a:chOff x="382681" y="1334988"/>
            <a:chExt cx="7188704" cy="3645302"/>
          </a:xfrm>
        </p:grpSpPr>
        <p:sp>
          <p:nvSpPr>
            <p:cNvPr id="4" name="Rectangle 3"/>
            <p:cNvSpPr/>
            <p:nvPr/>
          </p:nvSpPr>
          <p:spPr>
            <a:xfrm>
              <a:off x="645837" y="1811587"/>
              <a:ext cx="1073889" cy="8718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</a:p>
            <a:p>
              <a:pPr algn="ctr"/>
              <a:r>
                <a:rPr lang="en-US" dirty="0" smtClean="0"/>
                <a:t>No </a:t>
              </a:r>
            </a:p>
            <a:p>
              <a:pPr algn="ctr"/>
              <a:r>
                <a:rPr lang="en-US" dirty="0" smtClean="0"/>
                <a:t>CI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463465" y="1811587"/>
              <a:ext cx="1073889" cy="8718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</a:p>
            <a:p>
              <a:pPr algn="ctr"/>
              <a:r>
                <a:rPr lang="en-US" dirty="0" smtClean="0"/>
                <a:t>Mild </a:t>
              </a:r>
            </a:p>
            <a:p>
              <a:pPr algn="ctr"/>
              <a:r>
                <a:rPr lang="en-US" dirty="0" smtClean="0"/>
                <a:t>CI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81094" y="1811587"/>
              <a:ext cx="1073889" cy="8718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</a:p>
            <a:p>
              <a:pPr algn="ctr"/>
              <a:r>
                <a:rPr lang="en-US" dirty="0" smtClean="0"/>
                <a:t>Mod-</a:t>
              </a:r>
              <a:r>
                <a:rPr lang="en-US" dirty="0" err="1" smtClean="0"/>
                <a:t>Sev</a:t>
              </a:r>
              <a:r>
                <a:rPr lang="en-US" dirty="0" smtClean="0"/>
                <a:t>   CI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448767" y="4108420"/>
              <a:ext cx="1073889" cy="8718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</a:p>
            <a:p>
              <a:pPr algn="ctr"/>
              <a:r>
                <a:rPr lang="en-US" dirty="0" smtClean="0"/>
                <a:t>Dead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1779456" y="2530849"/>
              <a:ext cx="166931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4" idx="2"/>
            </p:cNvCxnSpPr>
            <p:nvPr/>
          </p:nvCxnSpPr>
          <p:spPr>
            <a:xfrm>
              <a:off x="1182782" y="2683457"/>
              <a:ext cx="2414921" cy="133959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2"/>
            </p:cNvCxnSpPr>
            <p:nvPr/>
          </p:nvCxnSpPr>
          <p:spPr>
            <a:xfrm flipH="1">
              <a:off x="4000409" y="2683457"/>
              <a:ext cx="1" cy="133959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2"/>
            </p:cNvCxnSpPr>
            <p:nvPr/>
          </p:nvCxnSpPr>
          <p:spPr>
            <a:xfrm flipH="1">
              <a:off x="4403116" y="2683457"/>
              <a:ext cx="2414923" cy="133959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1719726" y="2006413"/>
              <a:ext cx="16283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4537354" y="1992966"/>
              <a:ext cx="16480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82681" y="1342818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MMSE: 27-30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200309" y="1334988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MMSE: 23-26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971185" y="1334988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MMSE: 0-22</a:t>
              </a:r>
              <a:endParaRPr lang="en-US" dirty="0"/>
            </a:p>
          </p:txBody>
        </p:sp>
      </p:grpSp>
      <p:sp>
        <p:nvSpPr>
          <p:cNvPr id="36" name="Rectangle 35"/>
          <p:cNvSpPr/>
          <p:nvPr/>
        </p:nvSpPr>
        <p:spPr>
          <a:xfrm>
            <a:off x="1179956" y="913961"/>
            <a:ext cx="248602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/>
              <a:t>Model </a:t>
            </a:r>
            <a:r>
              <a:rPr lang="en-US" sz="4400" dirty="0" smtClean="0"/>
              <a:t>A</a:t>
            </a:r>
            <a:endParaRPr lang="en-US" sz="4400" dirty="0"/>
          </a:p>
        </p:txBody>
      </p:sp>
      <p:grpSp>
        <p:nvGrpSpPr>
          <p:cNvPr id="8" name="Group 7"/>
          <p:cNvGrpSpPr/>
          <p:nvPr/>
        </p:nvGrpSpPr>
        <p:grpSpPr>
          <a:xfrm>
            <a:off x="311719" y="2319896"/>
            <a:ext cx="5342715" cy="3211619"/>
            <a:chOff x="6119980" y="3187699"/>
            <a:chExt cx="5471944" cy="3289301"/>
          </a:xfrm>
        </p:grpSpPr>
        <p:grpSp>
          <p:nvGrpSpPr>
            <p:cNvPr id="2" name="Group 1"/>
            <p:cNvGrpSpPr/>
            <p:nvPr/>
          </p:nvGrpSpPr>
          <p:grpSpPr>
            <a:xfrm>
              <a:off x="8201073" y="3353252"/>
              <a:ext cx="3390851" cy="3123748"/>
              <a:chOff x="7839124" y="2683457"/>
              <a:chExt cx="3664632" cy="3657600"/>
            </a:xfrm>
            <a:solidFill>
              <a:schemeClr val="bg1"/>
            </a:solidFill>
          </p:grpSpPr>
          <p:sp>
            <p:nvSpPr>
              <p:cNvPr id="17" name="Rectangle 16"/>
              <p:cNvSpPr/>
              <p:nvPr/>
            </p:nvSpPr>
            <p:spPr>
              <a:xfrm>
                <a:off x="7839318" y="2683457"/>
                <a:ext cx="916538" cy="914400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1,1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8752949" y="2683457"/>
                <a:ext cx="913631" cy="91440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1,2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9666580" y="2683457"/>
                <a:ext cx="913631" cy="914400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1,3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0580212" y="2683457"/>
                <a:ext cx="923544" cy="91440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1,4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7839124" y="3597857"/>
                <a:ext cx="916538" cy="91440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2,1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8752755" y="3597857"/>
                <a:ext cx="913631" cy="914400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2,2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9666386" y="3597857"/>
                <a:ext cx="913631" cy="91440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2,3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0580018" y="3597857"/>
                <a:ext cx="923544" cy="91440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2,4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7839124" y="4512257"/>
                <a:ext cx="916538" cy="914400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3,1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8752755" y="4512257"/>
                <a:ext cx="913631" cy="914400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3,2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9666386" y="4512257"/>
                <a:ext cx="913631" cy="914400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3,3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0580018" y="4512257"/>
                <a:ext cx="923544" cy="91440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3,4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7839124" y="5426657"/>
                <a:ext cx="916538" cy="914400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4,1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8752755" y="5426657"/>
                <a:ext cx="913631" cy="914400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4,2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9666386" y="5426657"/>
                <a:ext cx="913631" cy="914400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4,3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0580018" y="5426657"/>
                <a:ext cx="923544" cy="914400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4,4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 rot="16200000">
              <a:off x="5029841" y="4277838"/>
              <a:ext cx="25803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Cognitive Impairment </a:t>
              </a:r>
              <a:endParaRPr lang="en-US" sz="2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363183" y="3586762"/>
              <a:ext cx="8288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None</a:t>
              </a:r>
              <a:endParaRPr lang="en-US" sz="14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289412" y="4370768"/>
              <a:ext cx="8453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Mild</a:t>
              </a:r>
              <a:endParaRPr lang="en-US" sz="14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508750" y="5151705"/>
              <a:ext cx="16833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Moderate to Severe</a:t>
              </a:r>
              <a:endParaRPr lang="en-US" sz="14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358388" y="5932642"/>
              <a:ext cx="8453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Dead</a:t>
              </a:r>
              <a:endParaRPr lang="en-US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989743" y="5177049"/>
            <a:ext cx="3399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with covariates on transitions:</a:t>
            </a:r>
            <a:endParaRPr lang="en-US" sz="20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5558413" y="5726156"/>
            <a:ext cx="65165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forward  ~ age + male + </a:t>
            </a:r>
            <a:r>
              <a:rPr lang="en-US" dirty="0" err="1" smtClean="0">
                <a:latin typeface="Consolas" panose="020B0609020204030204" pitchFamily="49" charset="0"/>
              </a:rPr>
              <a:t>edu</a:t>
            </a:r>
            <a:r>
              <a:rPr lang="en-US" dirty="0" smtClean="0">
                <a:latin typeface="Consolas" panose="020B0609020204030204" pitchFamily="49" charset="0"/>
              </a:rPr>
              <a:t> + height + </a:t>
            </a:r>
            <a:r>
              <a:rPr lang="en-US" dirty="0" err="1" smtClean="0">
                <a:latin typeface="Consolas" panose="020B0609020204030204" pitchFamily="49" charset="0"/>
              </a:rPr>
              <a:t>bmi</a:t>
            </a:r>
            <a:r>
              <a:rPr lang="en-US" dirty="0" smtClean="0">
                <a:latin typeface="Consolas" panose="020B0609020204030204" pitchFamily="49" charset="0"/>
              </a:rPr>
              <a:t> + gait 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backward </a:t>
            </a:r>
            <a:r>
              <a:rPr lang="en-US" dirty="0">
                <a:latin typeface="Consolas" panose="020B0609020204030204" pitchFamily="49" charset="0"/>
              </a:rPr>
              <a:t>~ age + male + </a:t>
            </a:r>
            <a:r>
              <a:rPr lang="en-US" dirty="0" err="1">
                <a:latin typeface="Consolas" panose="020B0609020204030204" pitchFamily="49" charset="0"/>
              </a:rPr>
              <a:t>edu</a:t>
            </a:r>
            <a:r>
              <a:rPr lang="en-US" dirty="0">
                <a:latin typeface="Consolas" panose="020B0609020204030204" pitchFamily="49" charset="0"/>
              </a:rPr>
              <a:t> + </a:t>
            </a:r>
            <a:r>
              <a:rPr lang="en-US" dirty="0" smtClean="0">
                <a:latin typeface="Consolas" panose="020B0609020204030204" pitchFamily="49" charset="0"/>
              </a:rPr>
              <a:t>height </a:t>
            </a:r>
            <a:r>
              <a:rPr lang="en-US" dirty="0">
                <a:latin typeface="Consolas" panose="020B0609020204030204" pitchFamily="49" charset="0"/>
              </a:rPr>
              <a:t>+ </a:t>
            </a:r>
            <a:r>
              <a:rPr lang="en-US" dirty="0" err="1" smtClean="0">
                <a:latin typeface="Consolas" panose="020B0609020204030204" pitchFamily="49" charset="0"/>
              </a:rPr>
              <a:t>bmi</a:t>
            </a:r>
            <a:r>
              <a:rPr lang="en-US" dirty="0" smtClean="0">
                <a:latin typeface="Consolas" panose="020B0609020204030204" pitchFamily="49" charset="0"/>
              </a:rPr>
              <a:t> + gait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dead     </a:t>
            </a:r>
            <a:r>
              <a:rPr lang="en-US" dirty="0">
                <a:latin typeface="Consolas" panose="020B0609020204030204" pitchFamily="49" charset="0"/>
              </a:rPr>
              <a:t>~ age + male + </a:t>
            </a:r>
            <a:r>
              <a:rPr lang="en-US" dirty="0" err="1">
                <a:latin typeface="Consolas" panose="020B0609020204030204" pitchFamily="49" charset="0"/>
              </a:rPr>
              <a:t>edu</a:t>
            </a:r>
            <a:r>
              <a:rPr lang="en-US" dirty="0">
                <a:latin typeface="Consolas" panose="020B0609020204030204" pitchFamily="49" charset="0"/>
              </a:rPr>
              <a:t> + </a:t>
            </a:r>
            <a:r>
              <a:rPr lang="en-US" dirty="0" smtClean="0">
                <a:latin typeface="Consolas" panose="020B0609020204030204" pitchFamily="49" charset="0"/>
              </a:rPr>
              <a:t>height </a:t>
            </a:r>
            <a:r>
              <a:rPr lang="en-US" dirty="0">
                <a:latin typeface="Consolas" panose="020B0609020204030204" pitchFamily="49" charset="0"/>
              </a:rPr>
              <a:t>+ </a:t>
            </a:r>
            <a:r>
              <a:rPr lang="en-US" dirty="0" err="1" smtClean="0">
                <a:latin typeface="Consolas" panose="020B0609020204030204" pitchFamily="49" charset="0"/>
              </a:rPr>
              <a:t>bmi</a:t>
            </a:r>
            <a:r>
              <a:rPr lang="en-US" dirty="0" smtClean="0">
                <a:latin typeface="Consolas" panose="020B0609020204030204" pitchFamily="49" charset="0"/>
              </a:rPr>
              <a:t> + gait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67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32415" y="148787"/>
            <a:ext cx="1296813" cy="1318063"/>
            <a:chOff x="1513490" y="672662"/>
            <a:chExt cx="3668110" cy="3668110"/>
          </a:xfrm>
        </p:grpSpPr>
        <p:sp>
          <p:nvSpPr>
            <p:cNvPr id="6" name="Rectangle 5"/>
            <p:cNvSpPr/>
            <p:nvPr/>
          </p:nvSpPr>
          <p:spPr>
            <a:xfrm>
              <a:off x="1513490" y="672662"/>
              <a:ext cx="3668110" cy="3668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447636" y="672662"/>
              <a:ext cx="0" cy="3668110"/>
            </a:xfrm>
            <a:prstGeom prst="line">
              <a:avLst/>
            </a:prstGeom>
            <a:ln>
              <a:tailEnd type="non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6" idx="0"/>
              <a:endCxn id="6" idx="2"/>
            </p:cNvCxnSpPr>
            <p:nvPr/>
          </p:nvCxnSpPr>
          <p:spPr>
            <a:xfrm>
              <a:off x="3347545" y="672662"/>
              <a:ext cx="0" cy="3668110"/>
            </a:xfrm>
            <a:prstGeom prst="line">
              <a:avLst/>
            </a:prstGeom>
            <a:ln>
              <a:tailEnd type="non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6" idx="3"/>
              <a:endCxn id="6" idx="1"/>
            </p:cNvCxnSpPr>
            <p:nvPr/>
          </p:nvCxnSpPr>
          <p:spPr>
            <a:xfrm flipH="1">
              <a:off x="1513490" y="2506717"/>
              <a:ext cx="3668110" cy="0"/>
            </a:xfrm>
            <a:prstGeom prst="line">
              <a:avLst/>
            </a:prstGeom>
            <a:ln>
              <a:tailEnd type="non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267200" y="672662"/>
              <a:ext cx="0" cy="3668110"/>
            </a:xfrm>
            <a:prstGeom prst="line">
              <a:avLst/>
            </a:prstGeom>
            <a:ln>
              <a:tailEnd type="non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513490" y="1597891"/>
              <a:ext cx="3668110" cy="0"/>
            </a:xfrm>
            <a:prstGeom prst="line">
              <a:avLst/>
            </a:prstGeom>
            <a:ln>
              <a:tailEnd type="non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513490" y="3417455"/>
              <a:ext cx="3668110" cy="0"/>
            </a:xfrm>
            <a:prstGeom prst="line">
              <a:avLst/>
            </a:prstGeom>
            <a:ln>
              <a:tailEnd type="non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" name="Rectangle 28"/>
          <p:cNvSpPr/>
          <p:nvPr/>
        </p:nvSpPr>
        <p:spPr>
          <a:xfrm>
            <a:off x="3353043" y="681039"/>
            <a:ext cx="916538" cy="91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1,1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266674" y="681039"/>
            <a:ext cx="913631" cy="91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1,2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5180305" y="681039"/>
            <a:ext cx="913631" cy="91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1,3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6093937" y="681039"/>
            <a:ext cx="923544" cy="91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1,4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3352849" y="1595439"/>
            <a:ext cx="916538" cy="91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2,1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4266480" y="1595439"/>
            <a:ext cx="913631" cy="91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2,2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5180111" y="1595439"/>
            <a:ext cx="913631" cy="91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2,3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6093743" y="1595439"/>
            <a:ext cx="923544" cy="91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2,4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352849" y="2509839"/>
            <a:ext cx="916538" cy="91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3,1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4266480" y="2509839"/>
            <a:ext cx="913631" cy="91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3,2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5180111" y="2509839"/>
            <a:ext cx="913631" cy="91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3,3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6093743" y="2509839"/>
            <a:ext cx="923544" cy="91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3,4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352849" y="3424239"/>
            <a:ext cx="916538" cy="91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4,1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4266480" y="3424239"/>
            <a:ext cx="913631" cy="91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4,2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180111" y="3424239"/>
            <a:ext cx="913631" cy="91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4,3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6093743" y="3424239"/>
            <a:ext cx="923544" cy="91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4,4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37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153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06231" cy="41022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459" y="0"/>
            <a:ext cx="8421977" cy="34662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505689" y="171689"/>
            <a:ext cx="3479559" cy="989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560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none" w="lg" len="lg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</TotalTime>
  <Words>111</Words>
  <Application>Microsoft Office PowerPoint</Application>
  <PresentationFormat>Widescreen</PresentationFormat>
  <Paragraphs>57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Office Theme</vt:lpstr>
      <vt:lpstr>Support Visuals</vt:lpstr>
      <vt:lpstr>PowerPoint Presentation</vt:lpstr>
      <vt:lpstr>PowerPoint Presentation</vt:lpstr>
      <vt:lpstr>PowerPoint Presentation</vt:lpstr>
      <vt:lpstr>PowerPoint Presentation</vt:lpstr>
    </vt:vector>
  </TitlesOfParts>
  <Company>University of Victoria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Koval</dc:creator>
  <cp:lastModifiedBy>Andrey Koval</cp:lastModifiedBy>
  <cp:revision>14</cp:revision>
  <dcterms:created xsi:type="dcterms:W3CDTF">2016-09-07T07:57:23Z</dcterms:created>
  <dcterms:modified xsi:type="dcterms:W3CDTF">2017-11-20T05:01:24Z</dcterms:modified>
</cp:coreProperties>
</file>