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2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0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6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4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0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7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8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8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C1EE-CA7B-434D-94EA-DB504A39658D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1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lsa/ialsa-2018-amsterda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Visuals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https://github.com/ialsa/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ialsa-2018-amsterdam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020520" y="1327947"/>
            <a:ext cx="5986524" cy="2864333"/>
            <a:chOff x="140238" y="1334988"/>
            <a:chExt cx="7618767" cy="3645302"/>
          </a:xfrm>
        </p:grpSpPr>
        <p:sp>
          <p:nvSpPr>
            <p:cNvPr id="4" name="Rectangle 3"/>
            <p:cNvSpPr/>
            <p:nvPr/>
          </p:nvSpPr>
          <p:spPr>
            <a:xfrm>
              <a:off x="645837" y="1811587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</a:t>
              </a:r>
            </a:p>
            <a:p>
              <a:pPr algn="ctr"/>
              <a:r>
                <a:rPr lang="en-US" sz="1400" dirty="0" smtClean="0"/>
                <a:t>No </a:t>
              </a:r>
            </a:p>
            <a:p>
              <a:pPr algn="ctr"/>
              <a:r>
                <a:rPr lang="en-US" sz="1400" dirty="0" smtClean="0"/>
                <a:t>CI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63465" y="1811587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</a:t>
              </a:r>
            </a:p>
            <a:p>
              <a:pPr algn="ctr"/>
              <a:r>
                <a:rPr lang="en-US" sz="1400" dirty="0" smtClean="0"/>
                <a:t>Mild </a:t>
              </a:r>
            </a:p>
            <a:p>
              <a:pPr algn="ctr"/>
              <a:r>
                <a:rPr lang="en-US" sz="1400" dirty="0" smtClean="0"/>
                <a:t>CI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81094" y="1811587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</a:p>
            <a:p>
              <a:pPr algn="ctr"/>
              <a:r>
                <a:rPr lang="en-US" sz="1400" dirty="0" smtClean="0"/>
                <a:t>Mod-</a:t>
              </a:r>
              <a:r>
                <a:rPr lang="en-US" sz="1400" dirty="0" err="1" smtClean="0"/>
                <a:t>Sev</a:t>
              </a:r>
              <a:r>
                <a:rPr lang="en-US" sz="1400" dirty="0" smtClean="0"/>
                <a:t>   CI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8767" y="4108420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</a:p>
            <a:p>
              <a:pPr algn="ctr"/>
              <a:r>
                <a:rPr lang="en-US" dirty="0" smtClean="0"/>
                <a:t>Dead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779456" y="2530849"/>
              <a:ext cx="16693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2"/>
            </p:cNvCxnSpPr>
            <p:nvPr/>
          </p:nvCxnSpPr>
          <p:spPr>
            <a:xfrm>
              <a:off x="1182782" y="2683457"/>
              <a:ext cx="2414921" cy="1339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2"/>
            </p:cNvCxnSpPr>
            <p:nvPr/>
          </p:nvCxnSpPr>
          <p:spPr>
            <a:xfrm flipH="1">
              <a:off x="4000409" y="2683457"/>
              <a:ext cx="1" cy="1339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</p:cNvCxnSpPr>
            <p:nvPr/>
          </p:nvCxnSpPr>
          <p:spPr>
            <a:xfrm flipH="1">
              <a:off x="4403116" y="2683457"/>
              <a:ext cx="2414923" cy="1339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719726" y="2006413"/>
              <a:ext cx="1628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537354" y="1992966"/>
              <a:ext cx="16480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0238" y="1342819"/>
              <a:ext cx="2030263" cy="47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MMSE: 27-30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57867" y="1334988"/>
              <a:ext cx="2030263" cy="47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MMSE: 23-26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28742" y="1334988"/>
              <a:ext cx="2030263" cy="47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MMSE: 0-22</a:t>
              </a:r>
              <a:endParaRPr lang="en-US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4281305" y="153001"/>
            <a:ext cx="3099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Model A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6073" y="4635998"/>
            <a:ext cx="5689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Submodels</a:t>
            </a:r>
            <a:r>
              <a:rPr lang="en-US" sz="2000" dirty="0" smtClean="0"/>
              <a:t> are defined by covariates on transitions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2010471" y="5097175"/>
            <a:ext cx="6516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forward  ~ age + male + </a:t>
            </a:r>
            <a:r>
              <a:rPr lang="en-US" dirty="0" err="1" smtClean="0">
                <a:latin typeface="Consolas" panose="020B0609020204030204" pitchFamily="49" charset="0"/>
              </a:rPr>
              <a:t>edu</a:t>
            </a:r>
            <a:r>
              <a:rPr lang="en-US" dirty="0" smtClean="0">
                <a:latin typeface="Consolas" panose="020B0609020204030204" pitchFamily="49" charset="0"/>
              </a:rPr>
              <a:t> + height + </a:t>
            </a:r>
            <a:r>
              <a:rPr lang="en-US" dirty="0" err="1" smtClean="0">
                <a:latin typeface="Consolas" panose="020B0609020204030204" pitchFamily="49" charset="0"/>
              </a:rPr>
              <a:t>bmi</a:t>
            </a:r>
            <a:r>
              <a:rPr lang="en-US" dirty="0" smtClean="0">
                <a:latin typeface="Consolas" panose="020B0609020204030204" pitchFamily="49" charset="0"/>
              </a:rPr>
              <a:t> + gait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backward </a:t>
            </a:r>
            <a:r>
              <a:rPr lang="en-US" dirty="0">
                <a:latin typeface="Consolas" panose="020B0609020204030204" pitchFamily="49" charset="0"/>
              </a:rPr>
              <a:t>~ age + male + </a:t>
            </a:r>
            <a:r>
              <a:rPr lang="en-US" dirty="0" err="1">
                <a:latin typeface="Consolas" panose="020B0609020204030204" pitchFamily="49" charset="0"/>
              </a:rPr>
              <a:t>edu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smtClean="0">
                <a:latin typeface="Consolas" panose="020B0609020204030204" pitchFamily="49" charset="0"/>
              </a:rPr>
              <a:t>height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 smtClean="0">
                <a:latin typeface="Consolas" panose="020B0609020204030204" pitchFamily="49" charset="0"/>
              </a:rPr>
              <a:t>bmi</a:t>
            </a:r>
            <a:r>
              <a:rPr lang="en-US" dirty="0" smtClean="0">
                <a:latin typeface="Consolas" panose="020B0609020204030204" pitchFamily="49" charset="0"/>
              </a:rPr>
              <a:t> + gait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dead     </a:t>
            </a:r>
            <a:r>
              <a:rPr lang="en-US" dirty="0">
                <a:latin typeface="Consolas" panose="020B0609020204030204" pitchFamily="49" charset="0"/>
              </a:rPr>
              <a:t>~ age + male + </a:t>
            </a:r>
            <a:r>
              <a:rPr lang="en-US" dirty="0" err="1">
                <a:latin typeface="Consolas" panose="020B0609020204030204" pitchFamily="49" charset="0"/>
              </a:rPr>
              <a:t>edu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smtClean="0">
                <a:latin typeface="Consolas" panose="020B0609020204030204" pitchFamily="49" charset="0"/>
              </a:rPr>
              <a:t>height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 smtClean="0">
                <a:latin typeface="Consolas" panose="020B0609020204030204" pitchFamily="49" charset="0"/>
              </a:rPr>
              <a:t>bmi</a:t>
            </a:r>
            <a:r>
              <a:rPr lang="en-US" dirty="0" smtClean="0">
                <a:latin typeface="Consolas" panose="020B0609020204030204" pitchFamily="49" charset="0"/>
              </a:rPr>
              <a:t> + gait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247" y="871926"/>
            <a:ext cx="5788022" cy="3551348"/>
            <a:chOff x="311719" y="1980167"/>
            <a:chExt cx="5788022" cy="3551348"/>
          </a:xfrm>
        </p:grpSpPr>
        <p:grpSp>
          <p:nvGrpSpPr>
            <p:cNvPr id="8" name="Group 7"/>
            <p:cNvGrpSpPr/>
            <p:nvPr/>
          </p:nvGrpSpPr>
          <p:grpSpPr>
            <a:xfrm>
              <a:off x="311719" y="2319896"/>
              <a:ext cx="5342715" cy="3211619"/>
              <a:chOff x="6119980" y="3187699"/>
              <a:chExt cx="5471944" cy="328930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8201073" y="3353252"/>
                <a:ext cx="3390851" cy="3123748"/>
                <a:chOff x="7839124" y="2683457"/>
                <a:chExt cx="3664632" cy="3657600"/>
              </a:xfrm>
              <a:solidFill>
                <a:schemeClr val="bg1"/>
              </a:solidFill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7839318" y="2683457"/>
                  <a:ext cx="916538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1,1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8752949" y="2683457"/>
                  <a:ext cx="913631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1,2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9666580" y="26834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1,3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0580212" y="2683457"/>
                  <a:ext cx="923544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1,4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7839124" y="3597857"/>
                  <a:ext cx="916538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2,1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8752755" y="35978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2,2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9666386" y="3597857"/>
                  <a:ext cx="913631" cy="9144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2,3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0580018" y="3597857"/>
                  <a:ext cx="923544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2,4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7839124" y="4512257"/>
                  <a:ext cx="916538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3,1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8752755" y="45122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3,2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9666386" y="45122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3,3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0580018" y="4512257"/>
                  <a:ext cx="923544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3,4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7839124" y="5426657"/>
                  <a:ext cx="916538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4,1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8752755" y="54266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4,2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666386" y="54266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4,3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10580018" y="5426657"/>
                  <a:ext cx="923544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4,4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 rot="16200000">
                <a:off x="5029841" y="4277838"/>
                <a:ext cx="2580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Cognitive Impairment </a:t>
                </a:r>
                <a:endParaRPr lang="en-US" sz="2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363183" y="3586762"/>
                <a:ext cx="8288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None</a:t>
                </a:r>
                <a:endParaRPr lang="en-US" sz="14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289412" y="4370768"/>
                <a:ext cx="845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Mild</a:t>
                </a:r>
                <a:endParaRPr lang="en-US" sz="14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508750" y="5151705"/>
                <a:ext cx="1683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Moderate to Severe</a:t>
                </a:r>
                <a:endParaRPr lang="en-US" sz="1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58388" y="5932642"/>
                <a:ext cx="845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Dead</a:t>
                </a:r>
                <a:endParaRPr lang="en-US" sz="1400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850213" y="1980167"/>
              <a:ext cx="4249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Matrix of states and transitions</a:t>
              </a:r>
              <a:endParaRPr lang="en-US" sz="2000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745306" y="5167498"/>
            <a:ext cx="12651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A1: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66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020520" y="1327947"/>
            <a:ext cx="5986524" cy="2864333"/>
            <a:chOff x="140238" y="1334988"/>
            <a:chExt cx="7618767" cy="3645302"/>
          </a:xfrm>
        </p:grpSpPr>
        <p:sp>
          <p:nvSpPr>
            <p:cNvPr id="4" name="Rectangle 3"/>
            <p:cNvSpPr/>
            <p:nvPr/>
          </p:nvSpPr>
          <p:spPr>
            <a:xfrm>
              <a:off x="645837" y="1811587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</a:t>
              </a:r>
            </a:p>
            <a:p>
              <a:pPr algn="ctr"/>
              <a:r>
                <a:rPr lang="en-US" sz="1400" dirty="0" smtClean="0"/>
                <a:t>No </a:t>
              </a:r>
            </a:p>
            <a:p>
              <a:pPr algn="ctr"/>
              <a:r>
                <a:rPr lang="en-US" sz="1400" dirty="0" smtClean="0"/>
                <a:t>CI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63465" y="1811587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</a:t>
              </a:r>
            </a:p>
            <a:p>
              <a:pPr algn="ctr"/>
              <a:r>
                <a:rPr lang="en-US" sz="1400" dirty="0" smtClean="0"/>
                <a:t>Mild </a:t>
              </a:r>
            </a:p>
            <a:p>
              <a:pPr algn="ctr"/>
              <a:r>
                <a:rPr lang="en-US" sz="1400" dirty="0" smtClean="0"/>
                <a:t>CI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81094" y="1811587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</a:p>
            <a:p>
              <a:pPr algn="ctr"/>
              <a:r>
                <a:rPr lang="en-US" sz="1400" dirty="0" smtClean="0"/>
                <a:t>Mod-</a:t>
              </a:r>
              <a:r>
                <a:rPr lang="en-US" sz="1400" dirty="0" err="1" smtClean="0"/>
                <a:t>Sev</a:t>
              </a:r>
              <a:r>
                <a:rPr lang="en-US" sz="1400" dirty="0" smtClean="0"/>
                <a:t>   CI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8767" y="4108420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</a:p>
            <a:p>
              <a:pPr algn="ctr"/>
              <a:r>
                <a:rPr lang="en-US" dirty="0" smtClean="0"/>
                <a:t>Dead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779456" y="2530849"/>
              <a:ext cx="16693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2"/>
            </p:cNvCxnSpPr>
            <p:nvPr/>
          </p:nvCxnSpPr>
          <p:spPr>
            <a:xfrm>
              <a:off x="1182782" y="2683457"/>
              <a:ext cx="2414921" cy="1339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2"/>
            </p:cNvCxnSpPr>
            <p:nvPr/>
          </p:nvCxnSpPr>
          <p:spPr>
            <a:xfrm flipH="1">
              <a:off x="4000409" y="2683457"/>
              <a:ext cx="1" cy="1339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</p:cNvCxnSpPr>
            <p:nvPr/>
          </p:nvCxnSpPr>
          <p:spPr>
            <a:xfrm flipH="1">
              <a:off x="4403116" y="2683457"/>
              <a:ext cx="2414923" cy="1339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719726" y="2006413"/>
              <a:ext cx="1628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537354" y="1992966"/>
              <a:ext cx="16480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0238" y="1342819"/>
              <a:ext cx="2030263" cy="47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MMSE: </a:t>
              </a:r>
              <a:r>
                <a:rPr lang="en-US" dirty="0" smtClean="0"/>
                <a:t>27-30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57867" y="1334988"/>
              <a:ext cx="2030263" cy="47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MMSE: 23-26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28742" y="1334988"/>
              <a:ext cx="2030263" cy="47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MMSE: 0-22</a:t>
              </a:r>
              <a:endParaRPr lang="en-US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4281305" y="153001"/>
            <a:ext cx="3099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Model A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436776" y="4618731"/>
            <a:ext cx="5689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Sub-models </a:t>
            </a:r>
            <a:r>
              <a:rPr lang="en-US" sz="2000" dirty="0" smtClean="0"/>
              <a:t>are defined by covariates on transitions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2010471" y="5097175"/>
            <a:ext cx="6516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forward  ~ age + male + </a:t>
            </a:r>
            <a:r>
              <a:rPr lang="en-US" dirty="0" err="1" smtClean="0">
                <a:latin typeface="Consolas" panose="020B0609020204030204" pitchFamily="49" charset="0"/>
              </a:rPr>
              <a:t>edu</a:t>
            </a:r>
            <a:r>
              <a:rPr lang="en-US" dirty="0" smtClean="0">
                <a:latin typeface="Consolas" panose="020B0609020204030204" pitchFamily="49" charset="0"/>
              </a:rPr>
              <a:t> + height + </a:t>
            </a:r>
            <a:r>
              <a:rPr lang="en-US" dirty="0" err="1" smtClean="0">
                <a:latin typeface="Consolas" panose="020B0609020204030204" pitchFamily="49" charset="0"/>
              </a:rPr>
              <a:t>bmi</a:t>
            </a:r>
            <a:r>
              <a:rPr lang="en-US" dirty="0" smtClean="0">
                <a:latin typeface="Consolas" panose="020B0609020204030204" pitchFamily="49" charset="0"/>
              </a:rPr>
              <a:t> + gait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backward </a:t>
            </a:r>
            <a:r>
              <a:rPr lang="en-US" dirty="0">
                <a:latin typeface="Consolas" panose="020B0609020204030204" pitchFamily="49" charset="0"/>
              </a:rPr>
              <a:t>~ age + male + </a:t>
            </a:r>
            <a:r>
              <a:rPr lang="en-US" dirty="0" err="1">
                <a:latin typeface="Consolas" panose="020B0609020204030204" pitchFamily="49" charset="0"/>
              </a:rPr>
              <a:t>edu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smtClean="0">
                <a:latin typeface="Consolas" panose="020B0609020204030204" pitchFamily="49" charset="0"/>
              </a:rPr>
              <a:t>height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 smtClean="0">
                <a:latin typeface="Consolas" panose="020B0609020204030204" pitchFamily="49" charset="0"/>
              </a:rPr>
              <a:t>bmi</a:t>
            </a:r>
            <a:r>
              <a:rPr lang="en-US" dirty="0" smtClean="0">
                <a:latin typeface="Consolas" panose="020B0609020204030204" pitchFamily="49" charset="0"/>
              </a:rPr>
              <a:t> + gait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dead     </a:t>
            </a:r>
            <a:r>
              <a:rPr lang="en-US" dirty="0">
                <a:latin typeface="Consolas" panose="020B0609020204030204" pitchFamily="49" charset="0"/>
              </a:rPr>
              <a:t>~ age + male + </a:t>
            </a:r>
            <a:r>
              <a:rPr lang="en-US" dirty="0" err="1">
                <a:latin typeface="Consolas" panose="020B0609020204030204" pitchFamily="49" charset="0"/>
              </a:rPr>
              <a:t>edu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smtClean="0">
                <a:latin typeface="Consolas" panose="020B0609020204030204" pitchFamily="49" charset="0"/>
              </a:rPr>
              <a:t>height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 smtClean="0">
                <a:latin typeface="Consolas" panose="020B0609020204030204" pitchFamily="49" charset="0"/>
              </a:rPr>
              <a:t>bmi</a:t>
            </a:r>
            <a:r>
              <a:rPr lang="en-US" dirty="0" smtClean="0">
                <a:latin typeface="Consolas" panose="020B0609020204030204" pitchFamily="49" charset="0"/>
              </a:rPr>
              <a:t> + </a:t>
            </a:r>
            <a:r>
              <a:rPr lang="en-US" dirty="0" smtClean="0">
                <a:latin typeface="Consolas" panose="020B0609020204030204" pitchFamily="49" charset="0"/>
              </a:rPr>
              <a:t>gait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100054" y="871926"/>
            <a:ext cx="5931323" cy="3551354"/>
            <a:chOff x="168418" y="1980167"/>
            <a:chExt cx="5931323" cy="3551354"/>
          </a:xfrm>
        </p:grpSpPr>
        <p:grpSp>
          <p:nvGrpSpPr>
            <p:cNvPr id="8" name="Group 7"/>
            <p:cNvGrpSpPr/>
            <p:nvPr/>
          </p:nvGrpSpPr>
          <p:grpSpPr>
            <a:xfrm>
              <a:off x="168418" y="2386807"/>
              <a:ext cx="5486001" cy="3144714"/>
              <a:chOff x="5973224" y="3256224"/>
              <a:chExt cx="5618700" cy="3220776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8201073" y="3353252"/>
                <a:ext cx="3390851" cy="3123748"/>
                <a:chOff x="7839124" y="2683457"/>
                <a:chExt cx="3664632" cy="3657600"/>
              </a:xfrm>
              <a:solidFill>
                <a:schemeClr val="bg1"/>
              </a:solidFill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0580018" y="4512257"/>
                  <a:ext cx="923544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3,4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839318" y="2683457"/>
                  <a:ext cx="916538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1,1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8752949" y="2683457"/>
                  <a:ext cx="913631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1,2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9666580" y="26834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1,3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0580212" y="2683457"/>
                  <a:ext cx="923544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1,4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7839124" y="3597857"/>
                  <a:ext cx="916538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2,1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8752755" y="35978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2,2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9666386" y="3597857"/>
                  <a:ext cx="913631" cy="9144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2,3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0580018" y="3597857"/>
                  <a:ext cx="923544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2,4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7839124" y="4512257"/>
                  <a:ext cx="916538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3,1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8752755" y="45122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3,2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9666386" y="45122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3,3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7839124" y="5426657"/>
                  <a:ext cx="916538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4,1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8752755" y="54266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4,2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666386" y="54266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4,3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10580018" y="5426657"/>
                  <a:ext cx="923544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4,4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 rot="16200000">
                <a:off x="6571675" y="4346363"/>
                <a:ext cx="2580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Cognitive Impairment </a:t>
                </a:r>
                <a:endParaRPr lang="en-US" sz="2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814980" y="3586763"/>
                <a:ext cx="828898" cy="315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No</a:t>
                </a:r>
                <a:endParaRPr lang="en-US" sz="14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786894" y="4359347"/>
                <a:ext cx="845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Mild</a:t>
                </a:r>
                <a:endParaRPr lang="en-US" sz="14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973224" y="4997916"/>
                <a:ext cx="1683328" cy="756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Moderate </a:t>
                </a:r>
                <a:endParaRPr lang="en-US" sz="1400" dirty="0" smtClean="0"/>
              </a:p>
              <a:p>
                <a:pPr algn="r"/>
                <a:r>
                  <a:rPr lang="en-US" sz="1400" dirty="0" smtClean="0"/>
                  <a:t>to</a:t>
                </a:r>
              </a:p>
              <a:p>
                <a:pPr algn="r"/>
                <a:r>
                  <a:rPr lang="en-US" sz="1400" dirty="0" smtClean="0"/>
                  <a:t>Severe</a:t>
                </a:r>
                <a:endParaRPr lang="en-US" sz="1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58388" y="5932642"/>
                <a:ext cx="845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Dead</a:t>
                </a:r>
                <a:endParaRPr lang="en-US" sz="1400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850213" y="1980167"/>
              <a:ext cx="4249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Matrix of states and transitions</a:t>
              </a:r>
              <a:endParaRPr lang="en-US" sz="2000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745306" y="5167498"/>
            <a:ext cx="12651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A1: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7514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32415" y="148787"/>
            <a:ext cx="1296813" cy="1318063"/>
            <a:chOff x="1513490" y="672662"/>
            <a:chExt cx="3668110" cy="3668110"/>
          </a:xfrm>
        </p:grpSpPr>
        <p:sp>
          <p:nvSpPr>
            <p:cNvPr id="6" name="Rectangle 5"/>
            <p:cNvSpPr/>
            <p:nvPr/>
          </p:nvSpPr>
          <p:spPr>
            <a:xfrm>
              <a:off x="1513490" y="672662"/>
              <a:ext cx="3668110" cy="3668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447636" y="672662"/>
              <a:ext cx="0" cy="366811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0"/>
              <a:endCxn id="6" idx="2"/>
            </p:cNvCxnSpPr>
            <p:nvPr/>
          </p:nvCxnSpPr>
          <p:spPr>
            <a:xfrm>
              <a:off x="3347545" y="672662"/>
              <a:ext cx="0" cy="366811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3"/>
              <a:endCxn id="6" idx="1"/>
            </p:cNvCxnSpPr>
            <p:nvPr/>
          </p:nvCxnSpPr>
          <p:spPr>
            <a:xfrm flipH="1">
              <a:off x="1513490" y="2506717"/>
              <a:ext cx="366811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267200" y="672662"/>
              <a:ext cx="0" cy="366811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13490" y="1597891"/>
              <a:ext cx="366811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13490" y="3417455"/>
              <a:ext cx="366811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3353043" y="681039"/>
            <a:ext cx="916538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266674" y="6810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180305" y="6810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093937" y="681039"/>
            <a:ext cx="923544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1,4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352849" y="1595439"/>
            <a:ext cx="916538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266480" y="15954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180111" y="15954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093743" y="1595439"/>
            <a:ext cx="923544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352849" y="2509839"/>
            <a:ext cx="916538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3,1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266480" y="25098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3,2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180111" y="25098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3,3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093743" y="2509839"/>
            <a:ext cx="923544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3,4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49" y="3424239"/>
            <a:ext cx="916538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266480" y="34242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180111" y="34242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093743" y="3424239"/>
            <a:ext cx="923544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7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6231" cy="4102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59" y="0"/>
            <a:ext cx="8421977" cy="3466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05689" y="171689"/>
            <a:ext cx="3479559" cy="989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6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none" w="lg" len="lg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219</Words>
  <Application>Microsoft Office PowerPoint</Application>
  <PresentationFormat>Widescreen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Support Visuals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19</cp:revision>
  <dcterms:created xsi:type="dcterms:W3CDTF">2016-09-07T07:57:23Z</dcterms:created>
  <dcterms:modified xsi:type="dcterms:W3CDTF">2017-12-28T16:58:16Z</dcterms:modified>
</cp:coreProperties>
</file>