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263" r:id="rId3"/>
    <p:sldId id="260" r:id="rId4"/>
    <p:sldId id="261" r:id="rId5"/>
    <p:sldId id="266" r:id="rId6"/>
    <p:sldId id="268" r:id="rId7"/>
    <p:sldId id="262" r:id="rId8"/>
    <p:sldId id="267" r:id="rId9"/>
    <p:sldId id="270" r:id="rId10"/>
    <p:sldId id="271" r:id="rId11"/>
    <p:sldId id="272" r:id="rId12"/>
    <p:sldId id="274" r:id="rId13"/>
    <p:sldId id="275" r:id="rId14"/>
    <p:sldId id="276"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6092" autoAdjust="0"/>
  </p:normalViewPr>
  <p:slideViewPr>
    <p:cSldViewPr>
      <p:cViewPr varScale="1">
        <p:scale>
          <a:sx n="96" d="100"/>
          <a:sy n="96" d="100"/>
        </p:scale>
        <p:origin x="-198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4C11E4-0B06-427A-9E0D-4A2F8A5B63A4}" type="datetimeFigureOut">
              <a:rPr lang="en-CA" smtClean="0"/>
              <a:pPr/>
              <a:t>2015-10-12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2E659D-F30D-4FB8-B9B7-5E3A848360EB}"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Working RUSH</a:t>
            </a:r>
            <a:r>
              <a:rPr lang="en-CA" baseline="0" dirty="0" smtClean="0"/>
              <a:t>  Memory and Aging Project study data as part an IALSA project examining concurrent change in measures of physical and cognitive ability over time. Because only one person actually had 17 years of data the </a:t>
            </a:r>
            <a:r>
              <a:rPr lang="en-CA" baseline="0" dirty="0" smtClean="0"/>
              <a:t>models. Information is not available for all </a:t>
            </a:r>
            <a:r>
              <a:rPr lang="en-CA" baseline="0" dirty="0" err="1" smtClean="0"/>
              <a:t>partipants</a:t>
            </a:r>
            <a:r>
              <a:rPr lang="en-CA" baseline="0" dirty="0" smtClean="0"/>
              <a:t> at each wave</a:t>
            </a:r>
            <a:endParaRPr lang="en-CA" baseline="0" dirty="0" smtClean="0"/>
          </a:p>
        </p:txBody>
      </p:sp>
      <p:sp>
        <p:nvSpPr>
          <p:cNvPr id="4" name="Slide Number Placeholder 3"/>
          <p:cNvSpPr>
            <a:spLocks noGrp="1"/>
          </p:cNvSpPr>
          <p:nvPr>
            <p:ph type="sldNum" sz="quarter" idx="10"/>
          </p:nvPr>
        </p:nvSpPr>
        <p:spPr/>
        <p:txBody>
          <a:bodyPr/>
          <a:lstStyle/>
          <a:p>
            <a:fld id="{7A2E659D-F30D-4FB8-B9B7-5E3A848360EB}"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Note that this is number comparison only.</a:t>
            </a:r>
            <a:r>
              <a:rPr lang="en-CA" baseline="0" dirty="0" smtClean="0"/>
              <a:t> </a:t>
            </a:r>
          </a:p>
          <a:p>
            <a:r>
              <a:rPr lang="en-CA" baseline="0" dirty="0" smtClean="0"/>
              <a:t>*Time in study, controlling for baseline age was used in model estimate.</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10</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Note that this is number comparison only.</a:t>
            </a:r>
            <a:r>
              <a:rPr lang="en-CA" baseline="0" dirty="0" smtClean="0"/>
              <a:t> </a:t>
            </a:r>
          </a:p>
          <a:p>
            <a:r>
              <a:rPr lang="en-CA" baseline="0" dirty="0" smtClean="0"/>
              <a:t>*Time in study, controlling for baseline age was used in model estimate.</a:t>
            </a:r>
          </a:p>
          <a:p>
            <a:r>
              <a:rPr lang="en-CA" baseline="0" dirty="0" smtClean="0"/>
              <a:t>Predicted trajectories calculated from the </a:t>
            </a:r>
            <a:r>
              <a:rPr lang="en-CA" baseline="0" dirty="0" err="1" smtClean="0"/>
              <a:t>Mplus</a:t>
            </a:r>
            <a:r>
              <a:rPr lang="en-CA" baseline="0" dirty="0" smtClean="0"/>
              <a:t> *.out files containing the fixed effects (slope, intercept, the two coefficients of age on slope and intercept). These are predictions for every person of that age in the sample. If they have the same age and same time in study as another participant they would be predicted to have the same trajectory on this graph. </a:t>
            </a:r>
          </a:p>
          <a:p>
            <a:r>
              <a:rPr lang="en-CA" baseline="0" dirty="0" smtClean="0"/>
              <a:t>Right column: When we run the model the model spits out two things one of them is the .out file and the other is the .gh5 files. Now we are getting the gh5 file which retains the exact observations that are used in modeling and also contains things called factor scores because it considers each individual person as a factor. These are reported in the gh5. files. This is where we are a little unsure what we are talking about. </a:t>
            </a:r>
          </a:p>
          <a:p>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11</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Violation</a:t>
            </a:r>
            <a:r>
              <a:rPr lang="en-CA" baseline="0" dirty="0" smtClean="0"/>
              <a:t> of the linearity assumption</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12</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Hypothesis:</a:t>
            </a:r>
            <a:r>
              <a:rPr lang="en-CA" baseline="0" dirty="0" smtClean="0"/>
              <a:t> </a:t>
            </a:r>
            <a:r>
              <a:rPr lang="en-CA" dirty="0" smtClean="0"/>
              <a:t>Before 82 you can exhibit</a:t>
            </a:r>
            <a:r>
              <a:rPr lang="en-CA" baseline="0" dirty="0" smtClean="0"/>
              <a:t> training effects or steady progression but around 82 the learning effect does not compensate for deterioration. </a:t>
            </a:r>
          </a:p>
          <a:p>
            <a:r>
              <a:rPr lang="en-CA" baseline="0" dirty="0" smtClean="0"/>
              <a:t>If we don’t observe participants for enough waves we see the learning effect of increasing number comparison performance but do not detect the decline. </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13</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15</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number of participants for</a:t>
            </a:r>
            <a:r>
              <a:rPr lang="en-CA" baseline="0" dirty="0" smtClean="0"/>
              <a:t> whom the data is available at this time point. </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Bivariate</a:t>
            </a:r>
            <a:r>
              <a:rPr lang="en-CA" dirty="0" smtClean="0"/>
              <a:t> growth</a:t>
            </a:r>
            <a:r>
              <a:rPr lang="en-CA" baseline="0" dirty="0" smtClean="0"/>
              <a:t> models simultaneously model trajectories for two dependent variables separately, but also allow the correlations between both intercept (baseline level) and slope parameters (change over time) of both variables to be examined. </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4</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Women: at a rate of about 1 unit</a:t>
            </a:r>
            <a:r>
              <a:rPr lang="en-CA" baseline="0" dirty="0" smtClean="0"/>
              <a:t> decrease per unit of time (1 lbs of grip pressure per year).</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Men: start a rate of decline of about 1.3 pounds per year, then this increases to almost 2 lbs loss of grip pressure per year.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6</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If we analyze fewer than 9 waves of data we fail to detect a significant decline in category fluency test performance.</a:t>
            </a:r>
          </a:p>
          <a:p>
            <a:r>
              <a:rPr lang="en-CA" baseline="0" dirty="0" smtClean="0"/>
              <a:t>However</a:t>
            </a:r>
            <a:r>
              <a:rPr lang="en-CA" baseline="0" dirty="0" smtClean="0"/>
              <a:t>, category fluency shows a non-significant positive slope and then a non-significant negative slope until 9 waves of data are included for men and 10 waves of data are included for women. This also suggests that if you had 9 wave of data for men and women you would reach the conclusion that men are declining it category fluency performance but women are not over time, controlling for baseline age. </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7</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Now we will move to a different album. Slopes</a:t>
            </a:r>
            <a:r>
              <a:rPr lang="en-CA" baseline="0" dirty="0" smtClean="0"/>
              <a:t> were significant at </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8</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Now we will move to a different album. For</a:t>
            </a:r>
            <a:r>
              <a:rPr lang="en-CA" baseline="0" dirty="0" smtClean="0"/>
              <a:t> men the slope is negative regardless of the  number of waves of data included but the decline in number comparison performance does not become significant until at least 7 waves are included.</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9</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0765D827-9FCA-4E06-BA69-F8F21BACE688}" type="datetimeFigureOut">
              <a:rPr lang="en-CA" smtClean="0"/>
              <a:pPr/>
              <a:t>2015-10-12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765D827-9FCA-4E06-BA69-F8F21BACE688}" type="datetimeFigureOut">
              <a:rPr lang="en-CA" smtClean="0"/>
              <a:pPr/>
              <a:t>2015-10-12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765D827-9FCA-4E06-BA69-F8F21BACE688}" type="datetimeFigureOut">
              <a:rPr lang="en-CA" smtClean="0"/>
              <a:pPr/>
              <a:t>2015-10-12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765D827-9FCA-4E06-BA69-F8F21BACE688}" type="datetimeFigureOut">
              <a:rPr lang="en-CA" smtClean="0"/>
              <a:pPr/>
              <a:t>2015-10-12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65D827-9FCA-4E06-BA69-F8F21BACE688}" type="datetimeFigureOut">
              <a:rPr lang="en-CA" smtClean="0"/>
              <a:pPr/>
              <a:t>2015-10-12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0765D827-9FCA-4E06-BA69-F8F21BACE688}" type="datetimeFigureOut">
              <a:rPr lang="en-CA" smtClean="0"/>
              <a:pPr/>
              <a:t>2015-10-12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0765D827-9FCA-4E06-BA69-F8F21BACE688}" type="datetimeFigureOut">
              <a:rPr lang="en-CA" smtClean="0"/>
              <a:pPr/>
              <a:t>2015-10-12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0765D827-9FCA-4E06-BA69-F8F21BACE688}" type="datetimeFigureOut">
              <a:rPr lang="en-CA" smtClean="0"/>
              <a:pPr/>
              <a:t>2015-10-12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5D827-9FCA-4E06-BA69-F8F21BACE688}" type="datetimeFigureOut">
              <a:rPr lang="en-CA" smtClean="0"/>
              <a:pPr/>
              <a:t>2015-10-12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5D827-9FCA-4E06-BA69-F8F21BACE688}" type="datetimeFigureOut">
              <a:rPr lang="en-CA" smtClean="0"/>
              <a:pPr/>
              <a:t>2015-10-12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5D827-9FCA-4E06-BA69-F8F21BACE688}" type="datetimeFigureOut">
              <a:rPr lang="en-CA" smtClean="0"/>
              <a:pPr/>
              <a:t>2015-10-12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5D827-9FCA-4E06-BA69-F8F21BACE688}" type="datetimeFigureOut">
              <a:rPr lang="en-CA" smtClean="0"/>
              <a:pPr/>
              <a:t>2015-10-12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AD0DB-865C-4BA5-AE08-100168AD35E8}"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oo.gl/photos/yRLCNLmwJcmGGKrj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oo.gl/photos/vYX4k8K4bb3nUTmf6"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r>
              <a:rPr lang="en-CA" dirty="0" smtClean="0"/>
              <a:t>Rush MAP study</a:t>
            </a:r>
          </a:p>
          <a:p>
            <a:pPr lvl="1"/>
            <a:r>
              <a:rPr lang="en-CA" dirty="0" smtClean="0"/>
              <a:t>Began in 1997, rolling enrollment</a:t>
            </a:r>
          </a:p>
          <a:p>
            <a:pPr lvl="1"/>
            <a:r>
              <a:rPr lang="en-CA" dirty="0"/>
              <a:t> </a:t>
            </a:r>
            <a:r>
              <a:rPr lang="en-CA" dirty="0" smtClean="0"/>
              <a:t>Northeastern Illinois, residents of continuous care communities</a:t>
            </a:r>
          </a:p>
          <a:p>
            <a:pPr lvl="1"/>
            <a:r>
              <a:rPr lang="en-CA" dirty="0"/>
              <a:t>U</a:t>
            </a:r>
            <a:r>
              <a:rPr lang="en-CA" dirty="0" smtClean="0"/>
              <a:t>p to 17 waves of data, few people actually have this number</a:t>
            </a:r>
          </a:p>
          <a:p>
            <a:pPr lvl="1"/>
            <a:r>
              <a:rPr lang="en-CA" dirty="0" smtClean="0"/>
              <a:t>Decision about how many waves to include</a:t>
            </a:r>
          </a:p>
          <a:p>
            <a:pPr lvl="1"/>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Kb Fans: grip-NUMBERCOMP</a:t>
            </a:r>
            <a:endParaRPr lang="en-CA" dirty="0"/>
          </a:p>
        </p:txBody>
      </p:sp>
      <p:sp>
        <p:nvSpPr>
          <p:cNvPr id="3" name="Content Placeholder 2"/>
          <p:cNvSpPr>
            <a:spLocks noGrp="1"/>
          </p:cNvSpPr>
          <p:nvPr>
            <p:ph idx="1"/>
          </p:nvPr>
        </p:nvSpPr>
        <p:spPr/>
        <p:txBody>
          <a:bodyPr>
            <a:normAutofit/>
          </a:bodyPr>
          <a:lstStyle/>
          <a:p>
            <a:r>
              <a:rPr lang="en-CA" dirty="0" smtClean="0"/>
              <a:t>Red lines: trajectories of individuals across time.</a:t>
            </a:r>
          </a:p>
          <a:p>
            <a:r>
              <a:rPr lang="en-CA" dirty="0" smtClean="0"/>
              <a:t>Y-axis: performance on the number comparison task</a:t>
            </a:r>
          </a:p>
          <a:p>
            <a:r>
              <a:rPr lang="en-CA" dirty="0" smtClean="0"/>
              <a:t>X-axis: time metric</a:t>
            </a:r>
            <a:endParaRPr lang="en-CA" dirty="0" smtClean="0"/>
          </a:p>
          <a:p>
            <a:r>
              <a:rPr lang="en-CA" dirty="0" smtClean="0"/>
              <a:t>Top row: time in study*</a:t>
            </a:r>
          </a:p>
          <a:p>
            <a:r>
              <a:rPr lang="en-CA" dirty="0" smtClean="0"/>
              <a:t>Bottom row: biological age</a:t>
            </a:r>
          </a:p>
          <a:p>
            <a:r>
              <a:rPr lang="en-CA" dirty="0" smtClean="0"/>
              <a:t>Blue lines: smooth average</a:t>
            </a:r>
          </a:p>
          <a:p>
            <a:pPr>
              <a:buNone/>
            </a:pPr>
            <a:endParaRPr lang="en-CA"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Kb Fans: grip-NUMBERCOMP</a:t>
            </a:r>
            <a:endParaRPr lang="en-CA" dirty="0"/>
          </a:p>
        </p:txBody>
      </p:sp>
      <p:sp>
        <p:nvSpPr>
          <p:cNvPr id="3" name="Content Placeholder 2"/>
          <p:cNvSpPr>
            <a:spLocks noGrp="1"/>
          </p:cNvSpPr>
          <p:nvPr>
            <p:ph idx="1"/>
          </p:nvPr>
        </p:nvSpPr>
        <p:spPr/>
        <p:txBody>
          <a:bodyPr>
            <a:normAutofit/>
          </a:bodyPr>
          <a:lstStyle/>
          <a:p>
            <a:r>
              <a:rPr lang="en-CA" dirty="0" smtClean="0"/>
              <a:t>Left column: observed trajectories</a:t>
            </a:r>
          </a:p>
          <a:p>
            <a:r>
              <a:rPr lang="en-CA" dirty="0" smtClean="0"/>
              <a:t>Middle column: predicted trajectories reconstructed from the fixed effects (.out files) estimated by </a:t>
            </a:r>
            <a:r>
              <a:rPr lang="en-CA" dirty="0" err="1" smtClean="0"/>
              <a:t>Mplus</a:t>
            </a:r>
            <a:r>
              <a:rPr lang="en-CA" dirty="0" smtClean="0"/>
              <a:t>.</a:t>
            </a:r>
          </a:p>
          <a:p>
            <a:r>
              <a:rPr lang="en-CA" dirty="0" smtClean="0"/>
              <a:t>Right column: trajectories reconstructed from factor scores (gh5. file) created during model estimation in </a:t>
            </a:r>
            <a:r>
              <a:rPr lang="en-CA" dirty="0" err="1" smtClean="0"/>
              <a:t>Mplus</a:t>
            </a:r>
            <a:r>
              <a:rPr lang="en-CA"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Kb Fans: grip-NUMBERCOMP</a:t>
            </a:r>
            <a:endParaRPr lang="en-CA" dirty="0"/>
          </a:p>
        </p:txBody>
      </p:sp>
      <p:sp>
        <p:nvSpPr>
          <p:cNvPr id="3" name="Content Placeholder 2"/>
          <p:cNvSpPr>
            <a:spLocks noGrp="1"/>
          </p:cNvSpPr>
          <p:nvPr>
            <p:ph idx="1"/>
          </p:nvPr>
        </p:nvSpPr>
        <p:spPr/>
        <p:txBody>
          <a:bodyPr>
            <a:normAutofit/>
          </a:bodyPr>
          <a:lstStyle/>
          <a:p>
            <a:r>
              <a:rPr lang="en-CA" dirty="0" smtClean="0"/>
              <a:t>Left, age</a:t>
            </a:r>
          </a:p>
          <a:p>
            <a:r>
              <a:rPr lang="en-CA" dirty="0" smtClean="0"/>
              <a:t>The curvilinear shape of the trajectory is evident</a:t>
            </a:r>
          </a:p>
          <a:p>
            <a:r>
              <a:rPr lang="en-CA" dirty="0" smtClean="0"/>
              <a:t>Supports our hypothesis from Kb profile graph</a:t>
            </a:r>
          </a:p>
          <a:p>
            <a:r>
              <a:rPr lang="en-CA" dirty="0" smtClean="0"/>
              <a:t>Small increase in performance between ages and 60 and 65 likely represent practice effects</a:t>
            </a:r>
          </a:p>
          <a:p>
            <a:r>
              <a:rPr lang="en-CA" dirty="0" smtClean="0"/>
              <a:t>Decline begins ~67 yrs</a:t>
            </a:r>
          </a:p>
          <a:p>
            <a:r>
              <a:rPr lang="en-CA" dirty="0" smtClean="0"/>
              <a:t>Accelerates ~82 yrs</a:t>
            </a:r>
          </a:p>
          <a:p>
            <a:pPr>
              <a:buNone/>
            </a:pPr>
            <a:endParaRPr lang="en-CA"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Kb Fans: grip-NUMBERCOMP</a:t>
            </a:r>
            <a:endParaRPr lang="en-CA" dirty="0"/>
          </a:p>
        </p:txBody>
      </p:sp>
      <p:sp>
        <p:nvSpPr>
          <p:cNvPr id="3" name="Content Placeholder 2"/>
          <p:cNvSpPr>
            <a:spLocks noGrp="1"/>
          </p:cNvSpPr>
          <p:nvPr>
            <p:ph idx="1"/>
          </p:nvPr>
        </p:nvSpPr>
        <p:spPr/>
        <p:txBody>
          <a:bodyPr>
            <a:normAutofit lnSpcReduction="10000"/>
          </a:bodyPr>
          <a:lstStyle/>
          <a:p>
            <a:r>
              <a:rPr lang="en-CA" dirty="0" smtClean="0"/>
              <a:t>Middle, age</a:t>
            </a:r>
          </a:p>
          <a:p>
            <a:r>
              <a:rPr lang="en-CA" dirty="0" smtClean="0"/>
              <a:t>The blue line (smoothed average) becomes steeper as more waves are included in the analysis.</a:t>
            </a:r>
          </a:p>
          <a:p>
            <a:r>
              <a:rPr lang="en-CA" dirty="0" smtClean="0"/>
              <a:t>It appears that women show a practice effect but decline sooner (~67)</a:t>
            </a:r>
          </a:p>
          <a:p>
            <a:r>
              <a:rPr lang="en-CA" dirty="0" smtClean="0"/>
              <a:t>Men do not show a practice effect but decline later (~80)</a:t>
            </a:r>
          </a:p>
          <a:p>
            <a:r>
              <a:rPr lang="en-CA" dirty="0" smtClean="0"/>
              <a:t>There are fewer men than women</a:t>
            </a:r>
          </a:p>
          <a:p>
            <a:endParaRPr lang="en-CA"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Kb Fans: grip-NUMBERCOMP</a:t>
            </a:r>
            <a:endParaRPr lang="en-CA" dirty="0"/>
          </a:p>
        </p:txBody>
      </p:sp>
      <p:sp>
        <p:nvSpPr>
          <p:cNvPr id="3" name="Content Placeholder 2"/>
          <p:cNvSpPr>
            <a:spLocks noGrp="1"/>
          </p:cNvSpPr>
          <p:nvPr>
            <p:ph idx="1"/>
          </p:nvPr>
        </p:nvSpPr>
        <p:spPr/>
        <p:txBody>
          <a:bodyPr/>
          <a:lstStyle/>
          <a:p>
            <a:r>
              <a:rPr lang="en-CA" dirty="0" smtClean="0"/>
              <a:t>Right</a:t>
            </a:r>
          </a:p>
          <a:p>
            <a:r>
              <a:rPr lang="en-CA" dirty="0" smtClean="0"/>
              <a:t>Trajectories reconstructed from the estimated factor scores (</a:t>
            </a:r>
            <a:r>
              <a:rPr lang="en-CA" dirty="0" err="1" smtClean="0"/>
              <a:t>Mplus</a:t>
            </a:r>
            <a:r>
              <a:rPr lang="en-CA" dirty="0" smtClean="0"/>
              <a:t> </a:t>
            </a:r>
            <a:r>
              <a:rPr lang="en-CA" dirty="0" smtClean="0"/>
              <a:t>.gh5 file)</a:t>
            </a:r>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Questions/Discussion</a:t>
            </a:r>
            <a:endParaRPr lang="en-CA" dirty="0"/>
          </a:p>
        </p:txBody>
      </p:sp>
      <p:sp>
        <p:nvSpPr>
          <p:cNvPr id="3" name="Content Placeholder 2"/>
          <p:cNvSpPr>
            <a:spLocks noGrp="1"/>
          </p:cNvSpPr>
          <p:nvPr>
            <p:ph idx="1"/>
          </p:nvPr>
        </p:nvSpPr>
        <p:spPr/>
        <p:txBody>
          <a:bodyPr/>
          <a:lstStyle/>
          <a:p>
            <a:pPr>
              <a:buNone/>
            </a:pPr>
            <a:r>
              <a:rPr lang="en-CA" dirty="0" smtClean="0"/>
              <a:t>Q1: What exactly do factor scores reconstruct?</a:t>
            </a:r>
          </a:p>
          <a:p>
            <a:pPr>
              <a:buNone/>
            </a:pPr>
            <a:r>
              <a:rPr lang="en-CA" dirty="0" smtClean="0"/>
              <a:t>Q2: At what wave count do trajectories become unreliable? </a:t>
            </a:r>
          </a:p>
          <a:p>
            <a:pPr>
              <a:buNone/>
            </a:pPr>
            <a:endParaRPr lang="en-CA" dirty="0" smtClean="0"/>
          </a:p>
          <a:p>
            <a:pPr>
              <a:buNone/>
            </a:pP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Participants</a:t>
            </a:r>
            <a:endParaRPr lang="en-CA" dirty="0"/>
          </a:p>
        </p:txBody>
      </p:sp>
      <p:graphicFrame>
        <p:nvGraphicFramePr>
          <p:cNvPr id="4" name="Table 3"/>
          <p:cNvGraphicFramePr>
            <a:graphicFrameLocks noGrp="1"/>
          </p:cNvGraphicFramePr>
          <p:nvPr/>
        </p:nvGraphicFramePr>
        <p:xfrm>
          <a:off x="971600" y="1772816"/>
          <a:ext cx="7015581" cy="4328922"/>
        </p:xfrm>
        <a:graphic>
          <a:graphicData uri="http://schemas.openxmlformats.org/drawingml/2006/table">
            <a:tbl>
              <a:tblPr/>
              <a:tblGrid>
                <a:gridCol w="2338527"/>
                <a:gridCol w="2338527"/>
                <a:gridCol w="2338527"/>
              </a:tblGrid>
              <a:tr h="223604">
                <a:tc>
                  <a:txBody>
                    <a:bodyPr/>
                    <a:lstStyle/>
                    <a:p>
                      <a:pPr algn="ctr">
                        <a:lnSpc>
                          <a:spcPct val="115000"/>
                        </a:lnSpc>
                        <a:spcAft>
                          <a:spcPts val="0"/>
                        </a:spcAft>
                      </a:pPr>
                      <a:r>
                        <a:rPr lang="en-CA" sz="1300" dirty="0">
                          <a:latin typeface="Calibri"/>
                          <a:ea typeface="Calibri"/>
                          <a:cs typeface="Times New Roman"/>
                        </a:rPr>
                        <a:t>Follow up year</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CA" sz="1300">
                        <a:latin typeface="Calibri"/>
                        <a:ea typeface="Calibri"/>
                        <a:cs typeface="Times New Roman"/>
                      </a:endParaRP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CA" sz="1300">
                        <a:latin typeface="Calibri"/>
                        <a:ea typeface="Calibri"/>
                        <a:cs typeface="Times New Roman"/>
                      </a:endParaRP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endParaRPr lang="en-CA" sz="1300">
                        <a:latin typeface="Calibri"/>
                        <a:ea typeface="Calibri"/>
                        <a:cs typeface="Times New Roman"/>
                      </a:endParaRP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Women</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Men</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0 </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961</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336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850</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280</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2</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724</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234</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598</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196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4</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486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166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5</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386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126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338</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109</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7</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283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88</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8</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233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77</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9</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180</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54</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10</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121</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39</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11</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63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19</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12</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32</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5</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23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2</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14</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17</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2</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15</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2</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0</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a:t>
            </a:r>
            <a:endParaRPr lang="en-CA" dirty="0"/>
          </a:p>
        </p:txBody>
      </p:sp>
      <p:sp>
        <p:nvSpPr>
          <p:cNvPr id="3" name="Content Placeholder 2"/>
          <p:cNvSpPr>
            <a:spLocks noGrp="1"/>
          </p:cNvSpPr>
          <p:nvPr>
            <p:ph idx="1"/>
          </p:nvPr>
        </p:nvSpPr>
        <p:spPr/>
        <p:txBody>
          <a:bodyPr/>
          <a:lstStyle/>
          <a:p>
            <a:r>
              <a:rPr lang="en-CA" dirty="0" smtClean="0"/>
              <a:t>Do the number of waves included in the growth model impact the </a:t>
            </a:r>
            <a:r>
              <a:rPr lang="en-CA" dirty="0" smtClean="0"/>
              <a:t>conclusions?</a:t>
            </a:r>
            <a:endParaRPr lang="en-CA" dirty="0" smtClean="0"/>
          </a:p>
          <a:p>
            <a:endParaRPr lang="en-CA" dirty="0"/>
          </a:p>
          <a:p>
            <a:r>
              <a:rPr lang="en-CA" dirty="0" smtClean="0"/>
              <a:t>Examine cognitive and physical outcomes with increasing numbers of </a:t>
            </a:r>
            <a:r>
              <a:rPr lang="en-CA" dirty="0" smtClean="0"/>
              <a:t>waves included</a:t>
            </a:r>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Plots</a:t>
            </a:r>
            <a:endParaRPr lang="en-CA" dirty="0"/>
          </a:p>
        </p:txBody>
      </p:sp>
      <p:sp>
        <p:nvSpPr>
          <p:cNvPr id="3" name="Content Placeholder 2"/>
          <p:cNvSpPr>
            <a:spLocks noGrp="1"/>
          </p:cNvSpPr>
          <p:nvPr>
            <p:ph idx="1"/>
          </p:nvPr>
        </p:nvSpPr>
        <p:spPr/>
        <p:txBody>
          <a:bodyPr>
            <a:normAutofit fontScale="92500" lnSpcReduction="10000"/>
          </a:bodyPr>
          <a:lstStyle/>
          <a:p>
            <a:r>
              <a:rPr lang="en-CA" dirty="0" err="1" smtClean="0"/>
              <a:t>KB_profiles</a:t>
            </a:r>
            <a:r>
              <a:rPr lang="en-CA" dirty="0" smtClean="0"/>
              <a:t> (</a:t>
            </a:r>
            <a:r>
              <a:rPr lang="en-CA" dirty="0" smtClean="0">
                <a:hlinkClick r:id="rId3"/>
              </a:rPr>
              <a:t>https://</a:t>
            </a:r>
            <a:r>
              <a:rPr lang="en-CA" dirty="0" smtClean="0">
                <a:hlinkClick r:id="rId3"/>
              </a:rPr>
              <a:t>goo.gl/photos/yRLCNLmwJcmGGKrj8</a:t>
            </a:r>
            <a:r>
              <a:rPr lang="en-CA" dirty="0" smtClean="0"/>
              <a:t>)</a:t>
            </a:r>
          </a:p>
          <a:p>
            <a:r>
              <a:rPr lang="en-CA" dirty="0" smtClean="0"/>
              <a:t>Left column: Intercepts (baseline)</a:t>
            </a:r>
          </a:p>
          <a:p>
            <a:r>
              <a:rPr lang="en-CA" dirty="0" smtClean="0"/>
              <a:t>Right column: Slope (rate of change)</a:t>
            </a:r>
          </a:p>
          <a:p>
            <a:r>
              <a:rPr lang="en-CA" dirty="0" smtClean="0"/>
              <a:t>Vertical facet: Gender</a:t>
            </a:r>
          </a:p>
          <a:p>
            <a:r>
              <a:rPr lang="en-CA" dirty="0" smtClean="0"/>
              <a:t>Horizontal facet: Outcome measures</a:t>
            </a:r>
          </a:p>
          <a:p>
            <a:r>
              <a:rPr lang="en-CA" dirty="0" smtClean="0"/>
              <a:t>X-axis: Numerical value</a:t>
            </a:r>
          </a:p>
          <a:p>
            <a:r>
              <a:rPr lang="en-CA" dirty="0" smtClean="0"/>
              <a:t>Y-axis: Waves included in analysis</a:t>
            </a:r>
          </a:p>
          <a:p>
            <a:r>
              <a:rPr lang="en-CA" dirty="0" smtClean="0"/>
              <a:t>Labels: </a:t>
            </a:r>
            <a:r>
              <a:rPr lang="en-CA" sz="2200" dirty="0" err="1" smtClean="0">
                <a:latin typeface="Consolas" pitchFamily="49" charset="0"/>
                <a:cs typeface="Consolas" pitchFamily="49" charset="0"/>
              </a:rPr>
              <a:t>Estimate|S.E.|Est</a:t>
            </a:r>
            <a:r>
              <a:rPr lang="en-CA" sz="2200" dirty="0" smtClean="0">
                <a:latin typeface="Consolas" pitchFamily="49" charset="0"/>
                <a:cs typeface="Consolas" pitchFamily="49" charset="0"/>
              </a:rPr>
              <a:t>./S.E</a:t>
            </a:r>
            <a:r>
              <a:rPr lang="en-CA" sz="2200" dirty="0" smtClean="0">
                <a:latin typeface="Consolas" pitchFamily="49" charset="0"/>
                <a:cs typeface="Consolas" pitchFamily="49" charset="0"/>
              </a:rPr>
              <a:t>. |P-Value</a:t>
            </a:r>
            <a:endParaRPr lang="en-CA" sz="2200" dirty="0" smtClean="0">
              <a:latin typeface="Consolas" pitchFamily="49" charset="0"/>
              <a:cs typeface="Consolas" pitchFamily="49" charset="0"/>
            </a:endParaRPr>
          </a:p>
          <a:p>
            <a:endParaRPr lang="en-CA"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Intercepts</a:t>
            </a:r>
            <a:endParaRPr lang="en-CA" dirty="0"/>
          </a:p>
        </p:txBody>
      </p:sp>
      <p:sp>
        <p:nvSpPr>
          <p:cNvPr id="3" name="Content Placeholder 2"/>
          <p:cNvSpPr>
            <a:spLocks noGrp="1"/>
          </p:cNvSpPr>
          <p:nvPr>
            <p:ph idx="1"/>
          </p:nvPr>
        </p:nvSpPr>
        <p:spPr/>
        <p:txBody>
          <a:bodyPr>
            <a:normAutofit/>
          </a:bodyPr>
          <a:lstStyle/>
          <a:p>
            <a:r>
              <a:rPr lang="en-CA" dirty="0" smtClean="0"/>
              <a:t>Intercepts show little change over the number of waves used in the analysis.</a:t>
            </a:r>
          </a:p>
          <a:p>
            <a:r>
              <a:rPr lang="en-CA" dirty="0" smtClean="0"/>
              <a:t>Across all outcome pairs this remains true</a:t>
            </a:r>
          </a:p>
          <a:p>
            <a:r>
              <a:rPr lang="en-CA" dirty="0" smtClean="0"/>
              <a:t>Intercepts are the baseline levels of the outcome measure </a:t>
            </a:r>
          </a:p>
          <a:p>
            <a:r>
              <a:rPr lang="en-CA" dirty="0" smtClean="0"/>
              <a:t>Fluctuations over the number of waves might indicate model misspecification</a:t>
            </a:r>
            <a:endParaRPr lang="en-CA" dirty="0" smtClean="0"/>
          </a:p>
          <a:p>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FF0000"/>
                </a:solidFill>
              </a:rPr>
              <a:t>Grip</a:t>
            </a:r>
            <a:r>
              <a:rPr lang="en-CA" dirty="0" smtClean="0"/>
              <a:t>-Category Fluency</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Slope </a:t>
            </a:r>
            <a:r>
              <a:rPr lang="en-CA" dirty="0" smtClean="0"/>
              <a:t>column, physical facet</a:t>
            </a:r>
            <a:endParaRPr lang="en-CA" dirty="0" smtClean="0"/>
          </a:p>
          <a:p>
            <a:r>
              <a:rPr lang="en-CA" dirty="0" smtClean="0"/>
              <a:t>Regardless of the number of waves analyzed we see a steady decline in grip strength for both sexes. </a:t>
            </a:r>
          </a:p>
          <a:p>
            <a:r>
              <a:rPr lang="en-CA" dirty="0" smtClean="0"/>
              <a:t>Women: The straight vertical purple line suggests a consistent rate of decline regardless of waves count included.</a:t>
            </a:r>
          </a:p>
          <a:p>
            <a:r>
              <a:rPr lang="en-CA" dirty="0" smtClean="0"/>
              <a:t>Men: The curvature of the line between wave count 4 and 8 hints at an accelerated rate of decline between those time points.  </a:t>
            </a:r>
            <a:endParaRPr lang="en-CA"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Grip-</a:t>
            </a:r>
            <a:r>
              <a:rPr lang="en-CA" dirty="0" smtClean="0">
                <a:solidFill>
                  <a:srgbClr val="FF0000"/>
                </a:solidFill>
              </a:rPr>
              <a:t>Category </a:t>
            </a:r>
            <a:r>
              <a:rPr lang="en-CA" dirty="0" smtClean="0">
                <a:solidFill>
                  <a:srgbClr val="FF0000"/>
                </a:solidFill>
              </a:rPr>
              <a:t>Fluency</a:t>
            </a:r>
            <a:endParaRPr lang="en-CA" dirty="0">
              <a:solidFill>
                <a:srgbClr val="FF0000"/>
              </a:solidFill>
            </a:endParaRPr>
          </a:p>
        </p:txBody>
      </p:sp>
      <p:sp>
        <p:nvSpPr>
          <p:cNvPr id="3" name="Content Placeholder 2"/>
          <p:cNvSpPr>
            <a:spLocks noGrp="1"/>
          </p:cNvSpPr>
          <p:nvPr>
            <p:ph idx="1"/>
          </p:nvPr>
        </p:nvSpPr>
        <p:spPr/>
        <p:txBody>
          <a:bodyPr>
            <a:normAutofit lnSpcReduction="10000"/>
          </a:bodyPr>
          <a:lstStyle/>
          <a:p>
            <a:r>
              <a:rPr lang="en-CA" dirty="0" smtClean="0"/>
              <a:t>Slope column, significance row, cognitive facet</a:t>
            </a:r>
          </a:p>
          <a:p>
            <a:r>
              <a:rPr lang="en-CA" dirty="0" smtClean="0"/>
              <a:t>Slopes become significant once at least 9-10 waves are included</a:t>
            </a:r>
            <a:endParaRPr lang="en-CA" dirty="0" smtClean="0"/>
          </a:p>
          <a:p>
            <a:r>
              <a:rPr lang="en-CA" dirty="0" smtClean="0"/>
              <a:t>If we analyze fewer than 9 waves of data we fail to detect a significant decline in category fluency test performance.</a:t>
            </a:r>
            <a:endParaRPr lang="en-CA" dirty="0" smtClean="0"/>
          </a:p>
          <a:p>
            <a:r>
              <a:rPr lang="en-CA" dirty="0" smtClean="0"/>
              <a:t>Men require fewer waves (9) of data in the analysis to detect a significant decline than women (10).</a:t>
            </a:r>
            <a:endParaRPr lang="en-CA" dirty="0" smtClean="0"/>
          </a:p>
          <a:p>
            <a:pPr>
              <a:buNone/>
            </a:pPr>
            <a:endParaRPr lang="en-CA" dirty="0" smtClean="0"/>
          </a:p>
          <a:p>
            <a:endParaRPr lang="en-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Grip-</a:t>
            </a:r>
            <a:r>
              <a:rPr lang="en-CA" dirty="0" smtClean="0">
                <a:solidFill>
                  <a:schemeClr val="tx2"/>
                </a:solidFill>
              </a:rPr>
              <a:t>Number Comparison</a:t>
            </a:r>
            <a:endParaRPr lang="en-CA" dirty="0">
              <a:solidFill>
                <a:schemeClr val="tx2"/>
              </a:solidFill>
            </a:endParaRPr>
          </a:p>
        </p:txBody>
      </p:sp>
      <p:sp>
        <p:nvSpPr>
          <p:cNvPr id="3" name="Content Placeholder 2"/>
          <p:cNvSpPr>
            <a:spLocks noGrp="1"/>
          </p:cNvSpPr>
          <p:nvPr>
            <p:ph idx="1"/>
          </p:nvPr>
        </p:nvSpPr>
        <p:spPr/>
        <p:txBody>
          <a:bodyPr>
            <a:normAutofit/>
          </a:bodyPr>
          <a:lstStyle/>
          <a:p>
            <a:r>
              <a:rPr lang="en-CA" dirty="0" err="1" smtClean="0"/>
              <a:t>Kb_fans</a:t>
            </a:r>
            <a:r>
              <a:rPr lang="en-CA" dirty="0" smtClean="0"/>
              <a:t> (</a:t>
            </a:r>
            <a:r>
              <a:rPr lang="en-CA" u="sng" dirty="0" smtClean="0">
                <a:hlinkClick r:id="rId3"/>
              </a:rPr>
              <a:t>https</a:t>
            </a:r>
            <a:r>
              <a:rPr lang="en-CA" u="sng" dirty="0" smtClean="0">
                <a:hlinkClick r:id="rId3"/>
              </a:rPr>
              <a:t>://goo.gl/photos/vYX4k8K4bb3nUTmf6</a:t>
            </a:r>
            <a:r>
              <a:rPr lang="en-CA" dirty="0" smtClean="0"/>
              <a:t>)</a:t>
            </a:r>
            <a:endParaRPr lang="en-CA" dirty="0" smtClean="0"/>
          </a:p>
          <a:p>
            <a:r>
              <a:rPr lang="en-CA" dirty="0" smtClean="0"/>
              <a:t>Slope column, significance, cognitive facet</a:t>
            </a:r>
          </a:p>
          <a:p>
            <a:r>
              <a:rPr lang="en-CA" dirty="0" smtClean="0"/>
              <a:t>Men: We can detect a significant decline in number comparison task performance once at least 7 waves are included.</a:t>
            </a:r>
          </a:p>
          <a:p>
            <a:r>
              <a:rPr lang="en-CA" dirty="0" smtClean="0"/>
              <a:t>Women: Both positive (wave 5) and negative slopes (wave 9+) reached significance.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Grip-</a:t>
            </a:r>
            <a:r>
              <a:rPr lang="en-CA" dirty="0" smtClean="0">
                <a:solidFill>
                  <a:schemeClr val="tx2"/>
                </a:solidFill>
              </a:rPr>
              <a:t>Number Comparison</a:t>
            </a:r>
            <a:endParaRPr lang="en-CA" dirty="0">
              <a:solidFill>
                <a:schemeClr val="tx2"/>
              </a:solidFill>
            </a:endParaRPr>
          </a:p>
        </p:txBody>
      </p:sp>
      <p:sp>
        <p:nvSpPr>
          <p:cNvPr id="3" name="Content Placeholder 2"/>
          <p:cNvSpPr>
            <a:spLocks noGrp="1"/>
          </p:cNvSpPr>
          <p:nvPr>
            <p:ph idx="1"/>
          </p:nvPr>
        </p:nvSpPr>
        <p:spPr/>
        <p:txBody>
          <a:bodyPr>
            <a:normAutofit/>
          </a:bodyPr>
          <a:lstStyle/>
          <a:p>
            <a:r>
              <a:rPr lang="en-CA" dirty="0" smtClean="0"/>
              <a:t>Zoom on top right cell, slope </a:t>
            </a:r>
            <a:r>
              <a:rPr lang="en-CA" dirty="0" smtClean="0"/>
              <a:t>column, point </a:t>
            </a:r>
            <a:r>
              <a:rPr lang="en-CA" dirty="0" smtClean="0"/>
              <a:t>estimate row.</a:t>
            </a:r>
          </a:p>
          <a:p>
            <a:r>
              <a:rPr lang="en-CA" dirty="0" smtClean="0"/>
              <a:t>Facets: cognitive, women.</a:t>
            </a:r>
          </a:p>
          <a:p>
            <a:r>
              <a:rPr lang="en-CA" dirty="0" smtClean="0"/>
              <a:t>Changing signs of the slope suggests non-linearity in the observed data.</a:t>
            </a:r>
          </a:p>
          <a:p>
            <a:r>
              <a:rPr lang="en-CA" dirty="0" smtClean="0"/>
              <a:t>We explore the observed and modeled data in the next series of dynamic plots.</a:t>
            </a:r>
          </a:p>
          <a:p>
            <a:pPr>
              <a:buNone/>
            </a:pPr>
            <a:endParaRPr lang="en-CA"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4376</TotalTime>
  <Words>1258</Words>
  <Application>Microsoft Office PowerPoint</Application>
  <PresentationFormat>On-screen Show (4:3)</PresentationFormat>
  <Paragraphs>161</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Participants</vt:lpstr>
      <vt:lpstr>Question</vt:lpstr>
      <vt:lpstr>Plots</vt:lpstr>
      <vt:lpstr>Intercepts</vt:lpstr>
      <vt:lpstr>Grip-Category Fluency</vt:lpstr>
      <vt:lpstr>Grip-Category Fluency</vt:lpstr>
      <vt:lpstr>Grip-Number Comparison</vt:lpstr>
      <vt:lpstr>Grip-Number Comparison</vt:lpstr>
      <vt:lpstr>Kb Fans: grip-NUMBERCOMP</vt:lpstr>
      <vt:lpstr>Kb Fans: grip-NUMBERCOMP</vt:lpstr>
      <vt:lpstr>Kb Fans: grip-NUMBERCOMP</vt:lpstr>
      <vt:lpstr>Kb Fans: grip-NUMBERCOMP</vt:lpstr>
      <vt:lpstr>Kb Fans: grip-NUMBERCOMP</vt:lpstr>
      <vt:lpstr>Questions/Discussion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Cassandra Brown</dc:creator>
  <cp:lastModifiedBy>Cassandra Brown</cp:lastModifiedBy>
  <cp:revision>141</cp:revision>
  <dcterms:created xsi:type="dcterms:W3CDTF">2015-10-09T20:52:07Z</dcterms:created>
  <dcterms:modified xsi:type="dcterms:W3CDTF">2015-10-12T22:40:09Z</dcterms:modified>
</cp:coreProperties>
</file>