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7" r:id="rId2"/>
    <p:sldId id="294" r:id="rId3"/>
    <p:sldId id="284" r:id="rId4"/>
    <p:sldId id="277" r:id="rId5"/>
    <p:sldId id="295" r:id="rId6"/>
    <p:sldId id="288" r:id="rId7"/>
    <p:sldId id="296" r:id="rId8"/>
    <p:sldId id="285" r:id="rId9"/>
    <p:sldId id="290" r:id="rId10"/>
    <p:sldId id="278" r:id="rId11"/>
    <p:sldId id="279" r:id="rId12"/>
    <p:sldId id="289" r:id="rId13"/>
    <p:sldId id="297" r:id="rId14"/>
    <p:sldId id="291" r:id="rId15"/>
    <p:sldId id="292" r:id="rId16"/>
    <p:sldId id="293" r:id="rId17"/>
    <p:sldId id="286" r:id="rId18"/>
    <p:sldId id="280" r:id="rId19"/>
    <p:sldId id="259" r:id="rId20"/>
    <p:sldId id="263" r:id="rId21"/>
    <p:sldId id="260" r:id="rId22"/>
    <p:sldId id="261" r:id="rId23"/>
    <p:sldId id="266" r:id="rId24"/>
    <p:sldId id="268" r:id="rId25"/>
    <p:sldId id="262" r:id="rId26"/>
    <p:sldId id="267" r:id="rId27"/>
    <p:sldId id="270" r:id="rId28"/>
    <p:sldId id="271" r:id="rId29"/>
    <p:sldId id="272" r:id="rId30"/>
    <p:sldId id="274" r:id="rId31"/>
    <p:sldId id="275" r:id="rId32"/>
    <p:sldId id="276"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86092" autoAdjust="0"/>
  </p:normalViewPr>
  <p:slideViewPr>
    <p:cSldViewPr>
      <p:cViewPr varScale="1">
        <p:scale>
          <a:sx n="71" d="100"/>
          <a:sy n="71" d="100"/>
        </p:scale>
        <p:origin x="1776"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4C11E4-0B06-427A-9E0D-4A2F8A5B63A4}" type="datetimeFigureOut">
              <a:rPr lang="en-CA" smtClean="0"/>
              <a:pPr/>
              <a:t>2016-06-03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2E659D-F30D-4FB8-B9B7-5E3A848360EB}" type="slidenum">
              <a:rPr lang="en-CA" smtClean="0"/>
              <a:pPr/>
              <a:t>‹#›</a:t>
            </a:fld>
            <a:endParaRPr lang="en-CA"/>
          </a:p>
        </p:txBody>
      </p:sp>
    </p:spTree>
    <p:extLst>
      <p:ext uri="{BB962C8B-B14F-4D97-AF65-F5344CB8AC3E}">
        <p14:creationId xmlns:p14="http://schemas.microsoft.com/office/powerpoint/2010/main" val="2322057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a:t>
            </a:fld>
            <a:endParaRPr lang="en-CA"/>
          </a:p>
        </p:txBody>
      </p:sp>
    </p:spTree>
    <p:extLst>
      <p:ext uri="{BB962C8B-B14F-4D97-AF65-F5344CB8AC3E}">
        <p14:creationId xmlns:p14="http://schemas.microsoft.com/office/powerpoint/2010/main" val="3993960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Women: at a rate of about 1 unit</a:t>
            </a:r>
            <a:r>
              <a:rPr lang="en-CA" baseline="0" dirty="0" smtClean="0"/>
              <a:t> decrease per unit of time (1 lbs of grip pressure per year).</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Men: start a rate of decline of about 1.3 pounds per year, then this increases to almost 2 lbs loss of grip pressure per year.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24</a:t>
            </a:fld>
            <a:endParaRPr lang="en-CA"/>
          </a:p>
        </p:txBody>
      </p:sp>
    </p:spTree>
    <p:extLst>
      <p:ext uri="{BB962C8B-B14F-4D97-AF65-F5344CB8AC3E}">
        <p14:creationId xmlns:p14="http://schemas.microsoft.com/office/powerpoint/2010/main" val="68971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If we analyze fewer than 9 waves of data we fail to detect a significant decline in category fluency test performance.</a:t>
            </a:r>
          </a:p>
          <a:p>
            <a:r>
              <a:rPr lang="en-CA" baseline="0" dirty="0" smtClean="0"/>
              <a:t>However, category fluency shows a non-significant positive slope and then a non-significant negative slope until 9 waves of data are included for men and 10 waves of data are included for women. This also suggests that if you had 9 wave of data for men and women you would reach the conclusion that men are declining it category fluency performance but women are not over time, controlling for baseline age.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25</a:t>
            </a:fld>
            <a:endParaRPr lang="en-CA"/>
          </a:p>
        </p:txBody>
      </p:sp>
    </p:spTree>
    <p:extLst>
      <p:ext uri="{BB962C8B-B14F-4D97-AF65-F5344CB8AC3E}">
        <p14:creationId xmlns:p14="http://schemas.microsoft.com/office/powerpoint/2010/main" val="163229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Now we will move to a different album. Slopes</a:t>
            </a:r>
            <a:r>
              <a:rPr lang="en-CA" baseline="0" dirty="0" smtClean="0"/>
              <a:t> were significant at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26</a:t>
            </a:fld>
            <a:endParaRPr lang="en-CA"/>
          </a:p>
        </p:txBody>
      </p:sp>
    </p:spTree>
    <p:extLst>
      <p:ext uri="{BB962C8B-B14F-4D97-AF65-F5344CB8AC3E}">
        <p14:creationId xmlns:p14="http://schemas.microsoft.com/office/powerpoint/2010/main" val="810024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Now we will move to a different album. For</a:t>
            </a:r>
            <a:r>
              <a:rPr lang="en-CA" baseline="0" dirty="0" smtClean="0"/>
              <a:t> men the slope is negative regardless of the  number of waves of data included but the decline in number comparison performance does not become significant until at least 7 waves are included.</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27</a:t>
            </a:fld>
            <a:endParaRPr lang="en-CA"/>
          </a:p>
        </p:txBody>
      </p:sp>
    </p:spTree>
    <p:extLst>
      <p:ext uri="{BB962C8B-B14F-4D97-AF65-F5344CB8AC3E}">
        <p14:creationId xmlns:p14="http://schemas.microsoft.com/office/powerpoint/2010/main" val="226549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this is number comparison only.</a:t>
            </a:r>
            <a:r>
              <a:rPr lang="en-CA" baseline="0" dirty="0" smtClean="0"/>
              <a:t> </a:t>
            </a:r>
          </a:p>
          <a:p>
            <a:r>
              <a:rPr lang="en-CA" baseline="0" dirty="0" smtClean="0"/>
              <a:t>*Time in study, controlling for baseline age was used in model estimate.</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28</a:t>
            </a:fld>
            <a:endParaRPr lang="en-CA"/>
          </a:p>
        </p:txBody>
      </p:sp>
    </p:spTree>
    <p:extLst>
      <p:ext uri="{BB962C8B-B14F-4D97-AF65-F5344CB8AC3E}">
        <p14:creationId xmlns:p14="http://schemas.microsoft.com/office/powerpoint/2010/main" val="3910621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Note that this is number comparison only.</a:t>
            </a:r>
            <a:r>
              <a:rPr lang="en-CA" baseline="0" dirty="0" smtClean="0"/>
              <a:t> </a:t>
            </a:r>
          </a:p>
          <a:p>
            <a:r>
              <a:rPr lang="en-CA" baseline="0" dirty="0" smtClean="0"/>
              <a:t>*Time in study, controlling for baseline age was used in model estimate.</a:t>
            </a:r>
          </a:p>
          <a:p>
            <a:r>
              <a:rPr lang="en-CA" baseline="0" dirty="0" smtClean="0"/>
              <a:t>Predicted trajectories calculated from the </a:t>
            </a:r>
            <a:r>
              <a:rPr lang="en-CA" baseline="0" dirty="0" err="1" smtClean="0"/>
              <a:t>Mplus</a:t>
            </a:r>
            <a:r>
              <a:rPr lang="en-CA" baseline="0" dirty="0" smtClean="0"/>
              <a:t> *.out files containing the fixed effects (slope, intercept, the two coefficients of age on slope and intercept). These are predictions for every person of that age in the sample. If they have the same age and same time in study as another participant they would be predicted to have the same trajectory on this graph. </a:t>
            </a:r>
          </a:p>
          <a:p>
            <a:r>
              <a:rPr lang="en-CA" baseline="0" dirty="0" smtClean="0"/>
              <a:t>Right column: When we run the model the model spits out two things one of them is the .out file and the other is the .gh5 files. Now we are getting the gh5 file which retains the exact observations that are used in modeling and also contains things called factor scores because it considers each individual person as a factor. These are reported in the gh5. files. This is where we are a little unsure what we are talking about. </a:t>
            </a:r>
          </a:p>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29</a:t>
            </a:fld>
            <a:endParaRPr lang="en-CA"/>
          </a:p>
        </p:txBody>
      </p:sp>
    </p:spTree>
    <p:extLst>
      <p:ext uri="{BB962C8B-B14F-4D97-AF65-F5344CB8AC3E}">
        <p14:creationId xmlns:p14="http://schemas.microsoft.com/office/powerpoint/2010/main" val="1938386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Violation</a:t>
            </a:r>
            <a:r>
              <a:rPr lang="en-CA" baseline="0" dirty="0" smtClean="0"/>
              <a:t> of the linearity assumption</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30</a:t>
            </a:fld>
            <a:endParaRPr lang="en-CA"/>
          </a:p>
        </p:txBody>
      </p:sp>
    </p:spTree>
    <p:extLst>
      <p:ext uri="{BB962C8B-B14F-4D97-AF65-F5344CB8AC3E}">
        <p14:creationId xmlns:p14="http://schemas.microsoft.com/office/powerpoint/2010/main" val="2690936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Hypothesis:</a:t>
            </a:r>
            <a:r>
              <a:rPr lang="en-CA" baseline="0" dirty="0" smtClean="0"/>
              <a:t> </a:t>
            </a:r>
            <a:r>
              <a:rPr lang="en-CA" dirty="0" smtClean="0"/>
              <a:t>Before 82 you can exhibit</a:t>
            </a:r>
            <a:r>
              <a:rPr lang="en-CA" baseline="0" dirty="0" smtClean="0"/>
              <a:t> training effects or steady progression but around 82 the learning effect does not compensate for deterioration. </a:t>
            </a:r>
          </a:p>
          <a:p>
            <a:r>
              <a:rPr lang="en-CA" baseline="0" dirty="0" smtClean="0"/>
              <a:t>If we don’t observe participants for enough waves we see the learning effect of increasing number comparison performance but do not detect the decline.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31</a:t>
            </a:fld>
            <a:endParaRPr lang="en-CA"/>
          </a:p>
        </p:txBody>
      </p:sp>
    </p:spTree>
    <p:extLst>
      <p:ext uri="{BB962C8B-B14F-4D97-AF65-F5344CB8AC3E}">
        <p14:creationId xmlns:p14="http://schemas.microsoft.com/office/powerpoint/2010/main" val="395816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33</a:t>
            </a:fld>
            <a:endParaRPr lang="en-CA"/>
          </a:p>
        </p:txBody>
      </p:sp>
    </p:spTree>
    <p:extLst>
      <p:ext uri="{BB962C8B-B14F-4D97-AF65-F5344CB8AC3E}">
        <p14:creationId xmlns:p14="http://schemas.microsoft.com/office/powerpoint/2010/main" val="235901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many possibilities</a:t>
            </a:r>
            <a:r>
              <a:rPr lang="en-US" baseline="0" dirty="0" smtClean="0"/>
              <a:t> for analysis in each study, as each may contain unique set of measures.</a:t>
            </a:r>
          </a:p>
          <a:p>
            <a:r>
              <a:rPr lang="en-US" baseline="0" dirty="0" smtClean="0"/>
              <a:t>PRECONFERENCE SURVEY  collects information about the measures in each study</a:t>
            </a:r>
          </a:p>
          <a:p>
            <a:r>
              <a:rPr lang="en-US" baseline="0" dirty="0" smtClean="0"/>
              <a:t>And enumerates a list of (bivariate) modes that humans will use to implement the objectives of the conference</a:t>
            </a:r>
          </a:p>
          <a:p>
            <a:endParaRPr lang="en-US"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12</a:t>
            </a:fld>
            <a:endParaRPr lang="en-CA"/>
          </a:p>
        </p:txBody>
      </p:sp>
    </p:spTree>
    <p:extLst>
      <p:ext uri="{BB962C8B-B14F-4D97-AF65-F5344CB8AC3E}">
        <p14:creationId xmlns:p14="http://schemas.microsoft.com/office/powerpoint/2010/main" val="19131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Each study responds with their available measures that could contribute to a meta-analysis. Here’s a pre-conference survey demo (with simplified items so it will fit on a page).</a:t>
            </a:r>
          </a:p>
          <a:p>
            <a:endParaRPr lang="en-US"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13</a:t>
            </a:fld>
            <a:endParaRPr lang="en-CA"/>
          </a:p>
        </p:txBody>
      </p:sp>
    </p:spTree>
    <p:extLst>
      <p:ext uri="{BB962C8B-B14F-4D97-AF65-F5344CB8AC3E}">
        <p14:creationId xmlns:p14="http://schemas.microsoft.com/office/powerpoint/2010/main" val="273499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REDCap</a:t>
            </a:r>
            <a:r>
              <a:rPr lang="en-US" baseline="0" dirty="0" smtClean="0"/>
              <a:t> </a:t>
            </a:r>
            <a:r>
              <a:rPr lang="en-US" baseline="0" dirty="0" err="1" smtClean="0"/>
              <a:t>prject</a:t>
            </a:r>
            <a:r>
              <a:rPr lang="en-US" baseline="0" dirty="0" smtClean="0"/>
              <a:t>, </a:t>
            </a:r>
          </a:p>
          <a:p>
            <a:pPr marL="171450" indent="-171450">
              <a:buFontTx/>
              <a:buChar char="-"/>
            </a:pPr>
            <a:r>
              <a:rPr lang="en-US" baseline="0" dirty="0" smtClean="0"/>
              <a:t>Starts off as a </a:t>
            </a:r>
            <a:r>
              <a:rPr lang="en-US" dirty="0" smtClean="0"/>
              <a:t>to-do list for the modelers to follow,</a:t>
            </a:r>
            <a:r>
              <a:rPr lang="en-US" baseline="0" dirty="0" smtClean="0"/>
              <a:t> the roadmap of the conference</a:t>
            </a:r>
          </a:p>
          <a:p>
            <a:pPr marL="171450" indent="-171450">
              <a:buFontTx/>
              <a:buChar char="-"/>
            </a:pPr>
            <a:r>
              <a:rPr lang="en-US" baseline="0" dirty="0" smtClean="0"/>
              <a:t>Develops into a collector of results</a:t>
            </a:r>
            <a:endParaRPr lang="en-US"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14</a:t>
            </a:fld>
            <a:endParaRPr lang="en-CA"/>
          </a:p>
        </p:txBody>
      </p:sp>
    </p:spTree>
    <p:extLst>
      <p:ext uri="{BB962C8B-B14F-4D97-AF65-F5344CB8AC3E}">
        <p14:creationId xmlns:p14="http://schemas.microsoft.com/office/powerpoint/2010/main" val="54950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Working RUSH</a:t>
            </a:r>
            <a:r>
              <a:rPr lang="en-CA" baseline="0" dirty="0" smtClean="0"/>
              <a:t>  Memory and Aging Project study data as part an IALSA project examining concurrent change in measures of physical and cognitive ability over time. Because only one person actually had 17 years of data the models. Information is not available for all </a:t>
            </a:r>
            <a:r>
              <a:rPr lang="en-CA" baseline="0" dirty="0" err="1" smtClean="0"/>
              <a:t>partipants</a:t>
            </a:r>
            <a:r>
              <a:rPr lang="en-CA" baseline="0" dirty="0" smtClean="0"/>
              <a:t> at each wave</a:t>
            </a:r>
          </a:p>
        </p:txBody>
      </p:sp>
      <p:sp>
        <p:nvSpPr>
          <p:cNvPr id="4" name="Slide Number Placeholder 3"/>
          <p:cNvSpPr>
            <a:spLocks noGrp="1"/>
          </p:cNvSpPr>
          <p:nvPr>
            <p:ph type="sldNum" sz="quarter" idx="10"/>
          </p:nvPr>
        </p:nvSpPr>
        <p:spPr/>
        <p:txBody>
          <a:bodyPr/>
          <a:lstStyle/>
          <a:p>
            <a:fld id="{7A2E659D-F30D-4FB8-B9B7-5E3A848360EB}" type="slidenum">
              <a:rPr lang="en-CA" smtClean="0"/>
              <a:pPr/>
              <a:t>19</a:t>
            </a:fld>
            <a:endParaRPr lang="en-CA"/>
          </a:p>
        </p:txBody>
      </p:sp>
    </p:spTree>
    <p:extLst>
      <p:ext uri="{BB962C8B-B14F-4D97-AF65-F5344CB8AC3E}">
        <p14:creationId xmlns:p14="http://schemas.microsoft.com/office/powerpoint/2010/main" val="421508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number of participants for</a:t>
            </a:r>
            <a:r>
              <a:rPr lang="en-CA" baseline="0" dirty="0" smtClean="0"/>
              <a:t> whom the data is available at this time point.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20</a:t>
            </a:fld>
            <a:endParaRPr lang="en-CA"/>
          </a:p>
        </p:txBody>
      </p:sp>
    </p:spTree>
    <p:extLst>
      <p:ext uri="{BB962C8B-B14F-4D97-AF65-F5344CB8AC3E}">
        <p14:creationId xmlns:p14="http://schemas.microsoft.com/office/powerpoint/2010/main" val="402071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Bivariate</a:t>
            </a:r>
            <a:r>
              <a:rPr lang="en-CA" dirty="0" smtClean="0"/>
              <a:t> growth</a:t>
            </a:r>
            <a:r>
              <a:rPr lang="en-CA" baseline="0" dirty="0" smtClean="0"/>
              <a:t> models simultaneously model trajectories for two dependent variables separately, but also allow the correlations between both intercept (baseline level) and slope parameters (change over time) of both variables to be examined. </a:t>
            </a:r>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21</a:t>
            </a:fld>
            <a:endParaRPr lang="en-CA"/>
          </a:p>
        </p:txBody>
      </p:sp>
    </p:spTree>
    <p:extLst>
      <p:ext uri="{BB962C8B-B14F-4D97-AF65-F5344CB8AC3E}">
        <p14:creationId xmlns:p14="http://schemas.microsoft.com/office/powerpoint/2010/main" val="2758891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22</a:t>
            </a:fld>
            <a:endParaRPr lang="en-CA"/>
          </a:p>
        </p:txBody>
      </p:sp>
    </p:spTree>
    <p:extLst>
      <p:ext uri="{BB962C8B-B14F-4D97-AF65-F5344CB8AC3E}">
        <p14:creationId xmlns:p14="http://schemas.microsoft.com/office/powerpoint/2010/main" val="2465075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7A2E659D-F30D-4FB8-B9B7-5E3A848360EB}" type="slidenum">
              <a:rPr lang="en-CA" smtClean="0"/>
              <a:pPr/>
              <a:t>23</a:t>
            </a:fld>
            <a:endParaRPr lang="en-CA"/>
          </a:p>
        </p:txBody>
      </p:sp>
    </p:spTree>
    <p:extLst>
      <p:ext uri="{BB962C8B-B14F-4D97-AF65-F5344CB8AC3E}">
        <p14:creationId xmlns:p14="http://schemas.microsoft.com/office/powerpoint/2010/main" val="256235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5D827-9FCA-4E06-BA69-F8F21BACE688}" type="datetimeFigureOut">
              <a:rPr lang="en-CA" smtClean="0"/>
              <a:pPr/>
              <a:t>2016-06-03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DAD0DB-865C-4BA5-AE08-100168AD35E8}"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5D827-9FCA-4E06-BA69-F8F21BACE688}" type="datetimeFigureOut">
              <a:rPr lang="en-CA" smtClean="0"/>
              <a:pPr/>
              <a:t>2016-06-03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AD0DB-865C-4BA5-AE08-100168AD35E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uhscBbmc/StatisticalComputing/blob/master/2015_Presentations/10_October/beasley-scug-shiny-2015-10.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oo.gl/photos/yRLCNLmwJcmGGKrj8"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oo.gl/photos/vYX4k8K4bb3nUTmf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214"/>
            <a:ext cx="9144000" cy="1057275"/>
          </a:xfrm>
          <a:prstGeom prst="rect">
            <a:avLst/>
          </a:prstGeom>
        </p:spPr>
      </p:pic>
      <p:sp>
        <p:nvSpPr>
          <p:cNvPr id="6" name="TextBox 5"/>
          <p:cNvSpPr txBox="1"/>
          <p:nvPr/>
        </p:nvSpPr>
        <p:spPr>
          <a:xfrm>
            <a:off x="-43434" y="1368893"/>
            <a:ext cx="9296776" cy="1661993"/>
          </a:xfrm>
          <a:prstGeom prst="rect">
            <a:avLst/>
          </a:prstGeom>
          <a:noFill/>
        </p:spPr>
        <p:txBody>
          <a:bodyPr wrap="none" rtlCol="0">
            <a:spAutoFit/>
          </a:bodyPr>
          <a:lstStyle/>
          <a:p>
            <a:pPr algn="ctr"/>
            <a:r>
              <a:rPr lang="en-CA" sz="3400" dirty="0">
                <a:solidFill>
                  <a:srgbClr val="C00000"/>
                </a:solidFill>
                <a:latin typeface="Gill Sans MT" panose="020B0502020104020203" pitchFamily="34" charset="0"/>
              </a:rPr>
              <a:t>Visual tools for big analyses: </a:t>
            </a:r>
            <a:endParaRPr lang="en-CA" sz="3400" dirty="0" smtClean="0">
              <a:solidFill>
                <a:srgbClr val="C00000"/>
              </a:solidFill>
              <a:latin typeface="Gill Sans MT" panose="020B0502020104020203" pitchFamily="34" charset="0"/>
            </a:endParaRPr>
          </a:p>
          <a:p>
            <a:pPr algn="ctr"/>
            <a:r>
              <a:rPr lang="en-CA" sz="3400" dirty="0" smtClean="0">
                <a:solidFill>
                  <a:srgbClr val="C00000"/>
                </a:solidFill>
                <a:latin typeface="Gill Sans MT" panose="020B0502020104020203" pitchFamily="34" charset="0"/>
              </a:rPr>
              <a:t>Cross-study </a:t>
            </a:r>
            <a:r>
              <a:rPr lang="en-CA" sz="3400" dirty="0">
                <a:solidFill>
                  <a:srgbClr val="C00000"/>
                </a:solidFill>
                <a:latin typeface="Gill Sans MT" panose="020B0502020104020203" pitchFamily="34" charset="0"/>
              </a:rPr>
              <a:t>replication of bivariate growth models </a:t>
            </a:r>
            <a:br>
              <a:rPr lang="en-CA" sz="3400" dirty="0">
                <a:solidFill>
                  <a:srgbClr val="C00000"/>
                </a:solidFill>
                <a:latin typeface="Gill Sans MT" panose="020B0502020104020203" pitchFamily="34" charset="0"/>
              </a:rPr>
            </a:br>
            <a:endParaRPr lang="en-US" sz="3400" dirty="0">
              <a:solidFill>
                <a:srgbClr val="C00000"/>
              </a:solidFill>
              <a:latin typeface="Gill Sans MT" panose="020B0502020104020203" pitchFamily="34" charset="0"/>
            </a:endParaRPr>
          </a:p>
        </p:txBody>
      </p:sp>
      <p:sp>
        <p:nvSpPr>
          <p:cNvPr id="7" name="TextBox 6"/>
          <p:cNvSpPr txBox="1"/>
          <p:nvPr/>
        </p:nvSpPr>
        <p:spPr>
          <a:xfrm>
            <a:off x="2498631" y="2764085"/>
            <a:ext cx="4212647" cy="1384995"/>
          </a:xfrm>
          <a:prstGeom prst="rect">
            <a:avLst/>
          </a:prstGeom>
          <a:noFill/>
        </p:spPr>
        <p:txBody>
          <a:bodyPr wrap="square" rtlCol="0">
            <a:spAutoFit/>
          </a:bodyPr>
          <a:lstStyle/>
          <a:p>
            <a:pPr algn="ctr"/>
            <a:r>
              <a:rPr lang="en-US" sz="2800" dirty="0" smtClean="0">
                <a:latin typeface="Gill Sans MT" panose="020B0502020104020203" pitchFamily="34" charset="0"/>
              </a:rPr>
              <a:t>Andriy Koval ( </a:t>
            </a:r>
            <a:r>
              <a:rPr lang="en-US" sz="2800" dirty="0" err="1" smtClean="0">
                <a:latin typeface="Gill Sans MT" panose="020B0502020104020203" pitchFamily="34" charset="0"/>
              </a:rPr>
              <a:t>UVic</a:t>
            </a:r>
            <a:r>
              <a:rPr lang="en-US" sz="2800" dirty="0" smtClean="0">
                <a:latin typeface="Gill Sans MT" panose="020B0502020104020203" pitchFamily="34" charset="0"/>
              </a:rPr>
              <a:t>)</a:t>
            </a:r>
          </a:p>
          <a:p>
            <a:pPr algn="ctr"/>
            <a:r>
              <a:rPr lang="en-US" sz="2800" dirty="0" smtClean="0">
                <a:latin typeface="Gill Sans MT" panose="020B0502020104020203" pitchFamily="34" charset="0"/>
              </a:rPr>
              <a:t>Cassandra Brown (</a:t>
            </a:r>
            <a:r>
              <a:rPr lang="en-US" sz="2800" dirty="0" err="1" smtClean="0">
                <a:latin typeface="Gill Sans MT" panose="020B0502020104020203" pitchFamily="34" charset="0"/>
              </a:rPr>
              <a:t>UVic</a:t>
            </a:r>
            <a:r>
              <a:rPr lang="en-US" sz="2800" dirty="0" smtClean="0">
                <a:latin typeface="Gill Sans MT" panose="020B0502020104020203" pitchFamily="34" charset="0"/>
              </a:rPr>
              <a:t>)</a:t>
            </a:r>
          </a:p>
          <a:p>
            <a:pPr algn="ctr"/>
            <a:r>
              <a:rPr lang="en-US" sz="2800" dirty="0" smtClean="0">
                <a:latin typeface="Gill Sans MT" panose="020B0502020104020203" pitchFamily="34" charset="0"/>
              </a:rPr>
              <a:t>William Beasley (OU) </a:t>
            </a:r>
            <a:endParaRPr lang="en-US" sz="2800" dirty="0">
              <a:latin typeface="Gill Sans MT" panose="020B0502020104020203" pitchFamily="34" charset="0"/>
            </a:endParaRPr>
          </a:p>
        </p:txBody>
      </p:sp>
      <p:sp>
        <p:nvSpPr>
          <p:cNvPr id="8" name="TextBox 7"/>
          <p:cNvSpPr txBox="1"/>
          <p:nvPr/>
        </p:nvSpPr>
        <p:spPr>
          <a:xfrm>
            <a:off x="2840758" y="5267274"/>
            <a:ext cx="3528392" cy="461665"/>
          </a:xfrm>
          <a:prstGeom prst="rect">
            <a:avLst/>
          </a:prstGeom>
          <a:noFill/>
        </p:spPr>
        <p:txBody>
          <a:bodyPr wrap="square" rtlCol="0">
            <a:spAutoFit/>
          </a:bodyPr>
          <a:lstStyle/>
          <a:p>
            <a:pPr algn="ctr"/>
            <a:r>
              <a:rPr lang="en-US" sz="2400" dirty="0" smtClean="0">
                <a:latin typeface="Gill Sans MT" panose="020B0502020104020203" pitchFamily="34" charset="0"/>
              </a:rPr>
              <a:t>13-October-2015</a:t>
            </a:r>
            <a:endParaRPr lang="en-US" sz="2400" dirty="0">
              <a:latin typeface="Gill Sans MT" panose="020B05020201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1942" y="5833416"/>
            <a:ext cx="2486025" cy="714375"/>
          </a:xfrm>
          <a:prstGeom prst="rect">
            <a:avLst/>
          </a:prstGeom>
        </p:spPr>
      </p:pic>
      <p:sp>
        <p:nvSpPr>
          <p:cNvPr id="12" name="TextBox 11"/>
          <p:cNvSpPr txBox="1"/>
          <p:nvPr/>
        </p:nvSpPr>
        <p:spPr>
          <a:xfrm>
            <a:off x="266726" y="4149080"/>
            <a:ext cx="8676456" cy="923330"/>
          </a:xfrm>
          <a:prstGeom prst="rect">
            <a:avLst/>
          </a:prstGeom>
          <a:noFill/>
        </p:spPr>
        <p:txBody>
          <a:bodyPr wrap="square" rtlCol="0">
            <a:spAutoFit/>
          </a:bodyPr>
          <a:lstStyle/>
          <a:p>
            <a:pPr algn="ctr"/>
            <a:endParaRPr lang="en-US" dirty="0">
              <a:latin typeface="Gill Sans MT" panose="020B0502020104020203" pitchFamily="34" charset="0"/>
            </a:endParaRPr>
          </a:p>
          <a:p>
            <a:pPr algn="ctr"/>
            <a:r>
              <a:rPr lang="en-US" dirty="0">
                <a:latin typeface="Gill Sans MT" panose="020B0502020104020203" pitchFamily="34" charset="0"/>
              </a:rPr>
              <a:t> </a:t>
            </a:r>
            <a:r>
              <a:rPr lang="en-US" b="1" dirty="0">
                <a:latin typeface="Gill Sans MT" panose="020B0502020104020203" pitchFamily="34" charset="0"/>
              </a:rPr>
              <a:t>CENTRE ON AGING COLLOQUIUM SERIES</a:t>
            </a:r>
            <a:endParaRPr lang="en-US" dirty="0">
              <a:latin typeface="Gill Sans MT" panose="020B0502020104020203" pitchFamily="34" charset="0"/>
            </a:endParaRPr>
          </a:p>
          <a:p>
            <a:pPr algn="ctr"/>
            <a:r>
              <a:rPr lang="en-US" b="1" dirty="0">
                <a:latin typeface="Gill Sans MT" panose="020B0502020104020203" pitchFamily="34" charset="0"/>
              </a:rPr>
              <a:t>Optimizing Aging &amp; Health</a:t>
            </a:r>
            <a:r>
              <a:rPr lang="en-US" b="1" dirty="0" smtClean="0">
                <a:latin typeface="Gill Sans MT" panose="020B0502020104020203" pitchFamily="34" charset="0"/>
              </a:rPr>
              <a:t>: Methods </a:t>
            </a:r>
            <a:r>
              <a:rPr lang="en-US" b="1" dirty="0">
                <a:latin typeface="Gill Sans MT" panose="020B0502020104020203" pitchFamily="34" charset="0"/>
              </a:rPr>
              <a:t>&amp; Applications</a:t>
            </a:r>
            <a:endParaRPr lang="en-US" dirty="0">
              <a:latin typeface="Gill Sans MT" panose="020B0502020104020203" pitchFamily="34" charset="0"/>
            </a:endParaRPr>
          </a:p>
        </p:txBody>
      </p:sp>
    </p:spTree>
    <p:extLst>
      <p:ext uri="{BB962C8B-B14F-4D97-AF65-F5344CB8AC3E}">
        <p14:creationId xmlns:p14="http://schemas.microsoft.com/office/powerpoint/2010/main" val="176258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512" y="737659"/>
            <a:ext cx="9180512" cy="6120341"/>
            <a:chOff x="-36512" y="737659"/>
            <a:chExt cx="9180512" cy="6120341"/>
          </a:xfrm>
        </p:grpSpPr>
        <p:pic>
          <p:nvPicPr>
            <p:cNvPr id="1026" name="Picture 2" descr="https://raw.githubusercontent.com/IALSA/IALSA-2015-Portland/master/reports/model_space/figure_modelSpace5D/dashboard_tile_grap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737659"/>
              <a:ext cx="9180512" cy="61203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512" y="902179"/>
              <a:ext cx="9073008" cy="778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7" name="Rectangle 6"/>
          <p:cNvSpPr/>
          <p:nvPr/>
        </p:nvSpPr>
        <p:spPr>
          <a:xfrm>
            <a:off x="7884368" y="-27384"/>
            <a:ext cx="1259632"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6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6830" y="0"/>
            <a:ext cx="9144000" cy="2927886"/>
            <a:chOff x="-16830" y="0"/>
            <a:chExt cx="9144000" cy="2927886"/>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0"/>
              <a:ext cx="9144000" cy="867038"/>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867038"/>
              <a:ext cx="9144000" cy="867038"/>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2060848"/>
              <a:ext cx="9144000" cy="867038"/>
            </a:xfrm>
            <a:prstGeom prst="rect">
              <a:avLst/>
            </a:prstGeom>
          </p:spPr>
        </p:pic>
        <p:sp>
          <p:nvSpPr>
            <p:cNvPr id="7" name="Rectangle 6"/>
            <p:cNvSpPr/>
            <p:nvPr/>
          </p:nvSpPr>
          <p:spPr>
            <a:xfrm>
              <a:off x="25152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8" name="Rectangle 7"/>
            <p:cNvSpPr/>
            <p:nvPr/>
          </p:nvSpPr>
          <p:spPr>
            <a:xfrm>
              <a:off x="221368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9" name="Rectangle 8"/>
            <p:cNvSpPr/>
            <p:nvPr/>
          </p:nvSpPr>
          <p:spPr>
            <a:xfrm>
              <a:off x="467950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0" name="Rectangle 9"/>
            <p:cNvSpPr/>
            <p:nvPr/>
          </p:nvSpPr>
          <p:spPr>
            <a:xfrm>
              <a:off x="5741876"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1" name="Rectangle 10"/>
            <p:cNvSpPr/>
            <p:nvPr/>
          </p:nvSpPr>
          <p:spPr>
            <a:xfrm>
              <a:off x="693641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Rectangle 11"/>
            <p:cNvSpPr/>
            <p:nvPr/>
          </p:nvSpPr>
          <p:spPr>
            <a:xfrm>
              <a:off x="8244408"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grpSp>
      <p:sp>
        <p:nvSpPr>
          <p:cNvPr id="16" name="TextBox 15"/>
          <p:cNvSpPr txBox="1"/>
          <p:nvPr/>
        </p:nvSpPr>
        <p:spPr>
          <a:xfrm>
            <a:off x="251520" y="4365104"/>
            <a:ext cx="8928992" cy="584775"/>
          </a:xfrm>
          <a:prstGeom prst="rect">
            <a:avLst/>
          </a:prstGeom>
          <a:noFill/>
        </p:spPr>
        <p:txBody>
          <a:bodyPr wrap="square" rtlCol="0">
            <a:spAutoFit/>
          </a:bodyPr>
          <a:lstStyle/>
          <a:p>
            <a:r>
              <a:rPr lang="en-US" sz="3200" dirty="0" smtClean="0">
                <a:latin typeface="Gill Sans MT" panose="020B0502020104020203" pitchFamily="34" charset="0"/>
              </a:rPr>
              <a:t>How can we optimize the workflow across studies?</a:t>
            </a:r>
            <a:endParaRPr lang="en-US" sz="3200" dirty="0">
              <a:latin typeface="Gill Sans MT" panose="020B0502020104020203" pitchFamily="34" charset="0"/>
            </a:endParaRPr>
          </a:p>
        </p:txBody>
      </p:sp>
    </p:spTree>
    <p:extLst>
      <p:ext uri="{BB962C8B-B14F-4D97-AF65-F5344CB8AC3E}">
        <p14:creationId xmlns:p14="http://schemas.microsoft.com/office/powerpoint/2010/main" val="2084409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6830" y="0"/>
            <a:ext cx="9144000" cy="2927886"/>
            <a:chOff x="-16830" y="0"/>
            <a:chExt cx="9144000" cy="2927886"/>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 y="0"/>
              <a:ext cx="9144000" cy="8670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 y="867038"/>
              <a:ext cx="9144000" cy="86703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 y="2060848"/>
              <a:ext cx="9144000" cy="867038"/>
            </a:xfrm>
            <a:prstGeom prst="rect">
              <a:avLst/>
            </a:prstGeom>
          </p:spPr>
        </p:pic>
        <p:sp>
          <p:nvSpPr>
            <p:cNvPr id="7" name="Rectangle 6"/>
            <p:cNvSpPr/>
            <p:nvPr/>
          </p:nvSpPr>
          <p:spPr>
            <a:xfrm>
              <a:off x="25152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8" name="Rectangle 7"/>
            <p:cNvSpPr/>
            <p:nvPr/>
          </p:nvSpPr>
          <p:spPr>
            <a:xfrm>
              <a:off x="221368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9" name="Rectangle 8"/>
            <p:cNvSpPr/>
            <p:nvPr/>
          </p:nvSpPr>
          <p:spPr>
            <a:xfrm>
              <a:off x="467950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0" name="Rectangle 9"/>
            <p:cNvSpPr/>
            <p:nvPr/>
          </p:nvSpPr>
          <p:spPr>
            <a:xfrm>
              <a:off x="5741876"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1" name="Rectangle 10"/>
            <p:cNvSpPr/>
            <p:nvPr/>
          </p:nvSpPr>
          <p:spPr>
            <a:xfrm>
              <a:off x="693641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Rectangle 11"/>
            <p:cNvSpPr/>
            <p:nvPr/>
          </p:nvSpPr>
          <p:spPr>
            <a:xfrm>
              <a:off x="8244408"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grpSp>
      <p:sp>
        <p:nvSpPr>
          <p:cNvPr id="2" name="TextBox 1"/>
          <p:cNvSpPr txBox="1"/>
          <p:nvPr/>
        </p:nvSpPr>
        <p:spPr>
          <a:xfrm>
            <a:off x="395536" y="3259328"/>
            <a:ext cx="5143102" cy="2308324"/>
          </a:xfrm>
          <a:prstGeom prst="rect">
            <a:avLst/>
          </a:prstGeom>
          <a:noFill/>
        </p:spPr>
        <p:txBody>
          <a:bodyPr wrap="square" rtlCol="0">
            <a:spAutoFit/>
          </a:bodyPr>
          <a:lstStyle/>
          <a:p>
            <a:pPr marL="342900" indent="-342900">
              <a:buAutoNum type="arabicParenR"/>
            </a:pPr>
            <a:r>
              <a:rPr lang="en-US" sz="3600" dirty="0" smtClean="0">
                <a:solidFill>
                  <a:srgbClr val="FF0000"/>
                </a:solidFill>
                <a:latin typeface="Gill Sans MT" panose="020B0502020104020203" pitchFamily="34" charset="0"/>
              </a:rPr>
              <a:t>Pre-Conference Survey</a:t>
            </a:r>
          </a:p>
          <a:p>
            <a:pPr marL="342900" indent="-342900">
              <a:buAutoNum type="arabicParenR"/>
            </a:pPr>
            <a:r>
              <a:rPr lang="en-US" sz="3600" dirty="0" smtClean="0">
                <a:latin typeface="Gill Sans MT" panose="020B0502020104020203" pitchFamily="34" charset="0"/>
              </a:rPr>
              <a:t>Catalog</a:t>
            </a:r>
          </a:p>
          <a:p>
            <a:pPr marL="342900" indent="-342900">
              <a:buAutoNum type="arabicParenR"/>
            </a:pPr>
            <a:r>
              <a:rPr lang="en-US" sz="3600" dirty="0" err="1" smtClean="0">
                <a:latin typeface="Gill Sans MT" panose="020B0502020104020203" pitchFamily="34" charset="0"/>
              </a:rPr>
              <a:t>IalsaSynthesis</a:t>
            </a:r>
            <a:endParaRPr lang="en-US" sz="3600" dirty="0" smtClean="0">
              <a:latin typeface="Gill Sans MT" panose="020B0502020104020203" pitchFamily="34" charset="0"/>
            </a:endParaRPr>
          </a:p>
          <a:p>
            <a:pPr marL="342900" indent="-342900">
              <a:buAutoNum type="arabicParenR"/>
            </a:pPr>
            <a:r>
              <a:rPr lang="en-US" sz="3600" dirty="0" smtClean="0">
                <a:latin typeface="Gill Sans MT" panose="020B0502020104020203" pitchFamily="34" charset="0"/>
              </a:rPr>
              <a:t>Reports</a:t>
            </a:r>
          </a:p>
        </p:txBody>
      </p:sp>
      <p:sp>
        <p:nvSpPr>
          <p:cNvPr id="21" name="Rectangle 20"/>
          <p:cNvSpPr/>
          <p:nvPr/>
        </p:nvSpPr>
        <p:spPr>
          <a:xfrm>
            <a:off x="0" y="29036"/>
            <a:ext cx="899592" cy="2823900"/>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ight Brace 2"/>
          <p:cNvSpPr/>
          <p:nvPr/>
        </p:nvSpPr>
        <p:spPr>
          <a:xfrm>
            <a:off x="4427984" y="3356992"/>
            <a:ext cx="539160" cy="2880320"/>
          </a:xfrm>
          <a:prstGeom prst="rightBrace">
            <a:avLst>
              <a:gd name="adj1" fmla="val 47851"/>
              <a:gd name="adj2" fmla="val 1856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3" name="TextBox 12"/>
          <p:cNvSpPr txBox="1"/>
          <p:nvPr/>
        </p:nvSpPr>
        <p:spPr>
          <a:xfrm>
            <a:off x="4967144" y="3573016"/>
            <a:ext cx="4176856" cy="2308324"/>
          </a:xfrm>
          <a:prstGeom prst="rect">
            <a:avLst/>
          </a:prstGeom>
          <a:noFill/>
        </p:spPr>
        <p:txBody>
          <a:bodyPr wrap="square" rtlCol="0">
            <a:spAutoFit/>
          </a:bodyPr>
          <a:lstStyle/>
          <a:p>
            <a:r>
              <a:rPr lang="en-US" b="1" dirty="0" smtClean="0">
                <a:latin typeface="Gill Sans MT" panose="020B0502020104020203"/>
              </a:rPr>
              <a:t>Goal of these four steps:</a:t>
            </a:r>
            <a:br>
              <a:rPr lang="en-US" b="1" dirty="0" smtClean="0">
                <a:latin typeface="Gill Sans MT" panose="020B0502020104020203"/>
              </a:rPr>
            </a:br>
            <a:r>
              <a:rPr lang="en-US" b="1" dirty="0" smtClean="0">
                <a:latin typeface="Gill Sans MT" panose="020B0502020104020203"/>
              </a:rPr>
              <a:t>automate many menial tasks</a:t>
            </a:r>
          </a:p>
          <a:p>
            <a:endParaRPr lang="en-US" b="1" dirty="0" smtClean="0">
              <a:latin typeface="Gill Sans MT" panose="020B0502020104020203"/>
            </a:endParaRPr>
          </a:p>
          <a:p>
            <a:pPr marL="285750" indent="-285750">
              <a:buFont typeface="Arial" panose="020B0604020202020204" pitchFamily="34" charset="0"/>
              <a:buChar char="•"/>
            </a:pPr>
            <a:r>
              <a:rPr lang="en-US" dirty="0" smtClean="0">
                <a:latin typeface="Gill Sans MT" panose="020B0502020104020203"/>
              </a:rPr>
              <a:t>Have more fun.</a:t>
            </a:r>
          </a:p>
          <a:p>
            <a:pPr marL="285750" indent="-285750">
              <a:buFont typeface="Arial" panose="020B0604020202020204" pitchFamily="34" charset="0"/>
              <a:buChar char="•"/>
            </a:pPr>
            <a:r>
              <a:rPr lang="en-US" dirty="0" smtClean="0">
                <a:latin typeface="Gill Sans MT" panose="020B0502020104020203"/>
              </a:rPr>
              <a:t>Produce fewer errors.</a:t>
            </a:r>
          </a:p>
          <a:p>
            <a:pPr marL="285750" indent="-285750">
              <a:buFont typeface="Arial" panose="020B0604020202020204" pitchFamily="34" charset="0"/>
              <a:buChar char="•"/>
            </a:pPr>
            <a:r>
              <a:rPr lang="en-US" dirty="0" smtClean="0">
                <a:latin typeface="Gill Sans MT" panose="020B0502020104020203"/>
              </a:rPr>
              <a:t>Complete faster.</a:t>
            </a:r>
          </a:p>
          <a:p>
            <a:pPr marL="285750" indent="-285750">
              <a:buFont typeface="Arial" panose="020B0604020202020204" pitchFamily="34" charset="0"/>
              <a:buChar char="•"/>
            </a:pPr>
            <a:r>
              <a:rPr lang="en-US" i="1" dirty="0" smtClean="0">
                <a:solidFill>
                  <a:srgbClr val="7030A0"/>
                </a:solidFill>
                <a:latin typeface="Gill Sans MT" panose="020B0502020104020203"/>
              </a:rPr>
              <a:t>Address more ambitious research questions.</a:t>
            </a:r>
          </a:p>
        </p:txBody>
      </p:sp>
    </p:spTree>
    <p:extLst>
      <p:ext uri="{BB962C8B-B14F-4D97-AF65-F5344CB8AC3E}">
        <p14:creationId xmlns:p14="http://schemas.microsoft.com/office/powerpoint/2010/main" val="3825686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107504" y="2636912"/>
            <a:ext cx="4608512" cy="237092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0" y="116632"/>
            <a:ext cx="3851920" cy="1200329"/>
          </a:xfrm>
          <a:prstGeom prst="rect">
            <a:avLst/>
          </a:prstGeom>
          <a:noFill/>
        </p:spPr>
        <p:txBody>
          <a:bodyPr wrap="square" rtlCol="0">
            <a:spAutoFit/>
          </a:bodyPr>
          <a:lstStyle/>
          <a:p>
            <a:r>
              <a:rPr lang="en-US" sz="3600" dirty="0" smtClean="0">
                <a:solidFill>
                  <a:srgbClr val="FF0000"/>
                </a:solidFill>
                <a:latin typeface="Gill Sans MT" panose="020B0502020104020203" pitchFamily="34" charset="0"/>
              </a:rPr>
              <a:t>Pre-Conference Survey Example</a:t>
            </a:r>
            <a:endParaRPr lang="en-US" sz="3600" dirty="0" smtClean="0">
              <a:latin typeface="Gill Sans MT" panose="020B0502020104020203" pitchFamily="34" charset="0"/>
            </a:endParaRPr>
          </a:p>
        </p:txBody>
      </p:sp>
      <p:pic>
        <p:nvPicPr>
          <p:cNvPr id="3" name="Picture 2"/>
          <p:cNvPicPr>
            <a:picLocks noChangeAspect="1"/>
          </p:cNvPicPr>
          <p:nvPr/>
        </p:nvPicPr>
        <p:blipFill>
          <a:blip r:embed="rId3"/>
          <a:stretch>
            <a:fillRect/>
          </a:stretch>
        </p:blipFill>
        <p:spPr>
          <a:xfrm>
            <a:off x="4467023" y="14758"/>
            <a:ext cx="4641481" cy="6798618"/>
          </a:xfrm>
          <a:prstGeom prst="rect">
            <a:avLst/>
          </a:prstGeom>
        </p:spPr>
      </p:pic>
      <p:pic>
        <p:nvPicPr>
          <p:cNvPr id="15" name="Picture 14"/>
          <p:cNvPicPr>
            <a:picLocks noChangeAspect="1"/>
          </p:cNvPicPr>
          <p:nvPr/>
        </p:nvPicPr>
        <p:blipFill>
          <a:blip r:embed="rId4"/>
          <a:stretch>
            <a:fillRect/>
          </a:stretch>
        </p:blipFill>
        <p:spPr>
          <a:xfrm>
            <a:off x="107504" y="3346301"/>
            <a:ext cx="5686425" cy="1666875"/>
          </a:xfrm>
          <a:prstGeom prst="rect">
            <a:avLst/>
          </a:prstGeom>
          <a:ln>
            <a:noFill/>
          </a:ln>
          <a:effectLst>
            <a:outerShdw blurRad="292100" dist="139700" dir="2700000" algn="tl" rotWithShape="0">
              <a:srgbClr val="333333">
                <a:alpha val="65000"/>
              </a:srgbClr>
            </a:outerShdw>
          </a:effectLst>
        </p:spPr>
      </p:pic>
      <p:cxnSp>
        <p:nvCxnSpPr>
          <p:cNvPr id="19" name="Straight Connector 18"/>
          <p:cNvCxnSpPr/>
          <p:nvPr/>
        </p:nvCxnSpPr>
        <p:spPr>
          <a:xfrm flipV="1">
            <a:off x="5793929" y="2636912"/>
            <a:ext cx="2522487"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793929" y="1510097"/>
            <a:ext cx="2522487" cy="1846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07504" y="1484784"/>
            <a:ext cx="4608512" cy="1861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998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6830" y="0"/>
            <a:ext cx="9144000" cy="2927886"/>
            <a:chOff x="-16830" y="0"/>
            <a:chExt cx="9144000" cy="2927886"/>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 y="0"/>
              <a:ext cx="9144000" cy="86703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 y="867038"/>
              <a:ext cx="9144000" cy="86703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 y="2060848"/>
              <a:ext cx="9144000" cy="867038"/>
            </a:xfrm>
            <a:prstGeom prst="rect">
              <a:avLst/>
            </a:prstGeom>
          </p:spPr>
        </p:pic>
        <p:sp>
          <p:nvSpPr>
            <p:cNvPr id="7" name="Rectangle 6"/>
            <p:cNvSpPr/>
            <p:nvPr/>
          </p:nvSpPr>
          <p:spPr>
            <a:xfrm>
              <a:off x="25152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8" name="Rectangle 7"/>
            <p:cNvSpPr/>
            <p:nvPr/>
          </p:nvSpPr>
          <p:spPr>
            <a:xfrm>
              <a:off x="221368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9" name="Rectangle 8"/>
            <p:cNvSpPr/>
            <p:nvPr/>
          </p:nvSpPr>
          <p:spPr>
            <a:xfrm>
              <a:off x="467950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0" name="Rectangle 9"/>
            <p:cNvSpPr/>
            <p:nvPr/>
          </p:nvSpPr>
          <p:spPr>
            <a:xfrm>
              <a:off x="5741876"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1" name="Rectangle 10"/>
            <p:cNvSpPr/>
            <p:nvPr/>
          </p:nvSpPr>
          <p:spPr>
            <a:xfrm>
              <a:off x="693641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Rectangle 11"/>
            <p:cNvSpPr/>
            <p:nvPr/>
          </p:nvSpPr>
          <p:spPr>
            <a:xfrm>
              <a:off x="8244408"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grpSp>
      <p:sp>
        <p:nvSpPr>
          <p:cNvPr id="2" name="TextBox 1"/>
          <p:cNvSpPr txBox="1"/>
          <p:nvPr/>
        </p:nvSpPr>
        <p:spPr>
          <a:xfrm>
            <a:off x="395536" y="3259328"/>
            <a:ext cx="5143102" cy="2308324"/>
          </a:xfrm>
          <a:prstGeom prst="rect">
            <a:avLst/>
          </a:prstGeom>
          <a:noFill/>
        </p:spPr>
        <p:txBody>
          <a:bodyPr wrap="square" rtlCol="0">
            <a:spAutoFit/>
          </a:bodyPr>
          <a:lstStyle/>
          <a:p>
            <a:pPr marL="342900" indent="-342900">
              <a:buAutoNum type="arabicParenR"/>
            </a:pPr>
            <a:r>
              <a:rPr lang="en-US" sz="3600" dirty="0" smtClean="0">
                <a:latin typeface="Gill Sans MT" panose="020B0502020104020203" pitchFamily="34" charset="0"/>
              </a:rPr>
              <a:t>Pre-Conference Survey</a:t>
            </a:r>
          </a:p>
          <a:p>
            <a:pPr marL="342900" indent="-342900">
              <a:buAutoNum type="arabicParenR"/>
            </a:pPr>
            <a:r>
              <a:rPr lang="en-US" sz="3600" dirty="0" smtClean="0">
                <a:solidFill>
                  <a:srgbClr val="FF0000"/>
                </a:solidFill>
                <a:latin typeface="Gill Sans MT" panose="020B0502020104020203" pitchFamily="34" charset="0"/>
              </a:rPr>
              <a:t>Catalog</a:t>
            </a:r>
          </a:p>
          <a:p>
            <a:pPr marL="342900" indent="-342900">
              <a:buFontTx/>
              <a:buAutoNum type="arabicParenR"/>
            </a:pPr>
            <a:r>
              <a:rPr lang="en-US" sz="3600" dirty="0" err="1">
                <a:latin typeface="Gill Sans MT" panose="020B0502020104020203" pitchFamily="34" charset="0"/>
              </a:rPr>
              <a:t>IalsaSynthesis</a:t>
            </a:r>
            <a:endParaRPr lang="en-US" sz="3600" dirty="0">
              <a:latin typeface="Gill Sans MT" panose="020B0502020104020203" pitchFamily="34" charset="0"/>
            </a:endParaRPr>
          </a:p>
          <a:p>
            <a:pPr marL="342900" indent="-342900">
              <a:buAutoNum type="arabicParenR"/>
            </a:pPr>
            <a:r>
              <a:rPr lang="en-US" sz="3600" dirty="0" smtClean="0">
                <a:latin typeface="Gill Sans MT" panose="020B0502020104020203" pitchFamily="34" charset="0"/>
              </a:rPr>
              <a:t>Reports</a:t>
            </a:r>
          </a:p>
        </p:txBody>
      </p:sp>
      <p:sp>
        <p:nvSpPr>
          <p:cNvPr id="21" name="Rectangle 20"/>
          <p:cNvSpPr/>
          <p:nvPr/>
        </p:nvSpPr>
        <p:spPr>
          <a:xfrm>
            <a:off x="934990" y="36979"/>
            <a:ext cx="4501106" cy="2823900"/>
          </a:xfrm>
          <a:prstGeom prst="rect">
            <a:avLst/>
          </a:prstGeom>
          <a:solidFill>
            <a:schemeClr val="accent2">
              <a:alpha val="18000"/>
            </a:schemeClr>
          </a:solidFill>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578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6830" y="0"/>
            <a:ext cx="9144000" cy="2927886"/>
            <a:chOff x="-16830" y="0"/>
            <a:chExt cx="9144000" cy="2927886"/>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0"/>
              <a:ext cx="9144000" cy="867038"/>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867038"/>
              <a:ext cx="9144000" cy="867038"/>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2060848"/>
              <a:ext cx="9144000" cy="867038"/>
            </a:xfrm>
            <a:prstGeom prst="rect">
              <a:avLst/>
            </a:prstGeom>
          </p:spPr>
        </p:pic>
        <p:sp>
          <p:nvSpPr>
            <p:cNvPr id="7" name="Rectangle 6"/>
            <p:cNvSpPr/>
            <p:nvPr/>
          </p:nvSpPr>
          <p:spPr>
            <a:xfrm>
              <a:off x="25152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8" name="Rectangle 7"/>
            <p:cNvSpPr/>
            <p:nvPr/>
          </p:nvSpPr>
          <p:spPr>
            <a:xfrm>
              <a:off x="221368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9" name="Rectangle 8"/>
            <p:cNvSpPr/>
            <p:nvPr/>
          </p:nvSpPr>
          <p:spPr>
            <a:xfrm>
              <a:off x="467950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0" name="Rectangle 9"/>
            <p:cNvSpPr/>
            <p:nvPr/>
          </p:nvSpPr>
          <p:spPr>
            <a:xfrm>
              <a:off x="5741876"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1" name="Rectangle 10"/>
            <p:cNvSpPr/>
            <p:nvPr/>
          </p:nvSpPr>
          <p:spPr>
            <a:xfrm>
              <a:off x="693641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Rectangle 11"/>
            <p:cNvSpPr/>
            <p:nvPr/>
          </p:nvSpPr>
          <p:spPr>
            <a:xfrm>
              <a:off x="8244408"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grpSp>
      <p:sp>
        <p:nvSpPr>
          <p:cNvPr id="2" name="TextBox 1"/>
          <p:cNvSpPr txBox="1"/>
          <p:nvPr/>
        </p:nvSpPr>
        <p:spPr>
          <a:xfrm>
            <a:off x="395536" y="3259328"/>
            <a:ext cx="5143102" cy="2308324"/>
          </a:xfrm>
          <a:prstGeom prst="rect">
            <a:avLst/>
          </a:prstGeom>
          <a:noFill/>
        </p:spPr>
        <p:txBody>
          <a:bodyPr wrap="square" rtlCol="0">
            <a:spAutoFit/>
          </a:bodyPr>
          <a:lstStyle/>
          <a:p>
            <a:pPr marL="342900" indent="-342900">
              <a:buAutoNum type="arabicParenR"/>
            </a:pPr>
            <a:r>
              <a:rPr lang="en-US" sz="3600" dirty="0" smtClean="0">
                <a:latin typeface="Gill Sans MT" panose="020B0502020104020203" pitchFamily="34" charset="0"/>
              </a:rPr>
              <a:t>Pre-Conference Survey</a:t>
            </a:r>
          </a:p>
          <a:p>
            <a:pPr marL="342900" indent="-342900">
              <a:buAutoNum type="arabicParenR"/>
            </a:pPr>
            <a:r>
              <a:rPr lang="en-US" sz="3600" dirty="0" smtClean="0">
                <a:latin typeface="Gill Sans MT" panose="020B0502020104020203" pitchFamily="34" charset="0"/>
              </a:rPr>
              <a:t>Catalog</a:t>
            </a:r>
          </a:p>
          <a:p>
            <a:pPr marL="342900" indent="-342900">
              <a:buFontTx/>
              <a:buAutoNum type="arabicParenR"/>
            </a:pPr>
            <a:r>
              <a:rPr lang="en-US" sz="3600" dirty="0" err="1" smtClean="0">
                <a:solidFill>
                  <a:srgbClr val="FF0000"/>
                </a:solidFill>
                <a:latin typeface="Gill Sans MT" panose="020B0502020104020203" pitchFamily="34" charset="0"/>
              </a:rPr>
              <a:t>IalsaSynthesis</a:t>
            </a:r>
            <a:endParaRPr lang="en-US" sz="3600" dirty="0" smtClean="0">
              <a:solidFill>
                <a:srgbClr val="FF0000"/>
              </a:solidFill>
              <a:latin typeface="Gill Sans MT" panose="020B0502020104020203" pitchFamily="34" charset="0"/>
            </a:endParaRPr>
          </a:p>
          <a:p>
            <a:pPr marL="342900" indent="-342900">
              <a:buAutoNum type="arabicParenR"/>
            </a:pPr>
            <a:r>
              <a:rPr lang="en-US" sz="3600" dirty="0" smtClean="0">
                <a:latin typeface="Gill Sans MT" panose="020B0502020104020203" pitchFamily="34" charset="0"/>
              </a:rPr>
              <a:t>Reports</a:t>
            </a:r>
          </a:p>
        </p:txBody>
      </p:sp>
      <p:sp>
        <p:nvSpPr>
          <p:cNvPr id="31" name="Rectangle 30"/>
          <p:cNvSpPr/>
          <p:nvPr/>
        </p:nvSpPr>
        <p:spPr>
          <a:xfrm>
            <a:off x="4572000" y="36979"/>
            <a:ext cx="3096344" cy="2823900"/>
          </a:xfrm>
          <a:prstGeom prst="rect">
            <a:avLst/>
          </a:prstGeom>
          <a:solidFill>
            <a:schemeClr val="accent2">
              <a:alpha val="18000"/>
            </a:schemeClr>
          </a:solidFill>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443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6830" y="0"/>
            <a:ext cx="9144000" cy="2927886"/>
            <a:chOff x="-16830" y="0"/>
            <a:chExt cx="9144000" cy="2927886"/>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0"/>
              <a:ext cx="9144000" cy="867038"/>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867038"/>
              <a:ext cx="9144000" cy="867038"/>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0" y="2060848"/>
              <a:ext cx="9144000" cy="867038"/>
            </a:xfrm>
            <a:prstGeom prst="rect">
              <a:avLst/>
            </a:prstGeom>
          </p:spPr>
        </p:pic>
        <p:sp>
          <p:nvSpPr>
            <p:cNvPr id="7" name="Rectangle 6"/>
            <p:cNvSpPr/>
            <p:nvPr/>
          </p:nvSpPr>
          <p:spPr>
            <a:xfrm>
              <a:off x="25152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8" name="Rectangle 7"/>
            <p:cNvSpPr/>
            <p:nvPr/>
          </p:nvSpPr>
          <p:spPr>
            <a:xfrm>
              <a:off x="2213680"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9" name="Rectangle 8"/>
            <p:cNvSpPr/>
            <p:nvPr/>
          </p:nvSpPr>
          <p:spPr>
            <a:xfrm>
              <a:off x="467950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0" name="Rectangle 9"/>
            <p:cNvSpPr/>
            <p:nvPr/>
          </p:nvSpPr>
          <p:spPr>
            <a:xfrm>
              <a:off x="5741876"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1" name="Rectangle 10"/>
            <p:cNvSpPr/>
            <p:nvPr/>
          </p:nvSpPr>
          <p:spPr>
            <a:xfrm>
              <a:off x="6936414"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Rectangle 11"/>
            <p:cNvSpPr/>
            <p:nvPr/>
          </p:nvSpPr>
          <p:spPr>
            <a:xfrm>
              <a:off x="8244408" y="1448929"/>
              <a:ext cx="503664" cy="646331"/>
            </a:xfrm>
            <a:prstGeom prst="rect">
              <a:avLst/>
            </a:prstGeom>
            <a:noFill/>
          </p:spPr>
          <p:txBody>
            <a:bodyPr wrap="none" lIns="91440" tIns="45720" rIns="91440" bIns="45720">
              <a:spAutoFit/>
            </a:bodyPr>
            <a:lstStyle/>
            <a:p>
              <a:pPr algn="ctr"/>
              <a:r>
                <a:rPr lang="en-US" sz="3600" b="0" cap="none" spc="0" dirty="0" smtClean="0">
                  <a:ln w="0"/>
                  <a:solidFill>
                    <a:schemeClr val="bg1">
                      <a:lumMod val="75000"/>
                    </a:schemeClr>
                  </a:solidFill>
                  <a:effectLst>
                    <a:outerShdw blurRad="38100" dist="19050" dir="2700000" algn="tl" rotWithShape="0">
                      <a:schemeClr val="dk1">
                        <a:alpha val="40000"/>
                      </a:schemeClr>
                    </a:outerShdw>
                  </a:effectLst>
                </a:rPr>
                <a:t>…</a:t>
              </a:r>
              <a:endParaRPr lang="en-US" sz="3600" b="0" cap="none" spc="0" dirty="0">
                <a:ln w="0"/>
                <a:solidFill>
                  <a:schemeClr val="bg1">
                    <a:lumMod val="75000"/>
                  </a:schemeClr>
                </a:solidFill>
                <a:effectLst>
                  <a:outerShdw blurRad="38100" dist="19050" dir="2700000" algn="tl" rotWithShape="0">
                    <a:schemeClr val="dk1">
                      <a:alpha val="40000"/>
                    </a:schemeClr>
                  </a:outerShdw>
                </a:effectLst>
              </a:endParaRPr>
            </a:p>
          </p:txBody>
        </p:sp>
      </p:grpSp>
      <p:sp>
        <p:nvSpPr>
          <p:cNvPr id="2" name="TextBox 1"/>
          <p:cNvSpPr txBox="1"/>
          <p:nvPr/>
        </p:nvSpPr>
        <p:spPr>
          <a:xfrm>
            <a:off x="395536" y="3259328"/>
            <a:ext cx="5143102" cy="2308324"/>
          </a:xfrm>
          <a:prstGeom prst="rect">
            <a:avLst/>
          </a:prstGeom>
          <a:noFill/>
        </p:spPr>
        <p:txBody>
          <a:bodyPr wrap="square" rtlCol="0">
            <a:spAutoFit/>
          </a:bodyPr>
          <a:lstStyle/>
          <a:p>
            <a:pPr marL="342900" indent="-342900">
              <a:buAutoNum type="arabicParenR"/>
            </a:pPr>
            <a:r>
              <a:rPr lang="en-US" sz="3600" dirty="0" smtClean="0">
                <a:latin typeface="Gill Sans MT" panose="020B0502020104020203" pitchFamily="34" charset="0"/>
              </a:rPr>
              <a:t>Pre-Conference Survey</a:t>
            </a:r>
          </a:p>
          <a:p>
            <a:pPr marL="342900" indent="-342900">
              <a:buAutoNum type="arabicParenR"/>
            </a:pPr>
            <a:r>
              <a:rPr lang="en-US" sz="3600" dirty="0" smtClean="0">
                <a:latin typeface="Gill Sans MT" panose="020B0502020104020203" pitchFamily="34" charset="0"/>
              </a:rPr>
              <a:t>Catalog</a:t>
            </a:r>
          </a:p>
          <a:p>
            <a:pPr marL="342900" indent="-342900">
              <a:buFontTx/>
              <a:buAutoNum type="arabicParenR"/>
            </a:pPr>
            <a:r>
              <a:rPr lang="en-US" sz="3600" dirty="0" err="1" smtClean="0">
                <a:latin typeface="Gill Sans MT" panose="020B0502020104020203" pitchFamily="34" charset="0"/>
              </a:rPr>
              <a:t>IalsaSynthesis</a:t>
            </a:r>
            <a:endParaRPr lang="en-US" sz="3600" dirty="0" smtClean="0">
              <a:latin typeface="Gill Sans MT" panose="020B0502020104020203" pitchFamily="34" charset="0"/>
            </a:endParaRPr>
          </a:p>
          <a:p>
            <a:pPr marL="342900" indent="-342900">
              <a:buAutoNum type="arabicParenR"/>
            </a:pPr>
            <a:r>
              <a:rPr lang="en-US" sz="3600" dirty="0" smtClean="0">
                <a:solidFill>
                  <a:srgbClr val="FF0000"/>
                </a:solidFill>
                <a:latin typeface="Gill Sans MT" panose="020B0502020104020203" pitchFamily="34" charset="0"/>
              </a:rPr>
              <a:t>Reports</a:t>
            </a:r>
          </a:p>
        </p:txBody>
      </p:sp>
      <p:sp>
        <p:nvSpPr>
          <p:cNvPr id="22" name="TextBox 21"/>
          <p:cNvSpPr txBox="1"/>
          <p:nvPr/>
        </p:nvSpPr>
        <p:spPr>
          <a:xfrm>
            <a:off x="5023230" y="5092725"/>
            <a:ext cx="1041931" cy="369332"/>
          </a:xfrm>
          <a:prstGeom prst="rect">
            <a:avLst/>
          </a:prstGeom>
          <a:noFill/>
        </p:spPr>
        <p:txBody>
          <a:bodyPr wrap="square" rtlCol="0">
            <a:spAutoFit/>
          </a:bodyPr>
          <a:lstStyle/>
          <a:p>
            <a:r>
              <a:rPr lang="en-US" dirty="0" smtClean="0">
                <a:latin typeface="Gill Sans MT" panose="020B0502020104020203" pitchFamily="34" charset="0"/>
              </a:rPr>
              <a:t>progress</a:t>
            </a:r>
            <a:endParaRPr lang="en-US" dirty="0">
              <a:latin typeface="Gill Sans MT" panose="020B0502020104020203" pitchFamily="34" charset="0"/>
            </a:endParaRPr>
          </a:p>
        </p:txBody>
      </p:sp>
      <p:sp>
        <p:nvSpPr>
          <p:cNvPr id="23" name="TextBox 22"/>
          <p:cNvSpPr txBox="1"/>
          <p:nvPr/>
        </p:nvSpPr>
        <p:spPr>
          <a:xfrm>
            <a:off x="5160685" y="5849785"/>
            <a:ext cx="922998" cy="369332"/>
          </a:xfrm>
          <a:prstGeom prst="rect">
            <a:avLst/>
          </a:prstGeom>
          <a:noFill/>
        </p:spPr>
        <p:txBody>
          <a:bodyPr wrap="square" rtlCol="0">
            <a:spAutoFit/>
          </a:bodyPr>
          <a:lstStyle/>
          <a:p>
            <a:r>
              <a:rPr lang="en-US" dirty="0" smtClean="0">
                <a:latin typeface="Gill Sans MT" panose="020B0502020104020203" pitchFamily="34" charset="0"/>
              </a:rPr>
              <a:t>analysis</a:t>
            </a:r>
            <a:endParaRPr lang="en-US" dirty="0">
              <a:latin typeface="Gill Sans MT" panose="020B0502020104020203" pitchFamily="34" charset="0"/>
            </a:endParaRPr>
          </a:p>
        </p:txBody>
      </p:sp>
      <p:sp>
        <p:nvSpPr>
          <p:cNvPr id="24" name="TextBox 23"/>
          <p:cNvSpPr txBox="1"/>
          <p:nvPr/>
        </p:nvSpPr>
        <p:spPr>
          <a:xfrm>
            <a:off x="6405843" y="4286661"/>
            <a:ext cx="872850" cy="646331"/>
          </a:xfrm>
          <a:prstGeom prst="rect">
            <a:avLst/>
          </a:prstGeom>
          <a:noFill/>
        </p:spPr>
        <p:txBody>
          <a:bodyPr wrap="square" rtlCol="0">
            <a:spAutoFit/>
          </a:bodyPr>
          <a:lstStyle/>
          <a:p>
            <a:pPr algn="ctr"/>
            <a:r>
              <a:rPr lang="en-US" dirty="0">
                <a:latin typeface="Gill Sans MT" panose="020B0502020104020203" pitchFamily="34" charset="0"/>
              </a:rPr>
              <a:t>w</a:t>
            </a:r>
            <a:r>
              <a:rPr lang="en-US" dirty="0" smtClean="0">
                <a:latin typeface="Gill Sans MT" panose="020B0502020104020203" pitchFamily="34" charset="0"/>
              </a:rPr>
              <a:t>ithin </a:t>
            </a:r>
          </a:p>
          <a:p>
            <a:pPr algn="ctr"/>
            <a:r>
              <a:rPr lang="en-US" dirty="0" smtClean="0">
                <a:latin typeface="Gill Sans MT" panose="020B0502020104020203" pitchFamily="34" charset="0"/>
              </a:rPr>
              <a:t>study</a:t>
            </a:r>
            <a:endParaRPr lang="en-US" dirty="0">
              <a:latin typeface="Gill Sans MT" panose="020B0502020104020203" pitchFamily="34" charset="0"/>
            </a:endParaRPr>
          </a:p>
        </p:txBody>
      </p:sp>
      <p:sp>
        <p:nvSpPr>
          <p:cNvPr id="25" name="TextBox 24"/>
          <p:cNvSpPr txBox="1"/>
          <p:nvPr/>
        </p:nvSpPr>
        <p:spPr>
          <a:xfrm>
            <a:off x="7765946" y="4261360"/>
            <a:ext cx="879626" cy="646331"/>
          </a:xfrm>
          <a:prstGeom prst="rect">
            <a:avLst/>
          </a:prstGeom>
          <a:noFill/>
        </p:spPr>
        <p:txBody>
          <a:bodyPr wrap="square" rtlCol="0">
            <a:spAutoFit/>
          </a:bodyPr>
          <a:lstStyle/>
          <a:p>
            <a:pPr algn="ctr"/>
            <a:r>
              <a:rPr lang="en-US" dirty="0">
                <a:latin typeface="Gill Sans MT" panose="020B0502020104020203" pitchFamily="34" charset="0"/>
              </a:rPr>
              <a:t>a</a:t>
            </a:r>
            <a:r>
              <a:rPr lang="en-US" dirty="0" smtClean="0">
                <a:latin typeface="Gill Sans MT" panose="020B0502020104020203" pitchFamily="34" charset="0"/>
              </a:rPr>
              <a:t>cross </a:t>
            </a:r>
          </a:p>
          <a:p>
            <a:pPr algn="ctr"/>
            <a:r>
              <a:rPr lang="en-US" dirty="0" smtClean="0">
                <a:latin typeface="Gill Sans MT" panose="020B0502020104020203" pitchFamily="34" charset="0"/>
              </a:rPr>
              <a:t>studies</a:t>
            </a:r>
            <a:endParaRPr lang="en-US" dirty="0">
              <a:latin typeface="Gill Sans MT" panose="020B0502020104020203" pitchFamily="34" charset="0"/>
            </a:endParaRPr>
          </a:p>
        </p:txBody>
      </p:sp>
      <p:sp>
        <p:nvSpPr>
          <p:cNvPr id="26" name="Rectangle 25"/>
          <p:cNvSpPr/>
          <p:nvPr/>
        </p:nvSpPr>
        <p:spPr>
          <a:xfrm>
            <a:off x="6490215" y="4928947"/>
            <a:ext cx="798305" cy="707886"/>
          </a:xfrm>
          <a:prstGeom prst="rect">
            <a:avLst/>
          </a:prstGeom>
          <a:noFill/>
        </p:spPr>
        <p:txBody>
          <a:bodyPr wrap="square" lIns="91440" tIns="45720" rIns="91440" bIns="45720">
            <a:spAutoFit/>
          </a:bodyPr>
          <a:lstStyle/>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A1</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7804419" y="4904188"/>
            <a:ext cx="798305" cy="707886"/>
          </a:xfrm>
          <a:prstGeom prst="rect">
            <a:avLst/>
          </a:prstGeom>
          <a:noFill/>
        </p:spPr>
        <p:txBody>
          <a:bodyPr wrap="square" lIns="91440" tIns="45720" rIns="91440" bIns="45720">
            <a:spAutoFit/>
          </a:bodyPr>
          <a:lstStyle/>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A2</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6549968" y="5661248"/>
            <a:ext cx="772892" cy="707886"/>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7840558" y="5661248"/>
            <a:ext cx="772892" cy="707886"/>
          </a:xfrm>
          <a:prstGeom prst="rect">
            <a:avLst/>
          </a:prstGeom>
          <a:noFill/>
        </p:spPr>
        <p:txBody>
          <a:bodyPr wrap="square" lIns="91440" tIns="45720" rIns="91440" bIns="45720">
            <a:spAutoFit/>
          </a:bodyPr>
          <a:lstStyle/>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B2</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1" name="Rectangle 30"/>
          <p:cNvSpPr/>
          <p:nvPr/>
        </p:nvSpPr>
        <p:spPr>
          <a:xfrm>
            <a:off x="6732240" y="0"/>
            <a:ext cx="2411760" cy="2823900"/>
          </a:xfrm>
          <a:prstGeom prst="rect">
            <a:avLst/>
          </a:prstGeom>
          <a:solidFill>
            <a:schemeClr val="accent2">
              <a:alpha val="18000"/>
            </a:schemeClr>
          </a:solidFill>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p:cNvSpPr txBox="1"/>
          <p:nvPr/>
        </p:nvSpPr>
        <p:spPr>
          <a:xfrm>
            <a:off x="7198388" y="6430651"/>
            <a:ext cx="2160240" cy="369332"/>
          </a:xfrm>
          <a:prstGeom prst="rect">
            <a:avLst/>
          </a:prstGeom>
          <a:noFill/>
        </p:spPr>
        <p:txBody>
          <a:bodyPr wrap="square" rtlCol="0">
            <a:spAutoFit/>
          </a:bodyPr>
          <a:lstStyle/>
          <a:p>
            <a:r>
              <a:rPr lang="en-US" dirty="0" smtClean="0">
                <a:hlinkClick r:id="rId3"/>
              </a:rPr>
              <a:t>Example of A1, A2</a:t>
            </a:r>
            <a:endParaRPr lang="en-US" dirty="0"/>
          </a:p>
        </p:txBody>
      </p:sp>
    </p:spTree>
    <p:extLst>
      <p:ext uri="{BB962C8B-B14F-4D97-AF65-F5344CB8AC3E}">
        <p14:creationId xmlns:p14="http://schemas.microsoft.com/office/powerpoint/2010/main" val="1305771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67544" y="1079363"/>
            <a:ext cx="8496944" cy="566200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9" name="Rectangle 8"/>
          <p:cNvSpPr/>
          <p:nvPr/>
        </p:nvSpPr>
        <p:spPr>
          <a:xfrm>
            <a:off x="7884368" y="-27384"/>
            <a:ext cx="1259632"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594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hiny.ouhsc.edu/IALSA-2015-Portland/shiny/dashboard/images/forest_static_bisr_covariates_ae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835077"/>
            <a:ext cx="4503844" cy="6005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4" name="Rectangle 3"/>
          <p:cNvSpPr/>
          <p:nvPr/>
        </p:nvSpPr>
        <p:spPr>
          <a:xfrm>
            <a:off x="7884368" y="-27384"/>
            <a:ext cx="1259632"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300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Rush MAP study</a:t>
            </a:r>
          </a:p>
          <a:p>
            <a:pPr lvl="1"/>
            <a:r>
              <a:rPr lang="en-CA" dirty="0" smtClean="0"/>
              <a:t>Began in 1997, rolling enrollment</a:t>
            </a:r>
          </a:p>
          <a:p>
            <a:pPr lvl="1"/>
            <a:r>
              <a:rPr lang="en-CA" dirty="0"/>
              <a:t> </a:t>
            </a:r>
            <a:r>
              <a:rPr lang="en-CA" dirty="0" smtClean="0"/>
              <a:t>Northeastern Illinois, residents of continuous care communities</a:t>
            </a:r>
          </a:p>
          <a:p>
            <a:pPr lvl="1"/>
            <a:r>
              <a:rPr lang="en-CA" dirty="0"/>
              <a:t>U</a:t>
            </a:r>
            <a:r>
              <a:rPr lang="en-CA" dirty="0" smtClean="0"/>
              <a:t>p to 17 waves of data, few people actually have this number</a:t>
            </a:r>
          </a:p>
          <a:p>
            <a:pPr lvl="1"/>
            <a:r>
              <a:rPr lang="en-CA" dirty="0" smtClean="0"/>
              <a:t>Decision about how many waves to include</a:t>
            </a:r>
          </a:p>
          <a:p>
            <a:pPr lvl="1"/>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0725"/>
            <a:ext cx="9144000" cy="1057275"/>
          </a:xfrm>
          <a:prstGeom prst="rect">
            <a:avLst/>
          </a:prstGeom>
        </p:spPr>
      </p:pic>
      <p:sp>
        <p:nvSpPr>
          <p:cNvPr id="6" name="Rectangle 5"/>
          <p:cNvSpPr/>
          <p:nvPr/>
        </p:nvSpPr>
        <p:spPr>
          <a:xfrm>
            <a:off x="107504" y="188640"/>
            <a:ext cx="853605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RADC: Extending wave counts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speakers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0" indent="0">
              <a:buNone/>
            </a:pPr>
            <a:r>
              <a:rPr lang="en-US" dirty="0" smtClean="0"/>
              <a:t>The speakers will each address the following questions in their pairs ( approximate number of minutes in </a:t>
            </a:r>
            <a:r>
              <a:rPr lang="en-US" dirty="0" err="1" smtClean="0"/>
              <a:t>parenths</a:t>
            </a:r>
            <a:r>
              <a:rPr lang="en-US" dirty="0" smtClean="0"/>
              <a:t>)</a:t>
            </a:r>
          </a:p>
          <a:p>
            <a:r>
              <a:rPr lang="en-US" dirty="0" smtClean="0"/>
              <a:t>Scott (5-7)</a:t>
            </a:r>
          </a:p>
          <a:p>
            <a:pPr lvl="1"/>
            <a:r>
              <a:rPr lang="en-US" dirty="0" smtClean="0"/>
              <a:t> Big picture of Portland. Why many studies?</a:t>
            </a:r>
          </a:p>
          <a:p>
            <a:r>
              <a:rPr lang="en-US" dirty="0" smtClean="0"/>
              <a:t>Andrey(10-15)</a:t>
            </a:r>
          </a:p>
          <a:p>
            <a:pPr lvl="1"/>
            <a:r>
              <a:rPr lang="en-US" dirty="0" smtClean="0"/>
              <a:t>How can we organize the workflow?</a:t>
            </a:r>
          </a:p>
          <a:p>
            <a:r>
              <a:rPr lang="en-US" dirty="0" smtClean="0"/>
              <a:t>Will (5-10)</a:t>
            </a:r>
          </a:p>
          <a:p>
            <a:pPr lvl="1"/>
            <a:r>
              <a:rPr lang="en-US" dirty="0" smtClean="0"/>
              <a:t>How can we optimize the workflow?</a:t>
            </a:r>
          </a:p>
          <a:p>
            <a:r>
              <a:rPr lang="en-US" dirty="0" smtClean="0"/>
              <a:t>Andrey(5-7)</a:t>
            </a:r>
          </a:p>
          <a:p>
            <a:pPr lvl="1"/>
            <a:r>
              <a:rPr lang="en-US" dirty="0" smtClean="0"/>
              <a:t>What can we learn so far? 5D, BISER, Forrest</a:t>
            </a:r>
          </a:p>
          <a:p>
            <a:r>
              <a:rPr lang="en-US" dirty="0" smtClean="0"/>
              <a:t>Cassandra (30-40)</a:t>
            </a:r>
          </a:p>
          <a:p>
            <a:pPr lvl="1"/>
            <a:r>
              <a:rPr lang="en-US" dirty="0" smtClean="0"/>
              <a:t>How can we explore questions in this framework: varying wave count (RADC) study</a:t>
            </a:r>
          </a:p>
        </p:txBody>
      </p:sp>
    </p:spTree>
    <p:extLst>
      <p:ext uri="{BB962C8B-B14F-4D97-AF65-F5344CB8AC3E}">
        <p14:creationId xmlns:p14="http://schemas.microsoft.com/office/powerpoint/2010/main" val="1217599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Participants</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778078152"/>
              </p:ext>
            </p:extLst>
          </p:nvPr>
        </p:nvGraphicFramePr>
        <p:xfrm>
          <a:off x="3059832" y="1556792"/>
          <a:ext cx="3024336" cy="4556760"/>
        </p:xfrm>
        <a:graphic>
          <a:graphicData uri="http://schemas.openxmlformats.org/drawingml/2006/table">
            <a:tbl>
              <a:tblPr/>
              <a:tblGrid>
                <a:gridCol w="1008112"/>
                <a:gridCol w="1008112"/>
                <a:gridCol w="1008112"/>
              </a:tblGrid>
              <a:tr h="223604">
                <a:tc>
                  <a:txBody>
                    <a:bodyPr/>
                    <a:lstStyle/>
                    <a:p>
                      <a:pPr algn="ctr">
                        <a:lnSpc>
                          <a:spcPct val="115000"/>
                        </a:lnSpc>
                        <a:spcAft>
                          <a:spcPts val="0"/>
                        </a:spcAft>
                      </a:pPr>
                      <a:r>
                        <a:rPr lang="en-CA" sz="1300" dirty="0">
                          <a:latin typeface="Calibri"/>
                          <a:ea typeface="Calibri"/>
                          <a:cs typeface="Times New Roman"/>
                        </a:rPr>
                        <a:t>Follow up year</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CA" sz="1300">
                        <a:latin typeface="Calibri"/>
                        <a:ea typeface="Calibri"/>
                        <a:cs typeface="Times New Roman"/>
                      </a:endParaRP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CA" sz="1300">
                        <a:latin typeface="Calibri"/>
                        <a:ea typeface="Calibri"/>
                        <a:cs typeface="Times New Roman"/>
                      </a:endParaRP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endParaRPr lang="en-CA" sz="1300">
                        <a:latin typeface="Calibri"/>
                        <a:ea typeface="Calibri"/>
                        <a:cs typeface="Times New Roman"/>
                      </a:endParaRP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Women</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Men</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0 </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961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336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850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280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724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234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598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196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486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166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5</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386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126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338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109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7</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283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88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8</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233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77</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180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54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121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39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63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19</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32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5</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23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14</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17</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15</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13</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2</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604">
                <a:tc>
                  <a:txBody>
                    <a:bodyPr/>
                    <a:lstStyle/>
                    <a:p>
                      <a:pPr algn="ctr">
                        <a:lnSpc>
                          <a:spcPct val="115000"/>
                        </a:lnSpc>
                        <a:spcAft>
                          <a:spcPts val="0"/>
                        </a:spcAft>
                      </a:pPr>
                      <a:r>
                        <a:rPr lang="en-CA" sz="1300">
                          <a:latin typeface="Calibri"/>
                          <a:ea typeface="Calibri"/>
                          <a:cs typeface="Times New Roman"/>
                        </a:rPr>
                        <a:t>16</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a:latin typeface="Calibri"/>
                          <a:ea typeface="Calibri"/>
                          <a:cs typeface="Times New Roman"/>
                        </a:rPr>
                        <a:t>1</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300" dirty="0">
                          <a:latin typeface="Calibri"/>
                          <a:ea typeface="Calibri"/>
                          <a:cs typeface="Times New Roman"/>
                        </a:rPr>
                        <a:t>0</a:t>
                      </a:r>
                    </a:p>
                  </a:txBody>
                  <a:tcPr marL="79543" marR="795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a:t>
            </a:r>
            <a:endParaRPr lang="en-CA" dirty="0"/>
          </a:p>
        </p:txBody>
      </p:sp>
      <p:sp>
        <p:nvSpPr>
          <p:cNvPr id="3" name="Content Placeholder 2"/>
          <p:cNvSpPr>
            <a:spLocks noGrp="1"/>
          </p:cNvSpPr>
          <p:nvPr>
            <p:ph idx="1"/>
          </p:nvPr>
        </p:nvSpPr>
        <p:spPr/>
        <p:txBody>
          <a:bodyPr/>
          <a:lstStyle/>
          <a:p>
            <a:r>
              <a:rPr lang="en-CA" dirty="0" smtClean="0"/>
              <a:t>Do the number of waves included in the growth model impact the conclusions?</a:t>
            </a:r>
          </a:p>
          <a:p>
            <a:endParaRPr lang="en-CA" dirty="0"/>
          </a:p>
          <a:p>
            <a:r>
              <a:rPr lang="en-CA" dirty="0" smtClean="0"/>
              <a:t>Examine cognitive and physical outcomes with increasing numbers of waves included</a:t>
            </a:r>
            <a:endParaRPr lang="en-C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69273"/>
            <a:ext cx="2651154" cy="2651154"/>
          </a:xfrm>
          <a:prstGeom prst="rect">
            <a:avLst/>
          </a:prstGeom>
        </p:spPr>
      </p:pic>
      <p:sp>
        <p:nvSpPr>
          <p:cNvPr id="2" name="Title 1"/>
          <p:cNvSpPr>
            <a:spLocks noGrp="1"/>
          </p:cNvSpPr>
          <p:nvPr>
            <p:ph type="title"/>
          </p:nvPr>
        </p:nvSpPr>
        <p:spPr/>
        <p:txBody>
          <a:bodyPr/>
          <a:lstStyle/>
          <a:p>
            <a:r>
              <a:rPr lang="en-CA" dirty="0" smtClean="0"/>
              <a:t>Plots</a:t>
            </a:r>
            <a:endParaRPr lang="en-CA" dirty="0"/>
          </a:p>
        </p:txBody>
      </p:sp>
      <p:sp>
        <p:nvSpPr>
          <p:cNvPr id="3" name="Content Placeholder 2"/>
          <p:cNvSpPr>
            <a:spLocks noGrp="1"/>
          </p:cNvSpPr>
          <p:nvPr>
            <p:ph idx="1"/>
          </p:nvPr>
        </p:nvSpPr>
        <p:spPr>
          <a:xfrm>
            <a:off x="457200" y="1916832"/>
            <a:ext cx="8229600" cy="4525963"/>
          </a:xfrm>
        </p:spPr>
        <p:txBody>
          <a:bodyPr>
            <a:normAutofit lnSpcReduction="10000"/>
          </a:bodyPr>
          <a:lstStyle/>
          <a:p>
            <a:r>
              <a:rPr lang="en-CA" dirty="0" smtClean="0">
                <a:hlinkClick r:id="rId4"/>
              </a:rPr>
              <a:t>KB profiles</a:t>
            </a:r>
            <a:r>
              <a:rPr lang="en-CA" dirty="0" smtClean="0"/>
              <a:t> </a:t>
            </a:r>
          </a:p>
          <a:p>
            <a:r>
              <a:rPr lang="en-CA" dirty="0" smtClean="0"/>
              <a:t>Left column: Intercepts (baseline)</a:t>
            </a:r>
          </a:p>
          <a:p>
            <a:r>
              <a:rPr lang="en-CA" dirty="0" smtClean="0"/>
              <a:t>Right column: Slope (rate of change)</a:t>
            </a:r>
          </a:p>
          <a:p>
            <a:r>
              <a:rPr lang="en-CA" dirty="0" smtClean="0"/>
              <a:t>Vertical facet: Gender</a:t>
            </a:r>
          </a:p>
          <a:p>
            <a:r>
              <a:rPr lang="en-CA" dirty="0" smtClean="0"/>
              <a:t>Horizontal facet: Outcome measures</a:t>
            </a:r>
          </a:p>
          <a:p>
            <a:r>
              <a:rPr lang="en-CA" dirty="0" smtClean="0"/>
              <a:t>X-axis: Numerical value</a:t>
            </a:r>
          </a:p>
          <a:p>
            <a:r>
              <a:rPr lang="en-CA" dirty="0" smtClean="0"/>
              <a:t>Y-axis: Waves included in analysis</a:t>
            </a:r>
          </a:p>
          <a:p>
            <a:r>
              <a:rPr lang="en-CA" dirty="0" smtClean="0"/>
              <a:t>Labels: </a:t>
            </a:r>
            <a:r>
              <a:rPr lang="en-CA" sz="2200" dirty="0" err="1" smtClean="0">
                <a:latin typeface="Consolas" pitchFamily="49" charset="0"/>
                <a:cs typeface="Consolas" pitchFamily="49" charset="0"/>
              </a:rPr>
              <a:t>Estimate|S.E.|Est</a:t>
            </a:r>
            <a:r>
              <a:rPr lang="en-CA" sz="2200" dirty="0" smtClean="0">
                <a:latin typeface="Consolas" pitchFamily="49" charset="0"/>
                <a:cs typeface="Consolas" pitchFamily="49" charset="0"/>
              </a:rPr>
              <a:t>./S.E. |P-Value</a:t>
            </a:r>
          </a:p>
          <a:p>
            <a:endParaRPr lang="en-CA"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Intercepts</a:t>
            </a:r>
            <a:endParaRPr lang="en-CA" dirty="0"/>
          </a:p>
        </p:txBody>
      </p:sp>
      <p:sp>
        <p:nvSpPr>
          <p:cNvPr id="3" name="Content Placeholder 2"/>
          <p:cNvSpPr>
            <a:spLocks noGrp="1"/>
          </p:cNvSpPr>
          <p:nvPr>
            <p:ph idx="1"/>
          </p:nvPr>
        </p:nvSpPr>
        <p:spPr/>
        <p:txBody>
          <a:bodyPr>
            <a:normAutofit/>
          </a:bodyPr>
          <a:lstStyle/>
          <a:p>
            <a:r>
              <a:rPr lang="en-CA" dirty="0" smtClean="0"/>
              <a:t>Intercepts show little change over the number of waves used in the analysis.</a:t>
            </a:r>
          </a:p>
          <a:p>
            <a:r>
              <a:rPr lang="en-CA" dirty="0" smtClean="0"/>
              <a:t>Across all outcome pairs this remains true</a:t>
            </a:r>
          </a:p>
          <a:p>
            <a:r>
              <a:rPr lang="en-CA" dirty="0" smtClean="0"/>
              <a:t>Intercepts are the baseline levels of the outcome measure </a:t>
            </a:r>
          </a:p>
          <a:p>
            <a:r>
              <a:rPr lang="en-CA" dirty="0" smtClean="0"/>
              <a:t>Fluctuations over the number of waves might indicate model misspecification</a:t>
            </a:r>
          </a:p>
          <a:p>
            <a:endParaRPr lang="en-CA"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Grip</a:t>
            </a:r>
            <a:r>
              <a:rPr lang="en-CA" dirty="0" smtClean="0"/>
              <a:t>-Category Fluency</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Slope column, physical facet</a:t>
            </a:r>
          </a:p>
          <a:p>
            <a:r>
              <a:rPr lang="en-CA" dirty="0" smtClean="0"/>
              <a:t>Regardless of the number of waves analyzed we see a steady decline in grip strength for both sexes. </a:t>
            </a:r>
          </a:p>
          <a:p>
            <a:r>
              <a:rPr lang="en-CA" dirty="0" smtClean="0"/>
              <a:t>Women: The straight vertical purple line suggests a consistent rate of decline regardless of waves count included.</a:t>
            </a:r>
          </a:p>
          <a:p>
            <a:r>
              <a:rPr lang="en-CA" dirty="0" smtClean="0"/>
              <a:t>Men: The curvature of the line between wave count 4 and 8 hints at an accelerated rate of decline between those time points.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Grip-</a:t>
            </a:r>
            <a:r>
              <a:rPr lang="en-CA" dirty="0" smtClean="0">
                <a:solidFill>
                  <a:srgbClr val="FF0000"/>
                </a:solidFill>
              </a:rPr>
              <a:t>Category Fluency</a:t>
            </a:r>
            <a:endParaRPr lang="en-CA" dirty="0">
              <a:solidFill>
                <a:srgbClr val="FF0000"/>
              </a:solidFill>
            </a:endParaRPr>
          </a:p>
        </p:txBody>
      </p:sp>
      <p:sp>
        <p:nvSpPr>
          <p:cNvPr id="3" name="Content Placeholder 2"/>
          <p:cNvSpPr>
            <a:spLocks noGrp="1"/>
          </p:cNvSpPr>
          <p:nvPr>
            <p:ph idx="1"/>
          </p:nvPr>
        </p:nvSpPr>
        <p:spPr/>
        <p:txBody>
          <a:bodyPr>
            <a:normAutofit lnSpcReduction="10000"/>
          </a:bodyPr>
          <a:lstStyle/>
          <a:p>
            <a:r>
              <a:rPr lang="en-CA" dirty="0" smtClean="0"/>
              <a:t>Slope column, significance row, cognitive facet</a:t>
            </a:r>
          </a:p>
          <a:p>
            <a:r>
              <a:rPr lang="en-CA" dirty="0" smtClean="0"/>
              <a:t>Slopes become significant once at least 9-10 waves are included</a:t>
            </a:r>
          </a:p>
          <a:p>
            <a:r>
              <a:rPr lang="en-CA" dirty="0" smtClean="0"/>
              <a:t>If we analyze fewer than 9 waves of data we fail to detect a significant decline in category fluency test performance.</a:t>
            </a:r>
          </a:p>
          <a:p>
            <a:r>
              <a:rPr lang="en-CA" dirty="0" smtClean="0"/>
              <a:t>Men require fewer waves (9) of data in the analysis to detect a significant decline than women (10).</a:t>
            </a:r>
          </a:p>
          <a:p>
            <a:pPr>
              <a:buNone/>
            </a:pPr>
            <a:endParaRPr lang="en-CA" dirty="0" smtClean="0"/>
          </a:p>
          <a:p>
            <a:endParaRPr lang="en-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564904"/>
            <a:ext cx="8892480" cy="4104456"/>
          </a:xfrm>
        </p:spPr>
        <p:txBody>
          <a:bodyPr wrap="square">
            <a:normAutofit/>
          </a:bodyPr>
          <a:lstStyle/>
          <a:p>
            <a:r>
              <a:rPr lang="en-CA" dirty="0" smtClean="0">
                <a:hlinkClick r:id="rId3"/>
              </a:rPr>
              <a:t>KB fans </a:t>
            </a:r>
            <a:endParaRPr lang="en-CA" dirty="0" smtClean="0"/>
          </a:p>
          <a:p>
            <a:r>
              <a:rPr lang="en-CA" dirty="0" smtClean="0"/>
              <a:t>Slope column, significance, cognitive facet</a:t>
            </a:r>
          </a:p>
          <a:p>
            <a:r>
              <a:rPr lang="en-CA" dirty="0" smtClean="0"/>
              <a:t>Men: We can detect a significant decline in number comparison task performance once at least 7 waves are included.</a:t>
            </a:r>
          </a:p>
          <a:p>
            <a:r>
              <a:rPr lang="en-CA" dirty="0" smtClean="0"/>
              <a:t>Women: Both positive (wave 5) and negative slopes (wave 9+) reached significance.</a:t>
            </a:r>
          </a:p>
        </p:txBody>
      </p:sp>
      <p:sp>
        <p:nvSpPr>
          <p:cNvPr id="7" name="Title 1"/>
          <p:cNvSpPr txBox="1">
            <a:spLocks/>
          </p:cNvSpPr>
          <p:nvPr/>
        </p:nvSpPr>
        <p:spPr>
          <a:xfrm>
            <a:off x="25330" y="106766"/>
            <a:ext cx="8229600" cy="11430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CA" sz="4000" dirty="0" smtClean="0"/>
              <a:t>Grip-</a:t>
            </a:r>
          </a:p>
          <a:p>
            <a:pPr algn="l"/>
            <a:r>
              <a:rPr lang="en-CA" sz="4000" dirty="0" smtClean="0">
                <a:solidFill>
                  <a:schemeClr val="accent6"/>
                </a:solidFill>
              </a:rPr>
              <a:t>Number Comparison</a:t>
            </a:r>
            <a:endParaRPr lang="en-CA" sz="4000" dirty="0">
              <a:solidFill>
                <a:schemeClr val="accent6"/>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0152" y="1"/>
            <a:ext cx="3196774" cy="319677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330" y="106766"/>
            <a:ext cx="8229600" cy="11430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CA" sz="4000" dirty="0" smtClean="0"/>
              <a:t>Grip-</a:t>
            </a:r>
          </a:p>
          <a:p>
            <a:pPr algn="l"/>
            <a:r>
              <a:rPr lang="en-CA" sz="4000" dirty="0" smtClean="0">
                <a:solidFill>
                  <a:schemeClr val="accent6"/>
                </a:solidFill>
              </a:rPr>
              <a:t>Number Comparison</a:t>
            </a:r>
            <a:endParaRPr lang="en-CA" sz="4000" dirty="0">
              <a:solidFill>
                <a:schemeClr val="accent6"/>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4671" y="13467"/>
            <a:ext cx="4465707" cy="4008467"/>
          </a:xfrm>
          <a:prstGeom prst="rect">
            <a:avLst/>
          </a:prstGeom>
        </p:spPr>
      </p:pic>
      <p:sp>
        <p:nvSpPr>
          <p:cNvPr id="3" name="Content Placeholder 2"/>
          <p:cNvSpPr>
            <a:spLocks noGrp="1"/>
          </p:cNvSpPr>
          <p:nvPr>
            <p:ph idx="1"/>
          </p:nvPr>
        </p:nvSpPr>
        <p:spPr>
          <a:xfrm>
            <a:off x="179512" y="2940306"/>
            <a:ext cx="8229600" cy="3917694"/>
          </a:xfrm>
        </p:spPr>
        <p:txBody>
          <a:bodyPr>
            <a:normAutofit/>
          </a:bodyPr>
          <a:lstStyle/>
          <a:p>
            <a:r>
              <a:rPr lang="en-CA" dirty="0" smtClean="0"/>
              <a:t>Zoom on top right cell</a:t>
            </a:r>
          </a:p>
          <a:p>
            <a:r>
              <a:rPr lang="en-CA" dirty="0" smtClean="0"/>
              <a:t>Facets: cognitive, women.</a:t>
            </a:r>
          </a:p>
          <a:p>
            <a:r>
              <a:rPr lang="en-CA" dirty="0" smtClean="0"/>
              <a:t>Changing signs of the slope suggests non-linearity in the observed data.</a:t>
            </a:r>
          </a:p>
          <a:p>
            <a:r>
              <a:rPr lang="en-CA" dirty="0" smtClean="0"/>
              <a:t>We explore the observed and modeled data in the next series of dynamic plots.</a:t>
            </a:r>
          </a:p>
          <a:p>
            <a:pPr>
              <a:buNone/>
            </a:pPr>
            <a:endParaRPr lang="en-CA"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a:bodyPr>
          <a:lstStyle/>
          <a:p>
            <a:r>
              <a:rPr lang="en-CA" dirty="0" smtClean="0"/>
              <a:t>Red lines: trajectories of individuals across time.</a:t>
            </a:r>
          </a:p>
          <a:p>
            <a:r>
              <a:rPr lang="en-CA" dirty="0" smtClean="0"/>
              <a:t>Y-axis: performance on the number comparison task</a:t>
            </a:r>
          </a:p>
          <a:p>
            <a:r>
              <a:rPr lang="en-CA" dirty="0" smtClean="0"/>
              <a:t>X-axis: time metric</a:t>
            </a:r>
          </a:p>
          <a:p>
            <a:r>
              <a:rPr lang="en-CA" dirty="0" smtClean="0"/>
              <a:t>Top row: time in study*</a:t>
            </a:r>
          </a:p>
          <a:p>
            <a:r>
              <a:rPr lang="en-CA" dirty="0" smtClean="0"/>
              <a:t>Bottom row: biological age</a:t>
            </a:r>
          </a:p>
          <a:p>
            <a:r>
              <a:rPr lang="en-CA" dirty="0" smtClean="0"/>
              <a:t>Blue lines: smooth average</a:t>
            </a:r>
          </a:p>
          <a:p>
            <a:pPr>
              <a:buNone/>
            </a:pPr>
            <a:endParaRPr lang="en-CA"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9882" y="3284984"/>
            <a:ext cx="3419016" cy="227934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a:bodyPr>
          <a:lstStyle/>
          <a:p>
            <a:r>
              <a:rPr lang="en-CA" dirty="0" smtClean="0"/>
              <a:t>Left column: observed trajectories</a:t>
            </a:r>
          </a:p>
          <a:p>
            <a:r>
              <a:rPr lang="en-CA" dirty="0" smtClean="0"/>
              <a:t>Middle column: predicted trajectories reconstructed from the fixed effects (.out files) estimated by </a:t>
            </a:r>
            <a:r>
              <a:rPr lang="en-CA" dirty="0" err="1" smtClean="0"/>
              <a:t>Mplus</a:t>
            </a:r>
            <a:r>
              <a:rPr lang="en-CA" dirty="0" smtClean="0"/>
              <a:t>.</a:t>
            </a:r>
          </a:p>
          <a:p>
            <a:r>
              <a:rPr lang="en-CA" dirty="0" smtClean="0"/>
              <a:t>Right column: trajectories reconstructed from factor scores (gh5. file) created during model estimation in </a:t>
            </a:r>
            <a:r>
              <a:rPr lang="en-CA" dirty="0" err="1" smtClean="0"/>
              <a:t>Mplus</a:t>
            </a:r>
            <a:r>
              <a:rPr lang="en-CA"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0725"/>
            <a:ext cx="9144000" cy="1057275"/>
          </a:xfrm>
          <a:prstGeom prst="rect">
            <a:avLst/>
          </a:prstGeom>
        </p:spPr>
      </p:pic>
      <p:sp>
        <p:nvSpPr>
          <p:cNvPr id="12" name="Rectangle 11"/>
          <p:cNvSpPr/>
          <p:nvPr/>
        </p:nvSpPr>
        <p:spPr>
          <a:xfrm>
            <a:off x="15602" y="0"/>
            <a:ext cx="883990"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349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a:bodyPr>
          <a:lstStyle/>
          <a:p>
            <a:r>
              <a:rPr lang="en-CA" dirty="0" smtClean="0"/>
              <a:t>Left, age</a:t>
            </a:r>
          </a:p>
          <a:p>
            <a:r>
              <a:rPr lang="en-CA" dirty="0" smtClean="0"/>
              <a:t>The curvilinear shape of the trajectory is evident</a:t>
            </a:r>
          </a:p>
          <a:p>
            <a:r>
              <a:rPr lang="en-CA" dirty="0" smtClean="0"/>
              <a:t>Supports our hypothesis from Kb profile graph</a:t>
            </a:r>
          </a:p>
          <a:p>
            <a:r>
              <a:rPr lang="en-CA" dirty="0" smtClean="0"/>
              <a:t>Small increase in performance between ages and 60 and 65 likely represent practice effects</a:t>
            </a:r>
          </a:p>
          <a:p>
            <a:r>
              <a:rPr lang="en-CA" dirty="0" smtClean="0"/>
              <a:t>Decline begins ~67 yrs</a:t>
            </a:r>
          </a:p>
          <a:p>
            <a:r>
              <a:rPr lang="en-CA" dirty="0" smtClean="0"/>
              <a:t>Accelerates ~82 yrs</a:t>
            </a:r>
          </a:p>
          <a:p>
            <a:pPr>
              <a:buNone/>
            </a:pPr>
            <a:endParaRPr lang="en-CA"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normAutofit lnSpcReduction="10000"/>
          </a:bodyPr>
          <a:lstStyle/>
          <a:p>
            <a:r>
              <a:rPr lang="en-CA" dirty="0" smtClean="0"/>
              <a:t>Middle, age</a:t>
            </a:r>
          </a:p>
          <a:p>
            <a:r>
              <a:rPr lang="en-CA" dirty="0" smtClean="0"/>
              <a:t>The blue line (smoothed average) becomes steeper as more waves are included in the analysis.</a:t>
            </a:r>
          </a:p>
          <a:p>
            <a:r>
              <a:rPr lang="en-CA" dirty="0" smtClean="0"/>
              <a:t>It appears that women show a practice effect but decline sooner (~67)</a:t>
            </a:r>
          </a:p>
          <a:p>
            <a:r>
              <a:rPr lang="en-CA" dirty="0" smtClean="0"/>
              <a:t>Men do not show a practice effect but decline later (~80)</a:t>
            </a:r>
          </a:p>
          <a:p>
            <a:r>
              <a:rPr lang="en-CA" dirty="0" smtClean="0"/>
              <a:t>There are fewer men than women</a:t>
            </a:r>
          </a:p>
          <a:p>
            <a:endParaRPr lang="en-CA"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Kb Fans: grip-NUMBERCOMP</a:t>
            </a:r>
            <a:endParaRPr lang="en-CA" dirty="0"/>
          </a:p>
        </p:txBody>
      </p:sp>
      <p:sp>
        <p:nvSpPr>
          <p:cNvPr id="3" name="Content Placeholder 2"/>
          <p:cNvSpPr>
            <a:spLocks noGrp="1"/>
          </p:cNvSpPr>
          <p:nvPr>
            <p:ph idx="1"/>
          </p:nvPr>
        </p:nvSpPr>
        <p:spPr/>
        <p:txBody>
          <a:bodyPr/>
          <a:lstStyle/>
          <a:p>
            <a:r>
              <a:rPr lang="en-CA" dirty="0" smtClean="0"/>
              <a:t>Right</a:t>
            </a:r>
          </a:p>
          <a:p>
            <a:r>
              <a:rPr lang="en-CA" dirty="0" smtClean="0"/>
              <a:t>Trajectories reconstructed from the estimated factor scores (</a:t>
            </a:r>
            <a:r>
              <a:rPr lang="en-CA" dirty="0" err="1" smtClean="0"/>
              <a:t>Mplus</a:t>
            </a:r>
            <a:r>
              <a:rPr lang="en-CA" dirty="0" smtClean="0"/>
              <a:t> .gh5 file)</a:t>
            </a:r>
            <a:endParaRPr lang="en-CA"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Questions/Discussion</a:t>
            </a:r>
            <a:endParaRPr lang="en-CA" dirty="0"/>
          </a:p>
        </p:txBody>
      </p:sp>
      <p:sp>
        <p:nvSpPr>
          <p:cNvPr id="3" name="Content Placeholder 2"/>
          <p:cNvSpPr>
            <a:spLocks noGrp="1"/>
          </p:cNvSpPr>
          <p:nvPr>
            <p:ph idx="1"/>
          </p:nvPr>
        </p:nvSpPr>
        <p:spPr/>
        <p:txBody>
          <a:bodyPr/>
          <a:lstStyle/>
          <a:p>
            <a:pPr>
              <a:buNone/>
            </a:pPr>
            <a:r>
              <a:rPr lang="en-CA" dirty="0" smtClean="0"/>
              <a:t>Q1: What exactly do factor scores reconstruct?</a:t>
            </a:r>
          </a:p>
          <a:p>
            <a:pPr>
              <a:buNone/>
            </a:pPr>
            <a:r>
              <a:rPr lang="en-CA" dirty="0" smtClean="0"/>
              <a:t>Q2: At what wave count do trajectories become unreliable? </a:t>
            </a:r>
          </a:p>
          <a:p>
            <a:pPr>
              <a:buNone/>
            </a:pPr>
            <a:endParaRPr lang="en-CA" dirty="0" smtClean="0"/>
          </a:p>
          <a:p>
            <a:pPr>
              <a:buNone/>
            </a:pP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150531"/>
            <a:ext cx="5472608" cy="2225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5024"/>
            <a:ext cx="9144000" cy="168866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11" name="Rectangle 10"/>
          <p:cNvSpPr/>
          <p:nvPr/>
        </p:nvSpPr>
        <p:spPr>
          <a:xfrm>
            <a:off x="1043608" y="-36216"/>
            <a:ext cx="3312368"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325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5" name="Rectangle 4"/>
          <p:cNvSpPr/>
          <p:nvPr/>
        </p:nvSpPr>
        <p:spPr>
          <a:xfrm>
            <a:off x="4572000" y="-27384"/>
            <a:ext cx="3240360"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2137894" y="1124744"/>
            <a:ext cx="3974793" cy="5711924"/>
          </a:xfrm>
          <a:prstGeom prst="rect">
            <a:avLst/>
          </a:prstGeom>
        </p:spPr>
      </p:pic>
    </p:spTree>
    <p:extLst>
      <p:ext uri="{BB962C8B-B14F-4D97-AF65-F5344CB8AC3E}">
        <p14:creationId xmlns:p14="http://schemas.microsoft.com/office/powerpoint/2010/main" val="1241760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5" name="Rectangle 4"/>
          <p:cNvSpPr/>
          <p:nvPr/>
        </p:nvSpPr>
        <p:spPr>
          <a:xfrm>
            <a:off x="4572000" y="-27384"/>
            <a:ext cx="3240360"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64696" y="1772816"/>
            <a:ext cx="8954152" cy="4216697"/>
          </a:xfrm>
          <a:prstGeom prst="rect">
            <a:avLst/>
          </a:prstGeom>
        </p:spPr>
      </p:pic>
    </p:spTree>
    <p:extLst>
      <p:ext uri="{BB962C8B-B14F-4D97-AF65-F5344CB8AC3E}">
        <p14:creationId xmlns:p14="http://schemas.microsoft.com/office/powerpoint/2010/main" val="2649425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Exploratory Graphical Devices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sp>
        <p:nvSpPr>
          <p:cNvPr id="5" name="Rectangle 4"/>
          <p:cNvSpPr/>
          <p:nvPr/>
        </p:nvSpPr>
        <p:spPr>
          <a:xfrm>
            <a:off x="7884368" y="-38870"/>
            <a:ext cx="1259632"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944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80728"/>
            <a:ext cx="9144000" cy="4572000"/>
          </a:xfrm>
          <a:prstGeom prst="rect">
            <a:avLst/>
          </a:prstGeom>
        </p:spPr>
      </p:pic>
      <p:sp>
        <p:nvSpPr>
          <p:cNvPr id="3" name="Rectangle 2"/>
          <p:cNvSpPr/>
          <p:nvPr/>
        </p:nvSpPr>
        <p:spPr>
          <a:xfrm>
            <a:off x="7884368" y="-27384"/>
            <a:ext cx="1259632"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135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9144000" cy="867038"/>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839654"/>
            <a:ext cx="21950030" cy="10975015"/>
          </a:xfrm>
          <a:prstGeom prst="rect">
            <a:avLst/>
          </a:prstGeom>
        </p:spPr>
      </p:pic>
      <p:sp>
        <p:nvSpPr>
          <p:cNvPr id="3" name="Rectangle 2"/>
          <p:cNvSpPr/>
          <p:nvPr/>
        </p:nvSpPr>
        <p:spPr>
          <a:xfrm>
            <a:off x="7884368" y="-27384"/>
            <a:ext cx="1259632" cy="890009"/>
          </a:xfrm>
          <a:prstGeom prst="rect">
            <a:avLst/>
          </a:prstGeom>
          <a:solidFill>
            <a:schemeClr val="accent2">
              <a:alpha val="18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859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4762</TotalTime>
  <Words>1578</Words>
  <Application>Microsoft Office PowerPoint</Application>
  <PresentationFormat>On-screen Show (4:3)</PresentationFormat>
  <Paragraphs>262</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Gill Sans MT</vt:lpstr>
      <vt:lpstr>Times New Roman</vt:lpstr>
      <vt:lpstr>Office Theme</vt:lpstr>
      <vt:lpstr>PowerPoint Presentation</vt:lpstr>
      <vt:lpstr>Sequence of speakers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Participants</vt:lpstr>
      <vt:lpstr>Question</vt:lpstr>
      <vt:lpstr>Plots</vt:lpstr>
      <vt:lpstr>Intercepts</vt:lpstr>
      <vt:lpstr>Grip-Category Fluency</vt:lpstr>
      <vt:lpstr>Grip-Category Fluency</vt:lpstr>
      <vt:lpstr>PowerPoint Presentation</vt:lpstr>
      <vt:lpstr>PowerPoint Presentation</vt:lpstr>
      <vt:lpstr>Kb Fans: grip-NUMBERCOMP</vt:lpstr>
      <vt:lpstr>Kb Fans: grip-NUMBERCOMP</vt:lpstr>
      <vt:lpstr>Kb Fans: grip-NUMBERCOMP</vt:lpstr>
      <vt:lpstr>Kb Fans: grip-NUMBERCOMP</vt:lpstr>
      <vt:lpstr>Kb Fans: grip-NUMBERCOMP</vt:lpstr>
      <vt:lpstr>Questions/Discussion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Cassandra Brown</dc:creator>
  <cp:lastModifiedBy>Andrey Koval</cp:lastModifiedBy>
  <cp:revision>164</cp:revision>
  <dcterms:created xsi:type="dcterms:W3CDTF">2015-10-09T20:52:07Z</dcterms:created>
  <dcterms:modified xsi:type="dcterms:W3CDTF">2016-06-03T16:55:35Z</dcterms:modified>
</cp:coreProperties>
</file>