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BU4t9FvTrVqX5ciQ7p32Ydy71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200">
                <a:latin typeface="Arial"/>
                <a:ea typeface="Arial"/>
                <a:cs typeface="Arial"/>
                <a:sym typeface="Arial"/>
              </a:rPr>
              <a:t>Pour remplacer l’image sur cette diapositive, sélectionnez-la et supprimez-la. Cliquez ensuite sur l’icône Images dans l’espace réservé pour insérer votre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53ea0e6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5c53ea0e6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c53ea0e69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 avec image" showMasterSp="0">
  <p:cSld name="Diapositive de titre avec imag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/>
          <p:nvPr/>
        </p:nvSpPr>
        <p:spPr>
          <a:xfrm>
            <a:off x="6540503" y="0"/>
            <a:ext cx="5651496" cy="6858000"/>
          </a:xfrm>
          <a:custGeom>
            <a:rect b="b" l="l" r="r" t="t"/>
            <a:pathLst>
              <a:path extrusionOk="0" h="6858000" w="4238622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" name="Google Shape;20;p20"/>
          <p:cNvSpPr/>
          <p:nvPr/>
        </p:nvSpPr>
        <p:spPr>
          <a:xfrm>
            <a:off x="6256868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" name="Google Shape;21;p20"/>
          <p:cNvSpPr/>
          <p:nvPr/>
        </p:nvSpPr>
        <p:spPr>
          <a:xfrm>
            <a:off x="6062136" y="0"/>
            <a:ext cx="1528232" cy="6858000"/>
          </a:xfrm>
          <a:custGeom>
            <a:rect b="b" l="l" r="r" t="t"/>
            <a:pathLst>
              <a:path extrusionOk="0" h="6858000" w="1146174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" name="Google Shape;22;p20"/>
          <p:cNvSpPr txBox="1"/>
          <p:nvPr>
            <p:ph type="ctrTitle"/>
          </p:nvPr>
        </p:nvSpPr>
        <p:spPr>
          <a:xfrm>
            <a:off x="1295401" y="1873584"/>
            <a:ext cx="512064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Espace réservé vide pour ajouter une image. Cliquez sur l’espace réservé et sélectionnez l’image à ajouter" id="23" name="Google Shape;23;p20"/>
          <p:cNvSpPr/>
          <p:nvPr>
            <p:ph idx="2" type="pic"/>
          </p:nvPr>
        </p:nvSpPr>
        <p:spPr>
          <a:xfrm>
            <a:off x="6743703" y="0"/>
            <a:ext cx="544829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36575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" type="subTitle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" type="body"/>
          </p:nvPr>
        </p:nvSpPr>
        <p:spPr>
          <a:xfrm>
            <a:off x="4728209" y="1828800"/>
            <a:ext cx="612648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9" name="Google Shape;79;p29"/>
          <p:cNvSpPr txBox="1"/>
          <p:nvPr>
            <p:ph idx="2" type="body"/>
          </p:nvPr>
        </p:nvSpPr>
        <p:spPr>
          <a:xfrm>
            <a:off x="1295400" y="1828800"/>
            <a:ext cx="30175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29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images avec légende">
  <p:cSld name="Deux images avec légen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5" name="Google Shape;85;p30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6" name="Google Shape;86;p3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7" name="Google Shape;87;p30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8" name="Google Shape;88;p30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Espace réservé vide pour ajouter une image. Cliquez sur l’espace réservé et sélectionnez l’image à ajouter" id="89" name="Google Shape;89;p30"/>
          <p:cNvSpPr/>
          <p:nvPr>
            <p:ph idx="2" type="pic"/>
          </p:nvPr>
        </p:nvSpPr>
        <p:spPr>
          <a:xfrm>
            <a:off x="1298448" y="1828801"/>
            <a:ext cx="457200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2743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0" name="Google Shape;90;p30"/>
          <p:cNvSpPr txBox="1"/>
          <p:nvPr>
            <p:ph idx="1" type="body"/>
          </p:nvPr>
        </p:nvSpPr>
        <p:spPr>
          <a:xfrm>
            <a:off x="1371273" y="5333098"/>
            <a:ext cx="4420252" cy="8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descr="Espace réservé vide pour ajouter une image. Cliquez sur l’espace réservé et sélectionnez l’image à ajouter" id="91" name="Google Shape;91;p30"/>
          <p:cNvSpPr/>
          <p:nvPr>
            <p:ph idx="3" type="pic"/>
          </p:nvPr>
        </p:nvSpPr>
        <p:spPr>
          <a:xfrm>
            <a:off x="6324600" y="1828801"/>
            <a:ext cx="457200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2743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2" name="Google Shape;92;p30"/>
          <p:cNvSpPr txBox="1"/>
          <p:nvPr>
            <p:ph idx="4" type="body"/>
          </p:nvPr>
        </p:nvSpPr>
        <p:spPr>
          <a:xfrm>
            <a:off x="6412954" y="5333098"/>
            <a:ext cx="4420252" cy="8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30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" type="body"/>
          </p:nvPr>
        </p:nvSpPr>
        <p:spPr>
          <a:xfrm rot="5400000">
            <a:off x="3924300" y="-800100"/>
            <a:ext cx="43434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showMasterSp="0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/>
          <p:nvPr/>
        </p:nvSpPr>
        <p:spPr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4" name="Google Shape;104;p32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5" name="Google Shape;105;p32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6" name="Google Shape;106;p32"/>
          <p:cNvSpPr txBox="1"/>
          <p:nvPr>
            <p:ph type="title"/>
          </p:nvPr>
        </p:nvSpPr>
        <p:spPr>
          <a:xfrm rot="5400000">
            <a:off x="7644754" y="2912364"/>
            <a:ext cx="5486400" cy="1033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 rot="5400000">
            <a:off x="2540577" y="-559377"/>
            <a:ext cx="5486400" cy="797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showMasterSp="0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/>
          <p:nvPr/>
        </p:nvSpPr>
        <p:spPr>
          <a:xfrm>
            <a:off x="8429022" y="0"/>
            <a:ext cx="3762978" cy="6858000"/>
          </a:xfrm>
          <a:custGeom>
            <a:rect b="b" l="l" r="r" t="t"/>
            <a:pathLst>
              <a:path extrusionOk="0" h="6858000" w="3762978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3" name="Google Shape;33;p22"/>
          <p:cNvSpPr/>
          <p:nvPr/>
        </p:nvSpPr>
        <p:spPr>
          <a:xfrm>
            <a:off x="8145385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" name="Google Shape;34;p22"/>
          <p:cNvSpPr/>
          <p:nvPr/>
        </p:nvSpPr>
        <p:spPr>
          <a:xfrm>
            <a:off x="7950653" y="0"/>
            <a:ext cx="1528232" cy="6858000"/>
          </a:xfrm>
          <a:custGeom>
            <a:rect b="b" l="l" r="r" t="t"/>
            <a:pathLst>
              <a:path extrusionOk="0" h="6858000" w="1146174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5" name="Google Shape;35;p22"/>
          <p:cNvSpPr txBox="1"/>
          <p:nvPr>
            <p:ph type="ctrTitle"/>
          </p:nvPr>
        </p:nvSpPr>
        <p:spPr>
          <a:xfrm>
            <a:off x="1295400" y="1873584"/>
            <a:ext cx="640080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subTitle"/>
          </p:nvPr>
        </p:nvSpPr>
        <p:spPr>
          <a:xfrm>
            <a:off x="1295400" y="45720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>
  <p:cSld name="Compara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1295400" y="1828800"/>
            <a:ext cx="4572000" cy="85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1295400" y="2705100"/>
            <a:ext cx="45720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3" type="body"/>
          </p:nvPr>
        </p:nvSpPr>
        <p:spPr>
          <a:xfrm>
            <a:off x="6324600" y="1828800"/>
            <a:ext cx="4572000" cy="847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3"/>
          <p:cNvSpPr txBox="1"/>
          <p:nvPr>
            <p:ph idx="4" type="body"/>
          </p:nvPr>
        </p:nvSpPr>
        <p:spPr>
          <a:xfrm>
            <a:off x="6324600" y="2705100"/>
            <a:ext cx="45720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Espace réservé vide pour ajouter une image. Cliquez sur l’espace réservé et sélectionnez l’image à ajouter" id="48" name="Google Shape;48;p24"/>
          <p:cNvSpPr/>
          <p:nvPr>
            <p:ph idx="2" type="pic"/>
          </p:nvPr>
        </p:nvSpPr>
        <p:spPr>
          <a:xfrm>
            <a:off x="4724400" y="1828801"/>
            <a:ext cx="6172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2743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1295400" y="1828800"/>
            <a:ext cx="30175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24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-tête de section" showMasterSp="0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/>
          <p:nvPr/>
        </p:nvSpPr>
        <p:spPr>
          <a:xfrm>
            <a:off x="9622368" y="0"/>
            <a:ext cx="2569632" cy="6858000"/>
          </a:xfrm>
          <a:custGeom>
            <a:rect b="b" l="l" r="r" t="t"/>
            <a:pathLst>
              <a:path extrusionOk="0" h="6858000" w="1927224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5" name="Google Shape;55;p25"/>
          <p:cNvSpPr/>
          <p:nvPr/>
        </p:nvSpPr>
        <p:spPr>
          <a:xfrm>
            <a:off x="9237132" y="0"/>
            <a:ext cx="1672169" cy="6858000"/>
          </a:xfrm>
          <a:custGeom>
            <a:rect b="b" l="l" r="r" t="t"/>
            <a:pathLst>
              <a:path extrusionOk="0" h="6858000" w="1254127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rotWithShape="0" algn="l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6" name="Google Shape;56;p25"/>
          <p:cNvSpPr/>
          <p:nvPr/>
        </p:nvSpPr>
        <p:spPr>
          <a:xfrm>
            <a:off x="9173633" y="0"/>
            <a:ext cx="1460499" cy="6858000"/>
          </a:xfrm>
          <a:custGeom>
            <a:rect b="b" l="l" r="r" t="t"/>
            <a:pathLst>
              <a:path extrusionOk="0" h="6858000" w="1095374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rotWithShape="0" algn="l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7" name="Google Shape;57;p25"/>
          <p:cNvSpPr/>
          <p:nvPr/>
        </p:nvSpPr>
        <p:spPr>
          <a:xfrm>
            <a:off x="9173633" y="0"/>
            <a:ext cx="1460499" cy="6858000"/>
          </a:xfrm>
          <a:custGeom>
            <a:rect b="b" l="l" r="r" t="t"/>
            <a:pathLst>
              <a:path extrusionOk="0" h="6858000" w="1095374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8" name="Google Shape;58;p25"/>
          <p:cNvSpPr txBox="1"/>
          <p:nvPr>
            <p:ph type="title"/>
          </p:nvPr>
        </p:nvSpPr>
        <p:spPr>
          <a:xfrm>
            <a:off x="1295398" y="2914650"/>
            <a:ext cx="804672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" type="body"/>
          </p:nvPr>
        </p:nvSpPr>
        <p:spPr>
          <a:xfrm>
            <a:off x="1295398" y="4589463"/>
            <a:ext cx="8046718" cy="101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000"/>
              <a:buNone/>
              <a:defRPr sz="2000">
                <a:solidFill>
                  <a:srgbClr val="99999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  <a:defRPr sz="1800">
                <a:solidFill>
                  <a:srgbClr val="99999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" type="body"/>
          </p:nvPr>
        </p:nvSpPr>
        <p:spPr>
          <a:xfrm>
            <a:off x="1295400" y="1828800"/>
            <a:ext cx="457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2" type="body"/>
          </p:nvPr>
        </p:nvSpPr>
        <p:spPr>
          <a:xfrm>
            <a:off x="6324600" y="1828799"/>
            <a:ext cx="4572000" cy="4343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uniquement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showMasterSp="0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" name="Google Shape;11;p19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" name="Google Shape;12;p19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" name="Google Shape;13;p19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  <a:defRPr b="0" i="0" sz="3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9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0" type="dt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2" type="sldNum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abs/1807.09956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jaxenter.com/deep-learning-pythia-facebook-158935.html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jaxenter.com/deep-learning-pythia-facebook-158935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pdf/1505.00468.pdf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pdf/1505.00468.pdf" TargetMode="External"/><Relationship Id="rId4" Type="http://schemas.openxmlformats.org/officeDocument/2006/relationships/hyperlink" Target="https://colab.research.google.com/drive/1QlU-xFu_QrmDlDvtQusn8zodyH182Q05" TargetMode="External"/><Relationship Id="rId5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valai.cloudcv.org/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loud-CV/EvalAI" TargetMode="External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hyperlink" Target="https://cloudcv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venturebeat.com/2019/05/21/facebook-open-sources-deep-learning-framework-pythia-for-image-and-language-models/amp/" TargetMode="External"/><Relationship Id="rId4" Type="http://schemas.openxmlformats.org/officeDocument/2006/relationships/hyperlink" Target="https://venturebeat.com/2019/05/21/facebook-open-sources-deep-learning-framework-pythia-for-image-and-language-models/amp/" TargetMode="External"/><Relationship Id="rId5" Type="http://schemas.openxmlformats.org/officeDocument/2006/relationships/hyperlink" Target="https://venturebeat.com/2019/05/21/facebook-open-sources-deep-learning-framework-pythia-for-image-and-language-models/amp/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ryolabs.com/blog/2018/03/01/introduction-to-visual-question-answerin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owardsdatascience.com/image-captioning-in-deep-learning-9cd23fb4d8d2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towardsdatascience.com/image-captioning-in-deep-learning-9cd23fb4d8d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://up.csail.mit.edu/other-pubs/vizwiz.pdf" TargetMode="External"/><Relationship Id="rId5" Type="http://schemas.openxmlformats.org/officeDocument/2006/relationships/hyperlink" Target="https://www.youtube.com/watch?v=IfeLJxCSLC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visualchatbot.cloudcv.org/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1295400" y="3154016"/>
            <a:ext cx="5542721" cy="1279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fr-FR"/>
              <a:t>One of Facebook open source frameworks</a:t>
            </a:r>
            <a:endParaRPr/>
          </a:p>
        </p:txBody>
      </p:sp>
      <p:pic>
        <p:nvPicPr>
          <p:cNvPr descr="Photo de rue avec flou de mouvement" id="117" name="Google Shape;117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" l="0" r="0" t="14"/>
          <a:stretch/>
        </p:blipFill>
        <p:spPr>
          <a:xfrm>
            <a:off x="6743703" y="0"/>
            <a:ext cx="54482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>
            <p:ph idx="1" type="subTitle"/>
          </p:nvPr>
        </p:nvSpPr>
        <p:spPr>
          <a:xfrm>
            <a:off x="1295401" y="4572000"/>
            <a:ext cx="51206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Pythia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53ea0e69_0_14"/>
          <p:cNvSpPr txBox="1"/>
          <p:nvPr>
            <p:ph type="title"/>
          </p:nvPr>
        </p:nvSpPr>
        <p:spPr>
          <a:xfrm>
            <a:off x="1295400" y="255134"/>
            <a:ext cx="960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AutoNum type="romanUcPeriod" startAt="2"/>
            </a:pPr>
            <a:r>
              <a:rPr lang="fr-FR"/>
              <a:t>Pythia</a:t>
            </a:r>
            <a:br>
              <a:rPr lang="fr-FR"/>
            </a:br>
            <a:r>
              <a:rPr lang="fr-FR"/>
              <a:t>0. avant-propos </a:t>
            </a:r>
            <a:endParaRPr/>
          </a:p>
        </p:txBody>
      </p:sp>
      <p:sp>
        <p:nvSpPr>
          <p:cNvPr id="200" name="Google Shape;200;g5c53ea0e69_0_14"/>
          <p:cNvSpPr txBox="1"/>
          <p:nvPr>
            <p:ph idx="1" type="body"/>
          </p:nvPr>
        </p:nvSpPr>
        <p:spPr>
          <a:xfrm>
            <a:off x="473765" y="1665696"/>
            <a:ext cx="45720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fr-FR"/>
              <a:t>Cornell University </a:t>
            </a:r>
            <a:r>
              <a:rPr lang="fr-FR"/>
              <a:t> :</a:t>
            </a:r>
            <a:endParaRPr/>
          </a:p>
        </p:txBody>
      </p:sp>
      <p:sp>
        <p:nvSpPr>
          <p:cNvPr id="201" name="Google Shape;201;g5c53ea0e69_0_14"/>
          <p:cNvSpPr txBox="1"/>
          <p:nvPr/>
        </p:nvSpPr>
        <p:spPr>
          <a:xfrm>
            <a:off x="490330" y="6550223"/>
            <a:ext cx="71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u="sng">
                <a:solidFill>
                  <a:srgbClr val="4A86E8"/>
                </a:solidFill>
                <a:hlinkClick r:id="rId3"/>
              </a:rPr>
              <a:t>https://arxiv.org/abs/1807.09956</a:t>
            </a:r>
            <a:endParaRPr sz="1400">
              <a:solidFill>
                <a:srgbClr val="4A86E8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02" name="Google Shape;202;g5c53ea0e69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75" y="2485525"/>
            <a:ext cx="11406676" cy="39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AutoNum type="romanUcPeriod" startAt="2"/>
            </a:pPr>
            <a:r>
              <a:rPr lang="fr-FR"/>
              <a:t>Pythia</a:t>
            </a:r>
            <a:br>
              <a:rPr lang="fr-FR"/>
            </a:br>
            <a:r>
              <a:rPr lang="fr-FR"/>
              <a:t>1. Présentation</a:t>
            </a:r>
            <a:endParaRPr/>
          </a:p>
        </p:txBody>
      </p:sp>
      <p:sp>
        <p:nvSpPr>
          <p:cNvPr id="209" name="Google Shape;209;p10"/>
          <p:cNvSpPr txBox="1"/>
          <p:nvPr>
            <p:ph idx="1" type="body"/>
          </p:nvPr>
        </p:nvSpPr>
        <p:spPr>
          <a:xfrm>
            <a:off x="473765" y="1665696"/>
            <a:ext cx="4572000" cy="85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fr-FR"/>
              <a:t>Pythia :</a:t>
            </a:r>
            <a:endParaRPr/>
          </a:p>
        </p:txBody>
      </p:sp>
      <p:sp>
        <p:nvSpPr>
          <p:cNvPr id="210" name="Google Shape;210;p10"/>
          <p:cNvSpPr txBox="1"/>
          <p:nvPr>
            <p:ph idx="2" type="body"/>
          </p:nvPr>
        </p:nvSpPr>
        <p:spPr>
          <a:xfrm>
            <a:off x="443948" y="2384664"/>
            <a:ext cx="11304103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a deep learning framework for Visual Question Answering VQA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Built on the top of PyTorch.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90330" y="6550223"/>
            <a:ext cx="7195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https://jaxenter.com/deep-learning-pythia-facebook-158935.html</a:t>
            </a:r>
            <a:endParaRPr sz="1400">
              <a:solidFill>
                <a:schemeClr val="accen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6713" y="2894110"/>
            <a:ext cx="7503226" cy="365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AutoNum type="romanUcPeriod"/>
            </a:pPr>
            <a:r>
              <a:rPr lang="fr-FR"/>
              <a:t>Pythia</a:t>
            </a:r>
            <a:br>
              <a:rPr lang="fr-FR"/>
            </a:br>
            <a:r>
              <a:rPr lang="fr-FR"/>
              <a:t>2. Behind the scene : algorithms and models </a:t>
            </a:r>
            <a:endParaRPr/>
          </a:p>
        </p:txBody>
      </p:sp>
      <p:sp>
        <p:nvSpPr>
          <p:cNvPr id="219" name="Google Shape;219;p11"/>
          <p:cNvSpPr txBox="1"/>
          <p:nvPr>
            <p:ph idx="2" type="body"/>
          </p:nvPr>
        </p:nvSpPr>
        <p:spPr>
          <a:xfrm>
            <a:off x="490330" y="2027584"/>
            <a:ext cx="9700591" cy="412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Les features les plus importantes dans Pythia :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fr-FR"/>
              <a:t>Model Zoo:</a:t>
            </a:r>
            <a:r>
              <a:rPr lang="fr-FR"/>
              <a:t> LoRRA, the Pythia model, and BAN.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fr-FR"/>
              <a:t>Distributed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fr-FR"/>
              <a:t>Multi-tasking</a:t>
            </a:r>
            <a:endParaRPr b="1"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fr-FR"/>
              <a:t>Customizable (losses, metrics…)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fr-FR"/>
              <a:t>Modules (layers)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220" name="Google Shape;220;p11"/>
          <p:cNvSpPr txBox="1"/>
          <p:nvPr/>
        </p:nvSpPr>
        <p:spPr>
          <a:xfrm>
            <a:off x="490330" y="6550223"/>
            <a:ext cx="7195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https://jaxenter.com/deep-learning-pythia-facebook-158935.html</a:t>
            </a:r>
            <a:endParaRPr sz="1400">
              <a:solidFill>
                <a:schemeClr val="accen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Book Antiqua"/>
              <a:buAutoNum type="romanUcPeriod"/>
            </a:pPr>
            <a:r>
              <a:rPr lang="fr-FR" sz="2880"/>
              <a:t>Pythia</a:t>
            </a:r>
            <a:br>
              <a:rPr lang="fr-FR" sz="2880"/>
            </a:br>
            <a:r>
              <a:rPr lang="fr-FR" sz="2880"/>
              <a:t>2. Behind the scene : algorithms and models</a:t>
            </a:r>
            <a:br>
              <a:rPr lang="fr-FR" sz="2880"/>
            </a:br>
            <a:r>
              <a:rPr lang="fr-FR" sz="2880"/>
              <a:t>      a. Focus on Pythia Model </a:t>
            </a:r>
            <a:endParaRPr/>
          </a:p>
        </p:txBody>
      </p:sp>
      <p:grpSp>
        <p:nvGrpSpPr>
          <p:cNvPr id="227" name="Google Shape;227;p12"/>
          <p:cNvGrpSpPr/>
          <p:nvPr/>
        </p:nvGrpSpPr>
        <p:grpSpPr>
          <a:xfrm>
            <a:off x="1832928" y="1920875"/>
            <a:ext cx="6802120" cy="4251325"/>
            <a:chOff x="1555115" y="0"/>
            <a:chExt cx="6802120" cy="4251325"/>
          </a:xfrm>
        </p:grpSpPr>
        <p:sp>
          <p:nvSpPr>
            <p:cNvPr id="228" name="Google Shape;228;p12"/>
            <p:cNvSpPr/>
            <p:nvPr/>
          </p:nvSpPr>
          <p:spPr>
            <a:xfrm>
              <a:off x="1555115" y="0"/>
              <a:ext cx="6802120" cy="425132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quadBezTo>
                    <a:pt x="20000" y="40000"/>
                    <a:pt x="101250" y="15000"/>
                  </a:quadBezTo>
                  <a:lnTo>
                    <a:pt x="100194" y="0"/>
                  </a:lnTo>
                  <a:lnTo>
                    <a:pt x="120000" y="24000"/>
                  </a:lnTo>
                  <a:lnTo>
                    <a:pt x="104419" y="60000"/>
                  </a:lnTo>
                  <a:lnTo>
                    <a:pt x="103363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CAE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2418984" y="2934264"/>
              <a:ext cx="176855" cy="176855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18A5A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2464556" y="3022692"/>
              <a:ext cx="1670605" cy="1228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 txBox="1"/>
            <p:nvPr/>
          </p:nvSpPr>
          <p:spPr>
            <a:xfrm>
              <a:off x="2464556" y="3022692"/>
              <a:ext cx="1670605" cy="1228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37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ook Antiqua"/>
                <a:buNone/>
              </a:pPr>
              <a:r>
                <a:rPr lang="fr-FR" sz="24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VizWiz Dataset </a:t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3980070" y="1778754"/>
              <a:ext cx="319699" cy="31969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18A5A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4139920" y="1938604"/>
              <a:ext cx="1632508" cy="2312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 txBox="1"/>
            <p:nvPr/>
          </p:nvSpPr>
          <p:spPr>
            <a:xfrm>
              <a:off x="4139920" y="1938604"/>
              <a:ext cx="1632508" cy="2312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694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ook Antiqua"/>
                <a:buNone/>
              </a:pPr>
              <a:r>
                <a:rPr lang="fr-FR" sz="24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Top VQA algorithms </a:t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5857455" y="1075585"/>
              <a:ext cx="442137" cy="442137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18A5A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078524" y="1296654"/>
              <a:ext cx="1632508" cy="2954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 txBox="1"/>
            <p:nvPr/>
          </p:nvSpPr>
          <p:spPr>
            <a:xfrm>
              <a:off x="6078524" y="1296654"/>
              <a:ext cx="1632508" cy="2954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3427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Book Antiqua"/>
                <a:buNone/>
              </a:pPr>
              <a:r>
                <a:rPr lang="fr-FR" sz="24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Tuning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Book Antiqua"/>
              <a:buAutoNum type="romanUcPeriod"/>
            </a:pPr>
            <a:r>
              <a:rPr lang="fr-FR" sz="2880"/>
              <a:t>Pythia</a:t>
            </a:r>
            <a:br>
              <a:rPr lang="fr-FR" sz="2880"/>
            </a:br>
            <a:r>
              <a:rPr lang="fr-FR" sz="2880"/>
              <a:t>2. Behind the scene : algorithms and models</a:t>
            </a:r>
            <a:br>
              <a:rPr lang="fr-FR" sz="2880"/>
            </a:br>
            <a:r>
              <a:rPr lang="fr-FR" sz="2880"/>
              <a:t>      b. Top VQA algorithms </a:t>
            </a:r>
            <a:endParaRPr/>
          </a:p>
        </p:txBody>
      </p:sp>
      <p:sp>
        <p:nvSpPr>
          <p:cNvPr id="244" name="Google Shape;244;p13"/>
          <p:cNvSpPr txBox="1"/>
          <p:nvPr/>
        </p:nvSpPr>
        <p:spPr>
          <a:xfrm>
            <a:off x="490330" y="6550223"/>
            <a:ext cx="7195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https://arxiv.org/pdf/1505.00468.pdf</a:t>
            </a:r>
            <a:endParaRPr sz="1400">
              <a:solidFill>
                <a:schemeClr val="accen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5" name="Google Shape;245;p13"/>
          <p:cNvSpPr txBox="1"/>
          <p:nvPr>
            <p:ph idx="2" type="body"/>
          </p:nvPr>
        </p:nvSpPr>
        <p:spPr>
          <a:xfrm>
            <a:off x="1295400" y="2054087"/>
            <a:ext cx="8325678" cy="4118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KNN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LSTM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BoW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ResNet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….</a:t>
            </a:r>
            <a:endParaRPr/>
          </a:p>
        </p:txBody>
      </p:sp>
      <p:pic>
        <p:nvPicPr>
          <p:cNvPr id="246" name="Google Shape;24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4046" y="1895061"/>
            <a:ext cx="8041850" cy="4277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AutoNum type="romanUcPeriod"/>
            </a:pPr>
            <a:r>
              <a:rPr lang="fr-FR"/>
              <a:t>Pythia</a:t>
            </a:r>
            <a:br>
              <a:rPr lang="fr-FR"/>
            </a:br>
            <a:r>
              <a:rPr lang="fr-FR"/>
              <a:t>2. Exemple : notebook Colab </a:t>
            </a:r>
            <a:endParaRPr/>
          </a:p>
        </p:txBody>
      </p:sp>
      <p:sp>
        <p:nvSpPr>
          <p:cNvPr id="253" name="Google Shape;253;p14"/>
          <p:cNvSpPr txBox="1"/>
          <p:nvPr/>
        </p:nvSpPr>
        <p:spPr>
          <a:xfrm>
            <a:off x="490330" y="6550223"/>
            <a:ext cx="7195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https://arxiv.org/pdf/1505.00468.pdf</a:t>
            </a:r>
            <a:endParaRPr sz="1400">
              <a:solidFill>
                <a:schemeClr val="accen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4" name="Google Shape;254;p14"/>
          <p:cNvSpPr txBox="1"/>
          <p:nvPr>
            <p:ph idx="2" type="body"/>
          </p:nvPr>
        </p:nvSpPr>
        <p:spPr>
          <a:xfrm>
            <a:off x="1295400" y="2054087"/>
            <a:ext cx="8325678" cy="4118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u="sng">
                <a:solidFill>
                  <a:schemeClr val="hlink"/>
                </a:solidFill>
                <a:hlinkClick r:id="rId4"/>
              </a:rPr>
              <a:t>Notebook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55" name="Google Shape;25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9514" y="3984555"/>
            <a:ext cx="24574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ctrTitle"/>
          </p:nvPr>
        </p:nvSpPr>
        <p:spPr>
          <a:xfrm>
            <a:off x="1295400" y="1873584"/>
            <a:ext cx="640080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857250" lvl="0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AutoNum type="romanUcPeriod" startAt="3"/>
            </a:pPr>
            <a:r>
              <a:rPr lang="fr-FR"/>
              <a:t>Conclusion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AutoNum type="romanUcPeriod" startAt="3"/>
            </a:pPr>
            <a:r>
              <a:rPr lang="fr-FR"/>
              <a:t>Conclusion</a:t>
            </a:r>
            <a:br>
              <a:rPr lang="fr-FR"/>
            </a:br>
            <a:r>
              <a:rPr lang="fr-FR"/>
              <a:t>1. EvalAI challenges</a:t>
            </a:r>
            <a:endParaRPr/>
          </a:p>
        </p:txBody>
      </p:sp>
      <p:sp>
        <p:nvSpPr>
          <p:cNvPr id="268" name="Google Shape;268;p16"/>
          <p:cNvSpPr txBox="1"/>
          <p:nvPr>
            <p:ph idx="2" type="body"/>
          </p:nvPr>
        </p:nvSpPr>
        <p:spPr>
          <a:xfrm>
            <a:off x="1295400" y="2054087"/>
            <a:ext cx="8325678" cy="4118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9" name="Google Shape;269;p16"/>
          <p:cNvSpPr txBox="1"/>
          <p:nvPr/>
        </p:nvSpPr>
        <p:spPr>
          <a:xfrm>
            <a:off x="768626" y="2239617"/>
            <a:ext cx="832567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EvalAI : an open source platform for evaluating and comparing machine learning (ML) and artificial intelligence algorithms (AI) at scale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+ VQA challenges host</a:t>
            </a:r>
            <a:endParaRPr b="1"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490330" y="6550223"/>
            <a:ext cx="7195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https://evalai.cloudcv.org/</a:t>
            </a:r>
            <a:endParaRPr sz="1400">
              <a:solidFill>
                <a:schemeClr val="accen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71" name="Google Shape;27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6470" y="2955235"/>
            <a:ext cx="7763512" cy="323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AutoNum type="romanUcPeriod" startAt="3"/>
            </a:pPr>
            <a:r>
              <a:rPr lang="fr-FR"/>
              <a:t>Conclusion</a:t>
            </a:r>
            <a:br>
              <a:rPr lang="fr-FR"/>
            </a:br>
            <a:r>
              <a:rPr lang="fr-FR"/>
              <a:t>2. EvalAI vs Kaggle … </a:t>
            </a:r>
            <a:endParaRPr/>
          </a:p>
        </p:txBody>
      </p:sp>
      <p:sp>
        <p:nvSpPr>
          <p:cNvPr id="278" name="Google Shape;278;p17"/>
          <p:cNvSpPr txBox="1"/>
          <p:nvPr/>
        </p:nvSpPr>
        <p:spPr>
          <a:xfrm>
            <a:off x="490330" y="6550223"/>
            <a:ext cx="7195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https://github.com/Cloud-CV/EvalAI</a:t>
            </a:r>
            <a:endParaRPr sz="1400">
              <a:solidFill>
                <a:schemeClr val="accen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9" name="Google Shape;279;p17"/>
          <p:cNvSpPr txBox="1"/>
          <p:nvPr>
            <p:ph idx="2" type="body"/>
          </p:nvPr>
        </p:nvSpPr>
        <p:spPr>
          <a:xfrm>
            <a:off x="1295400" y="2014330"/>
            <a:ext cx="8325678" cy="4118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80" name="Google Shape;28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409" y="1938129"/>
            <a:ext cx="10270434" cy="411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</a:pPr>
            <a:r>
              <a:rPr lang="fr-FR"/>
              <a:t>Thanks for your attention </a:t>
            </a:r>
            <a:endParaRPr/>
          </a:p>
        </p:txBody>
      </p:sp>
      <p:pic>
        <p:nvPicPr>
          <p:cNvPr id="286" name="Google Shape;2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309399"/>
            <a:ext cx="114300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8"/>
          <p:cNvSpPr txBox="1"/>
          <p:nvPr>
            <p:ph idx="1" type="body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 But before , check </a:t>
            </a:r>
            <a:r>
              <a:rPr lang="fr-FR" u="sng">
                <a:solidFill>
                  <a:schemeClr val="hlink"/>
                </a:solidFill>
                <a:hlinkClick r:id="rId4"/>
              </a:rPr>
              <a:t>this</a:t>
            </a:r>
            <a:r>
              <a:rPr lang="fr-FR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</a:pPr>
            <a:r>
              <a:rPr lang="fr-FR"/>
              <a:t>Plan</a:t>
            </a:r>
            <a:endParaRPr/>
          </a:p>
        </p:txBody>
      </p:sp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1295400" y="1828800"/>
            <a:ext cx="9601200" cy="4774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Book Antiqua"/>
              <a:buAutoNum type="romanUcPeriod"/>
            </a:pPr>
            <a:r>
              <a:rPr lang="fr-FR" sz="2040"/>
              <a:t>Introduction &amp; contexte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Book Antiqua"/>
              <a:buAutoNum type="arabicPeriod"/>
            </a:pPr>
            <a:r>
              <a:rPr lang="fr-FR" sz="1530"/>
              <a:t>Visual Question Answering VQA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Book Antiqua"/>
              <a:buAutoNum type="arabicPeriod"/>
            </a:pPr>
            <a:r>
              <a:rPr lang="fr-FR" sz="1530"/>
              <a:t>Image Captioning IC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Book Antiqua"/>
              <a:buAutoNum type="arabicPeriod"/>
            </a:pPr>
            <a:r>
              <a:rPr lang="fr-FR" sz="1530"/>
              <a:t>Use case : An artificial eye to blind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Book Antiqua"/>
              <a:buAutoNum type="arabicPeriod"/>
            </a:pPr>
            <a:r>
              <a:rPr lang="fr-FR" sz="1530"/>
              <a:t>Demo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Book Antiqua"/>
              <a:buAutoNum type="romanUcPeriod" startAt="2"/>
            </a:pPr>
            <a:r>
              <a:rPr lang="fr-FR" sz="2040"/>
              <a:t>Pythia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Book Antiqua"/>
              <a:buAutoNum type="arabicPeriod"/>
            </a:pPr>
            <a:r>
              <a:rPr lang="fr-FR" sz="1530"/>
              <a:t>Présentation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Book Antiqua"/>
              <a:buAutoNum type="arabicPeriod"/>
            </a:pPr>
            <a:r>
              <a:rPr lang="fr-FR" sz="1530"/>
              <a:t>Behind the scene : algorithms and models</a:t>
            </a:r>
            <a:endParaRPr sz="1530"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Book Antiqua"/>
              <a:buAutoNum type="arabicPeriod"/>
            </a:pPr>
            <a:r>
              <a:rPr lang="fr-FR" sz="1530"/>
              <a:t>Exemple : notebook Colab</a:t>
            </a:r>
            <a:endParaRPr sz="1530"/>
          </a:p>
          <a:p>
            <a:pPr indent="-514350" lvl="0" marL="51435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Book Antiqua"/>
              <a:buAutoNum type="romanUcPeriod" startAt="3"/>
            </a:pPr>
            <a:r>
              <a:rPr lang="fr-FR" sz="2040"/>
              <a:t>Conclusion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Book Antiqua"/>
              <a:buAutoNum type="arabicPeriod"/>
            </a:pPr>
            <a:r>
              <a:rPr lang="fr-FR" sz="1530"/>
              <a:t>EvalAI Challenge </a:t>
            </a:r>
            <a:endParaRPr/>
          </a:p>
          <a:p>
            <a:pPr indent="-45720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Book Antiqua"/>
              <a:buAutoNum type="arabicPeriod"/>
            </a:pPr>
            <a:r>
              <a:rPr lang="fr-FR" sz="1530"/>
              <a:t>EvalAI vs Kaggle…</a:t>
            </a:r>
            <a:endParaRPr/>
          </a:p>
          <a:p>
            <a:pPr indent="-384810" lvl="0" marL="51435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Book Antiqua"/>
              <a:buNone/>
            </a:pPr>
            <a:r>
              <a:t/>
            </a:r>
            <a:endParaRPr sz="2040"/>
          </a:p>
          <a:p>
            <a:pPr indent="-144780" lvl="0" marL="27432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ctrTitle"/>
          </p:nvPr>
        </p:nvSpPr>
        <p:spPr>
          <a:xfrm>
            <a:off x="1295400" y="1873584"/>
            <a:ext cx="6400800" cy="2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AutoNum type="romanUcPeriod"/>
            </a:pPr>
            <a:r>
              <a:rPr lang="fr-FR"/>
              <a:t>Introduction &amp; contexte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AutoNum type="romanUcPeriod"/>
            </a:pPr>
            <a:r>
              <a:rPr lang="fr-FR"/>
              <a:t>Introduction &amp; contexte</a:t>
            </a:r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490331" y="1854708"/>
            <a:ext cx="4572000" cy="85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fr-FR"/>
              <a:t>Veille technologique : </a:t>
            </a:r>
            <a:endParaRPr/>
          </a:p>
        </p:txBody>
      </p:sp>
      <p:sp>
        <p:nvSpPr>
          <p:cNvPr id="139" name="Google Shape;139;p4"/>
          <p:cNvSpPr txBox="1"/>
          <p:nvPr>
            <p:ph idx="2" type="body"/>
          </p:nvPr>
        </p:nvSpPr>
        <p:spPr>
          <a:xfrm>
            <a:off x="490331" y="3684104"/>
            <a:ext cx="6573078" cy="248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fr-FR" sz="2600"/>
              <a:t>Article sur Facebook IA : </a:t>
            </a:r>
            <a:r>
              <a:rPr lang="fr-FR" sz="2600" u="sng">
                <a:solidFill>
                  <a:schemeClr val="hlink"/>
                </a:solidFill>
                <a:hlinkClick r:id="rId3"/>
              </a:rPr>
              <a:t>Lien vers l’article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fr-FR" sz="2600" u="sng">
                <a:solidFill>
                  <a:schemeClr val="hlink"/>
                </a:solidFill>
                <a:hlinkClick r:id="rId5"/>
              </a:rPr>
              <a:t> </a:t>
            </a:r>
            <a:endParaRPr sz="2600"/>
          </a:p>
        </p:txBody>
      </p:sp>
      <p:pic>
        <p:nvPicPr>
          <p:cNvPr id="140" name="Google Shape;140;p4"/>
          <p:cNvPicPr preferRelativeResize="0"/>
          <p:nvPr>
            <p:ph idx="4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3885" y="3003689"/>
            <a:ext cx="2355574" cy="235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5"/>
          <p:cNvGrpSpPr/>
          <p:nvPr/>
        </p:nvGrpSpPr>
        <p:grpSpPr>
          <a:xfrm>
            <a:off x="4390726" y="2504174"/>
            <a:ext cx="3410545" cy="3849043"/>
            <a:chOff x="1892692" y="24361"/>
            <a:chExt cx="3410545" cy="3849043"/>
          </a:xfrm>
        </p:grpSpPr>
        <p:sp>
          <p:nvSpPr>
            <p:cNvPr id="147" name="Google Shape;147;p5"/>
            <p:cNvSpPr/>
            <p:nvPr/>
          </p:nvSpPr>
          <p:spPr>
            <a:xfrm>
              <a:off x="2021806" y="158346"/>
              <a:ext cx="3142573" cy="1091374"/>
            </a:xfrm>
            <a:prstGeom prst="ellipse">
              <a:avLst/>
            </a:prstGeom>
            <a:solidFill>
              <a:srgbClr val="F6CABB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293452" y="2830752"/>
              <a:ext cx="609025" cy="38977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9E9C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36303" y="3142573"/>
              <a:ext cx="2923324" cy="730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2136303" y="3142573"/>
              <a:ext cx="2923324" cy="730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177800" spcFirstLastPara="1" rIns="1778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Book Antiqua"/>
                <a:buNone/>
              </a:pPr>
              <a:r>
                <a:rPr b="0" i="0" lang="fr-FR" sz="2500" u="none" cap="none" strike="noStrike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Answer in NL*</a:t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164339" y="1334010"/>
              <a:ext cx="1096246" cy="1096246"/>
            </a:xfrm>
            <a:prstGeom prst="ellipse">
              <a:avLst/>
            </a:prstGeom>
            <a:solidFill>
              <a:srgbClr val="EFC01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3324881" y="1494552"/>
              <a:ext cx="775162" cy="775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Book Antiqua"/>
                <a:buNone/>
              </a:pPr>
              <a:r>
                <a:rPr b="0" i="0" lang="fr-FR" sz="1400" u="none" cap="none" strike="noStrike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Question in NL*</a:t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379913" y="511581"/>
              <a:ext cx="1096246" cy="1096246"/>
            </a:xfrm>
            <a:prstGeom prst="ellipse">
              <a:avLst/>
            </a:prstGeom>
            <a:solidFill>
              <a:srgbClr val="94978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2540455" y="672123"/>
              <a:ext cx="775162" cy="775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Book Antiqua"/>
                <a:buNone/>
              </a:pPr>
              <a:r>
                <a:rPr b="0" i="0" lang="fr-FR" sz="1800" u="none" cap="none" strike="noStrike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Image</a:t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892692" y="24361"/>
              <a:ext cx="3410545" cy="2728436"/>
            </a:xfrm>
            <a:custGeom>
              <a:rect b="b" l="l" r="r" t="t"/>
              <a:pathLst>
                <a:path extrusionOk="0" h="120000" w="120000">
                  <a:moveTo>
                    <a:pt x="584" y="34175"/>
                  </a:moveTo>
                  <a:lnTo>
                    <a:pt x="584" y="34175"/>
                  </a:lnTo>
                  <a:cubicBezTo>
                    <a:pt x="-2679" y="22567"/>
                    <a:pt x="7879" y="11072"/>
                    <a:pt x="27615" y="4745"/>
                  </a:cubicBezTo>
                  <a:cubicBezTo>
                    <a:pt x="47351" y="-1582"/>
                    <a:pt x="72649" y="-1582"/>
                    <a:pt x="92385" y="4745"/>
                  </a:cubicBezTo>
                  <a:cubicBezTo>
                    <a:pt x="112121" y="11072"/>
                    <a:pt x="122679" y="22567"/>
                    <a:pt x="119416" y="34175"/>
                  </a:cubicBezTo>
                  <a:lnTo>
                    <a:pt x="74854" y="113544"/>
                  </a:lnTo>
                  <a:cubicBezTo>
                    <a:pt x="73813" y="117246"/>
                    <a:pt x="67478" y="120000"/>
                    <a:pt x="60000" y="120000"/>
                  </a:cubicBezTo>
                  <a:cubicBezTo>
                    <a:pt x="52522" y="120000"/>
                    <a:pt x="46187" y="117246"/>
                    <a:pt x="45146" y="113544"/>
                  </a:cubicBezTo>
                  <a:close/>
                  <a:moveTo>
                    <a:pt x="4800" y="30000"/>
                  </a:moveTo>
                  <a:lnTo>
                    <a:pt x="4800" y="30000"/>
                  </a:lnTo>
                  <a:cubicBezTo>
                    <a:pt x="4800" y="43255"/>
                    <a:pt x="29514" y="54000"/>
                    <a:pt x="60000" y="54000"/>
                  </a:cubicBezTo>
                  <a:cubicBezTo>
                    <a:pt x="90486" y="54000"/>
                    <a:pt x="115200" y="43255"/>
                    <a:pt x="115200" y="30000"/>
                  </a:cubicBezTo>
                  <a:cubicBezTo>
                    <a:pt x="115200" y="16745"/>
                    <a:pt x="90486" y="6000"/>
                    <a:pt x="60000" y="6000"/>
                  </a:cubicBezTo>
                  <a:cubicBezTo>
                    <a:pt x="29514" y="6000"/>
                    <a:pt x="4800" y="16745"/>
                    <a:pt x="4800" y="30000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 cap="flat" cmpd="sng" w="9525">
              <a:solidFill>
                <a:srgbClr val="EF78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5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AutoNum type="romanUcPeriod"/>
            </a:pPr>
            <a:r>
              <a:rPr lang="fr-FR"/>
              <a:t>Introduction &amp; contexte</a:t>
            </a:r>
            <a:br>
              <a:rPr lang="fr-FR"/>
            </a:br>
            <a:r>
              <a:rPr lang="fr-FR"/>
              <a:t>1. VQA</a:t>
            </a:r>
            <a:endParaRPr/>
          </a:p>
        </p:txBody>
      </p:sp>
      <p:sp>
        <p:nvSpPr>
          <p:cNvPr id="157" name="Google Shape;157;p5"/>
          <p:cNvSpPr txBox="1"/>
          <p:nvPr>
            <p:ph idx="2" type="body"/>
          </p:nvPr>
        </p:nvSpPr>
        <p:spPr>
          <a:xfrm>
            <a:off x="8428382" y="6076092"/>
            <a:ext cx="3273286" cy="526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fr-FR" sz="2600"/>
              <a:t>*</a:t>
            </a:r>
            <a:r>
              <a:rPr lang="fr-FR" sz="1800"/>
              <a:t>NL : Natural Language</a:t>
            </a:r>
            <a:endParaRPr sz="1800"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490331" y="1854708"/>
            <a:ext cx="4572000" cy="85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fr-FR"/>
              <a:t>Visual Question Answering: 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490331" y="6550223"/>
            <a:ext cx="7195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sng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https://tryolabs.com/blog/2018/03/01/introduction-to-visual-question-answering/</a:t>
            </a:r>
            <a:endParaRPr sz="1400">
              <a:solidFill>
                <a:schemeClr val="accen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AutoNum type="romanUcPeriod"/>
            </a:pPr>
            <a:r>
              <a:rPr lang="fr-FR"/>
              <a:t>Introduction &amp; contexte</a:t>
            </a:r>
            <a:br>
              <a:rPr lang="fr-FR"/>
            </a:br>
            <a:r>
              <a:rPr lang="fr-FR"/>
              <a:t>2. Image Captioning  </a:t>
            </a:r>
            <a:endParaRPr/>
          </a:p>
        </p:txBody>
      </p:sp>
      <p:sp>
        <p:nvSpPr>
          <p:cNvPr id="166" name="Google Shape;166;p6"/>
          <p:cNvSpPr txBox="1"/>
          <p:nvPr>
            <p:ph idx="2" type="body"/>
          </p:nvPr>
        </p:nvSpPr>
        <p:spPr>
          <a:xfrm>
            <a:off x="490330" y="2705100"/>
            <a:ext cx="9700591" cy="344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fr-FR" sz="2600"/>
              <a:t>the process of generating textual description of an image, using :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fr-FR" sz="2600"/>
              <a:t>NLP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fr-FR" sz="2600"/>
              <a:t>Computer Vision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490331" y="1854708"/>
            <a:ext cx="4572000" cy="85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fr-FR"/>
              <a:t>Image Captioning: 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490331" y="6550223"/>
            <a:ext cx="7195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  <a:hlinkClick r:id="rId3"/>
              </a:rPr>
              <a:t>https://towardsdatascience.com/image-captioning-in-deep-learning-9cd23fb4d8d2</a:t>
            </a:r>
            <a:endParaRPr sz="1400">
              <a:solidFill>
                <a:schemeClr val="accen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9635" y="3351143"/>
            <a:ext cx="7686261" cy="29701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 txBox="1"/>
          <p:nvPr/>
        </p:nvSpPr>
        <p:spPr>
          <a:xfrm>
            <a:off x="490330" y="6550223"/>
            <a:ext cx="7195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  <a:hlinkClick r:id="rId5"/>
              </a:rPr>
              <a:t>https://towardsdatascience.com/image-captioning-in-deep-learning-9cd23fb4d8d2</a:t>
            </a:r>
            <a:endParaRPr sz="1400">
              <a:solidFill>
                <a:schemeClr val="accen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AutoNum type="romanUcPeriod"/>
            </a:pPr>
            <a:r>
              <a:rPr lang="fr-FR"/>
              <a:t>Introduction &amp; contexte</a:t>
            </a:r>
            <a:br>
              <a:rPr lang="fr-FR"/>
            </a:br>
            <a:r>
              <a:rPr lang="fr-FR"/>
              <a:t>3. Use case : an artificial eye to blind  </a:t>
            </a:r>
            <a:endParaRPr/>
          </a:p>
        </p:txBody>
      </p:sp>
      <p:pic>
        <p:nvPicPr>
          <p:cNvPr id="177" name="Google Shape;177;p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8261" y="1577009"/>
            <a:ext cx="6864626" cy="4973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/>
        </p:nvSpPr>
        <p:spPr>
          <a:xfrm>
            <a:off x="490331" y="6550223"/>
            <a:ext cx="7195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  <a:hlinkClick r:id="rId4"/>
              </a:rPr>
              <a:t>http://up.csail.mit.edu/other-pubs/vizwiz.pdf</a:t>
            </a:r>
            <a:endParaRPr sz="1400">
              <a:solidFill>
                <a:schemeClr val="accen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490329" y="3694284"/>
            <a:ext cx="414793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  <a:hlinkClick r:id="rId5"/>
              </a:rPr>
              <a:t>Be my eye TEDx copenhagen </a:t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VizWiz mobile application on iphone</a:t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AutoNum type="romanUcPeriod"/>
            </a:pPr>
            <a:r>
              <a:rPr lang="fr-FR"/>
              <a:t>Introduction &amp; contexte</a:t>
            </a:r>
            <a:br>
              <a:rPr lang="fr-FR"/>
            </a:br>
            <a:r>
              <a:rPr lang="fr-FR"/>
              <a:t>3.Demo</a:t>
            </a:r>
            <a:endParaRPr/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1295399" y="1828800"/>
            <a:ext cx="9465365" cy="1948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 u="sng">
                <a:solidFill>
                  <a:schemeClr val="hlink"/>
                </a:solidFill>
                <a:hlinkClick r:id="rId3"/>
              </a:rPr>
              <a:t>Demo</a:t>
            </a:r>
            <a:r>
              <a:rPr lang="fr-FR" sz="2400"/>
              <a:t> </a:t>
            </a:r>
            <a:endParaRPr/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7275" y="3984555"/>
            <a:ext cx="24574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ctrTitle"/>
          </p:nvPr>
        </p:nvSpPr>
        <p:spPr>
          <a:xfrm>
            <a:off x="1295400" y="1873584"/>
            <a:ext cx="64008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857250" lvl="0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AutoNum type="romanUcPeriod" startAt="2"/>
            </a:pPr>
            <a:r>
              <a:rPr lang="fr-FR"/>
              <a:t>Pythia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SalesDirection">
      <a:dk1>
        <a:srgbClr val="595959"/>
      </a:dk1>
      <a:lt1>
        <a:srgbClr val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rection des ventes 16 X 9">
  <a:themeElements>
    <a:clrScheme name="SalesDirection">
      <a:dk1>
        <a:srgbClr val="595959"/>
      </a:dk1>
      <a:lt1>
        <a:srgbClr val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2019-06-19T17:07:02Z</dcterms:created>
  <dc:creator>tarboun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