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71" r:id="rId9"/>
    <p:sldId id="272" r:id="rId10"/>
    <p:sldId id="273" r:id="rId11"/>
    <p:sldId id="274" r:id="rId12"/>
    <p:sldId id="275" r:id="rId13"/>
    <p:sldId id="266" r:id="rId14"/>
    <p:sldId id="267" r:id="rId15"/>
    <p:sldId id="268" r:id="rId16"/>
    <p:sldId id="269" r:id="rId17"/>
    <p:sldId id="270" r:id="rId18"/>
    <p:sldId id="264" r:id="rId1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2" d="100"/>
          <a:sy n="72" d="100"/>
        </p:scale>
        <p:origin x="52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1338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769858"/>
            <a:ext cx="7477601" cy="2874645"/>
          </a:xfrm>
          <a:prstGeom prst="rect">
            <a:avLst/>
          </a:prstGeom>
          <a:noFill/>
          <a:ln/>
        </p:spPr>
        <p:txBody>
          <a:bodyPr wrap="square" rtlCol="0" anchor="t"/>
          <a:lstStyle/>
          <a:p>
            <a:pPr marL="0" indent="0">
              <a:lnSpc>
                <a:spcPts val="7545"/>
              </a:lnSpc>
              <a:buNone/>
            </a:pPr>
            <a:r>
              <a:rPr lang="en-US" sz="6036" dirty="0">
                <a:solidFill>
                  <a:srgbClr val="FAEBEB"/>
                </a:solidFill>
                <a:latin typeface="Dela Gothic One" pitchFamily="34" charset="0"/>
                <a:ea typeface="Dela Gothic One" pitchFamily="34" charset="-122"/>
                <a:cs typeface="Dela Gothic One" pitchFamily="34" charset="-120"/>
              </a:rPr>
              <a:t>Crop Production in India</a:t>
            </a:r>
            <a:endParaRPr lang="en-US" sz="6036" dirty="0"/>
          </a:p>
        </p:txBody>
      </p:sp>
      <p:sp>
        <p:nvSpPr>
          <p:cNvPr id="6" name="Text 2"/>
          <p:cNvSpPr/>
          <p:nvPr/>
        </p:nvSpPr>
        <p:spPr>
          <a:xfrm>
            <a:off x="833199" y="3977759"/>
            <a:ext cx="7477601" cy="2843213"/>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India is a land of diverse agricultural practices, with a rich tapestry of crop production that spans the length and breadth of the country. From the lush rice paddies of the East to the vibrant vegetable gardens of the South, the country's agricultural landscape is a testament to the resilience and ingenuity of its farmers. This section will provide an overview of the crop production landscape in India, highlighting the key challenges, opportunities, and the role of data-driven solutions in optimizing agricultural practices.</a:t>
            </a:r>
            <a:endParaRPr lang="en-US" sz="1750" dirty="0"/>
          </a:p>
        </p:txBody>
      </p:sp>
      <p:sp>
        <p:nvSpPr>
          <p:cNvPr id="7" name="Shape 3"/>
          <p:cNvSpPr/>
          <p:nvPr/>
        </p:nvSpPr>
        <p:spPr>
          <a:xfrm>
            <a:off x="833199" y="7087553"/>
            <a:ext cx="355402" cy="355402"/>
          </a:xfrm>
          <a:prstGeom prst="roundRect">
            <a:avLst>
              <a:gd name="adj" fmla="val 25726039"/>
            </a:avLst>
          </a:prstGeom>
          <a:noFill/>
          <a:ln w="7620">
            <a:solidFill>
              <a:srgbClr val="FFFFFF"/>
            </a:solidFill>
            <a:prstDash val="solid"/>
          </a:ln>
        </p:spPr>
      </p:sp>
      <p:sp>
        <p:nvSpPr>
          <p:cNvPr id="9" name="Text 4"/>
          <p:cNvSpPr/>
          <p:nvPr/>
        </p:nvSpPr>
        <p:spPr>
          <a:xfrm>
            <a:off x="1299686" y="7070884"/>
            <a:ext cx="3585091" cy="388858"/>
          </a:xfrm>
          <a:prstGeom prst="rect">
            <a:avLst/>
          </a:prstGeom>
          <a:noFill/>
          <a:ln/>
        </p:spPr>
        <p:txBody>
          <a:bodyPr wrap="none" rtlCol="0" anchor="t"/>
          <a:lstStyle/>
          <a:p>
            <a:pPr marL="0" indent="0" algn="l">
              <a:lnSpc>
                <a:spcPts val="3062"/>
              </a:lnSpc>
              <a:buNone/>
            </a:pPr>
            <a:r>
              <a:rPr lang="en-US" sz="2187" b="1" dirty="0">
                <a:solidFill>
                  <a:srgbClr val="FFE5E5"/>
                </a:solidFill>
                <a:latin typeface="DM Sans" pitchFamily="34" charset="0"/>
                <a:ea typeface="DM Sans" pitchFamily="34" charset="-122"/>
                <a:cs typeface="DM Sans" pitchFamily="34" charset="-120"/>
              </a:rPr>
              <a:t>by </a:t>
            </a:r>
            <a:r>
              <a:rPr lang="en-US" sz="2187" b="1" dirty="0" err="1">
                <a:solidFill>
                  <a:srgbClr val="FFE5E5"/>
                </a:solidFill>
                <a:latin typeface="DM Sans" pitchFamily="34" charset="0"/>
                <a:ea typeface="DM Sans" pitchFamily="34" charset="-122"/>
                <a:cs typeface="DM Sans" pitchFamily="34" charset="-120"/>
              </a:rPr>
              <a:t>Jayent</a:t>
            </a:r>
            <a:r>
              <a:rPr lang="en-US" sz="2187" b="1" dirty="0">
                <a:solidFill>
                  <a:srgbClr val="FFE5E5"/>
                </a:solidFill>
                <a:latin typeface="DM Sans" pitchFamily="34" charset="0"/>
                <a:ea typeface="DM Sans" pitchFamily="34" charset="-122"/>
                <a:cs typeface="DM Sans" pitchFamily="34" charset="-120"/>
              </a:rPr>
              <a:t> Singh Parihar</a:t>
            </a: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9F7E1316-CC1B-E4EA-04B2-409390AF7B98}"/>
              </a:ext>
            </a:extLst>
          </p:cNvPr>
          <p:cNvSpPr/>
          <p:nvPr/>
        </p:nvSpPr>
        <p:spPr>
          <a:xfrm>
            <a:off x="0" y="0"/>
            <a:ext cx="14630400" cy="8229600"/>
          </a:xfrm>
          <a:prstGeom prst="rect">
            <a:avLst/>
          </a:prstGeom>
          <a:solidFill>
            <a:srgbClr val="0A0A0A">
              <a:alpha val="75000"/>
            </a:srgbClr>
          </a:solidFill>
          <a:ln/>
        </p:spPr>
      </p:sp>
      <p:pic>
        <p:nvPicPr>
          <p:cNvPr id="3" name="Image 0" descr="preencoded.png">
            <a:extLst>
              <a:ext uri="{FF2B5EF4-FFF2-40B4-BE49-F238E27FC236}">
                <a16:creationId xmlns:a16="http://schemas.microsoft.com/office/drawing/2014/main" id="{E4AF7F9E-A33D-ED84-FF1B-F53323016571}"/>
              </a:ext>
            </a:extLst>
          </p:cNvPr>
          <p:cNvPicPr>
            <a:picLocks noChangeAspect="1"/>
          </p:cNvPicPr>
          <p:nvPr/>
        </p:nvPicPr>
        <p:blipFill>
          <a:blip r:embed="rId2"/>
          <a:stretch>
            <a:fillRect/>
          </a:stretch>
        </p:blipFill>
        <p:spPr>
          <a:xfrm>
            <a:off x="0" y="0"/>
            <a:ext cx="14630400" cy="8229600"/>
          </a:xfrm>
          <a:prstGeom prst="rect">
            <a:avLst/>
          </a:prstGeom>
        </p:spPr>
      </p:pic>
      <p:sp>
        <p:nvSpPr>
          <p:cNvPr id="4" name="Text 1">
            <a:extLst>
              <a:ext uri="{FF2B5EF4-FFF2-40B4-BE49-F238E27FC236}">
                <a16:creationId xmlns:a16="http://schemas.microsoft.com/office/drawing/2014/main" id="{FF1B41D1-1BA0-47F1-A98A-294AC3E54BAD}"/>
              </a:ext>
            </a:extLst>
          </p:cNvPr>
          <p:cNvSpPr/>
          <p:nvPr/>
        </p:nvSpPr>
        <p:spPr>
          <a:xfrm>
            <a:off x="1483773" y="457607"/>
            <a:ext cx="10573548" cy="694373"/>
          </a:xfrm>
          <a:prstGeom prst="rect">
            <a:avLst/>
          </a:prstGeom>
          <a:noFill/>
          <a:ln/>
        </p:spPr>
        <p:txBody>
          <a:bodyPr wrap="none" rtlCol="0" anchor="t"/>
          <a:lstStyle/>
          <a:p>
            <a:pPr>
              <a:lnSpc>
                <a:spcPts val="5468"/>
              </a:lnSpc>
            </a:pPr>
            <a:r>
              <a:rPr lang="en-US" sz="4400" dirty="0">
                <a:solidFill>
                  <a:srgbClr val="FAEBEB"/>
                </a:solidFill>
                <a:latin typeface="Dela Gothic One" pitchFamily="34" charset="0"/>
                <a:ea typeface="Dela Gothic One" pitchFamily="34" charset="-122"/>
                <a:cs typeface="Dela Gothic One" pitchFamily="34" charset="-120"/>
              </a:rPr>
              <a:t>Exploratory Data Analysis (EDA) Report</a:t>
            </a:r>
            <a:endParaRPr lang="en-US" sz="4400" dirty="0"/>
          </a:p>
          <a:p>
            <a:pPr marL="0" indent="0">
              <a:lnSpc>
                <a:spcPts val="5468"/>
              </a:lnSpc>
              <a:buNone/>
            </a:pPr>
            <a:endParaRPr lang="en-US" sz="4374" dirty="0"/>
          </a:p>
        </p:txBody>
      </p:sp>
      <p:pic>
        <p:nvPicPr>
          <p:cNvPr id="6" name="Picture 5">
            <a:extLst>
              <a:ext uri="{FF2B5EF4-FFF2-40B4-BE49-F238E27FC236}">
                <a16:creationId xmlns:a16="http://schemas.microsoft.com/office/drawing/2014/main" id="{0D6D1764-3C7D-6624-5EC1-FAECE9858866}"/>
              </a:ext>
            </a:extLst>
          </p:cNvPr>
          <p:cNvPicPr>
            <a:picLocks noChangeAspect="1"/>
          </p:cNvPicPr>
          <p:nvPr/>
        </p:nvPicPr>
        <p:blipFill>
          <a:blip r:embed="rId3"/>
          <a:stretch>
            <a:fillRect/>
          </a:stretch>
        </p:blipFill>
        <p:spPr>
          <a:xfrm>
            <a:off x="0" y="1609587"/>
            <a:ext cx="6850974" cy="6269139"/>
          </a:xfrm>
          <a:prstGeom prst="rect">
            <a:avLst/>
          </a:prstGeom>
        </p:spPr>
      </p:pic>
      <p:pic>
        <p:nvPicPr>
          <p:cNvPr id="8" name="Picture 7">
            <a:extLst>
              <a:ext uri="{FF2B5EF4-FFF2-40B4-BE49-F238E27FC236}">
                <a16:creationId xmlns:a16="http://schemas.microsoft.com/office/drawing/2014/main" id="{BFC41E41-7F76-FEBA-5038-5C4941500102}"/>
              </a:ext>
            </a:extLst>
          </p:cNvPr>
          <p:cNvPicPr>
            <a:picLocks noChangeAspect="1"/>
          </p:cNvPicPr>
          <p:nvPr/>
        </p:nvPicPr>
        <p:blipFill>
          <a:blip r:embed="rId4"/>
          <a:stretch>
            <a:fillRect/>
          </a:stretch>
        </p:blipFill>
        <p:spPr>
          <a:xfrm>
            <a:off x="7522457" y="1609586"/>
            <a:ext cx="7107944" cy="6269139"/>
          </a:xfrm>
          <a:prstGeom prst="rect">
            <a:avLst/>
          </a:prstGeom>
        </p:spPr>
      </p:pic>
    </p:spTree>
    <p:extLst>
      <p:ext uri="{BB962C8B-B14F-4D97-AF65-F5344CB8AC3E}">
        <p14:creationId xmlns:p14="http://schemas.microsoft.com/office/powerpoint/2010/main" val="3068233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9F7E1316-CC1B-E4EA-04B2-409390AF7B98}"/>
              </a:ext>
            </a:extLst>
          </p:cNvPr>
          <p:cNvSpPr/>
          <p:nvPr/>
        </p:nvSpPr>
        <p:spPr>
          <a:xfrm>
            <a:off x="0" y="0"/>
            <a:ext cx="14630400" cy="8229600"/>
          </a:xfrm>
          <a:prstGeom prst="rect">
            <a:avLst/>
          </a:prstGeom>
          <a:solidFill>
            <a:srgbClr val="0A0A0A">
              <a:alpha val="75000"/>
            </a:srgbClr>
          </a:solidFill>
          <a:ln/>
        </p:spPr>
      </p:sp>
      <p:pic>
        <p:nvPicPr>
          <p:cNvPr id="3" name="Image 0" descr="preencoded.png">
            <a:extLst>
              <a:ext uri="{FF2B5EF4-FFF2-40B4-BE49-F238E27FC236}">
                <a16:creationId xmlns:a16="http://schemas.microsoft.com/office/drawing/2014/main" id="{E4AF7F9E-A33D-ED84-FF1B-F53323016571}"/>
              </a:ext>
            </a:extLst>
          </p:cNvPr>
          <p:cNvPicPr>
            <a:picLocks noChangeAspect="1"/>
          </p:cNvPicPr>
          <p:nvPr/>
        </p:nvPicPr>
        <p:blipFill>
          <a:blip r:embed="rId2"/>
          <a:stretch>
            <a:fillRect/>
          </a:stretch>
        </p:blipFill>
        <p:spPr>
          <a:xfrm>
            <a:off x="0" y="0"/>
            <a:ext cx="14630400" cy="8229600"/>
          </a:xfrm>
          <a:prstGeom prst="rect">
            <a:avLst/>
          </a:prstGeom>
        </p:spPr>
      </p:pic>
      <p:sp>
        <p:nvSpPr>
          <p:cNvPr id="4" name="Text 1">
            <a:extLst>
              <a:ext uri="{FF2B5EF4-FFF2-40B4-BE49-F238E27FC236}">
                <a16:creationId xmlns:a16="http://schemas.microsoft.com/office/drawing/2014/main" id="{FF1B41D1-1BA0-47F1-A98A-294AC3E54BAD}"/>
              </a:ext>
            </a:extLst>
          </p:cNvPr>
          <p:cNvSpPr/>
          <p:nvPr/>
        </p:nvSpPr>
        <p:spPr>
          <a:xfrm>
            <a:off x="1483773" y="457607"/>
            <a:ext cx="11052013" cy="694373"/>
          </a:xfrm>
          <a:prstGeom prst="rect">
            <a:avLst/>
          </a:prstGeom>
          <a:noFill/>
          <a:ln/>
        </p:spPr>
        <p:txBody>
          <a:bodyPr wrap="none" rtlCol="0" anchor="t"/>
          <a:lstStyle/>
          <a:p>
            <a:pPr>
              <a:lnSpc>
                <a:spcPts val="5468"/>
              </a:lnSpc>
            </a:pPr>
            <a:r>
              <a:rPr lang="en-US" sz="4400" dirty="0">
                <a:solidFill>
                  <a:srgbClr val="FAEBEB"/>
                </a:solidFill>
                <a:latin typeface="Dela Gothic One" pitchFamily="34" charset="0"/>
                <a:ea typeface="Dela Gothic One" pitchFamily="34" charset="-122"/>
                <a:cs typeface="Dela Gothic One" pitchFamily="34" charset="-120"/>
              </a:rPr>
              <a:t>Exploratory Data Analysis (EDA) Report</a:t>
            </a:r>
            <a:endParaRPr lang="en-US" sz="4400" dirty="0"/>
          </a:p>
          <a:p>
            <a:pPr marL="0" indent="0">
              <a:lnSpc>
                <a:spcPts val="5468"/>
              </a:lnSpc>
              <a:buNone/>
            </a:pPr>
            <a:endParaRPr lang="en-US" sz="4374" dirty="0"/>
          </a:p>
        </p:txBody>
      </p:sp>
      <p:pic>
        <p:nvPicPr>
          <p:cNvPr id="6" name="Picture 5">
            <a:extLst>
              <a:ext uri="{FF2B5EF4-FFF2-40B4-BE49-F238E27FC236}">
                <a16:creationId xmlns:a16="http://schemas.microsoft.com/office/drawing/2014/main" id="{516BE15C-1152-176D-0F11-561835DB261B}"/>
              </a:ext>
            </a:extLst>
          </p:cNvPr>
          <p:cNvPicPr>
            <a:picLocks noChangeAspect="1"/>
          </p:cNvPicPr>
          <p:nvPr/>
        </p:nvPicPr>
        <p:blipFill>
          <a:blip r:embed="rId3"/>
          <a:stretch>
            <a:fillRect/>
          </a:stretch>
        </p:blipFill>
        <p:spPr>
          <a:xfrm>
            <a:off x="0" y="1704568"/>
            <a:ext cx="7384420" cy="5770120"/>
          </a:xfrm>
          <a:prstGeom prst="rect">
            <a:avLst/>
          </a:prstGeom>
        </p:spPr>
      </p:pic>
      <p:pic>
        <p:nvPicPr>
          <p:cNvPr id="8" name="Picture 7">
            <a:extLst>
              <a:ext uri="{FF2B5EF4-FFF2-40B4-BE49-F238E27FC236}">
                <a16:creationId xmlns:a16="http://schemas.microsoft.com/office/drawing/2014/main" id="{46127A8B-C0C8-DA5B-D99D-1FA2EE9EC695}"/>
              </a:ext>
            </a:extLst>
          </p:cNvPr>
          <p:cNvPicPr>
            <a:picLocks noChangeAspect="1"/>
          </p:cNvPicPr>
          <p:nvPr/>
        </p:nvPicPr>
        <p:blipFill>
          <a:blip r:embed="rId4"/>
          <a:stretch>
            <a:fillRect/>
          </a:stretch>
        </p:blipFill>
        <p:spPr>
          <a:xfrm>
            <a:off x="7644809" y="1704568"/>
            <a:ext cx="7024329" cy="5770120"/>
          </a:xfrm>
          <a:prstGeom prst="rect">
            <a:avLst/>
          </a:prstGeom>
        </p:spPr>
      </p:pic>
    </p:spTree>
    <p:extLst>
      <p:ext uri="{BB962C8B-B14F-4D97-AF65-F5344CB8AC3E}">
        <p14:creationId xmlns:p14="http://schemas.microsoft.com/office/powerpoint/2010/main" val="690192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9F7E1316-CC1B-E4EA-04B2-409390AF7B98}"/>
              </a:ext>
            </a:extLst>
          </p:cNvPr>
          <p:cNvSpPr/>
          <p:nvPr/>
        </p:nvSpPr>
        <p:spPr>
          <a:xfrm>
            <a:off x="0" y="0"/>
            <a:ext cx="14630400" cy="8229600"/>
          </a:xfrm>
          <a:prstGeom prst="rect">
            <a:avLst/>
          </a:prstGeom>
          <a:solidFill>
            <a:srgbClr val="0A0A0A">
              <a:alpha val="75000"/>
            </a:srgbClr>
          </a:solidFill>
          <a:ln/>
        </p:spPr>
      </p:sp>
      <p:pic>
        <p:nvPicPr>
          <p:cNvPr id="3" name="Image 0" descr="preencoded.png">
            <a:extLst>
              <a:ext uri="{FF2B5EF4-FFF2-40B4-BE49-F238E27FC236}">
                <a16:creationId xmlns:a16="http://schemas.microsoft.com/office/drawing/2014/main" id="{E4AF7F9E-A33D-ED84-FF1B-F53323016571}"/>
              </a:ext>
            </a:extLst>
          </p:cNvPr>
          <p:cNvPicPr>
            <a:picLocks noChangeAspect="1"/>
          </p:cNvPicPr>
          <p:nvPr/>
        </p:nvPicPr>
        <p:blipFill>
          <a:blip r:embed="rId2"/>
          <a:stretch>
            <a:fillRect/>
          </a:stretch>
        </p:blipFill>
        <p:spPr>
          <a:xfrm>
            <a:off x="0" y="0"/>
            <a:ext cx="14630400" cy="8229600"/>
          </a:xfrm>
          <a:prstGeom prst="rect">
            <a:avLst/>
          </a:prstGeom>
        </p:spPr>
      </p:pic>
      <p:sp>
        <p:nvSpPr>
          <p:cNvPr id="4" name="Text 1">
            <a:extLst>
              <a:ext uri="{FF2B5EF4-FFF2-40B4-BE49-F238E27FC236}">
                <a16:creationId xmlns:a16="http://schemas.microsoft.com/office/drawing/2014/main" id="{FF1B41D1-1BA0-47F1-A98A-294AC3E54BAD}"/>
              </a:ext>
            </a:extLst>
          </p:cNvPr>
          <p:cNvSpPr/>
          <p:nvPr/>
        </p:nvSpPr>
        <p:spPr>
          <a:xfrm>
            <a:off x="1483773" y="457607"/>
            <a:ext cx="10913790" cy="694373"/>
          </a:xfrm>
          <a:prstGeom prst="rect">
            <a:avLst/>
          </a:prstGeom>
          <a:noFill/>
          <a:ln/>
        </p:spPr>
        <p:txBody>
          <a:bodyPr wrap="none" rtlCol="0" anchor="t"/>
          <a:lstStyle/>
          <a:p>
            <a:pPr>
              <a:lnSpc>
                <a:spcPts val="5468"/>
              </a:lnSpc>
            </a:pPr>
            <a:r>
              <a:rPr lang="en-US" sz="4400" dirty="0">
                <a:solidFill>
                  <a:srgbClr val="FAEBEB"/>
                </a:solidFill>
                <a:latin typeface="Dela Gothic One" pitchFamily="34" charset="0"/>
                <a:ea typeface="Dela Gothic One" pitchFamily="34" charset="-122"/>
                <a:cs typeface="Dela Gothic One" pitchFamily="34" charset="-120"/>
              </a:rPr>
              <a:t>Exploratory Data Analysis (EDA) Report</a:t>
            </a:r>
            <a:endParaRPr lang="en-US" sz="4400" dirty="0"/>
          </a:p>
          <a:p>
            <a:pPr marL="0" indent="0">
              <a:lnSpc>
                <a:spcPts val="5468"/>
              </a:lnSpc>
              <a:buNone/>
            </a:pPr>
            <a:endParaRPr lang="en-US" sz="4374" dirty="0"/>
          </a:p>
        </p:txBody>
      </p:sp>
      <p:pic>
        <p:nvPicPr>
          <p:cNvPr id="7" name="Picture 6">
            <a:extLst>
              <a:ext uri="{FF2B5EF4-FFF2-40B4-BE49-F238E27FC236}">
                <a16:creationId xmlns:a16="http://schemas.microsoft.com/office/drawing/2014/main" id="{93E0086F-99D4-D530-C500-E6D2C667ECF6}"/>
              </a:ext>
            </a:extLst>
          </p:cNvPr>
          <p:cNvPicPr>
            <a:picLocks noChangeAspect="1"/>
          </p:cNvPicPr>
          <p:nvPr/>
        </p:nvPicPr>
        <p:blipFill>
          <a:blip r:embed="rId3"/>
          <a:stretch>
            <a:fillRect/>
          </a:stretch>
        </p:blipFill>
        <p:spPr>
          <a:xfrm>
            <a:off x="45091" y="1609586"/>
            <a:ext cx="14630400" cy="5359347"/>
          </a:xfrm>
          <a:prstGeom prst="rect">
            <a:avLst/>
          </a:prstGeom>
        </p:spPr>
      </p:pic>
    </p:spTree>
    <p:extLst>
      <p:ext uri="{BB962C8B-B14F-4D97-AF65-F5344CB8AC3E}">
        <p14:creationId xmlns:p14="http://schemas.microsoft.com/office/powerpoint/2010/main" val="3774238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9F7E1316-CC1B-E4EA-04B2-409390AF7B98}"/>
              </a:ext>
            </a:extLst>
          </p:cNvPr>
          <p:cNvSpPr/>
          <p:nvPr/>
        </p:nvSpPr>
        <p:spPr>
          <a:xfrm>
            <a:off x="0" y="0"/>
            <a:ext cx="14630400" cy="8229600"/>
          </a:xfrm>
          <a:prstGeom prst="rect">
            <a:avLst/>
          </a:prstGeom>
          <a:solidFill>
            <a:srgbClr val="0A0A0A">
              <a:alpha val="75000"/>
            </a:srgbClr>
          </a:solidFill>
          <a:ln/>
        </p:spPr>
      </p:sp>
      <p:pic>
        <p:nvPicPr>
          <p:cNvPr id="3" name="Image 0" descr="preencoded.png">
            <a:extLst>
              <a:ext uri="{FF2B5EF4-FFF2-40B4-BE49-F238E27FC236}">
                <a16:creationId xmlns:a16="http://schemas.microsoft.com/office/drawing/2014/main" id="{E4AF7F9E-A33D-ED84-FF1B-F53323016571}"/>
              </a:ext>
            </a:extLst>
          </p:cNvPr>
          <p:cNvPicPr>
            <a:picLocks noChangeAspect="1"/>
          </p:cNvPicPr>
          <p:nvPr/>
        </p:nvPicPr>
        <p:blipFill>
          <a:blip r:embed="rId2"/>
          <a:stretch>
            <a:fillRect/>
          </a:stretch>
        </p:blipFill>
        <p:spPr>
          <a:xfrm>
            <a:off x="0" y="0"/>
            <a:ext cx="14630400" cy="8229600"/>
          </a:xfrm>
          <a:prstGeom prst="rect">
            <a:avLst/>
          </a:prstGeom>
        </p:spPr>
      </p:pic>
      <p:sp>
        <p:nvSpPr>
          <p:cNvPr id="4" name="Text 1">
            <a:extLst>
              <a:ext uri="{FF2B5EF4-FFF2-40B4-BE49-F238E27FC236}">
                <a16:creationId xmlns:a16="http://schemas.microsoft.com/office/drawing/2014/main" id="{FF1B41D1-1BA0-47F1-A98A-294AC3E54BAD}"/>
              </a:ext>
            </a:extLst>
          </p:cNvPr>
          <p:cNvSpPr/>
          <p:nvPr/>
        </p:nvSpPr>
        <p:spPr>
          <a:xfrm>
            <a:off x="1760220" y="1286947"/>
            <a:ext cx="5554980"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Dashboard</a:t>
            </a:r>
            <a:endParaRPr lang="en-US" sz="4374" dirty="0"/>
          </a:p>
        </p:txBody>
      </p:sp>
      <p:pic>
        <p:nvPicPr>
          <p:cNvPr id="6" name="Picture 5">
            <a:extLst>
              <a:ext uri="{FF2B5EF4-FFF2-40B4-BE49-F238E27FC236}">
                <a16:creationId xmlns:a16="http://schemas.microsoft.com/office/drawing/2014/main" id="{AA1B1C38-4D4E-1DDC-4E18-48BC2508DBCE}"/>
              </a:ext>
            </a:extLst>
          </p:cNvPr>
          <p:cNvPicPr>
            <a:picLocks noChangeAspect="1"/>
          </p:cNvPicPr>
          <p:nvPr/>
        </p:nvPicPr>
        <p:blipFill>
          <a:blip r:embed="rId3"/>
          <a:stretch>
            <a:fillRect/>
          </a:stretch>
        </p:blipFill>
        <p:spPr>
          <a:xfrm>
            <a:off x="0" y="2064802"/>
            <a:ext cx="14587868" cy="6164798"/>
          </a:xfrm>
          <a:prstGeom prst="rect">
            <a:avLst/>
          </a:prstGeom>
        </p:spPr>
      </p:pic>
    </p:spTree>
    <p:extLst>
      <p:ext uri="{BB962C8B-B14F-4D97-AF65-F5344CB8AC3E}">
        <p14:creationId xmlns:p14="http://schemas.microsoft.com/office/powerpoint/2010/main" val="2298876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9F7E1316-CC1B-E4EA-04B2-409390AF7B98}"/>
              </a:ext>
            </a:extLst>
          </p:cNvPr>
          <p:cNvSpPr/>
          <p:nvPr/>
        </p:nvSpPr>
        <p:spPr>
          <a:xfrm>
            <a:off x="0" y="0"/>
            <a:ext cx="14630400" cy="8229600"/>
          </a:xfrm>
          <a:prstGeom prst="rect">
            <a:avLst/>
          </a:prstGeom>
          <a:solidFill>
            <a:srgbClr val="0A0A0A">
              <a:alpha val="75000"/>
            </a:srgbClr>
          </a:solidFill>
          <a:ln/>
        </p:spPr>
      </p:sp>
      <p:pic>
        <p:nvPicPr>
          <p:cNvPr id="3" name="Image 0" descr="preencoded.png">
            <a:extLst>
              <a:ext uri="{FF2B5EF4-FFF2-40B4-BE49-F238E27FC236}">
                <a16:creationId xmlns:a16="http://schemas.microsoft.com/office/drawing/2014/main" id="{E4AF7F9E-A33D-ED84-FF1B-F53323016571}"/>
              </a:ext>
            </a:extLst>
          </p:cNvPr>
          <p:cNvPicPr>
            <a:picLocks noChangeAspect="1"/>
          </p:cNvPicPr>
          <p:nvPr/>
        </p:nvPicPr>
        <p:blipFill>
          <a:blip r:embed="rId2"/>
          <a:stretch>
            <a:fillRect/>
          </a:stretch>
        </p:blipFill>
        <p:spPr>
          <a:xfrm>
            <a:off x="0" y="0"/>
            <a:ext cx="14630400" cy="8229600"/>
          </a:xfrm>
          <a:prstGeom prst="rect">
            <a:avLst/>
          </a:prstGeom>
        </p:spPr>
      </p:pic>
      <p:sp>
        <p:nvSpPr>
          <p:cNvPr id="4" name="Text 1">
            <a:extLst>
              <a:ext uri="{FF2B5EF4-FFF2-40B4-BE49-F238E27FC236}">
                <a16:creationId xmlns:a16="http://schemas.microsoft.com/office/drawing/2014/main" id="{FF1B41D1-1BA0-47F1-A98A-294AC3E54BAD}"/>
              </a:ext>
            </a:extLst>
          </p:cNvPr>
          <p:cNvSpPr/>
          <p:nvPr/>
        </p:nvSpPr>
        <p:spPr>
          <a:xfrm>
            <a:off x="1760220" y="1286947"/>
            <a:ext cx="5554980"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Dashboard</a:t>
            </a:r>
            <a:endParaRPr lang="en-US" sz="4374" dirty="0"/>
          </a:p>
        </p:txBody>
      </p:sp>
      <p:pic>
        <p:nvPicPr>
          <p:cNvPr id="7" name="Picture 6">
            <a:extLst>
              <a:ext uri="{FF2B5EF4-FFF2-40B4-BE49-F238E27FC236}">
                <a16:creationId xmlns:a16="http://schemas.microsoft.com/office/drawing/2014/main" id="{FB79EE96-2AA5-2408-59BD-B710C6DFD663}"/>
              </a:ext>
            </a:extLst>
          </p:cNvPr>
          <p:cNvPicPr>
            <a:picLocks noChangeAspect="1"/>
          </p:cNvPicPr>
          <p:nvPr/>
        </p:nvPicPr>
        <p:blipFill>
          <a:blip r:embed="rId3"/>
          <a:stretch>
            <a:fillRect/>
          </a:stretch>
        </p:blipFill>
        <p:spPr>
          <a:xfrm>
            <a:off x="0" y="2072423"/>
            <a:ext cx="14747358" cy="6157177"/>
          </a:xfrm>
          <a:prstGeom prst="rect">
            <a:avLst/>
          </a:prstGeom>
        </p:spPr>
      </p:pic>
    </p:spTree>
    <p:extLst>
      <p:ext uri="{BB962C8B-B14F-4D97-AF65-F5344CB8AC3E}">
        <p14:creationId xmlns:p14="http://schemas.microsoft.com/office/powerpoint/2010/main" val="379999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9F7E1316-CC1B-E4EA-04B2-409390AF7B98}"/>
              </a:ext>
            </a:extLst>
          </p:cNvPr>
          <p:cNvSpPr/>
          <p:nvPr/>
        </p:nvSpPr>
        <p:spPr>
          <a:xfrm>
            <a:off x="0" y="0"/>
            <a:ext cx="14630400" cy="8229600"/>
          </a:xfrm>
          <a:prstGeom prst="rect">
            <a:avLst/>
          </a:prstGeom>
          <a:solidFill>
            <a:srgbClr val="0A0A0A">
              <a:alpha val="75000"/>
            </a:srgbClr>
          </a:solidFill>
          <a:ln/>
        </p:spPr>
      </p:sp>
      <p:pic>
        <p:nvPicPr>
          <p:cNvPr id="3" name="Image 0" descr="preencoded.png">
            <a:extLst>
              <a:ext uri="{FF2B5EF4-FFF2-40B4-BE49-F238E27FC236}">
                <a16:creationId xmlns:a16="http://schemas.microsoft.com/office/drawing/2014/main" id="{E4AF7F9E-A33D-ED84-FF1B-F53323016571}"/>
              </a:ext>
            </a:extLst>
          </p:cNvPr>
          <p:cNvPicPr>
            <a:picLocks noChangeAspect="1"/>
          </p:cNvPicPr>
          <p:nvPr/>
        </p:nvPicPr>
        <p:blipFill>
          <a:blip r:embed="rId2"/>
          <a:stretch>
            <a:fillRect/>
          </a:stretch>
        </p:blipFill>
        <p:spPr>
          <a:xfrm>
            <a:off x="0" y="0"/>
            <a:ext cx="14630400" cy="8229600"/>
          </a:xfrm>
          <a:prstGeom prst="rect">
            <a:avLst/>
          </a:prstGeom>
        </p:spPr>
      </p:pic>
      <p:sp>
        <p:nvSpPr>
          <p:cNvPr id="4" name="Text 1">
            <a:extLst>
              <a:ext uri="{FF2B5EF4-FFF2-40B4-BE49-F238E27FC236}">
                <a16:creationId xmlns:a16="http://schemas.microsoft.com/office/drawing/2014/main" id="{FF1B41D1-1BA0-47F1-A98A-294AC3E54BAD}"/>
              </a:ext>
            </a:extLst>
          </p:cNvPr>
          <p:cNvSpPr/>
          <p:nvPr/>
        </p:nvSpPr>
        <p:spPr>
          <a:xfrm>
            <a:off x="1760220" y="1286947"/>
            <a:ext cx="5554980"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Dashboard</a:t>
            </a:r>
            <a:endParaRPr lang="en-US" sz="4374" dirty="0"/>
          </a:p>
        </p:txBody>
      </p:sp>
      <p:pic>
        <p:nvPicPr>
          <p:cNvPr id="6" name="Picture 5">
            <a:extLst>
              <a:ext uri="{FF2B5EF4-FFF2-40B4-BE49-F238E27FC236}">
                <a16:creationId xmlns:a16="http://schemas.microsoft.com/office/drawing/2014/main" id="{A6B424CD-8708-C7D8-C1DA-C1E3CEE3BBA2}"/>
              </a:ext>
            </a:extLst>
          </p:cNvPr>
          <p:cNvPicPr>
            <a:picLocks noChangeAspect="1"/>
          </p:cNvPicPr>
          <p:nvPr/>
        </p:nvPicPr>
        <p:blipFill>
          <a:blip r:embed="rId3"/>
          <a:stretch>
            <a:fillRect/>
          </a:stretch>
        </p:blipFill>
        <p:spPr>
          <a:xfrm>
            <a:off x="0" y="2259998"/>
            <a:ext cx="14630400" cy="5969601"/>
          </a:xfrm>
          <a:prstGeom prst="rect">
            <a:avLst/>
          </a:prstGeom>
        </p:spPr>
      </p:pic>
    </p:spTree>
    <p:extLst>
      <p:ext uri="{BB962C8B-B14F-4D97-AF65-F5344CB8AC3E}">
        <p14:creationId xmlns:p14="http://schemas.microsoft.com/office/powerpoint/2010/main" val="2278406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9F7E1316-CC1B-E4EA-04B2-409390AF7B98}"/>
              </a:ext>
            </a:extLst>
          </p:cNvPr>
          <p:cNvSpPr/>
          <p:nvPr/>
        </p:nvSpPr>
        <p:spPr>
          <a:xfrm>
            <a:off x="0" y="0"/>
            <a:ext cx="14630400" cy="8229600"/>
          </a:xfrm>
          <a:prstGeom prst="rect">
            <a:avLst/>
          </a:prstGeom>
          <a:solidFill>
            <a:srgbClr val="0A0A0A">
              <a:alpha val="75000"/>
            </a:srgbClr>
          </a:solidFill>
          <a:ln/>
        </p:spPr>
      </p:sp>
      <p:pic>
        <p:nvPicPr>
          <p:cNvPr id="3" name="Image 0" descr="preencoded.png">
            <a:extLst>
              <a:ext uri="{FF2B5EF4-FFF2-40B4-BE49-F238E27FC236}">
                <a16:creationId xmlns:a16="http://schemas.microsoft.com/office/drawing/2014/main" id="{E4AF7F9E-A33D-ED84-FF1B-F53323016571}"/>
              </a:ext>
            </a:extLst>
          </p:cNvPr>
          <p:cNvPicPr>
            <a:picLocks noChangeAspect="1"/>
          </p:cNvPicPr>
          <p:nvPr/>
        </p:nvPicPr>
        <p:blipFill>
          <a:blip r:embed="rId2"/>
          <a:stretch>
            <a:fillRect/>
          </a:stretch>
        </p:blipFill>
        <p:spPr>
          <a:xfrm>
            <a:off x="0" y="0"/>
            <a:ext cx="14630400" cy="8229600"/>
          </a:xfrm>
          <a:prstGeom prst="rect">
            <a:avLst/>
          </a:prstGeom>
        </p:spPr>
      </p:pic>
      <p:sp>
        <p:nvSpPr>
          <p:cNvPr id="4" name="Text 1">
            <a:extLst>
              <a:ext uri="{FF2B5EF4-FFF2-40B4-BE49-F238E27FC236}">
                <a16:creationId xmlns:a16="http://schemas.microsoft.com/office/drawing/2014/main" id="{FF1B41D1-1BA0-47F1-A98A-294AC3E54BAD}"/>
              </a:ext>
            </a:extLst>
          </p:cNvPr>
          <p:cNvSpPr/>
          <p:nvPr/>
        </p:nvSpPr>
        <p:spPr>
          <a:xfrm>
            <a:off x="1760220" y="1286947"/>
            <a:ext cx="5554980"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Dashboard</a:t>
            </a:r>
            <a:endParaRPr lang="en-US" sz="4374" dirty="0"/>
          </a:p>
        </p:txBody>
      </p:sp>
      <p:pic>
        <p:nvPicPr>
          <p:cNvPr id="6" name="Picture 5">
            <a:extLst>
              <a:ext uri="{FF2B5EF4-FFF2-40B4-BE49-F238E27FC236}">
                <a16:creationId xmlns:a16="http://schemas.microsoft.com/office/drawing/2014/main" id="{BA4E55D8-9C1D-81FB-33E0-D2FDF8C78CFD}"/>
              </a:ext>
            </a:extLst>
          </p:cNvPr>
          <p:cNvPicPr>
            <a:picLocks noChangeAspect="1"/>
          </p:cNvPicPr>
          <p:nvPr/>
        </p:nvPicPr>
        <p:blipFill>
          <a:blip r:embed="rId3"/>
          <a:stretch>
            <a:fillRect/>
          </a:stretch>
        </p:blipFill>
        <p:spPr>
          <a:xfrm>
            <a:off x="0" y="2058597"/>
            <a:ext cx="14630400" cy="6171003"/>
          </a:xfrm>
          <a:prstGeom prst="rect">
            <a:avLst/>
          </a:prstGeom>
        </p:spPr>
      </p:pic>
    </p:spTree>
    <p:extLst>
      <p:ext uri="{BB962C8B-B14F-4D97-AF65-F5344CB8AC3E}">
        <p14:creationId xmlns:p14="http://schemas.microsoft.com/office/powerpoint/2010/main" val="2471159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9F7E1316-CC1B-E4EA-04B2-409390AF7B98}"/>
              </a:ext>
            </a:extLst>
          </p:cNvPr>
          <p:cNvSpPr/>
          <p:nvPr/>
        </p:nvSpPr>
        <p:spPr>
          <a:xfrm>
            <a:off x="0" y="0"/>
            <a:ext cx="14630400" cy="8229600"/>
          </a:xfrm>
          <a:prstGeom prst="rect">
            <a:avLst/>
          </a:prstGeom>
          <a:solidFill>
            <a:srgbClr val="0A0A0A">
              <a:alpha val="75000"/>
            </a:srgbClr>
          </a:solidFill>
          <a:ln/>
        </p:spPr>
      </p:sp>
      <p:pic>
        <p:nvPicPr>
          <p:cNvPr id="3" name="Image 0" descr="preencoded.png">
            <a:extLst>
              <a:ext uri="{FF2B5EF4-FFF2-40B4-BE49-F238E27FC236}">
                <a16:creationId xmlns:a16="http://schemas.microsoft.com/office/drawing/2014/main" id="{E4AF7F9E-A33D-ED84-FF1B-F53323016571}"/>
              </a:ext>
            </a:extLst>
          </p:cNvPr>
          <p:cNvPicPr>
            <a:picLocks noChangeAspect="1"/>
          </p:cNvPicPr>
          <p:nvPr/>
        </p:nvPicPr>
        <p:blipFill>
          <a:blip r:embed="rId2"/>
          <a:stretch>
            <a:fillRect/>
          </a:stretch>
        </p:blipFill>
        <p:spPr>
          <a:xfrm>
            <a:off x="0" y="0"/>
            <a:ext cx="14630400" cy="8229600"/>
          </a:xfrm>
          <a:prstGeom prst="rect">
            <a:avLst/>
          </a:prstGeom>
        </p:spPr>
      </p:pic>
      <p:sp>
        <p:nvSpPr>
          <p:cNvPr id="4" name="Text 1">
            <a:extLst>
              <a:ext uri="{FF2B5EF4-FFF2-40B4-BE49-F238E27FC236}">
                <a16:creationId xmlns:a16="http://schemas.microsoft.com/office/drawing/2014/main" id="{FF1B41D1-1BA0-47F1-A98A-294AC3E54BAD}"/>
              </a:ext>
            </a:extLst>
          </p:cNvPr>
          <p:cNvSpPr/>
          <p:nvPr/>
        </p:nvSpPr>
        <p:spPr>
          <a:xfrm>
            <a:off x="1760220" y="1286947"/>
            <a:ext cx="5554980"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Dashboard</a:t>
            </a:r>
            <a:endParaRPr lang="en-US" sz="4374" dirty="0"/>
          </a:p>
        </p:txBody>
      </p:sp>
      <p:pic>
        <p:nvPicPr>
          <p:cNvPr id="6" name="Picture 5">
            <a:extLst>
              <a:ext uri="{FF2B5EF4-FFF2-40B4-BE49-F238E27FC236}">
                <a16:creationId xmlns:a16="http://schemas.microsoft.com/office/drawing/2014/main" id="{A7876478-5C4B-DEDE-288E-FC6F442FF35C}"/>
              </a:ext>
            </a:extLst>
          </p:cNvPr>
          <p:cNvPicPr>
            <a:picLocks noChangeAspect="1"/>
          </p:cNvPicPr>
          <p:nvPr/>
        </p:nvPicPr>
        <p:blipFill>
          <a:blip r:embed="rId3"/>
          <a:stretch>
            <a:fillRect/>
          </a:stretch>
        </p:blipFill>
        <p:spPr>
          <a:xfrm>
            <a:off x="0" y="2195406"/>
            <a:ext cx="14630400" cy="6034194"/>
          </a:xfrm>
          <a:prstGeom prst="rect">
            <a:avLst/>
          </a:prstGeom>
        </p:spPr>
      </p:pic>
    </p:spTree>
    <p:extLst>
      <p:ext uri="{BB962C8B-B14F-4D97-AF65-F5344CB8AC3E}">
        <p14:creationId xmlns:p14="http://schemas.microsoft.com/office/powerpoint/2010/main" val="1013569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1760220" y="4101227"/>
            <a:ext cx="5554980"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THANK YOU</a:t>
            </a:r>
            <a:endParaRPr lang="en-US" sz="4374" dirty="0"/>
          </a:p>
        </p:txBody>
      </p:sp>
      <p:sp>
        <p:nvSpPr>
          <p:cNvPr id="6" name="Text 2"/>
          <p:cNvSpPr/>
          <p:nvPr/>
        </p:nvSpPr>
        <p:spPr>
          <a:xfrm>
            <a:off x="1760220" y="5128855"/>
            <a:ext cx="11109960" cy="1777008"/>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This comprehensive analysis of crop production in India has highlighted the diverse challenges and opportunities within the agricultural sector. By leveraging data-driven insights and innovative solutions, we can work towards enhancing food security, improving farmer livelihoods, and promoting sustainable agricultural practices that benefit both the economy and the environment. We express our gratitude to the hardworking farmers and agricultural communities who are the backbone of India's food production system.</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760220" y="1154668"/>
            <a:ext cx="5554980"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Introduction</a:t>
            </a:r>
            <a:endParaRPr lang="en-US" sz="4374" dirty="0"/>
          </a:p>
        </p:txBody>
      </p:sp>
      <p:sp>
        <p:nvSpPr>
          <p:cNvPr id="5" name="Text 2"/>
          <p:cNvSpPr/>
          <p:nvPr/>
        </p:nvSpPr>
        <p:spPr>
          <a:xfrm>
            <a:off x="1760220" y="2404467"/>
            <a:ext cx="3341608" cy="694373"/>
          </a:xfrm>
          <a:prstGeom prst="rect">
            <a:avLst/>
          </a:prstGeom>
          <a:noFill/>
          <a:ln/>
        </p:spPr>
        <p:txBody>
          <a:bodyPr wrap="square" rtlCol="0" anchor="t"/>
          <a:lstStyle/>
          <a:p>
            <a:pPr marL="0" indent="0">
              <a:lnSpc>
                <a:spcPts val="2734"/>
              </a:lnSpc>
              <a:buNone/>
            </a:pPr>
            <a:r>
              <a:rPr lang="en-US" sz="2187" dirty="0">
                <a:solidFill>
                  <a:srgbClr val="FAEBEB"/>
                </a:solidFill>
                <a:latin typeface="Dela Gothic One" pitchFamily="34" charset="0"/>
                <a:ea typeface="Dela Gothic One" pitchFamily="34" charset="-122"/>
                <a:cs typeface="Dela Gothic One" pitchFamily="34" charset="-120"/>
              </a:rPr>
              <a:t>Diverse Agro-climatic Zones</a:t>
            </a:r>
            <a:endParaRPr lang="en-US" sz="2187" dirty="0"/>
          </a:p>
        </p:txBody>
      </p:sp>
      <p:sp>
        <p:nvSpPr>
          <p:cNvPr id="6" name="Text 3"/>
          <p:cNvSpPr/>
          <p:nvPr/>
        </p:nvSpPr>
        <p:spPr>
          <a:xfrm>
            <a:off x="1760220" y="3321010"/>
            <a:ext cx="3341608" cy="3554016"/>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India's vast geographical expanse encompasses a wide range of agro-climatic zones, each with its unique soil, rainfall patterns, and temperature profiles. This diversity allows for the cultivation of a vast array of crops, from the tropical fruits of the South to the hardy cereals of the North.</a:t>
            </a:r>
            <a:endParaRPr lang="en-US" sz="1750" dirty="0"/>
          </a:p>
        </p:txBody>
      </p:sp>
      <p:sp>
        <p:nvSpPr>
          <p:cNvPr id="7" name="Text 4"/>
          <p:cNvSpPr/>
          <p:nvPr/>
        </p:nvSpPr>
        <p:spPr>
          <a:xfrm>
            <a:off x="5651421" y="2404467"/>
            <a:ext cx="3341608" cy="694373"/>
          </a:xfrm>
          <a:prstGeom prst="rect">
            <a:avLst/>
          </a:prstGeom>
          <a:noFill/>
          <a:ln/>
        </p:spPr>
        <p:txBody>
          <a:bodyPr wrap="square" rtlCol="0" anchor="t"/>
          <a:lstStyle/>
          <a:p>
            <a:pPr marL="0" indent="0">
              <a:lnSpc>
                <a:spcPts val="2734"/>
              </a:lnSpc>
              <a:buNone/>
            </a:pPr>
            <a:r>
              <a:rPr lang="en-US" sz="2187" dirty="0">
                <a:solidFill>
                  <a:srgbClr val="FAEBEB"/>
                </a:solidFill>
                <a:latin typeface="Dela Gothic One" pitchFamily="34" charset="0"/>
                <a:ea typeface="Dela Gothic One" pitchFamily="34" charset="-122"/>
                <a:cs typeface="Dela Gothic One" pitchFamily="34" charset="-120"/>
              </a:rPr>
              <a:t>Smallholder Farming Dominance</a:t>
            </a:r>
            <a:endParaRPr lang="en-US" sz="2187" dirty="0"/>
          </a:p>
        </p:txBody>
      </p:sp>
      <p:sp>
        <p:nvSpPr>
          <p:cNvPr id="8" name="Text 5"/>
          <p:cNvSpPr/>
          <p:nvPr/>
        </p:nvSpPr>
        <p:spPr>
          <a:xfrm>
            <a:off x="5651421" y="3321010"/>
            <a:ext cx="3341608" cy="3554016"/>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The Indian agricultural landscape is predominantly characterized by smallholder farms, with the majority of farmers operating on less than 2 hectares of land. This presents both challenges and opportunities in terms of productivity, resource utilization, and market access.</a:t>
            </a:r>
            <a:endParaRPr lang="en-US" sz="1750" dirty="0"/>
          </a:p>
        </p:txBody>
      </p:sp>
      <p:sp>
        <p:nvSpPr>
          <p:cNvPr id="9" name="Text 6"/>
          <p:cNvSpPr/>
          <p:nvPr/>
        </p:nvSpPr>
        <p:spPr>
          <a:xfrm>
            <a:off x="9542621" y="2404467"/>
            <a:ext cx="3341608" cy="694373"/>
          </a:xfrm>
          <a:prstGeom prst="rect">
            <a:avLst/>
          </a:prstGeom>
          <a:noFill/>
          <a:ln/>
        </p:spPr>
        <p:txBody>
          <a:bodyPr wrap="square" rtlCol="0" anchor="t"/>
          <a:lstStyle/>
          <a:p>
            <a:pPr marL="0" indent="0">
              <a:lnSpc>
                <a:spcPts val="2734"/>
              </a:lnSpc>
              <a:buNone/>
            </a:pPr>
            <a:r>
              <a:rPr lang="en-US" sz="2187" dirty="0">
                <a:solidFill>
                  <a:srgbClr val="FAEBEB"/>
                </a:solidFill>
                <a:latin typeface="Dela Gothic One" pitchFamily="34" charset="0"/>
                <a:ea typeface="Dela Gothic One" pitchFamily="34" charset="-122"/>
                <a:cs typeface="Dela Gothic One" pitchFamily="34" charset="-120"/>
              </a:rPr>
              <a:t>Importance to the Economy</a:t>
            </a:r>
            <a:endParaRPr lang="en-US" sz="2187" dirty="0"/>
          </a:p>
        </p:txBody>
      </p:sp>
      <p:sp>
        <p:nvSpPr>
          <p:cNvPr id="10" name="Text 7"/>
          <p:cNvSpPr/>
          <p:nvPr/>
        </p:nvSpPr>
        <p:spPr>
          <a:xfrm>
            <a:off x="9542621" y="3321010"/>
            <a:ext cx="3341608" cy="3198614"/>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Agriculture remains a crucial sector of the Indian economy, contributing significantly to the country's GDP and employing a large portion of the population. Optimizing crop production is, therefore, a vital component of India's economic and social development.</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577"/>
          </a:xfrm>
          <a:prstGeom prst="rect">
            <a:avLst/>
          </a:prstGeom>
          <a:solidFill>
            <a:srgbClr val="0A0A0A">
              <a:alpha val="75000"/>
            </a:srgbClr>
          </a:solidFill>
          <a:ln/>
        </p:spPr>
      </p:sp>
      <p:sp>
        <p:nvSpPr>
          <p:cNvPr id="4" name="Text 1"/>
          <p:cNvSpPr/>
          <p:nvPr/>
        </p:nvSpPr>
        <p:spPr>
          <a:xfrm>
            <a:off x="1811179" y="605433"/>
            <a:ext cx="6439733" cy="687943"/>
          </a:xfrm>
          <a:prstGeom prst="rect">
            <a:avLst/>
          </a:prstGeom>
          <a:noFill/>
          <a:ln/>
        </p:spPr>
        <p:txBody>
          <a:bodyPr wrap="none" rtlCol="0" anchor="t"/>
          <a:lstStyle/>
          <a:p>
            <a:pPr marL="0" indent="0">
              <a:lnSpc>
                <a:spcPts val="5417"/>
              </a:lnSpc>
              <a:buNone/>
            </a:pPr>
            <a:r>
              <a:rPr lang="en-US" sz="4334" dirty="0">
                <a:solidFill>
                  <a:srgbClr val="FAEBEB"/>
                </a:solidFill>
                <a:latin typeface="Dela Gothic One" pitchFamily="34" charset="0"/>
                <a:ea typeface="Dela Gothic One" pitchFamily="34" charset="-122"/>
                <a:cs typeface="Dela Gothic One" pitchFamily="34" charset="-120"/>
              </a:rPr>
              <a:t>Problem Statement</a:t>
            </a:r>
            <a:endParaRPr lang="en-US" sz="4334" dirty="0"/>
          </a:p>
        </p:txBody>
      </p:sp>
      <p:sp>
        <p:nvSpPr>
          <p:cNvPr id="5" name="Shape 2"/>
          <p:cNvSpPr/>
          <p:nvPr/>
        </p:nvSpPr>
        <p:spPr>
          <a:xfrm>
            <a:off x="1811179" y="1905714"/>
            <a:ext cx="495300" cy="495300"/>
          </a:xfrm>
          <a:prstGeom prst="roundRect">
            <a:avLst>
              <a:gd name="adj" fmla="val 20003"/>
            </a:avLst>
          </a:prstGeom>
          <a:solidFill>
            <a:srgbClr val="740B0B"/>
          </a:solidFill>
          <a:ln w="7620">
            <a:solidFill>
              <a:srgbClr val="8D2424"/>
            </a:solidFill>
            <a:prstDash val="solid"/>
          </a:ln>
        </p:spPr>
      </p:sp>
      <p:sp>
        <p:nvSpPr>
          <p:cNvPr id="6" name="Text 3"/>
          <p:cNvSpPr/>
          <p:nvPr/>
        </p:nvSpPr>
        <p:spPr>
          <a:xfrm>
            <a:off x="1961674" y="1946910"/>
            <a:ext cx="194191" cy="412790"/>
          </a:xfrm>
          <a:prstGeom prst="rect">
            <a:avLst/>
          </a:prstGeom>
          <a:noFill/>
          <a:ln/>
        </p:spPr>
        <p:txBody>
          <a:bodyPr wrap="none" rtlCol="0" anchor="t"/>
          <a:lstStyle/>
          <a:p>
            <a:pPr marL="0" indent="0" algn="ctr">
              <a:lnSpc>
                <a:spcPts val="3250"/>
              </a:lnSpc>
              <a:buNone/>
            </a:pPr>
            <a:r>
              <a:rPr lang="en-US" sz="2600" dirty="0">
                <a:solidFill>
                  <a:srgbClr val="FFE5E5"/>
                </a:solidFill>
                <a:latin typeface="Dela Gothic One" pitchFamily="34" charset="0"/>
                <a:ea typeface="Dela Gothic One" pitchFamily="34" charset="-122"/>
                <a:cs typeface="Dela Gothic One" pitchFamily="34" charset="-120"/>
              </a:rPr>
              <a:t>1</a:t>
            </a:r>
            <a:endParaRPr lang="en-US" sz="2600" dirty="0"/>
          </a:p>
        </p:txBody>
      </p:sp>
      <p:sp>
        <p:nvSpPr>
          <p:cNvPr id="7" name="Text 4"/>
          <p:cNvSpPr/>
          <p:nvPr/>
        </p:nvSpPr>
        <p:spPr>
          <a:xfrm>
            <a:off x="2526625" y="1981319"/>
            <a:ext cx="2751892" cy="343853"/>
          </a:xfrm>
          <a:prstGeom prst="rect">
            <a:avLst/>
          </a:prstGeom>
          <a:noFill/>
          <a:ln/>
        </p:spPr>
        <p:txBody>
          <a:bodyPr wrap="none" rtlCol="0" anchor="t"/>
          <a:lstStyle/>
          <a:p>
            <a:pPr marL="0" indent="0">
              <a:lnSpc>
                <a:spcPts val="2709"/>
              </a:lnSpc>
              <a:buNone/>
            </a:pPr>
            <a:r>
              <a:rPr lang="en-US" sz="2167" dirty="0">
                <a:solidFill>
                  <a:srgbClr val="FFE5E5"/>
                </a:solidFill>
                <a:latin typeface="Dela Gothic One" pitchFamily="34" charset="0"/>
                <a:ea typeface="Dela Gothic One" pitchFamily="34" charset="-122"/>
                <a:cs typeface="Dela Gothic One" pitchFamily="34" charset="-120"/>
              </a:rPr>
              <a:t>Yield Gaps</a:t>
            </a:r>
            <a:endParaRPr lang="en-US" sz="2167" dirty="0"/>
          </a:p>
        </p:txBody>
      </p:sp>
      <p:sp>
        <p:nvSpPr>
          <p:cNvPr id="8" name="Text 5"/>
          <p:cNvSpPr/>
          <p:nvPr/>
        </p:nvSpPr>
        <p:spPr>
          <a:xfrm>
            <a:off x="2526625" y="2457212"/>
            <a:ext cx="4678442" cy="2113121"/>
          </a:xfrm>
          <a:prstGeom prst="rect">
            <a:avLst/>
          </a:prstGeom>
          <a:noFill/>
          <a:ln/>
        </p:spPr>
        <p:txBody>
          <a:bodyPr wrap="square" rtlCol="0" anchor="t"/>
          <a:lstStyle/>
          <a:p>
            <a:pPr marL="0" indent="0">
              <a:lnSpc>
                <a:spcPts val="2774"/>
              </a:lnSpc>
              <a:buNone/>
            </a:pPr>
            <a:r>
              <a:rPr lang="en-US" sz="1734" dirty="0">
                <a:solidFill>
                  <a:srgbClr val="FFE5E5"/>
                </a:solidFill>
                <a:latin typeface="DM Sans" pitchFamily="34" charset="0"/>
                <a:ea typeface="DM Sans" pitchFamily="34" charset="-122"/>
                <a:cs typeface="DM Sans" pitchFamily="34" charset="-120"/>
              </a:rPr>
              <a:t>Despite the country's agricultural prowess, there exist significant yield gaps between the potential and the actual yields of various crops. Bridging these gaps is crucial for enhancing food security and farmer livelihoods.</a:t>
            </a:r>
            <a:endParaRPr lang="en-US" sz="1734" dirty="0"/>
          </a:p>
        </p:txBody>
      </p:sp>
      <p:sp>
        <p:nvSpPr>
          <p:cNvPr id="9" name="Shape 6"/>
          <p:cNvSpPr/>
          <p:nvPr/>
        </p:nvSpPr>
        <p:spPr>
          <a:xfrm>
            <a:off x="7425214" y="1905714"/>
            <a:ext cx="495300" cy="495300"/>
          </a:xfrm>
          <a:prstGeom prst="roundRect">
            <a:avLst>
              <a:gd name="adj" fmla="val 20003"/>
            </a:avLst>
          </a:prstGeom>
          <a:solidFill>
            <a:srgbClr val="740B0B"/>
          </a:solidFill>
          <a:ln w="7620">
            <a:solidFill>
              <a:srgbClr val="8D2424"/>
            </a:solidFill>
            <a:prstDash val="solid"/>
          </a:ln>
        </p:spPr>
      </p:sp>
      <p:sp>
        <p:nvSpPr>
          <p:cNvPr id="10" name="Text 7"/>
          <p:cNvSpPr/>
          <p:nvPr/>
        </p:nvSpPr>
        <p:spPr>
          <a:xfrm>
            <a:off x="7534989" y="1946910"/>
            <a:ext cx="275749" cy="412790"/>
          </a:xfrm>
          <a:prstGeom prst="rect">
            <a:avLst/>
          </a:prstGeom>
          <a:noFill/>
          <a:ln/>
        </p:spPr>
        <p:txBody>
          <a:bodyPr wrap="none" rtlCol="0" anchor="t"/>
          <a:lstStyle/>
          <a:p>
            <a:pPr marL="0" indent="0" algn="ctr">
              <a:lnSpc>
                <a:spcPts val="3250"/>
              </a:lnSpc>
              <a:buNone/>
            </a:pPr>
            <a:r>
              <a:rPr lang="en-US" sz="2600" dirty="0">
                <a:solidFill>
                  <a:srgbClr val="FFE5E5"/>
                </a:solidFill>
                <a:latin typeface="Dela Gothic One" pitchFamily="34" charset="0"/>
                <a:ea typeface="Dela Gothic One" pitchFamily="34" charset="-122"/>
                <a:cs typeface="Dela Gothic One" pitchFamily="34" charset="-120"/>
              </a:rPr>
              <a:t>2</a:t>
            </a:r>
            <a:endParaRPr lang="en-US" sz="2600" dirty="0"/>
          </a:p>
        </p:txBody>
      </p:sp>
      <p:sp>
        <p:nvSpPr>
          <p:cNvPr id="11" name="Text 8"/>
          <p:cNvSpPr/>
          <p:nvPr/>
        </p:nvSpPr>
        <p:spPr>
          <a:xfrm>
            <a:off x="8140660" y="1981319"/>
            <a:ext cx="4069556" cy="343853"/>
          </a:xfrm>
          <a:prstGeom prst="rect">
            <a:avLst/>
          </a:prstGeom>
          <a:noFill/>
          <a:ln/>
        </p:spPr>
        <p:txBody>
          <a:bodyPr wrap="none" rtlCol="0" anchor="t"/>
          <a:lstStyle/>
          <a:p>
            <a:pPr marL="0" indent="0">
              <a:lnSpc>
                <a:spcPts val="2709"/>
              </a:lnSpc>
              <a:buNone/>
            </a:pPr>
            <a:r>
              <a:rPr lang="en-US" sz="2167" dirty="0">
                <a:solidFill>
                  <a:srgbClr val="FFE5E5"/>
                </a:solidFill>
                <a:latin typeface="Dela Gothic One" pitchFamily="34" charset="0"/>
                <a:ea typeface="Dela Gothic One" pitchFamily="34" charset="-122"/>
                <a:cs typeface="Dela Gothic One" pitchFamily="34" charset="-120"/>
              </a:rPr>
              <a:t>Climate Change Impacts</a:t>
            </a:r>
            <a:endParaRPr lang="en-US" sz="2167" dirty="0"/>
          </a:p>
        </p:txBody>
      </p:sp>
      <p:sp>
        <p:nvSpPr>
          <p:cNvPr id="12" name="Text 9"/>
          <p:cNvSpPr/>
          <p:nvPr/>
        </p:nvSpPr>
        <p:spPr>
          <a:xfrm>
            <a:off x="8140660" y="2457212"/>
            <a:ext cx="4678442" cy="2113121"/>
          </a:xfrm>
          <a:prstGeom prst="rect">
            <a:avLst/>
          </a:prstGeom>
          <a:noFill/>
          <a:ln/>
        </p:spPr>
        <p:txBody>
          <a:bodyPr wrap="square" rtlCol="0" anchor="t"/>
          <a:lstStyle/>
          <a:p>
            <a:pPr marL="0" indent="0">
              <a:lnSpc>
                <a:spcPts val="2774"/>
              </a:lnSpc>
              <a:buNone/>
            </a:pPr>
            <a:r>
              <a:rPr lang="en-US" sz="1734" dirty="0">
                <a:solidFill>
                  <a:srgbClr val="FFE5E5"/>
                </a:solidFill>
                <a:latin typeface="DM Sans" pitchFamily="34" charset="0"/>
                <a:ea typeface="DM Sans" pitchFamily="34" charset="-122"/>
                <a:cs typeface="DM Sans" pitchFamily="34" charset="-120"/>
              </a:rPr>
              <a:t>Climate change-induced shifts in temperature, rainfall patterns, and the frequency of extreme weather events pose a growing threat to crop production, necessitating the development of resilient agricultural practices.</a:t>
            </a:r>
            <a:endParaRPr lang="en-US" sz="1734" dirty="0"/>
          </a:p>
        </p:txBody>
      </p:sp>
      <p:sp>
        <p:nvSpPr>
          <p:cNvPr id="13" name="Shape 10"/>
          <p:cNvSpPr/>
          <p:nvPr/>
        </p:nvSpPr>
        <p:spPr>
          <a:xfrm>
            <a:off x="1811179" y="4962525"/>
            <a:ext cx="495300" cy="495300"/>
          </a:xfrm>
          <a:prstGeom prst="roundRect">
            <a:avLst>
              <a:gd name="adj" fmla="val 20003"/>
            </a:avLst>
          </a:prstGeom>
          <a:solidFill>
            <a:srgbClr val="740B0B"/>
          </a:solidFill>
          <a:ln w="7620">
            <a:solidFill>
              <a:srgbClr val="8D2424"/>
            </a:solidFill>
            <a:prstDash val="solid"/>
          </a:ln>
        </p:spPr>
      </p:sp>
      <p:sp>
        <p:nvSpPr>
          <p:cNvPr id="14" name="Text 11"/>
          <p:cNvSpPr/>
          <p:nvPr/>
        </p:nvSpPr>
        <p:spPr>
          <a:xfrm>
            <a:off x="1913334" y="5003721"/>
            <a:ext cx="290989" cy="412790"/>
          </a:xfrm>
          <a:prstGeom prst="rect">
            <a:avLst/>
          </a:prstGeom>
          <a:noFill/>
          <a:ln/>
        </p:spPr>
        <p:txBody>
          <a:bodyPr wrap="none" rtlCol="0" anchor="t"/>
          <a:lstStyle/>
          <a:p>
            <a:pPr marL="0" indent="0" algn="ctr">
              <a:lnSpc>
                <a:spcPts val="3250"/>
              </a:lnSpc>
              <a:buNone/>
            </a:pPr>
            <a:r>
              <a:rPr lang="en-US" sz="2600" dirty="0">
                <a:solidFill>
                  <a:srgbClr val="FFE5E5"/>
                </a:solidFill>
                <a:latin typeface="Dela Gothic One" pitchFamily="34" charset="0"/>
                <a:ea typeface="Dela Gothic One" pitchFamily="34" charset="-122"/>
                <a:cs typeface="Dela Gothic One" pitchFamily="34" charset="-120"/>
              </a:rPr>
              <a:t>3</a:t>
            </a:r>
            <a:endParaRPr lang="en-US" sz="2600" dirty="0"/>
          </a:p>
        </p:txBody>
      </p:sp>
      <p:sp>
        <p:nvSpPr>
          <p:cNvPr id="15" name="Text 12"/>
          <p:cNvSpPr/>
          <p:nvPr/>
        </p:nvSpPr>
        <p:spPr>
          <a:xfrm>
            <a:off x="2526625" y="5038130"/>
            <a:ext cx="3309104" cy="343853"/>
          </a:xfrm>
          <a:prstGeom prst="rect">
            <a:avLst/>
          </a:prstGeom>
          <a:noFill/>
          <a:ln/>
        </p:spPr>
        <p:txBody>
          <a:bodyPr wrap="none" rtlCol="0" anchor="t"/>
          <a:lstStyle/>
          <a:p>
            <a:pPr marL="0" indent="0">
              <a:lnSpc>
                <a:spcPts val="2709"/>
              </a:lnSpc>
              <a:buNone/>
            </a:pPr>
            <a:r>
              <a:rPr lang="en-US" sz="2167" dirty="0">
                <a:solidFill>
                  <a:srgbClr val="FFE5E5"/>
                </a:solidFill>
                <a:latin typeface="Dela Gothic One" pitchFamily="34" charset="0"/>
                <a:ea typeface="Dela Gothic One" pitchFamily="34" charset="-122"/>
                <a:cs typeface="Dela Gothic One" pitchFamily="34" charset="-120"/>
              </a:rPr>
              <a:t>Resource Utilization</a:t>
            </a:r>
            <a:endParaRPr lang="en-US" sz="2167" dirty="0"/>
          </a:p>
        </p:txBody>
      </p:sp>
      <p:sp>
        <p:nvSpPr>
          <p:cNvPr id="16" name="Text 13"/>
          <p:cNvSpPr/>
          <p:nvPr/>
        </p:nvSpPr>
        <p:spPr>
          <a:xfrm>
            <a:off x="2526625" y="5514023"/>
            <a:ext cx="4678442" cy="1408748"/>
          </a:xfrm>
          <a:prstGeom prst="rect">
            <a:avLst/>
          </a:prstGeom>
          <a:noFill/>
          <a:ln/>
        </p:spPr>
        <p:txBody>
          <a:bodyPr wrap="square" rtlCol="0" anchor="t"/>
          <a:lstStyle/>
          <a:p>
            <a:pPr marL="0" indent="0">
              <a:lnSpc>
                <a:spcPts val="2774"/>
              </a:lnSpc>
              <a:buNone/>
            </a:pPr>
            <a:r>
              <a:rPr lang="en-US" sz="1734" dirty="0">
                <a:solidFill>
                  <a:srgbClr val="FFE5E5"/>
                </a:solidFill>
                <a:latin typeface="DM Sans" pitchFamily="34" charset="0"/>
                <a:ea typeface="DM Sans" pitchFamily="34" charset="-122"/>
                <a:cs typeface="DM Sans" pitchFamily="34" charset="-120"/>
              </a:rPr>
              <a:t>Efficient utilization of limited natural resources, such as water and arable land, is a pressing concern as the population grows and the demand for food increases.</a:t>
            </a:r>
            <a:endParaRPr lang="en-US" sz="1734" dirty="0"/>
          </a:p>
        </p:txBody>
      </p:sp>
      <p:sp>
        <p:nvSpPr>
          <p:cNvPr id="17" name="Shape 14"/>
          <p:cNvSpPr/>
          <p:nvPr/>
        </p:nvSpPr>
        <p:spPr>
          <a:xfrm>
            <a:off x="7425214" y="4962525"/>
            <a:ext cx="495300" cy="495300"/>
          </a:xfrm>
          <a:prstGeom prst="roundRect">
            <a:avLst>
              <a:gd name="adj" fmla="val 20003"/>
            </a:avLst>
          </a:prstGeom>
          <a:solidFill>
            <a:srgbClr val="740B0B"/>
          </a:solidFill>
          <a:ln w="7620">
            <a:solidFill>
              <a:srgbClr val="8D2424"/>
            </a:solidFill>
            <a:prstDash val="solid"/>
          </a:ln>
        </p:spPr>
      </p:sp>
      <p:sp>
        <p:nvSpPr>
          <p:cNvPr id="18" name="Text 15"/>
          <p:cNvSpPr/>
          <p:nvPr/>
        </p:nvSpPr>
        <p:spPr>
          <a:xfrm>
            <a:off x="7520226" y="5003721"/>
            <a:ext cx="305157" cy="412790"/>
          </a:xfrm>
          <a:prstGeom prst="rect">
            <a:avLst/>
          </a:prstGeom>
          <a:noFill/>
          <a:ln/>
        </p:spPr>
        <p:txBody>
          <a:bodyPr wrap="none" rtlCol="0" anchor="t"/>
          <a:lstStyle/>
          <a:p>
            <a:pPr marL="0" indent="0" algn="ctr">
              <a:lnSpc>
                <a:spcPts val="3250"/>
              </a:lnSpc>
              <a:buNone/>
            </a:pPr>
            <a:r>
              <a:rPr lang="en-US" sz="2600" dirty="0">
                <a:solidFill>
                  <a:srgbClr val="FFE5E5"/>
                </a:solidFill>
                <a:latin typeface="Dela Gothic One" pitchFamily="34" charset="0"/>
                <a:ea typeface="Dela Gothic One" pitchFamily="34" charset="-122"/>
                <a:cs typeface="Dela Gothic One" pitchFamily="34" charset="-120"/>
              </a:rPr>
              <a:t>4</a:t>
            </a:r>
            <a:endParaRPr lang="en-US" sz="2600" dirty="0"/>
          </a:p>
        </p:txBody>
      </p:sp>
      <p:sp>
        <p:nvSpPr>
          <p:cNvPr id="19" name="Text 16"/>
          <p:cNvSpPr/>
          <p:nvPr/>
        </p:nvSpPr>
        <p:spPr>
          <a:xfrm>
            <a:off x="8140660" y="5038130"/>
            <a:ext cx="2751892" cy="343853"/>
          </a:xfrm>
          <a:prstGeom prst="rect">
            <a:avLst/>
          </a:prstGeom>
          <a:noFill/>
          <a:ln/>
        </p:spPr>
        <p:txBody>
          <a:bodyPr wrap="none" rtlCol="0" anchor="t"/>
          <a:lstStyle/>
          <a:p>
            <a:pPr marL="0" indent="0">
              <a:lnSpc>
                <a:spcPts val="2709"/>
              </a:lnSpc>
              <a:buNone/>
            </a:pPr>
            <a:r>
              <a:rPr lang="en-US" sz="2167" dirty="0">
                <a:solidFill>
                  <a:srgbClr val="FFE5E5"/>
                </a:solidFill>
                <a:latin typeface="Dela Gothic One" pitchFamily="34" charset="0"/>
                <a:ea typeface="Dela Gothic One" pitchFamily="34" charset="-122"/>
                <a:cs typeface="Dela Gothic One" pitchFamily="34" charset="-120"/>
              </a:rPr>
              <a:t>Market Volatility</a:t>
            </a:r>
            <a:endParaRPr lang="en-US" sz="2167" dirty="0"/>
          </a:p>
        </p:txBody>
      </p:sp>
      <p:sp>
        <p:nvSpPr>
          <p:cNvPr id="20" name="Text 17"/>
          <p:cNvSpPr/>
          <p:nvPr/>
        </p:nvSpPr>
        <p:spPr>
          <a:xfrm>
            <a:off x="8140660" y="5514023"/>
            <a:ext cx="4678442" cy="2113121"/>
          </a:xfrm>
          <a:prstGeom prst="rect">
            <a:avLst/>
          </a:prstGeom>
          <a:noFill/>
          <a:ln/>
        </p:spPr>
        <p:txBody>
          <a:bodyPr wrap="square" rtlCol="0" anchor="t"/>
          <a:lstStyle/>
          <a:p>
            <a:pPr marL="0" indent="0">
              <a:lnSpc>
                <a:spcPts val="2774"/>
              </a:lnSpc>
              <a:buNone/>
            </a:pPr>
            <a:r>
              <a:rPr lang="en-US" sz="1734" dirty="0">
                <a:solidFill>
                  <a:srgbClr val="FFE5E5"/>
                </a:solidFill>
                <a:latin typeface="DM Sans" pitchFamily="34" charset="0"/>
                <a:ea typeface="DM Sans" pitchFamily="34" charset="-122"/>
                <a:cs typeface="DM Sans" pitchFamily="34" charset="-120"/>
              </a:rPr>
              <a:t>Crop production is often subject to market fluctuations, which can impact farmer incomes and the overall food supply chain. Mitigating these challenges requires a comprehensive understanding of the market dynamics.</a:t>
            </a:r>
            <a:endParaRPr lang="en-US" sz="173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49008" y="916424"/>
            <a:ext cx="5276493" cy="659606"/>
          </a:xfrm>
          <a:prstGeom prst="rect">
            <a:avLst/>
          </a:prstGeom>
          <a:noFill/>
          <a:ln/>
        </p:spPr>
        <p:txBody>
          <a:bodyPr wrap="none" rtlCol="0" anchor="t"/>
          <a:lstStyle/>
          <a:p>
            <a:pPr marL="0" indent="0">
              <a:lnSpc>
                <a:spcPts val="5193"/>
              </a:lnSpc>
              <a:buNone/>
            </a:pPr>
            <a:r>
              <a:rPr lang="en-US" sz="4155" dirty="0">
                <a:solidFill>
                  <a:srgbClr val="FAEBEB"/>
                </a:solidFill>
                <a:latin typeface="Dela Gothic One" pitchFamily="34" charset="0"/>
                <a:ea typeface="Dela Gothic One" pitchFamily="34" charset="-122"/>
                <a:cs typeface="Dela Gothic One" pitchFamily="34" charset="-120"/>
              </a:rPr>
              <a:t>Approach</a:t>
            </a:r>
            <a:endParaRPr lang="en-US" sz="4155" dirty="0"/>
          </a:p>
        </p:txBody>
      </p:sp>
      <p:sp>
        <p:nvSpPr>
          <p:cNvPr id="6" name="Shape 2"/>
          <p:cNvSpPr/>
          <p:nvPr/>
        </p:nvSpPr>
        <p:spPr>
          <a:xfrm>
            <a:off x="4744522" y="1892618"/>
            <a:ext cx="42148" cy="5420558"/>
          </a:xfrm>
          <a:prstGeom prst="roundRect">
            <a:avLst>
              <a:gd name="adj" fmla="val 225341"/>
            </a:avLst>
          </a:prstGeom>
          <a:solidFill>
            <a:srgbClr val="8D2424"/>
          </a:solidFill>
          <a:ln/>
        </p:spPr>
      </p:sp>
      <p:sp>
        <p:nvSpPr>
          <p:cNvPr id="7" name="Shape 3"/>
          <p:cNvSpPr/>
          <p:nvPr/>
        </p:nvSpPr>
        <p:spPr>
          <a:xfrm>
            <a:off x="5003006" y="2273737"/>
            <a:ext cx="738664" cy="42148"/>
          </a:xfrm>
          <a:prstGeom prst="roundRect">
            <a:avLst>
              <a:gd name="adj" fmla="val 225341"/>
            </a:avLst>
          </a:prstGeom>
          <a:solidFill>
            <a:srgbClr val="8D2424"/>
          </a:solidFill>
          <a:ln/>
        </p:spPr>
      </p:sp>
      <p:sp>
        <p:nvSpPr>
          <p:cNvPr id="8" name="Shape 4"/>
          <p:cNvSpPr/>
          <p:nvPr/>
        </p:nvSpPr>
        <p:spPr>
          <a:xfrm>
            <a:off x="4528185" y="2057519"/>
            <a:ext cx="474821" cy="474821"/>
          </a:xfrm>
          <a:prstGeom prst="roundRect">
            <a:avLst>
              <a:gd name="adj" fmla="val 20003"/>
            </a:avLst>
          </a:prstGeom>
          <a:solidFill>
            <a:srgbClr val="740B0B"/>
          </a:solidFill>
          <a:ln w="7620">
            <a:solidFill>
              <a:srgbClr val="8D2424"/>
            </a:solidFill>
            <a:prstDash val="solid"/>
          </a:ln>
        </p:spPr>
      </p:sp>
      <p:sp>
        <p:nvSpPr>
          <p:cNvPr id="9" name="Text 5"/>
          <p:cNvSpPr/>
          <p:nvPr/>
        </p:nvSpPr>
        <p:spPr>
          <a:xfrm>
            <a:off x="4672489" y="2097048"/>
            <a:ext cx="186095" cy="395645"/>
          </a:xfrm>
          <a:prstGeom prst="rect">
            <a:avLst/>
          </a:prstGeom>
          <a:noFill/>
          <a:ln/>
        </p:spPr>
        <p:txBody>
          <a:bodyPr wrap="none" rtlCol="0" anchor="t"/>
          <a:lstStyle/>
          <a:p>
            <a:pPr marL="0" indent="0" algn="ctr">
              <a:lnSpc>
                <a:spcPts val="3116"/>
              </a:lnSpc>
              <a:buNone/>
            </a:pPr>
            <a:r>
              <a:rPr lang="en-US" sz="2493" dirty="0">
                <a:solidFill>
                  <a:srgbClr val="FFE5E5"/>
                </a:solidFill>
                <a:latin typeface="Dela Gothic One" pitchFamily="34" charset="0"/>
                <a:ea typeface="Dela Gothic One" pitchFamily="34" charset="-122"/>
                <a:cs typeface="Dela Gothic One" pitchFamily="34" charset="-120"/>
              </a:rPr>
              <a:t>1</a:t>
            </a:r>
            <a:endParaRPr lang="en-US" sz="2493" dirty="0"/>
          </a:p>
        </p:txBody>
      </p:sp>
      <p:sp>
        <p:nvSpPr>
          <p:cNvPr id="10" name="Text 6"/>
          <p:cNvSpPr/>
          <p:nvPr/>
        </p:nvSpPr>
        <p:spPr>
          <a:xfrm>
            <a:off x="5926336" y="2103596"/>
            <a:ext cx="2638187" cy="329803"/>
          </a:xfrm>
          <a:prstGeom prst="rect">
            <a:avLst/>
          </a:prstGeom>
          <a:noFill/>
          <a:ln/>
        </p:spPr>
        <p:txBody>
          <a:bodyPr wrap="none" rtlCol="0" anchor="t"/>
          <a:lstStyle/>
          <a:p>
            <a:pPr marL="0" indent="0" algn="l">
              <a:lnSpc>
                <a:spcPts val="2597"/>
              </a:lnSpc>
              <a:buNone/>
            </a:pPr>
            <a:r>
              <a:rPr lang="en-US" sz="2077" dirty="0">
                <a:solidFill>
                  <a:srgbClr val="FFE5E5"/>
                </a:solidFill>
                <a:latin typeface="Dela Gothic One" pitchFamily="34" charset="0"/>
                <a:ea typeface="Dela Gothic One" pitchFamily="34" charset="-122"/>
                <a:cs typeface="Dela Gothic One" pitchFamily="34" charset="-120"/>
              </a:rPr>
              <a:t>Data Collection</a:t>
            </a:r>
            <a:endParaRPr lang="en-US" sz="2077" dirty="0"/>
          </a:p>
        </p:txBody>
      </p:sp>
      <p:sp>
        <p:nvSpPr>
          <p:cNvPr id="11" name="Text 7"/>
          <p:cNvSpPr/>
          <p:nvPr/>
        </p:nvSpPr>
        <p:spPr>
          <a:xfrm>
            <a:off x="5926336" y="2559963"/>
            <a:ext cx="7912656" cy="675323"/>
          </a:xfrm>
          <a:prstGeom prst="rect">
            <a:avLst/>
          </a:prstGeom>
          <a:noFill/>
          <a:ln/>
        </p:spPr>
        <p:txBody>
          <a:bodyPr wrap="square" rtlCol="0" anchor="t"/>
          <a:lstStyle/>
          <a:p>
            <a:pPr marL="0" indent="0" algn="l">
              <a:lnSpc>
                <a:spcPts val="2659"/>
              </a:lnSpc>
              <a:buNone/>
            </a:pPr>
            <a:r>
              <a:rPr lang="en-US" sz="1662" dirty="0">
                <a:solidFill>
                  <a:srgbClr val="FFE5E5"/>
                </a:solidFill>
                <a:latin typeface="DM Sans" pitchFamily="34" charset="0"/>
                <a:ea typeface="DM Sans" pitchFamily="34" charset="-122"/>
                <a:cs typeface="DM Sans" pitchFamily="34" charset="-120"/>
              </a:rPr>
              <a:t>Gathering comprehensive and reliable data on crop production, including yields, acreage, and other relevant factors, is the foundation for a robust analysis.</a:t>
            </a:r>
            <a:endParaRPr lang="en-US" sz="1662" dirty="0"/>
          </a:p>
        </p:txBody>
      </p:sp>
      <p:sp>
        <p:nvSpPr>
          <p:cNvPr id="12" name="Shape 8"/>
          <p:cNvSpPr/>
          <p:nvPr/>
        </p:nvSpPr>
        <p:spPr>
          <a:xfrm>
            <a:off x="5003006" y="4038362"/>
            <a:ext cx="738664" cy="42148"/>
          </a:xfrm>
          <a:prstGeom prst="roundRect">
            <a:avLst>
              <a:gd name="adj" fmla="val 225341"/>
            </a:avLst>
          </a:prstGeom>
          <a:solidFill>
            <a:srgbClr val="8D2424"/>
          </a:solidFill>
          <a:ln/>
        </p:spPr>
      </p:sp>
      <p:sp>
        <p:nvSpPr>
          <p:cNvPr id="13" name="Shape 9"/>
          <p:cNvSpPr/>
          <p:nvPr/>
        </p:nvSpPr>
        <p:spPr>
          <a:xfrm>
            <a:off x="4528185" y="3822144"/>
            <a:ext cx="474821" cy="474821"/>
          </a:xfrm>
          <a:prstGeom prst="roundRect">
            <a:avLst>
              <a:gd name="adj" fmla="val 20003"/>
            </a:avLst>
          </a:prstGeom>
          <a:solidFill>
            <a:srgbClr val="740B0B"/>
          </a:solidFill>
          <a:ln w="7620">
            <a:solidFill>
              <a:srgbClr val="8D2424"/>
            </a:solidFill>
            <a:prstDash val="solid"/>
          </a:ln>
        </p:spPr>
      </p:sp>
      <p:sp>
        <p:nvSpPr>
          <p:cNvPr id="14" name="Text 10"/>
          <p:cNvSpPr/>
          <p:nvPr/>
        </p:nvSpPr>
        <p:spPr>
          <a:xfrm>
            <a:off x="4633436" y="3861673"/>
            <a:ext cx="264319" cy="395645"/>
          </a:xfrm>
          <a:prstGeom prst="rect">
            <a:avLst/>
          </a:prstGeom>
          <a:noFill/>
          <a:ln/>
        </p:spPr>
        <p:txBody>
          <a:bodyPr wrap="none" rtlCol="0" anchor="t"/>
          <a:lstStyle/>
          <a:p>
            <a:pPr marL="0" indent="0" algn="ctr">
              <a:lnSpc>
                <a:spcPts val="3116"/>
              </a:lnSpc>
              <a:buNone/>
            </a:pPr>
            <a:r>
              <a:rPr lang="en-US" sz="2493" dirty="0">
                <a:solidFill>
                  <a:srgbClr val="FFE5E5"/>
                </a:solidFill>
                <a:latin typeface="Dela Gothic One" pitchFamily="34" charset="0"/>
                <a:ea typeface="Dela Gothic One" pitchFamily="34" charset="-122"/>
                <a:cs typeface="Dela Gothic One" pitchFamily="34" charset="-120"/>
              </a:rPr>
              <a:t>2</a:t>
            </a:r>
            <a:endParaRPr lang="en-US" sz="2493" dirty="0"/>
          </a:p>
        </p:txBody>
      </p:sp>
      <p:sp>
        <p:nvSpPr>
          <p:cNvPr id="15" name="Text 11"/>
          <p:cNvSpPr/>
          <p:nvPr/>
        </p:nvSpPr>
        <p:spPr>
          <a:xfrm>
            <a:off x="5926336" y="3868222"/>
            <a:ext cx="3139202" cy="329803"/>
          </a:xfrm>
          <a:prstGeom prst="rect">
            <a:avLst/>
          </a:prstGeom>
          <a:noFill/>
          <a:ln/>
        </p:spPr>
        <p:txBody>
          <a:bodyPr wrap="none" rtlCol="0" anchor="t"/>
          <a:lstStyle/>
          <a:p>
            <a:pPr marL="0" indent="0" algn="l">
              <a:lnSpc>
                <a:spcPts val="2597"/>
              </a:lnSpc>
              <a:buNone/>
            </a:pPr>
            <a:r>
              <a:rPr lang="en-US" sz="2077" dirty="0">
                <a:solidFill>
                  <a:srgbClr val="FFE5E5"/>
                </a:solidFill>
                <a:latin typeface="Dela Gothic One" pitchFamily="34" charset="0"/>
                <a:ea typeface="Dela Gothic One" pitchFamily="34" charset="-122"/>
                <a:cs typeface="Dela Gothic One" pitchFamily="34" charset="-120"/>
              </a:rPr>
              <a:t>Data Preprocessing</a:t>
            </a:r>
            <a:endParaRPr lang="en-US" sz="2077" dirty="0"/>
          </a:p>
        </p:txBody>
      </p:sp>
      <p:sp>
        <p:nvSpPr>
          <p:cNvPr id="16" name="Text 12"/>
          <p:cNvSpPr/>
          <p:nvPr/>
        </p:nvSpPr>
        <p:spPr>
          <a:xfrm>
            <a:off x="5926336" y="4324588"/>
            <a:ext cx="7912656" cy="675323"/>
          </a:xfrm>
          <a:prstGeom prst="rect">
            <a:avLst/>
          </a:prstGeom>
          <a:noFill/>
          <a:ln/>
        </p:spPr>
        <p:txBody>
          <a:bodyPr wrap="square" rtlCol="0" anchor="t"/>
          <a:lstStyle/>
          <a:p>
            <a:pPr marL="0" indent="0" algn="l">
              <a:lnSpc>
                <a:spcPts val="2659"/>
              </a:lnSpc>
              <a:buNone/>
            </a:pPr>
            <a:r>
              <a:rPr lang="en-US" sz="1662" dirty="0">
                <a:solidFill>
                  <a:srgbClr val="FFE5E5"/>
                </a:solidFill>
                <a:latin typeface="DM Sans" pitchFamily="34" charset="0"/>
                <a:ea typeface="DM Sans" pitchFamily="34" charset="-122"/>
                <a:cs typeface="DM Sans" pitchFamily="34" charset="-120"/>
              </a:rPr>
              <a:t>Cleaning, transforming, and integrating the data from various sources to ensure data quality and consistency is a crucial step in the analysis process.</a:t>
            </a:r>
            <a:endParaRPr lang="en-US" sz="1662" dirty="0"/>
          </a:p>
        </p:txBody>
      </p:sp>
      <p:sp>
        <p:nvSpPr>
          <p:cNvPr id="17" name="Shape 13"/>
          <p:cNvSpPr/>
          <p:nvPr/>
        </p:nvSpPr>
        <p:spPr>
          <a:xfrm>
            <a:off x="5003006" y="5802987"/>
            <a:ext cx="738664" cy="42148"/>
          </a:xfrm>
          <a:prstGeom prst="roundRect">
            <a:avLst>
              <a:gd name="adj" fmla="val 225341"/>
            </a:avLst>
          </a:prstGeom>
          <a:solidFill>
            <a:srgbClr val="8D2424"/>
          </a:solidFill>
          <a:ln/>
        </p:spPr>
      </p:sp>
      <p:sp>
        <p:nvSpPr>
          <p:cNvPr id="18" name="Shape 14"/>
          <p:cNvSpPr/>
          <p:nvPr/>
        </p:nvSpPr>
        <p:spPr>
          <a:xfrm>
            <a:off x="4528185" y="5586770"/>
            <a:ext cx="474821" cy="474821"/>
          </a:xfrm>
          <a:prstGeom prst="roundRect">
            <a:avLst>
              <a:gd name="adj" fmla="val 20003"/>
            </a:avLst>
          </a:prstGeom>
          <a:solidFill>
            <a:srgbClr val="740B0B"/>
          </a:solidFill>
          <a:ln w="7620">
            <a:solidFill>
              <a:srgbClr val="8D2424"/>
            </a:solidFill>
            <a:prstDash val="solid"/>
          </a:ln>
        </p:spPr>
      </p:sp>
      <p:sp>
        <p:nvSpPr>
          <p:cNvPr id="19" name="Text 15"/>
          <p:cNvSpPr/>
          <p:nvPr/>
        </p:nvSpPr>
        <p:spPr>
          <a:xfrm>
            <a:off x="4626173" y="5626298"/>
            <a:ext cx="278844" cy="395645"/>
          </a:xfrm>
          <a:prstGeom prst="rect">
            <a:avLst/>
          </a:prstGeom>
          <a:noFill/>
          <a:ln/>
        </p:spPr>
        <p:txBody>
          <a:bodyPr wrap="none" rtlCol="0" anchor="t"/>
          <a:lstStyle/>
          <a:p>
            <a:pPr marL="0" indent="0" algn="ctr">
              <a:lnSpc>
                <a:spcPts val="3116"/>
              </a:lnSpc>
              <a:buNone/>
            </a:pPr>
            <a:r>
              <a:rPr lang="en-US" sz="2493" dirty="0">
                <a:solidFill>
                  <a:srgbClr val="FFE5E5"/>
                </a:solidFill>
                <a:latin typeface="Dela Gothic One" pitchFamily="34" charset="0"/>
                <a:ea typeface="Dela Gothic One" pitchFamily="34" charset="-122"/>
                <a:cs typeface="Dela Gothic One" pitchFamily="34" charset="-120"/>
              </a:rPr>
              <a:t>3</a:t>
            </a:r>
            <a:endParaRPr lang="en-US" sz="2493" dirty="0"/>
          </a:p>
        </p:txBody>
      </p:sp>
      <p:sp>
        <p:nvSpPr>
          <p:cNvPr id="20" name="Text 16"/>
          <p:cNvSpPr/>
          <p:nvPr/>
        </p:nvSpPr>
        <p:spPr>
          <a:xfrm>
            <a:off x="5926336" y="5632847"/>
            <a:ext cx="4083248" cy="329803"/>
          </a:xfrm>
          <a:prstGeom prst="rect">
            <a:avLst/>
          </a:prstGeom>
          <a:noFill/>
          <a:ln/>
        </p:spPr>
        <p:txBody>
          <a:bodyPr wrap="none" rtlCol="0" anchor="t"/>
          <a:lstStyle/>
          <a:p>
            <a:pPr marL="0" indent="0" algn="l">
              <a:lnSpc>
                <a:spcPts val="2597"/>
              </a:lnSpc>
              <a:buNone/>
            </a:pPr>
            <a:r>
              <a:rPr lang="en-US" sz="2077" dirty="0">
                <a:solidFill>
                  <a:srgbClr val="FFE5E5"/>
                </a:solidFill>
                <a:latin typeface="Dela Gothic One" pitchFamily="34" charset="0"/>
                <a:ea typeface="Dela Gothic One" pitchFamily="34" charset="-122"/>
                <a:cs typeface="Dela Gothic One" pitchFamily="34" charset="-120"/>
              </a:rPr>
              <a:t>Exploratory Data Analysis</a:t>
            </a:r>
            <a:endParaRPr lang="en-US" sz="2077" dirty="0"/>
          </a:p>
        </p:txBody>
      </p:sp>
      <p:sp>
        <p:nvSpPr>
          <p:cNvPr id="21" name="Text 17"/>
          <p:cNvSpPr/>
          <p:nvPr/>
        </p:nvSpPr>
        <p:spPr>
          <a:xfrm>
            <a:off x="5926336" y="6089213"/>
            <a:ext cx="7912656" cy="1012984"/>
          </a:xfrm>
          <a:prstGeom prst="rect">
            <a:avLst/>
          </a:prstGeom>
          <a:noFill/>
          <a:ln/>
        </p:spPr>
        <p:txBody>
          <a:bodyPr wrap="square" rtlCol="0" anchor="t"/>
          <a:lstStyle/>
          <a:p>
            <a:pPr marL="0" indent="0" algn="l">
              <a:lnSpc>
                <a:spcPts val="2659"/>
              </a:lnSpc>
              <a:buNone/>
            </a:pPr>
            <a:r>
              <a:rPr lang="en-US" sz="1662" dirty="0">
                <a:solidFill>
                  <a:srgbClr val="FFE5E5"/>
                </a:solidFill>
                <a:latin typeface="DM Sans" pitchFamily="34" charset="0"/>
                <a:ea typeface="DM Sans" pitchFamily="34" charset="-122"/>
                <a:cs typeface="DM Sans" pitchFamily="34" charset="-120"/>
              </a:rPr>
              <a:t>Conducting a thorough EDA to uncover patterns, trends, and insights within the data is essential for identifying the key drivers of crop production and informing the development of data-driven solutions.</a:t>
            </a:r>
            <a:endParaRPr lang="en-US" sz="1662"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856303" y="601028"/>
            <a:ext cx="6717030" cy="682347"/>
          </a:xfrm>
          <a:prstGeom prst="rect">
            <a:avLst/>
          </a:prstGeom>
          <a:noFill/>
          <a:ln/>
        </p:spPr>
        <p:txBody>
          <a:bodyPr wrap="none" rtlCol="0" anchor="t"/>
          <a:lstStyle/>
          <a:p>
            <a:pPr marL="0" indent="0">
              <a:lnSpc>
                <a:spcPts val="5373"/>
              </a:lnSpc>
              <a:buNone/>
            </a:pPr>
            <a:r>
              <a:rPr lang="en-US" sz="4298" dirty="0">
                <a:solidFill>
                  <a:srgbClr val="FAEBEB"/>
                </a:solidFill>
                <a:latin typeface="Dela Gothic One" pitchFamily="34" charset="0"/>
                <a:ea typeface="Dela Gothic One" pitchFamily="34" charset="-122"/>
                <a:cs typeface="Dela Gothic One" pitchFamily="34" charset="-120"/>
              </a:rPr>
              <a:t>Structure of Dataset</a:t>
            </a:r>
            <a:endParaRPr lang="en-US" sz="4298" dirty="0"/>
          </a:p>
        </p:txBody>
      </p:sp>
      <p:sp>
        <p:nvSpPr>
          <p:cNvPr id="5" name="Shape 2"/>
          <p:cNvSpPr/>
          <p:nvPr/>
        </p:nvSpPr>
        <p:spPr>
          <a:xfrm>
            <a:off x="1856303" y="1719977"/>
            <a:ext cx="5349835" cy="2670453"/>
          </a:xfrm>
          <a:prstGeom prst="roundRect">
            <a:avLst>
              <a:gd name="adj" fmla="val 3680"/>
            </a:avLst>
          </a:prstGeom>
          <a:solidFill>
            <a:srgbClr val="740B0B"/>
          </a:solidFill>
          <a:ln w="7620">
            <a:solidFill>
              <a:srgbClr val="8D2424"/>
            </a:solidFill>
            <a:prstDash val="solid"/>
          </a:ln>
        </p:spPr>
      </p:sp>
      <p:sp>
        <p:nvSpPr>
          <p:cNvPr id="6" name="Text 3"/>
          <p:cNvSpPr/>
          <p:nvPr/>
        </p:nvSpPr>
        <p:spPr>
          <a:xfrm>
            <a:off x="2082165" y="1945838"/>
            <a:ext cx="3078599" cy="341114"/>
          </a:xfrm>
          <a:prstGeom prst="rect">
            <a:avLst/>
          </a:prstGeom>
          <a:noFill/>
          <a:ln/>
        </p:spPr>
        <p:txBody>
          <a:bodyPr wrap="none" rtlCol="0" anchor="t"/>
          <a:lstStyle/>
          <a:p>
            <a:pPr marL="0" indent="0">
              <a:lnSpc>
                <a:spcPts val="2686"/>
              </a:lnSpc>
              <a:buNone/>
            </a:pPr>
            <a:r>
              <a:rPr lang="en-US" sz="2149" dirty="0">
                <a:solidFill>
                  <a:srgbClr val="FFE5E5"/>
                </a:solidFill>
                <a:latin typeface="Dela Gothic One" pitchFamily="34" charset="0"/>
                <a:ea typeface="Dela Gothic One" pitchFamily="34" charset="-122"/>
                <a:cs typeface="Dela Gothic One" pitchFamily="34" charset="-120"/>
              </a:rPr>
              <a:t>Crop-specific Data</a:t>
            </a:r>
            <a:endParaRPr lang="en-US" sz="2149" dirty="0"/>
          </a:p>
        </p:txBody>
      </p:sp>
      <p:sp>
        <p:nvSpPr>
          <p:cNvPr id="7" name="Text 4"/>
          <p:cNvSpPr/>
          <p:nvPr/>
        </p:nvSpPr>
        <p:spPr>
          <a:xfrm>
            <a:off x="2082165" y="2417921"/>
            <a:ext cx="4898112" cy="1746647"/>
          </a:xfrm>
          <a:prstGeom prst="rect">
            <a:avLst/>
          </a:prstGeom>
          <a:noFill/>
          <a:ln/>
        </p:spPr>
        <p:txBody>
          <a:bodyPr wrap="square" rtlCol="0" anchor="t"/>
          <a:lstStyle/>
          <a:p>
            <a:pPr marL="0" indent="0">
              <a:lnSpc>
                <a:spcPts val="2751"/>
              </a:lnSpc>
              <a:buNone/>
            </a:pPr>
            <a:r>
              <a:rPr lang="en-US" sz="1719" dirty="0">
                <a:solidFill>
                  <a:srgbClr val="FFE5E5"/>
                </a:solidFill>
                <a:latin typeface="DM Sans" pitchFamily="34" charset="0"/>
                <a:ea typeface="DM Sans" pitchFamily="34" charset="-122"/>
                <a:cs typeface="DM Sans" pitchFamily="34" charset="-120"/>
              </a:rPr>
              <a:t>The dataset includes detailed information on the production, yield, and acreage of major crops grown in various regions of India, allowing for a comprehensive analysis of crop-specific trends and patterns.</a:t>
            </a:r>
            <a:endParaRPr lang="en-US" sz="1719" dirty="0"/>
          </a:p>
        </p:txBody>
      </p:sp>
      <p:sp>
        <p:nvSpPr>
          <p:cNvPr id="8" name="Shape 5"/>
          <p:cNvSpPr/>
          <p:nvPr/>
        </p:nvSpPr>
        <p:spPr>
          <a:xfrm>
            <a:off x="7424380" y="1719977"/>
            <a:ext cx="5349835" cy="2670453"/>
          </a:xfrm>
          <a:prstGeom prst="roundRect">
            <a:avLst>
              <a:gd name="adj" fmla="val 3680"/>
            </a:avLst>
          </a:prstGeom>
          <a:solidFill>
            <a:srgbClr val="740B0B"/>
          </a:solidFill>
          <a:ln w="7620">
            <a:solidFill>
              <a:srgbClr val="8D2424"/>
            </a:solidFill>
            <a:prstDash val="solid"/>
          </a:ln>
        </p:spPr>
      </p:sp>
      <p:sp>
        <p:nvSpPr>
          <p:cNvPr id="9" name="Text 6"/>
          <p:cNvSpPr/>
          <p:nvPr/>
        </p:nvSpPr>
        <p:spPr>
          <a:xfrm>
            <a:off x="7650242" y="1945838"/>
            <a:ext cx="3144798" cy="341114"/>
          </a:xfrm>
          <a:prstGeom prst="rect">
            <a:avLst/>
          </a:prstGeom>
          <a:noFill/>
          <a:ln/>
        </p:spPr>
        <p:txBody>
          <a:bodyPr wrap="none" rtlCol="0" anchor="t"/>
          <a:lstStyle/>
          <a:p>
            <a:pPr marL="0" indent="0">
              <a:lnSpc>
                <a:spcPts val="2686"/>
              </a:lnSpc>
              <a:buNone/>
            </a:pPr>
            <a:r>
              <a:rPr lang="en-US" sz="2149" dirty="0">
                <a:solidFill>
                  <a:srgbClr val="FFE5E5"/>
                </a:solidFill>
                <a:latin typeface="Dela Gothic One" pitchFamily="34" charset="0"/>
                <a:ea typeface="Dela Gothic One" pitchFamily="34" charset="-122"/>
                <a:cs typeface="Dela Gothic One" pitchFamily="34" charset="-120"/>
              </a:rPr>
              <a:t>Regional Variations</a:t>
            </a:r>
            <a:endParaRPr lang="en-US" sz="2149" dirty="0"/>
          </a:p>
        </p:txBody>
      </p:sp>
      <p:sp>
        <p:nvSpPr>
          <p:cNvPr id="10" name="Text 7"/>
          <p:cNvSpPr/>
          <p:nvPr/>
        </p:nvSpPr>
        <p:spPr>
          <a:xfrm>
            <a:off x="7650242" y="2417921"/>
            <a:ext cx="4898112" cy="1746647"/>
          </a:xfrm>
          <a:prstGeom prst="rect">
            <a:avLst/>
          </a:prstGeom>
          <a:noFill/>
          <a:ln/>
        </p:spPr>
        <p:txBody>
          <a:bodyPr wrap="square" rtlCol="0" anchor="t"/>
          <a:lstStyle/>
          <a:p>
            <a:pPr marL="0" indent="0">
              <a:lnSpc>
                <a:spcPts val="2751"/>
              </a:lnSpc>
              <a:buNone/>
            </a:pPr>
            <a:r>
              <a:rPr lang="en-US" sz="1719" dirty="0">
                <a:solidFill>
                  <a:srgbClr val="FFE5E5"/>
                </a:solidFill>
                <a:latin typeface="DM Sans" pitchFamily="34" charset="0"/>
                <a:ea typeface="DM Sans" pitchFamily="34" charset="-122"/>
                <a:cs typeface="DM Sans" pitchFamily="34" charset="-120"/>
              </a:rPr>
              <a:t>The data is further segmented by states and districts, enabling the analysis of regional variations in crop production and the identification of potential opportunities for targeted interventions.</a:t>
            </a:r>
            <a:endParaRPr lang="en-US" sz="1719" dirty="0"/>
          </a:p>
        </p:txBody>
      </p:sp>
      <p:sp>
        <p:nvSpPr>
          <p:cNvPr id="11" name="Shape 8"/>
          <p:cNvSpPr/>
          <p:nvPr/>
        </p:nvSpPr>
        <p:spPr>
          <a:xfrm>
            <a:off x="1856303" y="4608671"/>
            <a:ext cx="5349835" cy="3019782"/>
          </a:xfrm>
          <a:prstGeom prst="roundRect">
            <a:avLst>
              <a:gd name="adj" fmla="val 3254"/>
            </a:avLst>
          </a:prstGeom>
          <a:solidFill>
            <a:srgbClr val="740B0B"/>
          </a:solidFill>
          <a:ln w="7620">
            <a:solidFill>
              <a:srgbClr val="8D2424"/>
            </a:solidFill>
            <a:prstDash val="solid"/>
          </a:ln>
        </p:spPr>
      </p:sp>
      <p:sp>
        <p:nvSpPr>
          <p:cNvPr id="12" name="Text 9"/>
          <p:cNvSpPr/>
          <p:nvPr/>
        </p:nvSpPr>
        <p:spPr>
          <a:xfrm>
            <a:off x="2082165" y="4834533"/>
            <a:ext cx="2783681" cy="341114"/>
          </a:xfrm>
          <a:prstGeom prst="rect">
            <a:avLst/>
          </a:prstGeom>
          <a:noFill/>
          <a:ln/>
        </p:spPr>
        <p:txBody>
          <a:bodyPr wrap="none" rtlCol="0" anchor="t"/>
          <a:lstStyle/>
          <a:p>
            <a:pPr marL="0" indent="0">
              <a:lnSpc>
                <a:spcPts val="2686"/>
              </a:lnSpc>
              <a:buNone/>
            </a:pPr>
            <a:r>
              <a:rPr lang="en-US" sz="2149" dirty="0">
                <a:solidFill>
                  <a:srgbClr val="FFE5E5"/>
                </a:solidFill>
                <a:latin typeface="Dela Gothic One" pitchFamily="34" charset="0"/>
                <a:ea typeface="Dela Gothic One" pitchFamily="34" charset="-122"/>
                <a:cs typeface="Dela Gothic One" pitchFamily="34" charset="-120"/>
              </a:rPr>
              <a:t>Temporal Trends</a:t>
            </a:r>
            <a:endParaRPr lang="en-US" sz="2149" dirty="0"/>
          </a:p>
        </p:txBody>
      </p:sp>
      <p:sp>
        <p:nvSpPr>
          <p:cNvPr id="13" name="Text 10"/>
          <p:cNvSpPr/>
          <p:nvPr/>
        </p:nvSpPr>
        <p:spPr>
          <a:xfrm>
            <a:off x="2082165" y="5306616"/>
            <a:ext cx="4898112" cy="1746647"/>
          </a:xfrm>
          <a:prstGeom prst="rect">
            <a:avLst/>
          </a:prstGeom>
          <a:noFill/>
          <a:ln/>
        </p:spPr>
        <p:txBody>
          <a:bodyPr wrap="square" rtlCol="0" anchor="t"/>
          <a:lstStyle/>
          <a:p>
            <a:pPr marL="0" indent="0">
              <a:lnSpc>
                <a:spcPts val="2751"/>
              </a:lnSpc>
              <a:buNone/>
            </a:pPr>
            <a:r>
              <a:rPr lang="en-US" sz="1719" dirty="0">
                <a:solidFill>
                  <a:srgbClr val="FFE5E5"/>
                </a:solidFill>
                <a:latin typeface="DM Sans" pitchFamily="34" charset="0"/>
                <a:ea typeface="DM Sans" pitchFamily="34" charset="-122"/>
                <a:cs typeface="DM Sans" pitchFamily="34" charset="-120"/>
              </a:rPr>
              <a:t>The dataset spans multiple years, providing insights into the temporal dynamics of crop production and the impact of factors such as weather, market conditions, and policy changes over time.</a:t>
            </a:r>
            <a:endParaRPr lang="en-US" sz="1719" dirty="0"/>
          </a:p>
        </p:txBody>
      </p:sp>
      <p:sp>
        <p:nvSpPr>
          <p:cNvPr id="14" name="Shape 11"/>
          <p:cNvSpPr/>
          <p:nvPr/>
        </p:nvSpPr>
        <p:spPr>
          <a:xfrm>
            <a:off x="7424380" y="4608671"/>
            <a:ext cx="5349835" cy="3019782"/>
          </a:xfrm>
          <a:prstGeom prst="roundRect">
            <a:avLst>
              <a:gd name="adj" fmla="val 3254"/>
            </a:avLst>
          </a:prstGeom>
          <a:solidFill>
            <a:srgbClr val="740B0B"/>
          </a:solidFill>
          <a:ln w="7620">
            <a:solidFill>
              <a:srgbClr val="8D2424"/>
            </a:solidFill>
            <a:prstDash val="solid"/>
          </a:ln>
        </p:spPr>
      </p:sp>
      <p:sp>
        <p:nvSpPr>
          <p:cNvPr id="15" name="Text 12"/>
          <p:cNvSpPr/>
          <p:nvPr/>
        </p:nvSpPr>
        <p:spPr>
          <a:xfrm>
            <a:off x="7650242" y="4834533"/>
            <a:ext cx="3322677" cy="341114"/>
          </a:xfrm>
          <a:prstGeom prst="rect">
            <a:avLst/>
          </a:prstGeom>
          <a:noFill/>
          <a:ln/>
        </p:spPr>
        <p:txBody>
          <a:bodyPr wrap="none" rtlCol="0" anchor="t"/>
          <a:lstStyle/>
          <a:p>
            <a:pPr marL="0" indent="0">
              <a:lnSpc>
                <a:spcPts val="2686"/>
              </a:lnSpc>
              <a:buNone/>
            </a:pPr>
            <a:r>
              <a:rPr lang="en-US" sz="2149" dirty="0">
                <a:solidFill>
                  <a:srgbClr val="FFE5E5"/>
                </a:solidFill>
                <a:latin typeface="Dela Gothic One" pitchFamily="34" charset="0"/>
                <a:ea typeface="Dela Gothic One" pitchFamily="34" charset="-122"/>
                <a:cs typeface="Dela Gothic One" pitchFamily="34" charset="-120"/>
              </a:rPr>
              <a:t>Supplementary Data</a:t>
            </a:r>
            <a:endParaRPr lang="en-US" sz="2149" dirty="0"/>
          </a:p>
        </p:txBody>
      </p:sp>
      <p:sp>
        <p:nvSpPr>
          <p:cNvPr id="16" name="Text 13"/>
          <p:cNvSpPr/>
          <p:nvPr/>
        </p:nvSpPr>
        <p:spPr>
          <a:xfrm>
            <a:off x="7650242" y="5306616"/>
            <a:ext cx="4898112" cy="2095976"/>
          </a:xfrm>
          <a:prstGeom prst="rect">
            <a:avLst/>
          </a:prstGeom>
          <a:noFill/>
          <a:ln/>
        </p:spPr>
        <p:txBody>
          <a:bodyPr wrap="square" rtlCol="0" anchor="t"/>
          <a:lstStyle/>
          <a:p>
            <a:pPr marL="0" indent="0">
              <a:lnSpc>
                <a:spcPts val="2751"/>
              </a:lnSpc>
              <a:buNone/>
            </a:pPr>
            <a:r>
              <a:rPr lang="en-US" sz="1719" dirty="0">
                <a:solidFill>
                  <a:srgbClr val="FFE5E5"/>
                </a:solidFill>
                <a:latin typeface="DM Sans" pitchFamily="34" charset="0"/>
                <a:ea typeface="DM Sans" pitchFamily="34" charset="-122"/>
                <a:cs typeface="DM Sans" pitchFamily="34" charset="-120"/>
              </a:rPr>
              <a:t>The dataset is complemented by additional information on relevant factors, such as soil characteristics, irrigation availability, and infrastructure, allowing for a more holistic understanding of the crop production ecosystem.</a:t>
            </a:r>
            <a:endParaRPr lang="en-US" sz="1719"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614482"/>
            <a:ext cx="5554980"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Architecture</a:t>
            </a:r>
            <a:endParaRPr lang="en-US" sz="4374" dirty="0"/>
          </a:p>
        </p:txBody>
      </p:sp>
      <p:pic>
        <p:nvPicPr>
          <p:cNvPr id="6" name="Image 2" descr="preencoded.png"/>
          <p:cNvPicPr>
            <a:picLocks noChangeAspect="1"/>
          </p:cNvPicPr>
          <p:nvPr/>
        </p:nvPicPr>
        <p:blipFill>
          <a:blip r:embed="rId5"/>
          <a:stretch>
            <a:fillRect/>
          </a:stretch>
        </p:blipFill>
        <p:spPr>
          <a:xfrm>
            <a:off x="4490799" y="1642110"/>
            <a:ext cx="1110972" cy="1990963"/>
          </a:xfrm>
          <a:prstGeom prst="rect">
            <a:avLst/>
          </a:prstGeom>
        </p:spPr>
      </p:pic>
      <p:sp>
        <p:nvSpPr>
          <p:cNvPr id="7" name="Text 2"/>
          <p:cNvSpPr/>
          <p:nvPr/>
        </p:nvSpPr>
        <p:spPr>
          <a:xfrm>
            <a:off x="5935028" y="1864281"/>
            <a:ext cx="2777490" cy="347186"/>
          </a:xfrm>
          <a:prstGeom prst="rect">
            <a:avLst/>
          </a:prstGeom>
          <a:noFill/>
          <a:ln/>
        </p:spPr>
        <p:txBody>
          <a:bodyPr wrap="none" rtlCol="0" anchor="t"/>
          <a:lstStyle/>
          <a:p>
            <a:pPr marL="0" indent="0" algn="l">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Data Sources</a:t>
            </a:r>
            <a:endParaRPr lang="en-US" sz="2187" dirty="0"/>
          </a:p>
        </p:txBody>
      </p:sp>
      <p:sp>
        <p:nvSpPr>
          <p:cNvPr id="8" name="Text 3"/>
          <p:cNvSpPr/>
          <p:nvPr/>
        </p:nvSpPr>
        <p:spPr>
          <a:xfrm>
            <a:off x="5935028" y="2344698"/>
            <a:ext cx="7862173" cy="1066205"/>
          </a:xfrm>
          <a:prstGeom prst="rect">
            <a:avLst/>
          </a:prstGeom>
          <a:noFill/>
          <a:ln/>
        </p:spPr>
        <p:txBody>
          <a:bodyPr wrap="square" rtlCol="0" anchor="t"/>
          <a:lstStyle/>
          <a:p>
            <a:pPr marL="0" indent="0" algn="l">
              <a:lnSpc>
                <a:spcPts val="2799"/>
              </a:lnSpc>
              <a:buNone/>
            </a:pPr>
            <a:r>
              <a:rPr lang="en-US" sz="1750" dirty="0">
                <a:solidFill>
                  <a:srgbClr val="FFE5E5"/>
                </a:solidFill>
                <a:latin typeface="DM Sans" pitchFamily="34" charset="0"/>
                <a:ea typeface="DM Sans" pitchFamily="34" charset="-122"/>
                <a:cs typeface="DM Sans" pitchFamily="34" charset="-120"/>
              </a:rPr>
              <a:t>The analysis draws upon a diverse range of data sources, including government databases, satellite imagery, and real-time sensor networks, to capture the multifaceted aspects of crop production.</a:t>
            </a:r>
            <a:endParaRPr lang="en-US" sz="1750" dirty="0"/>
          </a:p>
        </p:txBody>
      </p:sp>
      <p:pic>
        <p:nvPicPr>
          <p:cNvPr id="9" name="Image 3" descr="preencoded.png"/>
          <p:cNvPicPr>
            <a:picLocks noChangeAspect="1"/>
          </p:cNvPicPr>
          <p:nvPr/>
        </p:nvPicPr>
        <p:blipFill>
          <a:blip r:embed="rId6"/>
          <a:stretch>
            <a:fillRect/>
          </a:stretch>
        </p:blipFill>
        <p:spPr>
          <a:xfrm>
            <a:off x="4490799" y="3633073"/>
            <a:ext cx="1110972" cy="1990963"/>
          </a:xfrm>
          <a:prstGeom prst="rect">
            <a:avLst/>
          </a:prstGeom>
        </p:spPr>
      </p:pic>
      <p:sp>
        <p:nvSpPr>
          <p:cNvPr id="10" name="Text 4"/>
          <p:cNvSpPr/>
          <p:nvPr/>
        </p:nvSpPr>
        <p:spPr>
          <a:xfrm>
            <a:off x="5935028" y="3855244"/>
            <a:ext cx="2777490" cy="347186"/>
          </a:xfrm>
          <a:prstGeom prst="rect">
            <a:avLst/>
          </a:prstGeom>
          <a:noFill/>
          <a:ln/>
        </p:spPr>
        <p:txBody>
          <a:bodyPr wrap="none" rtlCol="0" anchor="t"/>
          <a:lstStyle/>
          <a:p>
            <a:pPr marL="0" indent="0" algn="l">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Data Processing</a:t>
            </a:r>
            <a:endParaRPr lang="en-US" sz="2187" dirty="0"/>
          </a:p>
        </p:txBody>
      </p:sp>
      <p:sp>
        <p:nvSpPr>
          <p:cNvPr id="11" name="Text 5"/>
          <p:cNvSpPr/>
          <p:nvPr/>
        </p:nvSpPr>
        <p:spPr>
          <a:xfrm>
            <a:off x="5935028" y="4335661"/>
            <a:ext cx="7862173" cy="1066205"/>
          </a:xfrm>
          <a:prstGeom prst="rect">
            <a:avLst/>
          </a:prstGeom>
          <a:noFill/>
          <a:ln/>
        </p:spPr>
        <p:txBody>
          <a:bodyPr wrap="square" rtlCol="0" anchor="t"/>
          <a:lstStyle/>
          <a:p>
            <a:pPr marL="0" indent="0" algn="l">
              <a:lnSpc>
                <a:spcPts val="2799"/>
              </a:lnSpc>
              <a:buNone/>
            </a:pPr>
            <a:r>
              <a:rPr lang="en-US" sz="1750" dirty="0">
                <a:solidFill>
                  <a:srgbClr val="FFE5E5"/>
                </a:solidFill>
                <a:latin typeface="DM Sans" pitchFamily="34" charset="0"/>
                <a:ea typeface="DM Sans" pitchFamily="34" charset="-122"/>
                <a:cs typeface="DM Sans" pitchFamily="34" charset="-120"/>
              </a:rPr>
              <a:t>The data is processed using a combination of cloud-based computing platforms and advanced analytics tools to efficiently handle the large volumes of data and enable rapid insights generation.</a:t>
            </a:r>
            <a:endParaRPr lang="en-US" sz="1750" dirty="0"/>
          </a:p>
        </p:txBody>
      </p:sp>
      <p:pic>
        <p:nvPicPr>
          <p:cNvPr id="12" name="Image 4" descr="preencoded.png"/>
          <p:cNvPicPr>
            <a:picLocks noChangeAspect="1"/>
          </p:cNvPicPr>
          <p:nvPr/>
        </p:nvPicPr>
        <p:blipFill>
          <a:blip r:embed="rId7"/>
          <a:stretch>
            <a:fillRect/>
          </a:stretch>
        </p:blipFill>
        <p:spPr>
          <a:xfrm>
            <a:off x="4490799" y="5624036"/>
            <a:ext cx="1110972" cy="1990963"/>
          </a:xfrm>
          <a:prstGeom prst="rect">
            <a:avLst/>
          </a:prstGeom>
        </p:spPr>
      </p:pic>
      <p:sp>
        <p:nvSpPr>
          <p:cNvPr id="13" name="Text 6"/>
          <p:cNvSpPr/>
          <p:nvPr/>
        </p:nvSpPr>
        <p:spPr>
          <a:xfrm>
            <a:off x="5935028" y="5846207"/>
            <a:ext cx="4508897" cy="347186"/>
          </a:xfrm>
          <a:prstGeom prst="rect">
            <a:avLst/>
          </a:prstGeom>
          <a:noFill/>
          <a:ln/>
        </p:spPr>
        <p:txBody>
          <a:bodyPr wrap="none" rtlCol="0" anchor="t"/>
          <a:lstStyle/>
          <a:p>
            <a:pPr marL="0" indent="0" algn="l">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Visualization and Reporting</a:t>
            </a:r>
            <a:endParaRPr lang="en-US" sz="2187" dirty="0"/>
          </a:p>
        </p:txBody>
      </p:sp>
      <p:sp>
        <p:nvSpPr>
          <p:cNvPr id="14" name="Text 7"/>
          <p:cNvSpPr/>
          <p:nvPr/>
        </p:nvSpPr>
        <p:spPr>
          <a:xfrm>
            <a:off x="5935028" y="6326624"/>
            <a:ext cx="7862173" cy="1066205"/>
          </a:xfrm>
          <a:prstGeom prst="rect">
            <a:avLst/>
          </a:prstGeom>
          <a:noFill/>
          <a:ln/>
        </p:spPr>
        <p:txBody>
          <a:bodyPr wrap="square" rtlCol="0" anchor="t"/>
          <a:lstStyle/>
          <a:p>
            <a:pPr marL="0" indent="0" algn="l">
              <a:lnSpc>
                <a:spcPts val="2799"/>
              </a:lnSpc>
              <a:buNone/>
            </a:pPr>
            <a:r>
              <a:rPr lang="en-US" sz="1750" dirty="0">
                <a:solidFill>
                  <a:srgbClr val="FFE5E5"/>
                </a:solidFill>
                <a:latin typeface="DM Sans" pitchFamily="34" charset="0"/>
                <a:ea typeface="DM Sans" pitchFamily="34" charset="-122"/>
                <a:cs typeface="DM Sans" pitchFamily="34" charset="-120"/>
              </a:rPr>
              <a:t>The insights derived from the data analysis are presented through interactive dashboards and customized reports, empowering stakeholders to make informed decisions and drive sustainable agricultural practices.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910"/>
          </a:xfrm>
          <a:prstGeom prst="rect">
            <a:avLst/>
          </a:prstGeom>
          <a:solidFill>
            <a:srgbClr val="0A0A0A">
              <a:alpha val="75000"/>
            </a:srgbClr>
          </a:solidFill>
          <a:ln/>
        </p:spPr>
      </p:sp>
      <p:sp>
        <p:nvSpPr>
          <p:cNvPr id="4" name="Text 1"/>
          <p:cNvSpPr/>
          <p:nvPr/>
        </p:nvSpPr>
        <p:spPr>
          <a:xfrm>
            <a:off x="1910358" y="594479"/>
            <a:ext cx="10809684" cy="1351359"/>
          </a:xfrm>
          <a:prstGeom prst="rect">
            <a:avLst/>
          </a:prstGeom>
          <a:noFill/>
          <a:ln/>
        </p:spPr>
        <p:txBody>
          <a:bodyPr wrap="square" rtlCol="0" anchor="t"/>
          <a:lstStyle/>
          <a:p>
            <a:pPr marL="0" indent="0">
              <a:lnSpc>
                <a:spcPts val="5320"/>
              </a:lnSpc>
              <a:buNone/>
            </a:pPr>
            <a:r>
              <a:rPr lang="en-US" sz="4256" dirty="0">
                <a:solidFill>
                  <a:srgbClr val="FAEBEB"/>
                </a:solidFill>
                <a:latin typeface="Dela Gothic One" pitchFamily="34" charset="0"/>
                <a:ea typeface="Dela Gothic One" pitchFamily="34" charset="-122"/>
                <a:cs typeface="Dela Gothic One" pitchFamily="34" charset="-120"/>
              </a:rPr>
              <a:t>Exploratory Data Analysis (EDA) Report</a:t>
            </a:r>
            <a:endParaRPr lang="en-US" sz="4256" dirty="0"/>
          </a:p>
        </p:txBody>
      </p:sp>
      <p:pic>
        <p:nvPicPr>
          <p:cNvPr id="5" name="Image 1" descr="preencoded.png"/>
          <p:cNvPicPr>
            <a:picLocks noChangeAspect="1"/>
          </p:cNvPicPr>
          <p:nvPr/>
        </p:nvPicPr>
        <p:blipFill>
          <a:blip r:embed="rId4"/>
          <a:stretch>
            <a:fillRect/>
          </a:stretch>
        </p:blipFill>
        <p:spPr>
          <a:xfrm>
            <a:off x="1910358" y="2378154"/>
            <a:ext cx="432316" cy="432316"/>
          </a:xfrm>
          <a:prstGeom prst="rect">
            <a:avLst/>
          </a:prstGeom>
        </p:spPr>
      </p:pic>
      <p:sp>
        <p:nvSpPr>
          <p:cNvPr id="6" name="Text 2"/>
          <p:cNvSpPr/>
          <p:nvPr/>
        </p:nvSpPr>
        <p:spPr>
          <a:xfrm>
            <a:off x="1910358" y="3026569"/>
            <a:ext cx="2459236" cy="337780"/>
          </a:xfrm>
          <a:prstGeom prst="rect">
            <a:avLst/>
          </a:prstGeom>
          <a:noFill/>
          <a:ln/>
        </p:spPr>
        <p:txBody>
          <a:bodyPr wrap="none" rtlCol="0" anchor="t"/>
          <a:lstStyle/>
          <a:p>
            <a:pPr marL="0" indent="0" algn="l">
              <a:lnSpc>
                <a:spcPts val="2660"/>
              </a:lnSpc>
              <a:buNone/>
            </a:pPr>
            <a:r>
              <a:rPr lang="en-US" sz="2128" dirty="0">
                <a:solidFill>
                  <a:srgbClr val="FFE5E5"/>
                </a:solidFill>
                <a:latin typeface="Dela Gothic One" pitchFamily="34" charset="0"/>
                <a:ea typeface="Dela Gothic One" pitchFamily="34" charset="-122"/>
                <a:cs typeface="Dela Gothic One" pitchFamily="34" charset="-120"/>
              </a:rPr>
              <a:t>Yield Trends</a:t>
            </a:r>
            <a:endParaRPr lang="en-US" sz="2128" dirty="0"/>
          </a:p>
        </p:txBody>
      </p:sp>
      <p:sp>
        <p:nvSpPr>
          <p:cNvPr id="7" name="Text 3"/>
          <p:cNvSpPr/>
          <p:nvPr/>
        </p:nvSpPr>
        <p:spPr>
          <a:xfrm>
            <a:off x="1910358" y="3494008"/>
            <a:ext cx="2459236" cy="3804642"/>
          </a:xfrm>
          <a:prstGeom prst="rect">
            <a:avLst/>
          </a:prstGeom>
          <a:noFill/>
          <a:ln/>
        </p:spPr>
        <p:txBody>
          <a:bodyPr wrap="square" rtlCol="0" anchor="t"/>
          <a:lstStyle/>
          <a:p>
            <a:pPr marL="0" indent="0" algn="l">
              <a:lnSpc>
                <a:spcPts val="2724"/>
              </a:lnSpc>
              <a:buNone/>
            </a:pPr>
            <a:r>
              <a:rPr lang="en-US" sz="1702" dirty="0">
                <a:solidFill>
                  <a:srgbClr val="FFE5E5"/>
                </a:solidFill>
                <a:latin typeface="DM Sans" pitchFamily="34" charset="0"/>
                <a:ea typeface="DM Sans" pitchFamily="34" charset="-122"/>
                <a:cs typeface="DM Sans" pitchFamily="34" charset="-120"/>
              </a:rPr>
              <a:t>The EDA highlighted the shifting patterns in crop yields, with some regions experiencing significant improvements while others faced stagnation or decline. This information is crucial for targeting interventions and resource allocation.</a:t>
            </a:r>
            <a:endParaRPr lang="en-US" sz="1702" dirty="0"/>
          </a:p>
        </p:txBody>
      </p:sp>
      <p:pic>
        <p:nvPicPr>
          <p:cNvPr id="8" name="Image 2" descr="preencoded.png"/>
          <p:cNvPicPr>
            <a:picLocks noChangeAspect="1"/>
          </p:cNvPicPr>
          <p:nvPr/>
        </p:nvPicPr>
        <p:blipFill>
          <a:blip r:embed="rId5"/>
          <a:stretch>
            <a:fillRect/>
          </a:stretch>
        </p:blipFill>
        <p:spPr>
          <a:xfrm>
            <a:off x="4693801" y="2378154"/>
            <a:ext cx="432316" cy="432316"/>
          </a:xfrm>
          <a:prstGeom prst="rect">
            <a:avLst/>
          </a:prstGeom>
        </p:spPr>
      </p:pic>
      <p:sp>
        <p:nvSpPr>
          <p:cNvPr id="9" name="Text 4"/>
          <p:cNvSpPr/>
          <p:nvPr/>
        </p:nvSpPr>
        <p:spPr>
          <a:xfrm>
            <a:off x="4693801" y="3026569"/>
            <a:ext cx="2459236" cy="675561"/>
          </a:xfrm>
          <a:prstGeom prst="rect">
            <a:avLst/>
          </a:prstGeom>
          <a:noFill/>
          <a:ln/>
        </p:spPr>
        <p:txBody>
          <a:bodyPr wrap="square" rtlCol="0" anchor="t"/>
          <a:lstStyle/>
          <a:p>
            <a:pPr marL="0" indent="0" algn="l">
              <a:lnSpc>
                <a:spcPts val="2660"/>
              </a:lnSpc>
              <a:buNone/>
            </a:pPr>
            <a:r>
              <a:rPr lang="en-US" sz="2128" dirty="0">
                <a:solidFill>
                  <a:srgbClr val="FFE5E5"/>
                </a:solidFill>
                <a:latin typeface="Dela Gothic One" pitchFamily="34" charset="0"/>
                <a:ea typeface="Dela Gothic One" pitchFamily="34" charset="-122"/>
                <a:cs typeface="Dela Gothic One" pitchFamily="34" charset="-120"/>
              </a:rPr>
              <a:t>Climate Impacts</a:t>
            </a:r>
            <a:endParaRPr lang="en-US" sz="2128" dirty="0"/>
          </a:p>
        </p:txBody>
      </p:sp>
      <p:sp>
        <p:nvSpPr>
          <p:cNvPr id="10" name="Text 5"/>
          <p:cNvSpPr/>
          <p:nvPr/>
        </p:nvSpPr>
        <p:spPr>
          <a:xfrm>
            <a:off x="4693801" y="3831788"/>
            <a:ext cx="2459236" cy="3804642"/>
          </a:xfrm>
          <a:prstGeom prst="rect">
            <a:avLst/>
          </a:prstGeom>
          <a:noFill/>
          <a:ln/>
        </p:spPr>
        <p:txBody>
          <a:bodyPr wrap="square" rtlCol="0" anchor="t"/>
          <a:lstStyle/>
          <a:p>
            <a:pPr marL="0" indent="0" algn="l">
              <a:lnSpc>
                <a:spcPts val="2724"/>
              </a:lnSpc>
              <a:buNone/>
            </a:pPr>
            <a:r>
              <a:rPr lang="en-US" sz="1702" dirty="0">
                <a:solidFill>
                  <a:srgbClr val="FFE5E5"/>
                </a:solidFill>
                <a:latin typeface="DM Sans" pitchFamily="34" charset="0"/>
                <a:ea typeface="DM Sans" pitchFamily="34" charset="-122"/>
                <a:cs typeface="DM Sans" pitchFamily="34" charset="-120"/>
              </a:rPr>
              <a:t>The analysis revealed the profound influence of climate factors, such as rainfall and temperature, on crop production, underscoring the need for climate-smart agricultural practices and the development of resilient crop varieties.</a:t>
            </a:r>
            <a:endParaRPr lang="en-US" sz="1702" dirty="0"/>
          </a:p>
        </p:txBody>
      </p:sp>
      <p:pic>
        <p:nvPicPr>
          <p:cNvPr id="11" name="Image 3" descr="preencoded.png"/>
          <p:cNvPicPr>
            <a:picLocks noChangeAspect="1"/>
          </p:cNvPicPr>
          <p:nvPr/>
        </p:nvPicPr>
        <p:blipFill>
          <a:blip r:embed="rId6"/>
          <a:stretch>
            <a:fillRect/>
          </a:stretch>
        </p:blipFill>
        <p:spPr>
          <a:xfrm>
            <a:off x="7477244" y="2378154"/>
            <a:ext cx="432316" cy="432316"/>
          </a:xfrm>
          <a:prstGeom prst="rect">
            <a:avLst/>
          </a:prstGeom>
        </p:spPr>
      </p:pic>
      <p:sp>
        <p:nvSpPr>
          <p:cNvPr id="12" name="Text 6"/>
          <p:cNvSpPr/>
          <p:nvPr/>
        </p:nvSpPr>
        <p:spPr>
          <a:xfrm>
            <a:off x="7477244" y="3026569"/>
            <a:ext cx="2459236" cy="675561"/>
          </a:xfrm>
          <a:prstGeom prst="rect">
            <a:avLst/>
          </a:prstGeom>
          <a:noFill/>
          <a:ln/>
        </p:spPr>
        <p:txBody>
          <a:bodyPr wrap="square" rtlCol="0" anchor="t"/>
          <a:lstStyle/>
          <a:p>
            <a:pPr marL="0" indent="0" algn="l">
              <a:lnSpc>
                <a:spcPts val="2660"/>
              </a:lnSpc>
              <a:buNone/>
            </a:pPr>
            <a:r>
              <a:rPr lang="en-US" sz="2128" dirty="0">
                <a:solidFill>
                  <a:srgbClr val="FFE5E5"/>
                </a:solidFill>
                <a:latin typeface="Dela Gothic One" pitchFamily="34" charset="0"/>
                <a:ea typeface="Dela Gothic One" pitchFamily="34" charset="-122"/>
                <a:cs typeface="Dela Gothic One" pitchFamily="34" charset="-120"/>
              </a:rPr>
              <a:t>Market Dynamics</a:t>
            </a:r>
            <a:endParaRPr lang="en-US" sz="2128" dirty="0"/>
          </a:p>
        </p:txBody>
      </p:sp>
      <p:sp>
        <p:nvSpPr>
          <p:cNvPr id="13" name="Text 7"/>
          <p:cNvSpPr/>
          <p:nvPr/>
        </p:nvSpPr>
        <p:spPr>
          <a:xfrm>
            <a:off x="7477244" y="3831788"/>
            <a:ext cx="2459236" cy="3804642"/>
          </a:xfrm>
          <a:prstGeom prst="rect">
            <a:avLst/>
          </a:prstGeom>
          <a:noFill/>
          <a:ln/>
        </p:spPr>
        <p:txBody>
          <a:bodyPr wrap="square" rtlCol="0" anchor="t"/>
          <a:lstStyle/>
          <a:p>
            <a:pPr marL="0" indent="0" algn="l">
              <a:lnSpc>
                <a:spcPts val="2724"/>
              </a:lnSpc>
              <a:buNone/>
            </a:pPr>
            <a:r>
              <a:rPr lang="en-US" sz="1702" dirty="0">
                <a:solidFill>
                  <a:srgbClr val="FFE5E5"/>
                </a:solidFill>
                <a:latin typeface="DM Sans" pitchFamily="34" charset="0"/>
                <a:ea typeface="DM Sans" pitchFamily="34" charset="-122"/>
                <a:cs typeface="DM Sans" pitchFamily="34" charset="-120"/>
              </a:rPr>
              <a:t>The EDA uncovered insights into the complex market dynamics, including price fluctuations, supply-demand imbalances, and the impact of policy decisions on crop production and farmer livelihoods.</a:t>
            </a:r>
            <a:endParaRPr lang="en-US" sz="1702" dirty="0"/>
          </a:p>
        </p:txBody>
      </p:sp>
      <p:pic>
        <p:nvPicPr>
          <p:cNvPr id="14" name="Image 4" descr="preencoded.png"/>
          <p:cNvPicPr>
            <a:picLocks noChangeAspect="1"/>
          </p:cNvPicPr>
          <p:nvPr/>
        </p:nvPicPr>
        <p:blipFill>
          <a:blip r:embed="rId7"/>
          <a:stretch>
            <a:fillRect/>
          </a:stretch>
        </p:blipFill>
        <p:spPr>
          <a:xfrm>
            <a:off x="10260687" y="2378154"/>
            <a:ext cx="432316" cy="432316"/>
          </a:xfrm>
          <a:prstGeom prst="rect">
            <a:avLst/>
          </a:prstGeom>
        </p:spPr>
      </p:pic>
      <p:sp>
        <p:nvSpPr>
          <p:cNvPr id="15" name="Text 8"/>
          <p:cNvSpPr/>
          <p:nvPr/>
        </p:nvSpPr>
        <p:spPr>
          <a:xfrm>
            <a:off x="10260687" y="3026569"/>
            <a:ext cx="2459355" cy="675561"/>
          </a:xfrm>
          <a:prstGeom prst="rect">
            <a:avLst/>
          </a:prstGeom>
          <a:noFill/>
          <a:ln/>
        </p:spPr>
        <p:txBody>
          <a:bodyPr wrap="square" rtlCol="0" anchor="t"/>
          <a:lstStyle/>
          <a:p>
            <a:pPr marL="0" indent="0" algn="l">
              <a:lnSpc>
                <a:spcPts val="2660"/>
              </a:lnSpc>
              <a:buNone/>
            </a:pPr>
            <a:r>
              <a:rPr lang="en-US" sz="2128" dirty="0">
                <a:solidFill>
                  <a:srgbClr val="FFE5E5"/>
                </a:solidFill>
                <a:latin typeface="Dela Gothic One" pitchFamily="34" charset="0"/>
                <a:ea typeface="Dela Gothic One" pitchFamily="34" charset="-122"/>
                <a:cs typeface="Dela Gothic One" pitchFamily="34" charset="-120"/>
              </a:rPr>
              <a:t>Technology Adoption</a:t>
            </a:r>
            <a:endParaRPr lang="en-US" sz="2128" dirty="0"/>
          </a:p>
        </p:txBody>
      </p:sp>
      <p:sp>
        <p:nvSpPr>
          <p:cNvPr id="16" name="Text 9"/>
          <p:cNvSpPr/>
          <p:nvPr/>
        </p:nvSpPr>
        <p:spPr>
          <a:xfrm>
            <a:off x="10260687" y="3831788"/>
            <a:ext cx="2459355" cy="3458766"/>
          </a:xfrm>
          <a:prstGeom prst="rect">
            <a:avLst/>
          </a:prstGeom>
          <a:noFill/>
          <a:ln/>
        </p:spPr>
        <p:txBody>
          <a:bodyPr wrap="square" rtlCol="0" anchor="t"/>
          <a:lstStyle/>
          <a:p>
            <a:pPr marL="0" indent="0" algn="l">
              <a:lnSpc>
                <a:spcPts val="2724"/>
              </a:lnSpc>
              <a:buNone/>
            </a:pPr>
            <a:r>
              <a:rPr lang="en-US" sz="1702" dirty="0">
                <a:solidFill>
                  <a:srgbClr val="FFE5E5"/>
                </a:solidFill>
                <a:latin typeface="DM Sans" pitchFamily="34" charset="0"/>
                <a:ea typeface="DM Sans" pitchFamily="34" charset="-122"/>
                <a:cs typeface="DM Sans" pitchFamily="34" charset="-120"/>
              </a:rPr>
              <a:t>The data analysis highlighted the potential for technology-driven solutions, such as precision farming and predictive analytics, to bridge the yield gaps and enhance the efficiency of agricultural practices.</a:t>
            </a:r>
            <a:endParaRPr lang="en-US" sz="1702"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9F7E1316-CC1B-E4EA-04B2-409390AF7B98}"/>
              </a:ext>
            </a:extLst>
          </p:cNvPr>
          <p:cNvSpPr/>
          <p:nvPr/>
        </p:nvSpPr>
        <p:spPr>
          <a:xfrm>
            <a:off x="0" y="0"/>
            <a:ext cx="14630400" cy="8229600"/>
          </a:xfrm>
          <a:prstGeom prst="rect">
            <a:avLst/>
          </a:prstGeom>
          <a:solidFill>
            <a:srgbClr val="0A0A0A">
              <a:alpha val="75000"/>
            </a:srgbClr>
          </a:solidFill>
          <a:ln/>
        </p:spPr>
      </p:sp>
      <p:pic>
        <p:nvPicPr>
          <p:cNvPr id="3" name="Image 0" descr="preencoded.png">
            <a:extLst>
              <a:ext uri="{FF2B5EF4-FFF2-40B4-BE49-F238E27FC236}">
                <a16:creationId xmlns:a16="http://schemas.microsoft.com/office/drawing/2014/main" id="{E4AF7F9E-A33D-ED84-FF1B-F53323016571}"/>
              </a:ext>
            </a:extLst>
          </p:cNvPr>
          <p:cNvPicPr>
            <a:picLocks noChangeAspect="1"/>
          </p:cNvPicPr>
          <p:nvPr/>
        </p:nvPicPr>
        <p:blipFill>
          <a:blip r:embed="rId2"/>
          <a:stretch>
            <a:fillRect/>
          </a:stretch>
        </p:blipFill>
        <p:spPr>
          <a:xfrm>
            <a:off x="0" y="0"/>
            <a:ext cx="14630400" cy="8229600"/>
          </a:xfrm>
          <a:prstGeom prst="rect">
            <a:avLst/>
          </a:prstGeom>
        </p:spPr>
      </p:pic>
      <p:sp>
        <p:nvSpPr>
          <p:cNvPr id="4" name="Text 1">
            <a:extLst>
              <a:ext uri="{FF2B5EF4-FFF2-40B4-BE49-F238E27FC236}">
                <a16:creationId xmlns:a16="http://schemas.microsoft.com/office/drawing/2014/main" id="{FF1B41D1-1BA0-47F1-A98A-294AC3E54BAD}"/>
              </a:ext>
            </a:extLst>
          </p:cNvPr>
          <p:cNvSpPr/>
          <p:nvPr/>
        </p:nvSpPr>
        <p:spPr>
          <a:xfrm>
            <a:off x="1483773" y="457607"/>
            <a:ext cx="10041920" cy="694373"/>
          </a:xfrm>
          <a:prstGeom prst="rect">
            <a:avLst/>
          </a:prstGeom>
          <a:noFill/>
          <a:ln/>
        </p:spPr>
        <p:txBody>
          <a:bodyPr wrap="none" rtlCol="0" anchor="t"/>
          <a:lstStyle/>
          <a:p>
            <a:pPr>
              <a:lnSpc>
                <a:spcPts val="5468"/>
              </a:lnSpc>
            </a:pPr>
            <a:r>
              <a:rPr lang="en-US" sz="4400" dirty="0">
                <a:solidFill>
                  <a:srgbClr val="FAEBEB"/>
                </a:solidFill>
                <a:latin typeface="Dela Gothic One" pitchFamily="34" charset="0"/>
                <a:ea typeface="Dela Gothic One" pitchFamily="34" charset="-122"/>
                <a:cs typeface="Dela Gothic One" pitchFamily="34" charset="-120"/>
              </a:rPr>
              <a:t>Exploratory Data Analysis (EDA) Report</a:t>
            </a:r>
            <a:endParaRPr lang="en-US" sz="4400" dirty="0"/>
          </a:p>
          <a:p>
            <a:pPr marL="0" indent="0">
              <a:lnSpc>
                <a:spcPts val="5468"/>
              </a:lnSpc>
              <a:buNone/>
            </a:pPr>
            <a:endParaRPr lang="en-US" sz="4374" dirty="0"/>
          </a:p>
        </p:txBody>
      </p:sp>
      <p:pic>
        <p:nvPicPr>
          <p:cNvPr id="7" name="Picture 6">
            <a:extLst>
              <a:ext uri="{FF2B5EF4-FFF2-40B4-BE49-F238E27FC236}">
                <a16:creationId xmlns:a16="http://schemas.microsoft.com/office/drawing/2014/main" id="{CC033F46-5DAC-0C95-260E-6752853A8FB3}"/>
              </a:ext>
            </a:extLst>
          </p:cNvPr>
          <p:cNvPicPr>
            <a:picLocks noChangeAspect="1"/>
          </p:cNvPicPr>
          <p:nvPr/>
        </p:nvPicPr>
        <p:blipFill>
          <a:blip r:embed="rId3"/>
          <a:stretch>
            <a:fillRect/>
          </a:stretch>
        </p:blipFill>
        <p:spPr>
          <a:xfrm>
            <a:off x="231789" y="1390414"/>
            <a:ext cx="6392295" cy="5448772"/>
          </a:xfrm>
          <a:prstGeom prst="rect">
            <a:avLst/>
          </a:prstGeom>
        </p:spPr>
      </p:pic>
      <p:pic>
        <p:nvPicPr>
          <p:cNvPr id="9" name="Picture 8">
            <a:extLst>
              <a:ext uri="{FF2B5EF4-FFF2-40B4-BE49-F238E27FC236}">
                <a16:creationId xmlns:a16="http://schemas.microsoft.com/office/drawing/2014/main" id="{1E43CFBA-C046-469F-B63B-AB117FBD6204}"/>
              </a:ext>
            </a:extLst>
          </p:cNvPr>
          <p:cNvPicPr>
            <a:picLocks noChangeAspect="1"/>
          </p:cNvPicPr>
          <p:nvPr/>
        </p:nvPicPr>
        <p:blipFill>
          <a:blip r:embed="rId4"/>
          <a:stretch>
            <a:fillRect/>
          </a:stretch>
        </p:blipFill>
        <p:spPr>
          <a:xfrm>
            <a:off x="7007428" y="1390414"/>
            <a:ext cx="7239627" cy="5448772"/>
          </a:xfrm>
          <a:prstGeom prst="rect">
            <a:avLst/>
          </a:prstGeom>
        </p:spPr>
      </p:pic>
    </p:spTree>
    <p:extLst>
      <p:ext uri="{BB962C8B-B14F-4D97-AF65-F5344CB8AC3E}">
        <p14:creationId xmlns:p14="http://schemas.microsoft.com/office/powerpoint/2010/main" val="631173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9F7E1316-CC1B-E4EA-04B2-409390AF7B98}"/>
              </a:ext>
            </a:extLst>
          </p:cNvPr>
          <p:cNvSpPr/>
          <p:nvPr/>
        </p:nvSpPr>
        <p:spPr>
          <a:xfrm>
            <a:off x="0" y="0"/>
            <a:ext cx="14630400" cy="8229600"/>
          </a:xfrm>
          <a:prstGeom prst="rect">
            <a:avLst/>
          </a:prstGeom>
          <a:solidFill>
            <a:srgbClr val="0A0A0A">
              <a:alpha val="75000"/>
            </a:srgbClr>
          </a:solidFill>
          <a:ln/>
        </p:spPr>
      </p:sp>
      <p:pic>
        <p:nvPicPr>
          <p:cNvPr id="3" name="Image 0" descr="preencoded.png">
            <a:extLst>
              <a:ext uri="{FF2B5EF4-FFF2-40B4-BE49-F238E27FC236}">
                <a16:creationId xmlns:a16="http://schemas.microsoft.com/office/drawing/2014/main" id="{E4AF7F9E-A33D-ED84-FF1B-F53323016571}"/>
              </a:ext>
            </a:extLst>
          </p:cNvPr>
          <p:cNvPicPr>
            <a:picLocks noChangeAspect="1"/>
          </p:cNvPicPr>
          <p:nvPr/>
        </p:nvPicPr>
        <p:blipFill>
          <a:blip r:embed="rId2"/>
          <a:stretch>
            <a:fillRect/>
          </a:stretch>
        </p:blipFill>
        <p:spPr>
          <a:xfrm>
            <a:off x="0" y="0"/>
            <a:ext cx="14630400" cy="8229600"/>
          </a:xfrm>
          <a:prstGeom prst="rect">
            <a:avLst/>
          </a:prstGeom>
        </p:spPr>
      </p:pic>
      <p:sp>
        <p:nvSpPr>
          <p:cNvPr id="4" name="Text 1">
            <a:extLst>
              <a:ext uri="{FF2B5EF4-FFF2-40B4-BE49-F238E27FC236}">
                <a16:creationId xmlns:a16="http://schemas.microsoft.com/office/drawing/2014/main" id="{FF1B41D1-1BA0-47F1-A98A-294AC3E54BAD}"/>
              </a:ext>
            </a:extLst>
          </p:cNvPr>
          <p:cNvSpPr/>
          <p:nvPr/>
        </p:nvSpPr>
        <p:spPr>
          <a:xfrm>
            <a:off x="1483773" y="457607"/>
            <a:ext cx="10839362" cy="694373"/>
          </a:xfrm>
          <a:prstGeom prst="rect">
            <a:avLst/>
          </a:prstGeom>
          <a:noFill/>
          <a:ln/>
        </p:spPr>
        <p:txBody>
          <a:bodyPr wrap="none" rtlCol="0" anchor="t"/>
          <a:lstStyle/>
          <a:p>
            <a:pPr>
              <a:lnSpc>
                <a:spcPts val="5468"/>
              </a:lnSpc>
            </a:pPr>
            <a:r>
              <a:rPr lang="en-US" sz="4400" dirty="0">
                <a:solidFill>
                  <a:srgbClr val="FAEBEB"/>
                </a:solidFill>
                <a:latin typeface="Dela Gothic One" pitchFamily="34" charset="0"/>
                <a:ea typeface="Dela Gothic One" pitchFamily="34" charset="-122"/>
                <a:cs typeface="Dela Gothic One" pitchFamily="34" charset="-120"/>
              </a:rPr>
              <a:t>Exploratory Data Analysis (EDA) Report</a:t>
            </a:r>
            <a:endParaRPr lang="en-US" sz="4400" dirty="0"/>
          </a:p>
          <a:p>
            <a:pPr marL="0" indent="0">
              <a:lnSpc>
                <a:spcPts val="5468"/>
              </a:lnSpc>
              <a:buNone/>
            </a:pPr>
            <a:endParaRPr lang="en-US" sz="4374" dirty="0"/>
          </a:p>
        </p:txBody>
      </p:sp>
      <p:pic>
        <p:nvPicPr>
          <p:cNvPr id="6" name="Picture 5">
            <a:extLst>
              <a:ext uri="{FF2B5EF4-FFF2-40B4-BE49-F238E27FC236}">
                <a16:creationId xmlns:a16="http://schemas.microsoft.com/office/drawing/2014/main" id="{8868E915-8279-AE08-247E-15F186195F59}"/>
              </a:ext>
            </a:extLst>
          </p:cNvPr>
          <p:cNvPicPr>
            <a:picLocks noChangeAspect="1"/>
          </p:cNvPicPr>
          <p:nvPr/>
        </p:nvPicPr>
        <p:blipFill>
          <a:blip r:embed="rId3"/>
          <a:stretch>
            <a:fillRect/>
          </a:stretch>
        </p:blipFill>
        <p:spPr>
          <a:xfrm>
            <a:off x="0" y="1566681"/>
            <a:ext cx="7270110" cy="6248218"/>
          </a:xfrm>
          <a:prstGeom prst="rect">
            <a:avLst/>
          </a:prstGeom>
        </p:spPr>
      </p:pic>
      <p:pic>
        <p:nvPicPr>
          <p:cNvPr id="8" name="Picture 7">
            <a:extLst>
              <a:ext uri="{FF2B5EF4-FFF2-40B4-BE49-F238E27FC236}">
                <a16:creationId xmlns:a16="http://schemas.microsoft.com/office/drawing/2014/main" id="{94F6DA5E-C5A2-448E-DDF0-E384A069DC6C}"/>
              </a:ext>
            </a:extLst>
          </p:cNvPr>
          <p:cNvPicPr>
            <a:picLocks noChangeAspect="1"/>
          </p:cNvPicPr>
          <p:nvPr/>
        </p:nvPicPr>
        <p:blipFill>
          <a:blip r:embed="rId4"/>
          <a:stretch>
            <a:fillRect/>
          </a:stretch>
        </p:blipFill>
        <p:spPr>
          <a:xfrm>
            <a:off x="7825150" y="1523775"/>
            <a:ext cx="6805250" cy="6248218"/>
          </a:xfrm>
          <a:prstGeom prst="rect">
            <a:avLst/>
          </a:prstGeom>
        </p:spPr>
      </p:pic>
    </p:spTree>
    <p:extLst>
      <p:ext uri="{BB962C8B-B14F-4D97-AF65-F5344CB8AC3E}">
        <p14:creationId xmlns:p14="http://schemas.microsoft.com/office/powerpoint/2010/main" val="748264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997</Words>
  <Application>Microsoft Office PowerPoint</Application>
  <PresentationFormat>Custom</PresentationFormat>
  <Paragraphs>78</Paragraphs>
  <Slides>18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Dela Gothic One</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JAYENT SINGH PARIHAR</cp:lastModifiedBy>
  <cp:revision>4</cp:revision>
  <dcterms:created xsi:type="dcterms:W3CDTF">2024-04-05T05:32:31Z</dcterms:created>
  <dcterms:modified xsi:type="dcterms:W3CDTF">2024-04-06T05:21:19Z</dcterms:modified>
</cp:coreProperties>
</file>